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  <p:sldId id="269" r:id="rId15"/>
    <p:sldId id="271" r:id="rId16"/>
    <p:sldId id="273" r:id="rId17"/>
    <p:sldId id="274" r:id="rId18"/>
    <p:sldId id="275" r:id="rId19"/>
    <p:sldId id="276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6B929-FB71-423B-97C8-E8B401A375CC}" v="43" dt="2024-03-28T08:57:52.1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g Fahim" userId="d99f17d917874ef7" providerId="LiveId" clId="{1856B929-FB71-423B-97C8-E8B401A375CC}"/>
    <pc:docChg chg="undo custSel addSld delSld modSld">
      <pc:chgData name="Arjang Fahim" userId="d99f17d917874ef7" providerId="LiveId" clId="{1856B929-FB71-423B-97C8-E8B401A375CC}" dt="2024-03-28T08:58:17.493" v="174" actId="2696"/>
      <pc:docMkLst>
        <pc:docMk/>
      </pc:docMkLst>
      <pc:sldChg chg="del">
        <pc:chgData name="Arjang Fahim" userId="d99f17d917874ef7" providerId="LiveId" clId="{1856B929-FB71-423B-97C8-E8B401A375CC}" dt="2024-03-28T08:31:57.395" v="0" actId="2696"/>
        <pc:sldMkLst>
          <pc:docMk/>
          <pc:sldMk cId="2573218979" sldId="270"/>
        </pc:sldMkLst>
      </pc:sldChg>
      <pc:sldChg chg="addSp delSp modSp mod">
        <pc:chgData name="Arjang Fahim" userId="d99f17d917874ef7" providerId="LiveId" clId="{1856B929-FB71-423B-97C8-E8B401A375CC}" dt="2024-03-28T08:46:10.209" v="48" actId="1076"/>
        <pc:sldMkLst>
          <pc:docMk/>
          <pc:sldMk cId="2894809647" sldId="271"/>
        </pc:sldMkLst>
        <pc:spChg chg="mod">
          <ac:chgData name="Arjang Fahim" userId="d99f17d917874ef7" providerId="LiveId" clId="{1856B929-FB71-423B-97C8-E8B401A375CC}" dt="2024-03-28T08:45:29.865" v="40" actId="255"/>
          <ac:spMkLst>
            <pc:docMk/>
            <pc:sldMk cId="2894809647" sldId="271"/>
            <ac:spMk id="2" creationId="{CF7780E0-1AE6-F894-7CBA-F6BB7E192100}"/>
          </ac:spMkLst>
        </pc:spChg>
        <pc:spChg chg="add mod">
          <ac:chgData name="Arjang Fahim" userId="d99f17d917874ef7" providerId="LiveId" clId="{1856B929-FB71-423B-97C8-E8B401A375CC}" dt="2024-03-28T08:45:57.396" v="46"/>
          <ac:spMkLst>
            <pc:docMk/>
            <pc:sldMk cId="2894809647" sldId="271"/>
            <ac:spMk id="4" creationId="{7DACC158-79BB-9EB2-9C5E-6EC2E1886209}"/>
          </ac:spMkLst>
        </pc:spChg>
        <pc:spChg chg="del mod">
          <ac:chgData name="Arjang Fahim" userId="d99f17d917874ef7" providerId="LiveId" clId="{1856B929-FB71-423B-97C8-E8B401A375CC}" dt="2024-03-28T08:45:57.396" v="46"/>
          <ac:spMkLst>
            <pc:docMk/>
            <pc:sldMk cId="2894809647" sldId="271"/>
            <ac:spMk id="5" creationId="{CF9C13B4-C08C-B57F-7360-6CB9E170D6BC}"/>
          </ac:spMkLst>
        </pc:spChg>
        <pc:spChg chg="add mod">
          <ac:chgData name="Arjang Fahim" userId="d99f17d917874ef7" providerId="LiveId" clId="{1856B929-FB71-423B-97C8-E8B401A375CC}" dt="2024-03-28T08:46:10.209" v="48" actId="1076"/>
          <ac:spMkLst>
            <pc:docMk/>
            <pc:sldMk cId="2894809647" sldId="271"/>
            <ac:spMk id="6" creationId="{38C55C31-FC76-9921-5069-E4901F6DCD09}"/>
          </ac:spMkLst>
        </pc:spChg>
        <pc:picChg chg="add mod">
          <ac:chgData name="Arjang Fahim" userId="d99f17d917874ef7" providerId="LiveId" clId="{1856B929-FB71-423B-97C8-E8B401A375CC}" dt="2024-03-28T08:45:51.070" v="45" actId="1076"/>
          <ac:picMkLst>
            <pc:docMk/>
            <pc:sldMk cId="2894809647" sldId="271"/>
            <ac:picMk id="3" creationId="{B92D76D3-E163-502B-D071-4A75EB257D79}"/>
          </ac:picMkLst>
        </pc:picChg>
      </pc:sldChg>
      <pc:sldChg chg="del">
        <pc:chgData name="Arjang Fahim" userId="d99f17d917874ef7" providerId="LiveId" clId="{1856B929-FB71-423B-97C8-E8B401A375CC}" dt="2024-03-28T08:58:17.493" v="174" actId="2696"/>
        <pc:sldMkLst>
          <pc:docMk/>
          <pc:sldMk cId="1122831747" sldId="272"/>
        </pc:sldMkLst>
      </pc:sldChg>
      <pc:sldChg chg="addSp delSp modSp add mod">
        <pc:chgData name="Arjang Fahim" userId="d99f17d917874ef7" providerId="LiveId" clId="{1856B929-FB71-423B-97C8-E8B401A375CC}" dt="2024-03-28T08:48:27.272" v="61" actId="1076"/>
        <pc:sldMkLst>
          <pc:docMk/>
          <pc:sldMk cId="1644739597" sldId="273"/>
        </pc:sldMkLst>
        <pc:spChg chg="del mod">
          <ac:chgData name="Arjang Fahim" userId="d99f17d917874ef7" providerId="LiveId" clId="{1856B929-FB71-423B-97C8-E8B401A375CC}" dt="2024-03-28T08:47:55.123" v="54" actId="478"/>
          <ac:spMkLst>
            <pc:docMk/>
            <pc:sldMk cId="1644739597" sldId="273"/>
            <ac:spMk id="4" creationId="{7DACC158-79BB-9EB2-9C5E-6EC2E1886209}"/>
          </ac:spMkLst>
        </pc:spChg>
        <pc:spChg chg="add mod">
          <ac:chgData name="Arjang Fahim" userId="d99f17d917874ef7" providerId="LiveId" clId="{1856B929-FB71-423B-97C8-E8B401A375CC}" dt="2024-03-28T08:47:55.123" v="54" actId="478"/>
          <ac:spMkLst>
            <pc:docMk/>
            <pc:sldMk cId="1644739597" sldId="273"/>
            <ac:spMk id="5" creationId="{E1C93001-7111-D449-D78A-D3A88EE5A9C2}"/>
          </ac:spMkLst>
        </pc:spChg>
        <pc:spChg chg="del">
          <ac:chgData name="Arjang Fahim" userId="d99f17d917874ef7" providerId="LiveId" clId="{1856B929-FB71-423B-97C8-E8B401A375CC}" dt="2024-03-28T08:47:50.881" v="53" actId="478"/>
          <ac:spMkLst>
            <pc:docMk/>
            <pc:sldMk cId="1644739597" sldId="273"/>
            <ac:spMk id="6" creationId="{38C55C31-FC76-9921-5069-E4901F6DCD09}"/>
          </ac:spMkLst>
        </pc:spChg>
        <pc:spChg chg="add mod">
          <ac:chgData name="Arjang Fahim" userId="d99f17d917874ef7" providerId="LiveId" clId="{1856B929-FB71-423B-97C8-E8B401A375CC}" dt="2024-03-28T08:48:27.272" v="61" actId="1076"/>
          <ac:spMkLst>
            <pc:docMk/>
            <pc:sldMk cId="1644739597" sldId="273"/>
            <ac:spMk id="8" creationId="{495E4BC2-125E-B562-477A-C445E5F7B5E6}"/>
          </ac:spMkLst>
        </pc:spChg>
        <pc:picChg chg="del">
          <ac:chgData name="Arjang Fahim" userId="d99f17d917874ef7" providerId="LiveId" clId="{1856B929-FB71-423B-97C8-E8B401A375CC}" dt="2024-03-28T08:47:37.980" v="50" actId="478"/>
          <ac:picMkLst>
            <pc:docMk/>
            <pc:sldMk cId="1644739597" sldId="273"/>
            <ac:picMk id="3" creationId="{B92D76D3-E163-502B-D071-4A75EB257D79}"/>
          </ac:picMkLst>
        </pc:picChg>
        <pc:picChg chg="add mod">
          <ac:chgData name="Arjang Fahim" userId="d99f17d917874ef7" providerId="LiveId" clId="{1856B929-FB71-423B-97C8-E8B401A375CC}" dt="2024-03-28T08:48:12.139" v="59" actId="1076"/>
          <ac:picMkLst>
            <pc:docMk/>
            <pc:sldMk cId="1644739597" sldId="273"/>
            <ac:picMk id="7" creationId="{4E2017CE-9A58-C00D-1124-624C789B37D8}"/>
          </ac:picMkLst>
        </pc:picChg>
      </pc:sldChg>
      <pc:sldChg chg="addSp delSp modSp add mod">
        <pc:chgData name="Arjang Fahim" userId="d99f17d917874ef7" providerId="LiveId" clId="{1856B929-FB71-423B-97C8-E8B401A375CC}" dt="2024-03-28T08:55:10.775" v="71" actId="1076"/>
        <pc:sldMkLst>
          <pc:docMk/>
          <pc:sldMk cId="3804438045" sldId="274"/>
        </pc:sldMkLst>
        <pc:spChg chg="del">
          <ac:chgData name="Arjang Fahim" userId="d99f17d917874ef7" providerId="LiveId" clId="{1856B929-FB71-423B-97C8-E8B401A375CC}" dt="2024-03-28T08:53:05.162" v="65" actId="478"/>
          <ac:spMkLst>
            <pc:docMk/>
            <pc:sldMk cId="3804438045" sldId="274"/>
            <ac:spMk id="5" creationId="{E1C93001-7111-D449-D78A-D3A88EE5A9C2}"/>
          </ac:spMkLst>
        </pc:spChg>
        <pc:spChg chg="add mod">
          <ac:chgData name="Arjang Fahim" userId="d99f17d917874ef7" providerId="LiveId" clId="{1856B929-FB71-423B-97C8-E8B401A375CC}" dt="2024-03-28T08:53:28.419" v="69"/>
          <ac:spMkLst>
            <pc:docMk/>
            <pc:sldMk cId="3804438045" sldId="274"/>
            <ac:spMk id="6" creationId="{425AEA38-D07E-2D77-4763-3163415097C4}"/>
          </ac:spMkLst>
        </pc:spChg>
        <pc:spChg chg="del">
          <ac:chgData name="Arjang Fahim" userId="d99f17d917874ef7" providerId="LiveId" clId="{1856B929-FB71-423B-97C8-E8B401A375CC}" dt="2024-03-28T08:53:02.552" v="64" actId="478"/>
          <ac:spMkLst>
            <pc:docMk/>
            <pc:sldMk cId="3804438045" sldId="274"/>
            <ac:spMk id="8" creationId="{495E4BC2-125E-B562-477A-C445E5F7B5E6}"/>
          </ac:spMkLst>
        </pc:spChg>
        <pc:spChg chg="add mod">
          <ac:chgData name="Arjang Fahim" userId="d99f17d917874ef7" providerId="LiveId" clId="{1856B929-FB71-423B-97C8-E8B401A375CC}" dt="2024-03-28T08:55:10.775" v="71" actId="1076"/>
          <ac:spMkLst>
            <pc:docMk/>
            <pc:sldMk cId="3804438045" sldId="274"/>
            <ac:spMk id="9" creationId="{F59511A6-1EC9-0B23-A52D-832E306A0268}"/>
          </ac:spMkLst>
        </pc:spChg>
        <pc:picChg chg="add mod">
          <ac:chgData name="Arjang Fahim" userId="d99f17d917874ef7" providerId="LiveId" clId="{1856B929-FB71-423B-97C8-E8B401A375CC}" dt="2024-03-28T08:53:15.068" v="67" actId="1076"/>
          <ac:picMkLst>
            <pc:docMk/>
            <pc:sldMk cId="3804438045" sldId="274"/>
            <ac:picMk id="3" creationId="{13C3987F-360E-7AEB-9784-B1DCE970BB22}"/>
          </ac:picMkLst>
        </pc:picChg>
        <pc:picChg chg="add mod">
          <ac:chgData name="Arjang Fahim" userId="d99f17d917874ef7" providerId="LiveId" clId="{1856B929-FB71-423B-97C8-E8B401A375CC}" dt="2024-03-28T08:53:22.562" v="68"/>
          <ac:picMkLst>
            <pc:docMk/>
            <pc:sldMk cId="3804438045" sldId="274"/>
            <ac:picMk id="4" creationId="{3B5D4F79-4608-B45B-2E65-A980357D6705}"/>
          </ac:picMkLst>
        </pc:picChg>
        <pc:picChg chg="del">
          <ac:chgData name="Arjang Fahim" userId="d99f17d917874ef7" providerId="LiveId" clId="{1856B929-FB71-423B-97C8-E8B401A375CC}" dt="2024-03-28T08:52:58.459" v="63" actId="478"/>
          <ac:picMkLst>
            <pc:docMk/>
            <pc:sldMk cId="3804438045" sldId="274"/>
            <ac:picMk id="7" creationId="{4E2017CE-9A58-C00D-1124-624C789B37D8}"/>
          </ac:picMkLst>
        </pc:picChg>
      </pc:sldChg>
      <pc:sldChg chg="addSp delSp modSp add mod">
        <pc:chgData name="Arjang Fahim" userId="d99f17d917874ef7" providerId="LiveId" clId="{1856B929-FB71-423B-97C8-E8B401A375CC}" dt="2024-03-28T08:57:04.593" v="124" actId="1076"/>
        <pc:sldMkLst>
          <pc:docMk/>
          <pc:sldMk cId="428717053" sldId="275"/>
        </pc:sldMkLst>
        <pc:spChg chg="mod">
          <ac:chgData name="Arjang Fahim" userId="d99f17d917874ef7" providerId="LiveId" clId="{1856B929-FB71-423B-97C8-E8B401A375CC}" dt="2024-03-28T08:55:32.646" v="94" actId="20577"/>
          <ac:spMkLst>
            <pc:docMk/>
            <pc:sldMk cId="428717053" sldId="275"/>
            <ac:spMk id="2" creationId="{CF7780E0-1AE6-F894-7CBA-F6BB7E192100}"/>
          </ac:spMkLst>
        </pc:spChg>
        <pc:spChg chg="mod">
          <ac:chgData name="Arjang Fahim" userId="d99f17d917874ef7" providerId="LiveId" clId="{1856B929-FB71-423B-97C8-E8B401A375CC}" dt="2024-03-28T08:57:04.593" v="124" actId="1076"/>
          <ac:spMkLst>
            <pc:docMk/>
            <pc:sldMk cId="428717053" sldId="275"/>
            <ac:spMk id="6" creationId="{425AEA38-D07E-2D77-4763-3163415097C4}"/>
          </ac:spMkLst>
        </pc:spChg>
        <pc:spChg chg="del">
          <ac:chgData name="Arjang Fahim" userId="d99f17d917874ef7" providerId="LiveId" clId="{1856B929-FB71-423B-97C8-E8B401A375CC}" dt="2024-03-28T08:56:34.175" v="113" actId="478"/>
          <ac:spMkLst>
            <pc:docMk/>
            <pc:sldMk cId="428717053" sldId="275"/>
            <ac:spMk id="9" creationId="{F59511A6-1EC9-0B23-A52D-832E306A0268}"/>
          </ac:spMkLst>
        </pc:spChg>
        <pc:picChg chg="del">
          <ac:chgData name="Arjang Fahim" userId="d99f17d917874ef7" providerId="LiveId" clId="{1856B929-FB71-423B-97C8-E8B401A375CC}" dt="2024-03-28T08:56:31.097" v="112" actId="478"/>
          <ac:picMkLst>
            <pc:docMk/>
            <pc:sldMk cId="428717053" sldId="275"/>
            <ac:picMk id="3" creationId="{13C3987F-360E-7AEB-9784-B1DCE970BB22}"/>
          </ac:picMkLst>
        </pc:picChg>
        <pc:picChg chg="add mod">
          <ac:chgData name="Arjang Fahim" userId="d99f17d917874ef7" providerId="LiveId" clId="{1856B929-FB71-423B-97C8-E8B401A375CC}" dt="2024-03-28T08:57:01.300" v="123" actId="1076"/>
          <ac:picMkLst>
            <pc:docMk/>
            <pc:sldMk cId="428717053" sldId="275"/>
            <ac:picMk id="4" creationId="{0D178F0A-CC1C-4217-9A75-6C9D24495BA9}"/>
          </ac:picMkLst>
        </pc:picChg>
      </pc:sldChg>
      <pc:sldChg chg="addSp delSp modSp add mod">
        <pc:chgData name="Arjang Fahim" userId="d99f17d917874ef7" providerId="LiveId" clId="{1856B929-FB71-423B-97C8-E8B401A375CC}" dt="2024-03-28T08:57:52.167" v="173" actId="1076"/>
        <pc:sldMkLst>
          <pc:docMk/>
          <pc:sldMk cId="1337386705" sldId="276"/>
        </pc:sldMkLst>
        <pc:spChg chg="mod">
          <ac:chgData name="Arjang Fahim" userId="d99f17d917874ef7" providerId="LiveId" clId="{1856B929-FB71-423B-97C8-E8B401A375CC}" dt="2024-03-28T08:57:46.382" v="170" actId="1076"/>
          <ac:spMkLst>
            <pc:docMk/>
            <pc:sldMk cId="1337386705" sldId="276"/>
            <ac:spMk id="6" creationId="{425AEA38-D07E-2D77-4763-3163415097C4}"/>
          </ac:spMkLst>
        </pc:spChg>
        <pc:picChg chg="add mod">
          <ac:chgData name="Arjang Fahim" userId="d99f17d917874ef7" providerId="LiveId" clId="{1856B929-FB71-423B-97C8-E8B401A375CC}" dt="2024-03-28T08:57:52.167" v="173" actId="1076"/>
          <ac:picMkLst>
            <pc:docMk/>
            <pc:sldMk cId="1337386705" sldId="276"/>
            <ac:picMk id="3" creationId="{C12FF769-A42F-7042-63F9-F9E27E54F0D9}"/>
          </ac:picMkLst>
        </pc:picChg>
        <pc:picChg chg="del">
          <ac:chgData name="Arjang Fahim" userId="d99f17d917874ef7" providerId="LiveId" clId="{1856B929-FB71-423B-97C8-E8B401A375CC}" dt="2024-03-28T08:57:17.513" v="126" actId="478"/>
          <ac:picMkLst>
            <pc:docMk/>
            <pc:sldMk cId="1337386705" sldId="276"/>
            <ac:picMk id="4" creationId="{0D178F0A-CC1C-4217-9A75-6C9D24495B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48901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ansengupta17/PythonWorkshop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sear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udacity.com/catalog/all/any-price/any-school/any-skill/any-difficulty/any-duration/any-type/relevance/page-1?searchValue=python" TargetMode="External"/><Relationship Id="rId4" Type="http://schemas.openxmlformats.org/officeDocument/2006/relationships/hyperlink" Target="https://www.codecademy.com/learn/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6" y="4"/>
            <a:ext cx="3046095" cy="2030730"/>
            <a:chOff x="6098366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6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02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49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394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74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7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6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02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73" y="1015373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3" y="1217908"/>
            <a:ext cx="5539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0" dirty="0">
                <a:solidFill>
                  <a:srgbClr val="FFFFFF"/>
                </a:solidFill>
              </a:rPr>
              <a:t>Python</a:t>
            </a:r>
            <a:r>
              <a:rPr sz="4200" spc="4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Workshop</a:t>
            </a:r>
            <a:r>
              <a:rPr sz="4200" spc="50" dirty="0">
                <a:solidFill>
                  <a:srgbClr val="FFFFFF"/>
                </a:solidFill>
              </a:rPr>
              <a:t> </a:t>
            </a:r>
            <a:r>
              <a:rPr sz="4200" spc="225" dirty="0">
                <a:solidFill>
                  <a:srgbClr val="FFFFFF"/>
                </a:solidFill>
              </a:rPr>
              <a:t>20</a:t>
            </a:r>
            <a:r>
              <a:rPr lang="en-US" sz="4200" spc="225" dirty="0">
                <a:solidFill>
                  <a:srgbClr val="FFFFFF"/>
                </a:solidFill>
              </a:rPr>
              <a:t>24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763662" y="2143590"/>
            <a:ext cx="4875138" cy="65723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lang="en-US" sz="2100" spc="70" dirty="0">
                <a:solidFill>
                  <a:srgbClr val="FFFFFF"/>
                </a:solidFill>
                <a:latin typeface="Gill Sans MT"/>
                <a:cs typeface="Gill Sans MT"/>
              </a:rPr>
              <a:t>Department of Biomedical Engineering</a:t>
            </a:r>
          </a:p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lang="en-US" sz="2100" spc="70" dirty="0">
                <a:solidFill>
                  <a:srgbClr val="FFFFFF"/>
                </a:solidFill>
                <a:latin typeface="Gill Sans MT"/>
                <a:cs typeface="Gill Sans MT"/>
              </a:rPr>
              <a:t>California State University Long Beach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222" y="3595416"/>
            <a:ext cx="5003165" cy="30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54900"/>
              </a:lnSpc>
              <a:spcBef>
                <a:spcPts val="100"/>
              </a:spcBef>
            </a:pPr>
            <a:r>
              <a:rPr lang="en-US" sz="1400" spc="110" dirty="0">
                <a:solidFill>
                  <a:srgbClr val="FFFFFF"/>
                </a:solidFill>
                <a:latin typeface="Arial"/>
                <a:cs typeface="Arial"/>
              </a:rPr>
              <a:t>Dr. Arjang Fahim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Todays</a:t>
            </a:r>
            <a:r>
              <a:rPr spc="-95" dirty="0"/>
              <a:t> </a:t>
            </a:r>
            <a:r>
              <a:rPr spc="2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39708"/>
            <a:ext cx="2576195" cy="26574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55" dirty="0">
                <a:solidFill>
                  <a:srgbClr val="434343"/>
                </a:solidFill>
                <a:latin typeface="Gill Sans MT"/>
                <a:cs typeface="Gill Sans MT"/>
              </a:rPr>
              <a:t>Data</a:t>
            </a:r>
            <a:r>
              <a:rPr sz="1800" spc="-5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Gill Sans MT"/>
                <a:cs typeface="Gill Sans MT"/>
              </a:rPr>
              <a:t>types</a:t>
            </a:r>
            <a:endParaRPr sz="18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70" dirty="0">
                <a:solidFill>
                  <a:srgbClr val="434343"/>
                </a:solidFill>
                <a:latin typeface="Gill Sans MT"/>
                <a:cs typeface="Gill Sans MT"/>
              </a:rPr>
              <a:t>Lists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50" dirty="0">
                <a:solidFill>
                  <a:srgbClr val="434343"/>
                </a:solidFill>
                <a:latin typeface="Gill Sans MT"/>
                <a:cs typeface="Gill Sans MT"/>
              </a:rPr>
              <a:t>Tuples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50" dirty="0">
                <a:solidFill>
                  <a:srgbClr val="434343"/>
                </a:solidFill>
                <a:latin typeface="Gill Sans MT"/>
                <a:cs typeface="Gill Sans MT"/>
              </a:rPr>
              <a:t>Set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Dictionary</a:t>
            </a:r>
            <a:endParaRPr sz="14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75" dirty="0">
                <a:solidFill>
                  <a:srgbClr val="434343"/>
                </a:solidFill>
                <a:latin typeface="Gill Sans MT"/>
                <a:cs typeface="Gill Sans MT"/>
              </a:rPr>
              <a:t>Functions</a:t>
            </a:r>
            <a:endParaRPr sz="18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55" dirty="0">
                <a:solidFill>
                  <a:srgbClr val="434343"/>
                </a:solidFill>
                <a:latin typeface="Gill Sans MT"/>
                <a:cs typeface="Gill Sans MT"/>
              </a:rPr>
              <a:t>Function</a:t>
            </a:r>
            <a:r>
              <a:rPr sz="1400" spc="-3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55" dirty="0">
                <a:solidFill>
                  <a:srgbClr val="434343"/>
                </a:solidFill>
                <a:latin typeface="Gill Sans MT"/>
                <a:cs typeface="Gill Sans MT"/>
              </a:rPr>
              <a:t>argument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110" dirty="0">
                <a:solidFill>
                  <a:srgbClr val="434343"/>
                </a:solidFill>
                <a:latin typeface="Gill Sans MT"/>
                <a:cs typeface="Gill Sans MT"/>
              </a:rPr>
              <a:t>Lambda</a:t>
            </a:r>
            <a:r>
              <a:rPr sz="1400" spc="-3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45" dirty="0">
                <a:solidFill>
                  <a:srgbClr val="434343"/>
                </a:solidFill>
                <a:latin typeface="Gill Sans MT"/>
                <a:cs typeface="Gill Sans MT"/>
              </a:rPr>
              <a:t>function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70" dirty="0">
                <a:solidFill>
                  <a:srgbClr val="434343"/>
                </a:solidFill>
                <a:latin typeface="Gill Sans MT"/>
                <a:cs typeface="Gill Sans MT"/>
              </a:rPr>
              <a:t>Local</a:t>
            </a:r>
            <a:r>
              <a:rPr sz="1400" spc="-3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75" dirty="0">
                <a:solidFill>
                  <a:srgbClr val="434343"/>
                </a:solidFill>
                <a:latin typeface="Gill Sans MT"/>
                <a:cs typeface="Gill Sans MT"/>
              </a:rPr>
              <a:t>global</a:t>
            </a:r>
            <a:r>
              <a:rPr sz="1400" spc="-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75" dirty="0">
                <a:solidFill>
                  <a:srgbClr val="434343"/>
                </a:solidFill>
                <a:latin typeface="Gill Sans MT"/>
                <a:cs typeface="Gill Sans MT"/>
              </a:rPr>
              <a:t>scope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65" dirty="0">
                <a:solidFill>
                  <a:srgbClr val="434343"/>
                </a:solidFill>
                <a:latin typeface="Gill Sans MT"/>
                <a:cs typeface="Gill Sans MT"/>
              </a:rPr>
              <a:t>Few</a:t>
            </a:r>
            <a:r>
              <a:rPr sz="1400" spc="2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built</a:t>
            </a:r>
            <a:r>
              <a:rPr sz="1400" spc="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in</a:t>
            </a:r>
            <a:r>
              <a:rPr sz="1400" spc="43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55" dirty="0">
                <a:solidFill>
                  <a:srgbClr val="434343"/>
                </a:solidFill>
                <a:latin typeface="Gill Sans MT"/>
                <a:cs typeface="Gill Sans MT"/>
              </a:rPr>
              <a:t>functions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Programs</a:t>
            </a:r>
            <a:r>
              <a:rPr spc="-85" dirty="0"/>
              <a:t> </a:t>
            </a:r>
            <a:r>
              <a:rPr spc="105" dirty="0"/>
              <a:t>we</a:t>
            </a:r>
            <a:r>
              <a:rPr spc="-80" dirty="0"/>
              <a:t> </a:t>
            </a:r>
            <a:r>
              <a:rPr spc="55" dirty="0"/>
              <a:t>will</a:t>
            </a:r>
            <a:r>
              <a:rPr spc="-85" dirty="0"/>
              <a:t> </a:t>
            </a:r>
            <a:r>
              <a:rPr spc="155" dirty="0"/>
              <a:t>be</a:t>
            </a:r>
            <a:r>
              <a:rPr spc="-80" dirty="0"/>
              <a:t> </a:t>
            </a:r>
            <a:r>
              <a:rPr spc="65" dirty="0"/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296989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50" dirty="0">
                <a:solidFill>
                  <a:srgbClr val="434343"/>
                </a:solidFill>
                <a:latin typeface="Gill Sans MT"/>
                <a:cs typeface="Gill Sans MT"/>
              </a:rPr>
              <a:t>Detecting</a:t>
            </a:r>
            <a:r>
              <a:rPr sz="1800" spc="-5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434343"/>
                </a:solidFill>
                <a:latin typeface="Gill Sans MT"/>
                <a:cs typeface="Gill Sans MT"/>
              </a:rPr>
              <a:t>Prime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434343"/>
                </a:solidFill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434343"/>
                </a:solidFill>
                <a:latin typeface="Gill Sans MT"/>
                <a:cs typeface="Gill Sans MT"/>
              </a:rPr>
              <a:t>Detect</a:t>
            </a:r>
            <a:r>
              <a:rPr sz="1800" spc="-5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434343"/>
                </a:solidFill>
                <a:latin typeface="Gill Sans MT"/>
                <a:cs typeface="Gill Sans MT"/>
              </a:rPr>
              <a:t>even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34343"/>
                </a:solidFill>
                <a:latin typeface="Gill Sans MT"/>
                <a:cs typeface="Gill Sans MT"/>
              </a:rPr>
              <a:t>,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434343"/>
                </a:solidFill>
                <a:latin typeface="Gill Sans MT"/>
                <a:cs typeface="Gill Sans MT"/>
              </a:rPr>
              <a:t>odd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434343"/>
                </a:solidFill>
                <a:latin typeface="Gill Sans MT"/>
                <a:cs typeface="Gill Sans MT"/>
              </a:rPr>
              <a:t>number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434343"/>
                </a:solidFill>
                <a:latin typeface="Gill Sans MT"/>
                <a:cs typeface="Gill Sans MT"/>
              </a:rPr>
              <a:t>Matrix</a:t>
            </a:r>
            <a:r>
              <a:rPr sz="1800" spc="20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55" dirty="0">
                <a:solidFill>
                  <a:srgbClr val="434343"/>
                </a:solidFill>
                <a:latin typeface="Gill Sans MT"/>
                <a:cs typeface="Gill Sans MT"/>
              </a:rPr>
              <a:t>Multiplication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95" dirty="0">
                <a:solidFill>
                  <a:srgbClr val="434343"/>
                </a:solidFill>
                <a:latin typeface="Gill Sans MT"/>
                <a:cs typeface="Gill Sans MT"/>
              </a:rPr>
              <a:t>Transpose</a:t>
            </a:r>
            <a:r>
              <a:rPr sz="1800" spc="-5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434343"/>
                </a:solidFill>
                <a:latin typeface="Gill Sans MT"/>
                <a:cs typeface="Gill Sans MT"/>
              </a:rPr>
              <a:t>of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210" dirty="0">
                <a:solidFill>
                  <a:srgbClr val="434343"/>
                </a:solidFill>
                <a:latin typeface="Gill Sans MT"/>
                <a:cs typeface="Gill Sans MT"/>
              </a:rPr>
              <a:t>a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Matrix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105" dirty="0">
                <a:solidFill>
                  <a:srgbClr val="434343"/>
                </a:solidFill>
                <a:latin typeface="Gill Sans MT"/>
                <a:cs typeface="Gill Sans MT"/>
              </a:rPr>
              <a:t>Simple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Calculator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937" y="1195838"/>
            <a:ext cx="3434079" cy="1751964"/>
            <a:chOff x="5270937" y="1195838"/>
            <a:chExt cx="3434079" cy="1751964"/>
          </a:xfrm>
        </p:grpSpPr>
        <p:sp>
          <p:nvSpPr>
            <p:cNvPr id="5" name="object 5"/>
            <p:cNvSpPr/>
            <p:nvPr/>
          </p:nvSpPr>
          <p:spPr>
            <a:xfrm>
              <a:off x="5275700" y="1200601"/>
              <a:ext cx="3424554" cy="1742439"/>
            </a:xfrm>
            <a:custGeom>
              <a:avLst/>
              <a:gdLst/>
              <a:ahLst/>
              <a:cxnLst/>
              <a:rect l="l" t="t" r="r" b="b"/>
              <a:pathLst>
                <a:path w="3424554" h="1742439">
                  <a:moveTo>
                    <a:pt x="3424499" y="1742423"/>
                  </a:moveTo>
                  <a:lnTo>
                    <a:pt x="0" y="1742423"/>
                  </a:lnTo>
                  <a:lnTo>
                    <a:pt x="0" y="406823"/>
                  </a:lnTo>
                  <a:lnTo>
                    <a:pt x="570749" y="406823"/>
                  </a:lnTo>
                  <a:lnTo>
                    <a:pt x="238036" y="0"/>
                  </a:lnTo>
                  <a:lnTo>
                    <a:pt x="1426874" y="406823"/>
                  </a:lnTo>
                  <a:lnTo>
                    <a:pt x="3424499" y="406823"/>
                  </a:lnTo>
                  <a:lnTo>
                    <a:pt x="3424499" y="1742423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5700" y="1200601"/>
              <a:ext cx="3424554" cy="1742439"/>
            </a:xfrm>
            <a:custGeom>
              <a:avLst/>
              <a:gdLst/>
              <a:ahLst/>
              <a:cxnLst/>
              <a:rect l="l" t="t" r="r" b="b"/>
              <a:pathLst>
                <a:path w="3424554" h="1742439">
                  <a:moveTo>
                    <a:pt x="0" y="406823"/>
                  </a:moveTo>
                  <a:lnTo>
                    <a:pt x="570749" y="406823"/>
                  </a:lnTo>
                  <a:lnTo>
                    <a:pt x="238036" y="0"/>
                  </a:lnTo>
                  <a:lnTo>
                    <a:pt x="1426874" y="406823"/>
                  </a:lnTo>
                  <a:lnTo>
                    <a:pt x="3424499" y="406823"/>
                  </a:lnTo>
                  <a:lnTo>
                    <a:pt x="3424499" y="629423"/>
                  </a:lnTo>
                  <a:lnTo>
                    <a:pt x="3424499" y="963323"/>
                  </a:lnTo>
                  <a:lnTo>
                    <a:pt x="3424499" y="1742423"/>
                  </a:lnTo>
                  <a:lnTo>
                    <a:pt x="1426874" y="1742423"/>
                  </a:lnTo>
                  <a:lnTo>
                    <a:pt x="570749" y="1742423"/>
                  </a:lnTo>
                  <a:lnTo>
                    <a:pt x="0" y="1742423"/>
                  </a:lnTo>
                  <a:lnTo>
                    <a:pt x="0" y="963323"/>
                  </a:lnTo>
                  <a:lnTo>
                    <a:pt x="0" y="629423"/>
                  </a:lnTo>
                  <a:lnTo>
                    <a:pt x="0" y="406823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92550" y="2068008"/>
            <a:ext cx="232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Pythonic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way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4200" y="1868381"/>
            <a:ext cx="555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1B4587"/>
                </a:solidFill>
                <a:latin typeface="Gill Sans MT"/>
                <a:cs typeface="Gill Sans MT"/>
                <a:hlinkClick r:id="rId2"/>
              </a:rPr>
              <a:t>https://github.com/ayansengupta17/PythonWorkshop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Things</a:t>
            </a:r>
            <a:r>
              <a:rPr spc="-45" dirty="0"/>
              <a:t> </a:t>
            </a:r>
            <a:r>
              <a:rPr spc="100" dirty="0"/>
              <a:t>that</a:t>
            </a:r>
            <a:r>
              <a:rPr spc="-40" dirty="0"/>
              <a:t> </a:t>
            </a:r>
            <a:r>
              <a:rPr dirty="0"/>
              <a:t>won’t</a:t>
            </a:r>
            <a:r>
              <a:rPr spc="-45" dirty="0"/>
              <a:t> </a:t>
            </a:r>
            <a:r>
              <a:rPr spc="155" dirty="0"/>
              <a:t>be</a:t>
            </a:r>
            <a:r>
              <a:rPr spc="-40" dirty="0"/>
              <a:t> </a:t>
            </a:r>
            <a:r>
              <a:rPr spc="8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231648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70" dirty="0">
                <a:solidFill>
                  <a:srgbClr val="434343"/>
                </a:solidFill>
                <a:latin typeface="Gill Sans MT"/>
                <a:cs typeface="Gill Sans MT"/>
              </a:rPr>
              <a:t>File</a:t>
            </a:r>
            <a:r>
              <a:rPr sz="1800" spc="-5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434343"/>
                </a:solidFill>
                <a:latin typeface="Gill Sans MT"/>
                <a:cs typeface="Gill Sans MT"/>
              </a:rPr>
              <a:t>handling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55" dirty="0">
                <a:solidFill>
                  <a:srgbClr val="434343"/>
                </a:solidFill>
                <a:latin typeface="Gill Sans MT"/>
                <a:cs typeface="Gill Sans MT"/>
              </a:rPr>
              <a:t>Exception</a:t>
            </a:r>
            <a:r>
              <a:rPr sz="1800" spc="-2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434343"/>
                </a:solidFill>
                <a:latin typeface="Gill Sans MT"/>
                <a:cs typeface="Gill Sans MT"/>
              </a:rPr>
              <a:t>handling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434343"/>
                </a:solidFill>
                <a:latin typeface="Gill Sans MT"/>
                <a:cs typeface="Gill Sans MT"/>
              </a:rPr>
              <a:t>Object</a:t>
            </a:r>
            <a:r>
              <a:rPr sz="1800" spc="-2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130" dirty="0">
                <a:solidFill>
                  <a:srgbClr val="434343"/>
                </a:solidFill>
                <a:latin typeface="Gill Sans MT"/>
                <a:cs typeface="Gill Sans MT"/>
              </a:rPr>
              <a:t>and</a:t>
            </a:r>
            <a:r>
              <a:rPr sz="1800" spc="-1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105" dirty="0">
                <a:solidFill>
                  <a:srgbClr val="434343"/>
                </a:solidFill>
                <a:latin typeface="Gill Sans MT"/>
                <a:cs typeface="Gill Sans MT"/>
              </a:rPr>
              <a:t>Class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Iterator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Generator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55" dirty="0">
                <a:solidFill>
                  <a:srgbClr val="434343"/>
                </a:solidFill>
                <a:latin typeface="Gill Sans MT"/>
                <a:cs typeface="Gill Sans MT"/>
              </a:rPr>
              <a:t>Assert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Decorators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467785"/>
            <a:ext cx="4890135" cy="461665"/>
          </a:xfrm>
        </p:spPr>
        <p:txBody>
          <a:bodyPr/>
          <a:lstStyle/>
          <a:p>
            <a:r>
              <a:rPr lang="en-US" dirty="0"/>
              <a:t>Entrez Online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EC3F-3AF1-982A-8682-4104B35A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2215991"/>
          </a:xfrm>
        </p:spPr>
        <p:txBody>
          <a:bodyPr/>
          <a:lstStyle/>
          <a:p>
            <a:pPr algn="just"/>
            <a:r>
              <a:rPr lang="en-US" dirty="0"/>
              <a:t>Entrez is a molecular biology database system that provides integrated access to nucleotide and protein sequence data, gene-centered and genomic mapping information, 3D structure data, PubMed MEDLINE, and more. The system is produced by the National Center for Biotechnology Information (NCBI) and is available via the Internet.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hlinkClick r:id="rId2"/>
              </a:rPr>
              <a:t>https://www.ncbi.nlm.nih.gov/search/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5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742"/>
            <a:ext cx="7844875" cy="430887"/>
          </a:xfrm>
        </p:spPr>
        <p:txBody>
          <a:bodyPr/>
          <a:lstStyle/>
          <a:p>
            <a:r>
              <a:rPr lang="en-US" sz="2800" dirty="0"/>
              <a:t>Gene structure – Chromosomal Gene Arrangement</a:t>
            </a:r>
          </a:p>
        </p:txBody>
      </p:sp>
      <p:pic>
        <p:nvPicPr>
          <p:cNvPr id="3" name="Picture 2" descr="figure 4-11">
            <a:extLst>
              <a:ext uri="{FF2B5EF4-FFF2-40B4-BE49-F238E27FC236}">
                <a16:creationId xmlns:a16="http://schemas.microsoft.com/office/drawing/2014/main" id="{B92D76D3-E163-502B-D071-4A75EB25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3467100" cy="413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DACC158-79BB-9EB2-9C5E-6EC2E18862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90538" y="563563"/>
            <a:ext cx="822960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/>
              <a:t>Figure 4-11 </a:t>
            </a:r>
            <a:r>
              <a:rPr lang="en-US" altLang="en-US" sz="1100" i="1" dirty="0"/>
              <a:t> Molecular Biology of the Cell</a:t>
            </a:r>
            <a:r>
              <a:rPr lang="en-US" altLang="en-US" sz="1100" dirty="0"/>
              <a:t> (© Garland Science 2008)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55C31-FC76-9921-5069-E4901F6DC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" y="1581504"/>
            <a:ext cx="3316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Humans:</a:t>
            </a:r>
          </a:p>
          <a:p>
            <a:endParaRPr lang="en-US" altLang="en-US" sz="800" dirty="0"/>
          </a:p>
          <a:p>
            <a:r>
              <a:rPr lang="en-US" altLang="en-US" dirty="0"/>
              <a:t>  23 chromosome pairs</a:t>
            </a:r>
          </a:p>
          <a:p>
            <a:endParaRPr lang="en-US" altLang="en-US" sz="800" dirty="0"/>
          </a:p>
          <a:p>
            <a:r>
              <a:rPr lang="en-US" altLang="en-US" dirty="0"/>
              <a:t>  3 billion bases</a:t>
            </a:r>
          </a:p>
          <a:p>
            <a:endParaRPr lang="en-US" altLang="en-US" sz="800" dirty="0"/>
          </a:p>
          <a:p>
            <a:r>
              <a:rPr lang="en-US" altLang="en-US" dirty="0"/>
              <a:t>  ~24,000 genes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480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742"/>
            <a:ext cx="7844875" cy="430887"/>
          </a:xfrm>
        </p:spPr>
        <p:txBody>
          <a:bodyPr/>
          <a:lstStyle/>
          <a:p>
            <a:r>
              <a:rPr lang="en-US" sz="2800" dirty="0"/>
              <a:t>Gene structure – Chromosomal Gene Arrangement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93001-7111-D449-D78A-D3A88EE5A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 descr="figure 4-15">
            <a:extLst>
              <a:ext uri="{FF2B5EF4-FFF2-40B4-BE49-F238E27FC236}">
                <a16:creationId xmlns:a16="http://schemas.microsoft.com/office/drawing/2014/main" id="{4E2017CE-9A58-C00D-1124-624C789B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42950"/>
            <a:ext cx="4991100" cy="402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495E4BC2-125E-B562-477A-C445E5F7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08374"/>
            <a:ext cx="9067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/>
              <a:t>Figure 4-15 </a:t>
            </a:r>
            <a:r>
              <a:rPr lang="en-US" altLang="en-US" sz="1100" i="1" dirty="0"/>
              <a:t> Molecular Biology of the Cell</a:t>
            </a:r>
            <a:r>
              <a:rPr lang="en-US" altLang="en-US" sz="1100" dirty="0"/>
              <a:t> (© Garland Science 2008)</a:t>
            </a:r>
          </a:p>
        </p:txBody>
      </p:sp>
    </p:spTree>
    <p:extLst>
      <p:ext uri="{BB962C8B-B14F-4D97-AF65-F5344CB8AC3E}">
        <p14:creationId xmlns:p14="http://schemas.microsoft.com/office/powerpoint/2010/main" val="164473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742"/>
            <a:ext cx="7844875" cy="430887"/>
          </a:xfrm>
        </p:spPr>
        <p:txBody>
          <a:bodyPr/>
          <a:lstStyle/>
          <a:p>
            <a:r>
              <a:rPr lang="en-US" sz="2800" dirty="0"/>
              <a:t>Gene structure – Chromosomal Gene Arrangement</a:t>
            </a:r>
          </a:p>
        </p:txBody>
      </p:sp>
      <p:pic>
        <p:nvPicPr>
          <p:cNvPr id="3" name="Picture 2" descr="figure 6-14">
            <a:extLst>
              <a:ext uri="{FF2B5EF4-FFF2-40B4-BE49-F238E27FC236}">
                <a16:creationId xmlns:a16="http://schemas.microsoft.com/office/drawing/2014/main" id="{13C3987F-360E-7AEB-9784-B1DCE970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" y="2038350"/>
            <a:ext cx="85312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25AEA38-D07E-2D77-4763-31634150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4824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Genes can reside on either strand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F59511A6-1EC9-0B23-A52D-832E306A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" y="4511484"/>
            <a:ext cx="9067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dirty="0"/>
              <a:t>Figure 6-14 </a:t>
            </a:r>
            <a:r>
              <a:rPr lang="en-US" altLang="en-US" sz="1100" i="1" dirty="0"/>
              <a:t> Molecular Biology of the Cell</a:t>
            </a:r>
            <a:r>
              <a:rPr lang="en-US" altLang="en-US" sz="1100" dirty="0"/>
              <a:t> (© Garland Science 2008)</a:t>
            </a:r>
          </a:p>
        </p:txBody>
      </p:sp>
    </p:spTree>
    <p:extLst>
      <p:ext uri="{BB962C8B-B14F-4D97-AF65-F5344CB8AC3E}">
        <p14:creationId xmlns:p14="http://schemas.microsoft.com/office/powerpoint/2010/main" val="380443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742"/>
            <a:ext cx="7844875" cy="430887"/>
          </a:xfrm>
        </p:spPr>
        <p:txBody>
          <a:bodyPr/>
          <a:lstStyle/>
          <a:p>
            <a:r>
              <a:rPr lang="en-US" sz="2800" dirty="0"/>
              <a:t>Single Gene Components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25AEA38-D07E-2D77-4763-31634150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0337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Anatomy of a Gene</a:t>
            </a:r>
          </a:p>
        </p:txBody>
      </p:sp>
      <p:pic>
        <p:nvPicPr>
          <p:cNvPr id="4" name="Picture 4" descr="DevBio9e-Fig-02-05-1R">
            <a:extLst>
              <a:ext uri="{FF2B5EF4-FFF2-40B4-BE49-F238E27FC236}">
                <a16:creationId xmlns:a16="http://schemas.microsoft.com/office/drawing/2014/main" id="{0D178F0A-CC1C-4217-9A75-6C9D24495B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1329"/>
            <a:ext cx="6934200" cy="410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0E0-1AE6-F894-7CBA-F6BB7E1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742"/>
            <a:ext cx="7844875" cy="430887"/>
          </a:xfrm>
        </p:spPr>
        <p:txBody>
          <a:bodyPr/>
          <a:lstStyle/>
          <a:p>
            <a:r>
              <a:rPr lang="en-US" sz="2800" dirty="0"/>
              <a:t>Single Gene Components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25AEA38-D07E-2D77-4763-31634150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8629"/>
            <a:ext cx="4721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Nuclear RNA, mRNA and Protein</a:t>
            </a:r>
          </a:p>
        </p:txBody>
      </p:sp>
      <p:pic>
        <p:nvPicPr>
          <p:cNvPr id="3" name="Picture 4" descr="DevBio9e-Fig-02-06-0">
            <a:extLst>
              <a:ext uri="{FF2B5EF4-FFF2-40B4-BE49-F238E27FC236}">
                <a16:creationId xmlns:a16="http://schemas.microsoft.com/office/drawing/2014/main" id="{C12FF769-A42F-7042-63F9-F9E27E54F0D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5628"/>
            <a:ext cx="5181600" cy="389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3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600" y="1804566"/>
            <a:ext cx="35198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" dirty="0"/>
              <a:t>Why</a:t>
            </a:r>
            <a:r>
              <a:rPr sz="4800" spc="-220" dirty="0"/>
              <a:t> </a:t>
            </a:r>
            <a:r>
              <a:rPr sz="4800" spc="245" dirty="0"/>
              <a:t>Python?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7169"/>
            <a:ext cx="7886700" cy="4786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404843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342900" lvl="1"/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will not make someone a programmer in four hours</a:t>
            </a:r>
          </a:p>
          <a:p>
            <a:pPr marL="342900" lvl="1"/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7169"/>
            <a:ext cx="7886700" cy="4786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404843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342900"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high-level built-in data structures combined with dynamic typing, makes it very attractive for Rapid Application Development (RAD).</a:t>
            </a:r>
          </a:p>
          <a:p>
            <a:pPr marL="342900"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342900"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342900"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07169"/>
            <a:ext cx="7162799" cy="47863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404843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lvl="1"/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07169"/>
            <a:ext cx="6939395" cy="4786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3562659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3.0.0+ works fine.</a:t>
            </a:r>
          </a:p>
          <a:p>
            <a:pPr lvl="1"/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3.12.2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07169"/>
            <a:ext cx="6939395" cy="4786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404843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lvl="1"/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https://www.udacity.com/catalog/all/any-price/any-school/any-skill/any-difficulty/any-duration/any-type/relevance/page-1?searchValue=python</a:t>
            </a:r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07169"/>
            <a:ext cx="6939395" cy="4786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091"/>
            <a:ext cx="8763000" cy="404843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15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342900"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https://docs.python.org/3/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2875" y="728663"/>
            <a:ext cx="885825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81517"/>
            <a:ext cx="1733550" cy="5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Todays</a:t>
            </a:r>
            <a:r>
              <a:rPr spc="-95" dirty="0"/>
              <a:t> </a:t>
            </a:r>
            <a:r>
              <a:rPr spc="2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1576"/>
            <a:ext cx="3158490" cy="29578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434343"/>
                </a:solidFill>
                <a:latin typeface="Gill Sans MT"/>
                <a:cs typeface="Gill Sans MT"/>
              </a:rPr>
              <a:t>Syntax,</a:t>
            </a:r>
            <a:r>
              <a:rPr sz="1800" spc="-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434343"/>
                </a:solidFill>
                <a:latin typeface="Gill Sans MT"/>
                <a:cs typeface="Gill Sans MT"/>
              </a:rPr>
              <a:t>Variables,</a:t>
            </a:r>
            <a:r>
              <a:rPr sz="1800" spc="-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Operators</a:t>
            </a:r>
            <a:endParaRPr sz="18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Arithmetic</a:t>
            </a:r>
            <a:r>
              <a:rPr sz="1400" spc="21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operators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75" dirty="0">
                <a:solidFill>
                  <a:srgbClr val="434343"/>
                </a:solidFill>
                <a:latin typeface="Gill Sans MT"/>
                <a:cs typeface="Gill Sans MT"/>
              </a:rPr>
              <a:t>Logical</a:t>
            </a:r>
            <a:r>
              <a:rPr sz="1400" spc="-1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operators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75" dirty="0">
                <a:solidFill>
                  <a:srgbClr val="434343"/>
                </a:solidFill>
                <a:latin typeface="Gill Sans MT"/>
                <a:cs typeface="Gill Sans MT"/>
              </a:rPr>
              <a:t>Membership</a:t>
            </a:r>
            <a:r>
              <a:rPr sz="1400" spc="-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operators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Identity</a:t>
            </a:r>
            <a:r>
              <a:rPr sz="1400" spc="22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operators</a:t>
            </a:r>
            <a:endParaRPr sz="14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55" dirty="0">
                <a:solidFill>
                  <a:srgbClr val="434343"/>
                </a:solidFill>
                <a:latin typeface="Gill Sans MT"/>
                <a:cs typeface="Gill Sans MT"/>
              </a:rPr>
              <a:t>Flow</a:t>
            </a:r>
            <a:r>
              <a:rPr sz="18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Gill Sans MT"/>
                <a:cs typeface="Gill Sans MT"/>
              </a:rPr>
              <a:t>Control</a:t>
            </a:r>
            <a:endParaRPr sz="18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75" dirty="0">
                <a:solidFill>
                  <a:srgbClr val="434343"/>
                </a:solidFill>
                <a:latin typeface="Gill Sans MT"/>
                <a:cs typeface="Gill Sans MT"/>
              </a:rPr>
              <a:t>If</a:t>
            </a:r>
            <a:r>
              <a:rPr sz="1400" spc="-4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480" dirty="0">
                <a:solidFill>
                  <a:srgbClr val="434343"/>
                </a:solidFill>
                <a:latin typeface="Gill Sans MT"/>
                <a:cs typeface="Gill Sans MT"/>
              </a:rPr>
              <a:t>…</a:t>
            </a:r>
            <a:r>
              <a:rPr sz="1400" spc="-4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55" dirty="0">
                <a:solidFill>
                  <a:srgbClr val="434343"/>
                </a:solidFill>
                <a:latin typeface="Gill Sans MT"/>
                <a:cs typeface="Gill Sans MT"/>
              </a:rPr>
              <a:t>else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For</a:t>
            </a:r>
            <a:r>
              <a:rPr sz="1400" spc="-20" dirty="0">
                <a:solidFill>
                  <a:srgbClr val="434343"/>
                </a:solidFill>
                <a:latin typeface="Gill Sans MT"/>
                <a:cs typeface="Gill Sans MT"/>
              </a:rPr>
              <a:t> loop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434343"/>
                </a:solidFill>
                <a:latin typeface="Gill Sans MT"/>
                <a:cs typeface="Gill Sans MT"/>
              </a:rPr>
              <a:t>While</a:t>
            </a:r>
            <a:r>
              <a:rPr sz="1400" spc="-5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Gill Sans MT"/>
                <a:cs typeface="Gill Sans MT"/>
              </a:rPr>
              <a:t>loop</a:t>
            </a:r>
            <a:endParaRPr sz="1400">
              <a:latin typeface="Gill Sans MT"/>
              <a:cs typeface="Gill Sans MT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434343"/>
                </a:solidFill>
                <a:latin typeface="Gill Sans MT"/>
                <a:cs typeface="Gill Sans MT"/>
              </a:rPr>
              <a:t>Break,</a:t>
            </a:r>
            <a:r>
              <a:rPr sz="1400" spc="20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50" dirty="0">
                <a:solidFill>
                  <a:srgbClr val="434343"/>
                </a:solidFill>
                <a:latin typeface="Gill Sans MT"/>
                <a:cs typeface="Gill Sans MT"/>
              </a:rPr>
              <a:t>continue</a:t>
            </a:r>
            <a:r>
              <a:rPr sz="1400" spc="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95" dirty="0">
                <a:solidFill>
                  <a:srgbClr val="434343"/>
                </a:solidFill>
                <a:latin typeface="Gill Sans MT"/>
                <a:cs typeface="Gill Sans MT"/>
              </a:rPr>
              <a:t>and</a:t>
            </a:r>
            <a:r>
              <a:rPr sz="1400" spc="25" dirty="0">
                <a:solidFill>
                  <a:srgbClr val="434343"/>
                </a:solidFill>
                <a:latin typeface="Gill Sans MT"/>
                <a:cs typeface="Gill Sans MT"/>
              </a:rPr>
              <a:t> </a:t>
            </a:r>
            <a:r>
              <a:rPr sz="1400" spc="120" dirty="0">
                <a:solidFill>
                  <a:srgbClr val="434343"/>
                </a:solidFill>
                <a:latin typeface="Gill Sans MT"/>
                <a:cs typeface="Gill Sans MT"/>
              </a:rPr>
              <a:t>pass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788</Words>
  <Application>Microsoft Office PowerPoint</Application>
  <PresentationFormat>On-screen Show (16:9)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Source Sans Pro</vt:lpstr>
      <vt:lpstr>Office Theme</vt:lpstr>
      <vt:lpstr>Python Workshop 2024</vt:lpstr>
      <vt:lpstr>Why Python?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Todays Plan</vt:lpstr>
      <vt:lpstr>Todays Plan</vt:lpstr>
      <vt:lpstr>Programs we will be writing</vt:lpstr>
      <vt:lpstr>PowerPoint Presentation</vt:lpstr>
      <vt:lpstr>Things that won’t be covered</vt:lpstr>
      <vt:lpstr>Entrez Online Database</vt:lpstr>
      <vt:lpstr>Gene structure – Chromosomal Gene Arrangement</vt:lpstr>
      <vt:lpstr>Gene structure – Chromosomal Gene Arrangement</vt:lpstr>
      <vt:lpstr>Gene structure – Chromosomal Gene Arrangement</vt:lpstr>
      <vt:lpstr>Single Gene Components</vt:lpstr>
      <vt:lpstr>Single Gene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2024</dc:title>
  <cp:lastModifiedBy>Arjang Fahim</cp:lastModifiedBy>
  <cp:revision>1</cp:revision>
  <dcterms:created xsi:type="dcterms:W3CDTF">2024-03-23T22:41:57Z</dcterms:created>
  <dcterms:modified xsi:type="dcterms:W3CDTF">2024-03-28T08:58:28Z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