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8"/>
  </p:notesMasterIdLst>
  <p:sldIdLst>
    <p:sldId id="266" r:id="rId2"/>
    <p:sldId id="268" r:id="rId3"/>
    <p:sldId id="261" r:id="rId4"/>
    <p:sldId id="260" r:id="rId5"/>
    <p:sldId id="258" r:id="rId6"/>
    <p:sldId id="269" r:id="rId7"/>
    <p:sldId id="270" r:id="rId8"/>
    <p:sldId id="282" r:id="rId9"/>
    <p:sldId id="283" r:id="rId10"/>
    <p:sldId id="271" r:id="rId11"/>
    <p:sldId id="279" r:id="rId12"/>
    <p:sldId id="284" r:id="rId13"/>
    <p:sldId id="280" r:id="rId14"/>
    <p:sldId id="273"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66487" autoAdjust="0"/>
  </p:normalViewPr>
  <p:slideViewPr>
    <p:cSldViewPr>
      <p:cViewPr varScale="1">
        <p:scale>
          <a:sx n="57" d="100"/>
          <a:sy n="57" d="100"/>
        </p:scale>
        <p:origin x="17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70DC23-E7BE-4262-952A-375B64989987}" type="datetimeFigureOut">
              <a:rPr lang="en-US" smtClean="0"/>
              <a:pPr/>
              <a:t>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B7F77D-E691-4AEA-B2BF-81CC2911F763}" type="slidenum">
              <a:rPr lang="en-US" smtClean="0"/>
              <a:pPr/>
              <a:t>‹#›</a:t>
            </a:fld>
            <a:endParaRPr lang="en-US"/>
          </a:p>
        </p:txBody>
      </p:sp>
    </p:spTree>
    <p:extLst>
      <p:ext uri="{BB962C8B-B14F-4D97-AF65-F5344CB8AC3E}">
        <p14:creationId xmlns:p14="http://schemas.microsoft.com/office/powerpoint/2010/main" val="3755851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Respected Projec</a:t>
            </a:r>
            <a:r>
              <a:rPr lang="en-US" baseline="0" dirty="0" smtClean="0"/>
              <a:t>t </a:t>
            </a:r>
            <a:r>
              <a:rPr lang="en-US" baseline="0" dirty="0" err="1" smtClean="0"/>
              <a:t>cordinators</a:t>
            </a:r>
            <a:r>
              <a:rPr lang="en-US" baseline="0" dirty="0" smtClean="0"/>
              <a:t>  and our </a:t>
            </a:r>
            <a:r>
              <a:rPr lang="en-US" baseline="0" dirty="0" err="1" smtClean="0"/>
              <a:t>colleauges</a:t>
            </a:r>
            <a:r>
              <a:rPr lang="en-US" baseline="0" dirty="0" smtClean="0"/>
              <a:t> that are present here. Please accept our warm welcome and prepare to be amazed at the idea of a new generation of classrooms that we are about to present to you today. Our project is titled “Student Resource and Information System” acronym for </a:t>
            </a:r>
            <a:r>
              <a:rPr lang="en-US" baseline="0" dirty="0" err="1" smtClean="0"/>
              <a:t>sris</a:t>
            </a:r>
            <a:r>
              <a:rPr lang="en-US" baseline="0" dirty="0" smtClean="0"/>
              <a:t>. This project is a part of the credit requirement of attaining the degree of Electronics and Communication Engineering at Nepal Engineering College which is affiliated to the </a:t>
            </a:r>
            <a:r>
              <a:rPr lang="en-US" baseline="0" dirty="0" err="1" smtClean="0"/>
              <a:t>Pokhara</a:t>
            </a:r>
            <a:r>
              <a:rPr lang="en-US" baseline="0" dirty="0" smtClean="0"/>
              <a:t> University. </a:t>
            </a:r>
          </a:p>
          <a:p>
            <a:r>
              <a:rPr lang="en-US" baseline="0" dirty="0" err="1" smtClean="0"/>
              <a:t>Sris</a:t>
            </a:r>
            <a:r>
              <a:rPr lang="en-US" baseline="0" dirty="0" smtClean="0"/>
              <a:t> project team consist of three students under the supervision of </a:t>
            </a:r>
            <a:r>
              <a:rPr lang="en-US" baseline="0" dirty="0" err="1" smtClean="0"/>
              <a:t>Mr</a:t>
            </a:r>
            <a:r>
              <a:rPr lang="en-US" baseline="0" dirty="0" smtClean="0"/>
              <a:t> </a:t>
            </a:r>
            <a:r>
              <a:rPr lang="en-US" baseline="0" dirty="0" err="1" smtClean="0"/>
              <a:t>Dinesh</a:t>
            </a:r>
            <a:r>
              <a:rPr lang="en-US" baseline="0" dirty="0" smtClean="0"/>
              <a:t> </a:t>
            </a:r>
            <a:r>
              <a:rPr lang="en-US" baseline="0" dirty="0" err="1" smtClean="0"/>
              <a:t>Dangol</a:t>
            </a:r>
            <a:r>
              <a:rPr lang="en-US" baseline="0" dirty="0" smtClean="0"/>
              <a:t>, who is an Assistant Professor at Nepal Engineering College. We are </a:t>
            </a:r>
            <a:r>
              <a:rPr lang="en-US" baseline="0" dirty="0" err="1" smtClean="0"/>
              <a:t>Arjan</a:t>
            </a:r>
            <a:r>
              <a:rPr lang="en-US" baseline="0" dirty="0" smtClean="0"/>
              <a:t>, Ashok and Marshal. My name is </a:t>
            </a:r>
            <a:r>
              <a:rPr lang="en-US" baseline="0" dirty="0" err="1" smtClean="0"/>
              <a:t>Arjan</a:t>
            </a:r>
            <a:r>
              <a:rPr lang="en-US" baseline="0" dirty="0" smtClean="0"/>
              <a:t> K.C. I will be now initiate the presentation by proceeding to the other slide which describes about the background and statement of problems that led us to choose this project.</a:t>
            </a:r>
            <a:endParaRPr lang="en-US" dirty="0"/>
          </a:p>
        </p:txBody>
      </p:sp>
      <p:sp>
        <p:nvSpPr>
          <p:cNvPr id="4" name="Slide Number Placeholder 3"/>
          <p:cNvSpPr>
            <a:spLocks noGrp="1"/>
          </p:cNvSpPr>
          <p:nvPr>
            <p:ph type="sldNum" sz="quarter" idx="10"/>
          </p:nvPr>
        </p:nvSpPr>
        <p:spPr/>
        <p:txBody>
          <a:bodyPr/>
          <a:lstStyle/>
          <a:p>
            <a:fld id="{62B7F77D-E691-4AEA-B2BF-81CC2911F763}" type="slidenum">
              <a:rPr lang="en-US" smtClean="0"/>
              <a:pPr/>
              <a:t>1</a:t>
            </a:fld>
            <a:endParaRPr lang="en-US"/>
          </a:p>
        </p:txBody>
      </p:sp>
    </p:spTree>
    <p:extLst>
      <p:ext uri="{BB962C8B-B14F-4D97-AF65-F5344CB8AC3E}">
        <p14:creationId xmlns:p14="http://schemas.microsoft.com/office/powerpoint/2010/main" val="247589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Formal teaching methodologies</a:t>
            </a:r>
            <a:r>
              <a:rPr lang="en-US" baseline="0" dirty="0" smtClean="0"/>
              <a:t> dates back to early 18</a:t>
            </a:r>
            <a:r>
              <a:rPr lang="en-US" baseline="30000" dirty="0" smtClean="0"/>
              <a:t>th</a:t>
            </a:r>
            <a:r>
              <a:rPr lang="en-US" baseline="0" dirty="0" smtClean="0"/>
              <a:t> century during the Greek civilization. Three hundred years ago the Greeks required stone tablets with chalk to teach in their classroom. The subjects were basically theology and mathematics. Three hundred years later when we come to today, the classrooms do not seem to have unlocked the ease of use advancements that mankind has to offer.</a:t>
            </a:r>
          </a:p>
          <a:p>
            <a:r>
              <a:rPr lang="en-US" baseline="0" dirty="0" smtClean="0"/>
              <a:t>Nepal is kept on the ranks of an underdeveloped country demoted from the developing nations list it was five years ago. In the recent five years we failed to incorporate the outburst of use of technology that other nations were busy exploring. In order to implement the approaches towards education technology that has been discovered is quite expensive and unaffordable to most of the educational institutions prevalent in Nepal.</a:t>
            </a:r>
          </a:p>
          <a:p>
            <a:r>
              <a:rPr lang="en-US" baseline="0" dirty="0" smtClean="0"/>
              <a:t>If research is carried out in the sector of </a:t>
            </a:r>
            <a:r>
              <a:rPr lang="en-US" baseline="0" dirty="0" err="1" smtClean="0"/>
              <a:t>edutech</a:t>
            </a:r>
            <a:r>
              <a:rPr lang="en-US" baseline="0" dirty="0" smtClean="0"/>
              <a:t> implementation in Nepal, which is very scarce, we will stumble across a compatible </a:t>
            </a:r>
            <a:r>
              <a:rPr lang="en-US" baseline="0" dirty="0" err="1" smtClean="0"/>
              <a:t>edutech</a:t>
            </a:r>
            <a:r>
              <a:rPr lang="en-US" baseline="0" dirty="0" smtClean="0"/>
              <a:t> solution for implementation in Nepal.</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Formal teaching methodologies dates back to early 18th century during the Greek civilization. Three hundred years ago the Greeks required stone tablets with chalk to teach in their classroom. The subjects were basically theology and mathematics. Three hundred years later when we come to today, the classrooms do not seem to have unlocked the ease of use advancements that mankind has to offer.</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Nepal is kept on the ranks of an under developed country demoted from the developing nations list it was five years ago. In the recent five years we failed to incorporate the outburst of use of technology.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 would now like</a:t>
            </a:r>
            <a:r>
              <a:rPr lang="en-US" sz="1200" b="0" i="0" kern="1200" baseline="0" dirty="0" smtClean="0">
                <a:solidFill>
                  <a:schemeClr val="tx1"/>
                </a:solidFill>
                <a:latin typeface="+mn-lt"/>
                <a:ea typeface="+mn-ea"/>
                <a:cs typeface="+mn-cs"/>
              </a:rPr>
              <a:t> to move on to the next slide and describe the objectives and scope of our project.</a:t>
            </a:r>
            <a:endParaRPr lang="en-US" dirty="0"/>
          </a:p>
        </p:txBody>
      </p:sp>
      <p:sp>
        <p:nvSpPr>
          <p:cNvPr id="4" name="Slide Number Placeholder 3"/>
          <p:cNvSpPr>
            <a:spLocks noGrp="1"/>
          </p:cNvSpPr>
          <p:nvPr>
            <p:ph type="sldNum" sz="quarter" idx="10"/>
          </p:nvPr>
        </p:nvSpPr>
        <p:spPr/>
        <p:txBody>
          <a:bodyPr/>
          <a:lstStyle/>
          <a:p>
            <a:fld id="{62B7F77D-E691-4AEA-B2BF-81CC2911F763}" type="slidenum">
              <a:rPr lang="en-US" smtClean="0"/>
              <a:pPr/>
              <a:t>2</a:t>
            </a:fld>
            <a:endParaRPr lang="en-US"/>
          </a:p>
        </p:txBody>
      </p:sp>
    </p:spTree>
    <p:extLst>
      <p:ext uri="{BB962C8B-B14F-4D97-AF65-F5344CB8AC3E}">
        <p14:creationId xmlns:p14="http://schemas.microsoft.com/office/powerpoint/2010/main" val="3633151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Technology is intended to make lives easier and increase productivity. The important task of impregnating and influencing ideas in a common classroom environment improves its efficiency if properly coupled with a suitable technology. The main</a:t>
            </a:r>
            <a:r>
              <a:rPr lang="en-US" baseline="0" dirty="0" smtClean="0"/>
              <a:t> objective of our project is to improvise the existing approaches in the classroom enabling us to create a flexible, cost efficient and collaborative </a:t>
            </a:r>
            <a:r>
              <a:rPr lang="en-US" baseline="0" dirty="0" err="1" smtClean="0"/>
              <a:t>edutech</a:t>
            </a:r>
            <a:r>
              <a:rPr lang="en-US" baseline="0" dirty="0" smtClean="0"/>
              <a:t> solution.</a:t>
            </a:r>
            <a:br>
              <a:rPr lang="en-US" baseline="0" dirty="0" smtClean="0"/>
            </a:br>
            <a:r>
              <a:rPr lang="en-US" baseline="0" dirty="0" smtClean="0"/>
              <a:t>This approach towards education technology can be harnessed to collect data and information, </a:t>
            </a:r>
            <a:r>
              <a:rPr lang="en-US" dirty="0" smtClean="0"/>
              <a:t>conduct interactive surveys and enhance the teaching learning experience in the modern day classrooms</a:t>
            </a:r>
            <a:r>
              <a:rPr lang="en-US" baseline="0" dirty="0" smtClean="0"/>
              <a:t> by providing the instructors and their pupils the right tools to share, collaborate and enhance the teaching learning experience increasing the efficiency and productivity of the time allotted to the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tools and applications bundled with </a:t>
            </a:r>
            <a:r>
              <a:rPr lang="en-US" baseline="0" dirty="0" err="1" smtClean="0"/>
              <a:t>sris</a:t>
            </a:r>
            <a:r>
              <a:rPr lang="en-US" baseline="0" dirty="0" smtClean="0"/>
              <a:t> can also be used to present ideas in an efficient manner in meetings and presentations too.</a:t>
            </a:r>
            <a:endParaRPr lang="en-US" dirty="0" smtClean="0"/>
          </a:p>
          <a:p>
            <a:r>
              <a:rPr lang="en-US" baseline="0" dirty="0" smtClean="0"/>
              <a:t/>
            </a:r>
            <a:br>
              <a:rPr lang="en-US" baseline="0" dirty="0" smtClean="0"/>
            </a:br>
            <a:r>
              <a:rPr lang="en-US" baseline="0" dirty="0" smtClean="0"/>
              <a:t>I would now like to ask my friend Ashok </a:t>
            </a:r>
            <a:r>
              <a:rPr lang="en-US" baseline="0" dirty="0" err="1" smtClean="0"/>
              <a:t>Ghimire</a:t>
            </a:r>
            <a:r>
              <a:rPr lang="en-US" baseline="0" dirty="0" smtClean="0"/>
              <a:t> to come up here and describe the applications of our project.</a:t>
            </a:r>
            <a:endParaRPr lang="en-US" dirty="0"/>
          </a:p>
        </p:txBody>
      </p:sp>
      <p:sp>
        <p:nvSpPr>
          <p:cNvPr id="4" name="Slide Number Placeholder 3"/>
          <p:cNvSpPr>
            <a:spLocks noGrp="1"/>
          </p:cNvSpPr>
          <p:nvPr>
            <p:ph type="sldNum" sz="quarter" idx="10"/>
          </p:nvPr>
        </p:nvSpPr>
        <p:spPr/>
        <p:txBody>
          <a:bodyPr/>
          <a:lstStyle/>
          <a:p>
            <a:fld id="{62B7F77D-E691-4AEA-B2BF-81CC2911F763}" type="slidenum">
              <a:rPr lang="en-US" smtClean="0"/>
              <a:pPr/>
              <a:t>3</a:t>
            </a:fld>
            <a:endParaRPr lang="en-US"/>
          </a:p>
        </p:txBody>
      </p:sp>
    </p:spTree>
    <p:extLst>
      <p:ext uri="{BB962C8B-B14F-4D97-AF65-F5344CB8AC3E}">
        <p14:creationId xmlns:p14="http://schemas.microsoft.com/office/powerpoint/2010/main" val="1737315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B7F77D-E691-4AEA-B2BF-81CC2911F763}" type="slidenum">
              <a:rPr lang="en-US" smtClean="0"/>
              <a:pPr/>
              <a:t>4</a:t>
            </a:fld>
            <a:endParaRPr lang="en-US"/>
          </a:p>
        </p:txBody>
      </p:sp>
    </p:spTree>
    <p:extLst>
      <p:ext uri="{BB962C8B-B14F-4D97-AF65-F5344CB8AC3E}">
        <p14:creationId xmlns:p14="http://schemas.microsoft.com/office/powerpoint/2010/main" val="40302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I’m marshal </a:t>
            </a:r>
            <a:r>
              <a:rPr lang="en-US" dirty="0" err="1" smtClean="0"/>
              <a:t>basnet</a:t>
            </a:r>
            <a:r>
              <a:rPr lang="en-US" dirty="0" smtClean="0"/>
              <a:t>, a</a:t>
            </a:r>
            <a:r>
              <a:rPr lang="en-US" baseline="0" dirty="0" smtClean="0"/>
              <a:t> project member of student resource and information system. let me describe block diagram first, combination of these 5 subunits forms </a:t>
            </a:r>
            <a:r>
              <a:rPr lang="en-US" baseline="0" dirty="0" err="1" smtClean="0"/>
              <a:t>sris</a:t>
            </a:r>
            <a:r>
              <a:rPr lang="en-US" baseline="0" dirty="0" smtClean="0"/>
              <a:t>, I’m going to describe these subunits shortly. </a:t>
            </a:r>
            <a:r>
              <a:rPr lang="en-US" baseline="0" dirty="0" err="1" smtClean="0"/>
              <a:t>physially</a:t>
            </a:r>
            <a:r>
              <a:rPr lang="en-US" baseline="0" dirty="0" smtClean="0"/>
              <a:t> raspberry pi is a </a:t>
            </a:r>
            <a:r>
              <a:rPr lang="en-US" baseline="0" dirty="0" err="1" smtClean="0"/>
              <a:t>atm</a:t>
            </a:r>
            <a:r>
              <a:rPr lang="en-US" baseline="0" dirty="0" smtClean="0"/>
              <a:t> card sized computer .powerful and light weight arm processor is used in this computer. RISC based computer design means arm architecture and it reduces number of transistor which reduces cost heat and power.  </a:t>
            </a:r>
            <a:r>
              <a:rPr lang="en-US" baseline="0" dirty="0" err="1" smtClean="0"/>
              <a:t>hdmi</a:t>
            </a:r>
            <a:r>
              <a:rPr lang="en-US" baseline="0" dirty="0" smtClean="0"/>
              <a:t> port  for video interface and graphics capability of pi are key features. for this project, simply it extract our web app resource from cloud and show it to big screen with the help of projector. projector is just a display unit. network block define our web application, which exist on server. Audio amplifier amplify the replay of recorded classes and to play YouTube videos. input device just change whiteboard app to resource and vice-versa. we can give two commands to perform these functions from pi.</a:t>
            </a:r>
            <a:endParaRPr lang="en-US" dirty="0"/>
          </a:p>
        </p:txBody>
      </p:sp>
      <p:sp>
        <p:nvSpPr>
          <p:cNvPr id="4" name="Slide Number Placeholder 3"/>
          <p:cNvSpPr>
            <a:spLocks noGrp="1"/>
          </p:cNvSpPr>
          <p:nvPr>
            <p:ph type="sldNum" sz="quarter" idx="10"/>
          </p:nvPr>
        </p:nvSpPr>
        <p:spPr/>
        <p:txBody>
          <a:bodyPr/>
          <a:lstStyle/>
          <a:p>
            <a:fld id="{62B7F77D-E691-4AEA-B2BF-81CC2911F763}" type="slidenum">
              <a:rPr lang="en-US" smtClean="0"/>
              <a:pPr/>
              <a:t>6</a:t>
            </a:fld>
            <a:endParaRPr lang="en-US"/>
          </a:p>
        </p:txBody>
      </p:sp>
    </p:spTree>
    <p:extLst>
      <p:ext uri="{BB962C8B-B14F-4D97-AF65-F5344CB8AC3E}">
        <p14:creationId xmlns:p14="http://schemas.microsoft.com/office/powerpoint/2010/main" val="298309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navigational chart of our application. first home page with logo of I and three </a:t>
            </a:r>
            <a:r>
              <a:rPr lang="en-US" dirty="0" err="1" smtClean="0"/>
              <a:t>button,sign</a:t>
            </a:r>
            <a:r>
              <a:rPr lang="en-US" dirty="0" smtClean="0"/>
              <a:t> </a:t>
            </a:r>
            <a:r>
              <a:rPr lang="en-US" dirty="0" err="1" smtClean="0"/>
              <a:t>up,sign</a:t>
            </a:r>
            <a:r>
              <a:rPr lang="en-US" dirty="0" smtClean="0"/>
              <a:t> in and what is sirs. sign up for new</a:t>
            </a:r>
            <a:r>
              <a:rPr lang="en-US" baseline="0" dirty="0" smtClean="0"/>
              <a:t> registration and to validate as registered user, user have to give their email and password in sign in </a:t>
            </a:r>
            <a:r>
              <a:rPr lang="en-US" baseline="0" dirty="0" err="1" smtClean="0"/>
              <a:t>section,if</a:t>
            </a:r>
            <a:r>
              <a:rPr lang="en-US" baseline="0" dirty="0" smtClean="0"/>
              <a:t> database query return right means </a:t>
            </a:r>
            <a:r>
              <a:rPr lang="en-US" baseline="0" dirty="0" err="1" smtClean="0"/>
              <a:t>seccess</a:t>
            </a:r>
            <a:r>
              <a:rPr lang="en-US" baseline="0" dirty="0" smtClean="0"/>
              <a:t>, user can enter in to resources whether he/she is teacher or </a:t>
            </a:r>
            <a:r>
              <a:rPr lang="en-US" baseline="0" dirty="0" err="1" smtClean="0"/>
              <a:t>student.if</a:t>
            </a:r>
            <a:r>
              <a:rPr lang="en-US" baseline="0" dirty="0" smtClean="0"/>
              <a:t> query returns false then it goes to main page. Teacher can create </a:t>
            </a:r>
            <a:r>
              <a:rPr lang="en-US" baseline="0" dirty="0" err="1" smtClean="0"/>
              <a:t>course,update</a:t>
            </a:r>
            <a:r>
              <a:rPr lang="en-US" baseline="0" dirty="0" smtClean="0"/>
              <a:t> progress of student and access whiteboard and in student part, visible section are only materials and progress </a:t>
            </a:r>
            <a:r>
              <a:rPr lang="en-US" baseline="0" dirty="0" err="1" smtClean="0"/>
              <a:t>report.user</a:t>
            </a:r>
            <a:r>
              <a:rPr lang="en-US" baseline="0" dirty="0" smtClean="0"/>
              <a:t> can exit from program with the help of logout </a:t>
            </a:r>
            <a:r>
              <a:rPr lang="en-US" baseline="0" dirty="0" err="1" smtClean="0"/>
              <a:t>buton</a:t>
            </a:r>
            <a:r>
              <a:rPr lang="en-US" baseline="0" dirty="0" smtClean="0"/>
              <a:t>. user cannot return back from resources to home page with back button of </a:t>
            </a:r>
            <a:r>
              <a:rPr lang="en-US" baseline="0" dirty="0" err="1" smtClean="0"/>
              <a:t>browser,if</a:t>
            </a:r>
            <a:r>
              <a:rPr lang="en-US" baseline="0" dirty="0" smtClean="0"/>
              <a:t> he/she try ,it again redirect back to same page. the email and password is assigned to session variable so that before execution of every page, email and password matching performed and if true then page loaded otherwise user kicked out from services.</a:t>
            </a:r>
            <a:endParaRPr lang="en-US" dirty="0"/>
          </a:p>
        </p:txBody>
      </p:sp>
      <p:sp>
        <p:nvSpPr>
          <p:cNvPr id="4" name="Slide Number Placeholder 3"/>
          <p:cNvSpPr>
            <a:spLocks noGrp="1"/>
          </p:cNvSpPr>
          <p:nvPr>
            <p:ph type="sldNum" sz="quarter" idx="10"/>
          </p:nvPr>
        </p:nvSpPr>
        <p:spPr/>
        <p:txBody>
          <a:bodyPr/>
          <a:lstStyle/>
          <a:p>
            <a:fld id="{62B7F77D-E691-4AEA-B2BF-81CC2911F763}" type="slidenum">
              <a:rPr lang="en-US" smtClean="0"/>
              <a:pPr/>
              <a:t>7</a:t>
            </a:fld>
            <a:endParaRPr lang="en-US"/>
          </a:p>
        </p:txBody>
      </p:sp>
    </p:spTree>
    <p:extLst>
      <p:ext uri="{BB962C8B-B14F-4D97-AF65-F5344CB8AC3E}">
        <p14:creationId xmlns:p14="http://schemas.microsoft.com/office/powerpoint/2010/main" val="414582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B7F77D-E691-4AEA-B2BF-81CC2911F763}" type="slidenum">
              <a:rPr lang="en-US" smtClean="0"/>
              <a:pPr/>
              <a:t>9</a:t>
            </a:fld>
            <a:endParaRPr lang="en-US"/>
          </a:p>
        </p:txBody>
      </p:sp>
    </p:spTree>
    <p:extLst>
      <p:ext uri="{BB962C8B-B14F-4D97-AF65-F5344CB8AC3E}">
        <p14:creationId xmlns:p14="http://schemas.microsoft.com/office/powerpoint/2010/main" val="2246377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were develop a form for</a:t>
            </a:r>
            <a:r>
              <a:rPr lang="en-US" baseline="0" dirty="0" smtClean="0"/>
              <a:t> registration </a:t>
            </a:r>
            <a:r>
              <a:rPr lang="en-US" dirty="0" smtClean="0"/>
              <a:t> with field name, email, subject, faculty, roll no</a:t>
            </a:r>
            <a:r>
              <a:rPr lang="en-US" baseline="0" dirty="0" smtClean="0"/>
              <a:t>, and  checkbox with two options teacher and student. user can provide their personal information to the system. password is encrypted for security reason. Log in part help to verify as registered user, email and password field is required for that. we have found a problem in real time communication between client and server so we are curious to see what’s the better for that. now days almost real time communication app, chatting, mailing used </a:t>
            </a:r>
            <a:r>
              <a:rPr lang="en-US" baseline="0" dirty="0" err="1" smtClean="0"/>
              <a:t>websocket</a:t>
            </a:r>
            <a:r>
              <a:rPr lang="en-US" baseline="0" dirty="0" smtClean="0"/>
              <a:t> protocols .once the connection is established, they remain connected throughout the process and it sends chunks of data  to the server.in http protocol request is send </a:t>
            </a:r>
            <a:r>
              <a:rPr lang="en-US" baseline="0" dirty="0" err="1" smtClean="0"/>
              <a:t>everytime</a:t>
            </a:r>
            <a:r>
              <a:rPr lang="en-US" baseline="0" dirty="0" smtClean="0"/>
              <a:t> user send data and ends immediately when data sending stops. but </a:t>
            </a:r>
            <a:r>
              <a:rPr lang="en-US" baseline="0" dirty="0" err="1" smtClean="0"/>
              <a:t>websocket</a:t>
            </a:r>
            <a:r>
              <a:rPr lang="en-US" baseline="0" dirty="0" smtClean="0"/>
              <a:t> remains connected.socket.io is library and node.js platform is used for this purpose.</a:t>
            </a:r>
            <a:r>
              <a:rPr lang="en-US" sz="1200" b="0" i="0" kern="1200" dirty="0" smtClean="0">
                <a:solidFill>
                  <a:schemeClr val="tx1"/>
                </a:solidFill>
                <a:latin typeface="+mn-lt"/>
                <a:ea typeface="+mn-ea"/>
                <a:cs typeface="+mn-cs"/>
              </a:rPr>
              <a:t> In practice it combines the parts of UDP and TCP: it's message based like UDP, but it's reliable like TCP. Each message can also carry control information and is wrapped in a frame. upgrade header than in http.</a:t>
            </a:r>
            <a:endParaRPr lang="en-US" dirty="0"/>
          </a:p>
        </p:txBody>
      </p:sp>
      <p:sp>
        <p:nvSpPr>
          <p:cNvPr id="4" name="Slide Number Placeholder 3"/>
          <p:cNvSpPr>
            <a:spLocks noGrp="1"/>
          </p:cNvSpPr>
          <p:nvPr>
            <p:ph type="sldNum" sz="quarter" idx="10"/>
          </p:nvPr>
        </p:nvSpPr>
        <p:spPr/>
        <p:txBody>
          <a:bodyPr/>
          <a:lstStyle/>
          <a:p>
            <a:fld id="{62B7F77D-E691-4AEA-B2BF-81CC2911F763}" type="slidenum">
              <a:rPr lang="en-US" smtClean="0"/>
              <a:pPr/>
              <a:t>10</a:t>
            </a:fld>
            <a:endParaRPr lang="en-US"/>
          </a:p>
        </p:txBody>
      </p:sp>
    </p:spTree>
    <p:extLst>
      <p:ext uri="{BB962C8B-B14F-4D97-AF65-F5344CB8AC3E}">
        <p14:creationId xmlns:p14="http://schemas.microsoft.com/office/powerpoint/2010/main" val="97282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1A4E3D-58CE-4838-BA98-A2392BED7A97}"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A4E3D-58CE-4838-BA98-A2392BED7A97}"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A4E3D-58CE-4838-BA98-A2392BED7A97}"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A4E3D-58CE-4838-BA98-A2392BED7A97}"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A4E3D-58CE-4838-BA98-A2392BED7A97}"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1A4E3D-58CE-4838-BA98-A2392BED7A97}"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1A4E3D-58CE-4838-BA98-A2392BED7A97}" type="datetimeFigureOut">
              <a:rPr lang="en-US" smtClean="0"/>
              <a:pPr/>
              <a:t>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1A4E3D-58CE-4838-BA98-A2392BED7A97}" type="datetimeFigureOut">
              <a:rPr lang="en-US" smtClean="0"/>
              <a:pPr/>
              <a:t>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A4E3D-58CE-4838-BA98-A2392BED7A97}" type="datetimeFigureOut">
              <a:rPr lang="en-US" smtClean="0"/>
              <a:pPr/>
              <a:t>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A4E3D-58CE-4838-BA98-A2392BED7A97}"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A4E3D-58CE-4838-BA98-A2392BED7A97}"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5BFA6-14C2-4B80-B7EC-E85F10B365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A4E3D-58CE-4838-BA98-A2392BED7A97}" type="datetimeFigureOut">
              <a:rPr lang="en-US" smtClean="0"/>
              <a:pPr/>
              <a:t>12/4/2013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5BFA6-14C2-4B80-B7EC-E85F10B365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is3106.tumblr.com/" TargetMode="External"/><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hyperlink" Target="https://www.learnboost.com/" TargetMode="External"/><Relationship Id="rId5" Type="http://schemas.openxmlformats.org/officeDocument/2006/relationships/hyperlink" Target="http://www.ed.gov/oii-news/use-technology-teaching-and-learning" TargetMode="External"/><Relationship Id="rId4" Type="http://schemas.openxmlformats.org/officeDocument/2006/relationships/hyperlink" Target="http://www.karvalschool.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400" dirty="0" smtClean="0"/>
              <a:t>STUDENT RESOURCE AND INFORMATION SYSTEM</a:t>
            </a:r>
            <a:endParaRPr lang="en-US" sz="2400" dirty="0"/>
          </a:p>
        </p:txBody>
      </p:sp>
      <p:sp>
        <p:nvSpPr>
          <p:cNvPr id="2" name="Text Placeholder 1"/>
          <p:cNvSpPr>
            <a:spLocks noGrp="1"/>
          </p:cNvSpPr>
          <p:nvPr>
            <p:ph type="body" idx="1"/>
          </p:nvPr>
        </p:nvSpPr>
        <p:spPr>
          <a:xfrm>
            <a:off x="301752" y="1524000"/>
            <a:ext cx="8537448" cy="732974"/>
          </a:xfrm>
        </p:spPr>
        <p:txBody>
          <a:bodyPr/>
          <a:lstStyle/>
          <a:p>
            <a:r>
              <a:rPr dirty="0" smtClean="0"/>
              <a:t>Nepal Engineering College, </a:t>
            </a:r>
            <a:r>
              <a:rPr dirty="0" err="1" smtClean="0"/>
              <a:t>Changunara</a:t>
            </a:r>
            <a:r>
              <a:rPr lang="en-US" dirty="0" err="1" smtClean="0"/>
              <a:t>ya</a:t>
            </a:r>
            <a:r>
              <a:rPr dirty="0" err="1" smtClean="0"/>
              <a:t>n</a:t>
            </a:r>
            <a:r>
              <a:rPr dirty="0" smtClean="0"/>
              <a:t>, </a:t>
            </a:r>
            <a:r>
              <a:rPr dirty="0" err="1" smtClean="0"/>
              <a:t>Bhaktapur</a:t>
            </a:r>
            <a:endParaRPr lang="en-US" dirty="0"/>
          </a:p>
        </p:txBody>
      </p:sp>
      <p:sp>
        <p:nvSpPr>
          <p:cNvPr id="4" name="Content Placeholder 3"/>
          <p:cNvSpPr>
            <a:spLocks noGrp="1"/>
          </p:cNvSpPr>
          <p:nvPr>
            <p:ph sz="half" idx="2"/>
          </p:nvPr>
        </p:nvSpPr>
        <p:spPr>
          <a:xfrm>
            <a:off x="301752" y="2438400"/>
            <a:ext cx="8537448" cy="3851387"/>
          </a:xfrm>
        </p:spPr>
        <p:txBody>
          <a:bodyPr>
            <a:normAutofit fontScale="92500"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Project </a:t>
            </a:r>
            <a:r>
              <a:rPr lang="en-US" dirty="0" err="1" smtClean="0"/>
              <a:t>Memebers</a:t>
            </a:r>
            <a:r>
              <a:rPr lang="en-US" dirty="0" smtClean="0"/>
              <a:t>:</a:t>
            </a:r>
          </a:p>
          <a:p>
            <a:pPr>
              <a:buNone/>
            </a:pPr>
            <a:r>
              <a:rPr lang="en-US" dirty="0" err="1" smtClean="0"/>
              <a:t>Arjan</a:t>
            </a:r>
            <a:r>
              <a:rPr lang="en-US" dirty="0" smtClean="0"/>
              <a:t> KC</a:t>
            </a:r>
          </a:p>
          <a:p>
            <a:pPr>
              <a:buNone/>
            </a:pPr>
            <a:r>
              <a:rPr lang="en-US" dirty="0" smtClean="0"/>
              <a:t>Ashok </a:t>
            </a:r>
            <a:r>
              <a:rPr lang="en-US" dirty="0" err="1" smtClean="0"/>
              <a:t>Ghimire</a:t>
            </a:r>
            <a:endParaRPr lang="en-US" dirty="0" smtClean="0"/>
          </a:p>
          <a:p>
            <a:pPr>
              <a:buNone/>
            </a:pPr>
            <a:r>
              <a:rPr lang="en-US" dirty="0" smtClean="0"/>
              <a:t>Marshal </a:t>
            </a:r>
            <a:r>
              <a:rPr lang="en-US" dirty="0" err="1" smtClean="0"/>
              <a:t>Babu</a:t>
            </a:r>
            <a:r>
              <a:rPr lang="en-US" dirty="0" smtClean="0"/>
              <a:t> </a:t>
            </a:r>
            <a:r>
              <a:rPr lang="en-US" dirty="0" err="1" smtClean="0"/>
              <a:t>Basnet</a:t>
            </a:r>
            <a:endParaRPr lang="en-US" dirty="0"/>
          </a:p>
        </p:txBody>
      </p:sp>
      <p:pic>
        <p:nvPicPr>
          <p:cNvPr id="7" name="Picture 6" descr="377229_147578268756810_1846797445_n.jpg"/>
          <p:cNvPicPr>
            <a:picLocks noChangeAspect="1"/>
          </p:cNvPicPr>
          <p:nvPr/>
        </p:nvPicPr>
        <p:blipFill>
          <a:blip r:embed="rId3" cstate="print"/>
          <a:stretch>
            <a:fillRect/>
          </a:stretch>
        </p:blipFill>
        <p:spPr>
          <a:xfrm>
            <a:off x="3581400" y="2286000"/>
            <a:ext cx="2057400" cy="2057400"/>
          </a:xfrm>
          <a:prstGeom prst="rect">
            <a:avLst/>
          </a:prstGeom>
        </p:spPr>
      </p:pic>
      <p:sp>
        <p:nvSpPr>
          <p:cNvPr id="8" name="TextBox 7"/>
          <p:cNvSpPr txBox="1"/>
          <p:nvPr/>
        </p:nvSpPr>
        <p:spPr>
          <a:xfrm>
            <a:off x="3962400" y="6324600"/>
            <a:ext cx="1250663" cy="369332"/>
          </a:xfrm>
          <a:prstGeom prst="rect">
            <a:avLst/>
          </a:prstGeom>
          <a:noFill/>
        </p:spPr>
        <p:txBody>
          <a:bodyPr wrap="none" rtlCol="0">
            <a:spAutoFit/>
          </a:bodyPr>
          <a:lstStyle/>
          <a:p>
            <a:r>
              <a:rPr lang="en-US" dirty="0" smtClean="0"/>
              <a:t>April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lstStyle/>
          <a:p>
            <a:r>
              <a:rPr lang="en-US" dirty="0" smtClean="0">
                <a:solidFill>
                  <a:schemeClr val="tx1"/>
                </a:solidFill>
              </a:rPr>
              <a:t>Work done so far</a:t>
            </a:r>
            <a:endParaRPr lang="en-US" dirty="0">
              <a:solidFill>
                <a:schemeClr val="tx1"/>
              </a:solidFill>
            </a:endParaRPr>
          </a:p>
        </p:txBody>
      </p:sp>
      <p:sp>
        <p:nvSpPr>
          <p:cNvPr id="3" name="Content Placeholder 2"/>
          <p:cNvSpPr>
            <a:spLocks noGrp="1"/>
          </p:cNvSpPr>
          <p:nvPr>
            <p:ph idx="1"/>
          </p:nvPr>
        </p:nvSpPr>
        <p:spPr>
          <a:xfrm>
            <a:off x="609600" y="838200"/>
            <a:ext cx="8229600" cy="4525963"/>
          </a:xfrm>
        </p:spPr>
        <p:txBody>
          <a:bodyPr/>
          <a:lstStyle/>
          <a:p>
            <a:r>
              <a:rPr lang="en-US" dirty="0" smtClean="0"/>
              <a:t>Whiteboard application</a:t>
            </a:r>
          </a:p>
          <a:p>
            <a:endParaRPr lang="en-US" dirty="0"/>
          </a:p>
        </p:txBody>
      </p:sp>
      <p:pic>
        <p:nvPicPr>
          <p:cNvPr id="4" name="Picture 3"/>
          <p:cNvPicPr>
            <a:picLocks noChangeAspect="1"/>
          </p:cNvPicPr>
          <p:nvPr/>
        </p:nvPicPr>
        <p:blipFill>
          <a:blip r:embed="rId3"/>
          <a:stretch>
            <a:fillRect/>
          </a:stretch>
        </p:blipFill>
        <p:spPr>
          <a:xfrm>
            <a:off x="98034" y="1468027"/>
            <a:ext cx="8969766" cy="478037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 so far</a:t>
            </a:r>
          </a:p>
        </p:txBody>
      </p:sp>
      <p:sp>
        <p:nvSpPr>
          <p:cNvPr id="3" name="Content Placeholder 2"/>
          <p:cNvSpPr>
            <a:spLocks noGrp="1"/>
          </p:cNvSpPr>
          <p:nvPr>
            <p:ph idx="1"/>
          </p:nvPr>
        </p:nvSpPr>
        <p:spPr/>
        <p:txBody>
          <a:bodyPr/>
          <a:lstStyle/>
          <a:p>
            <a:r>
              <a:rPr lang="en-US" dirty="0"/>
              <a:t>Wireframe designing and </a:t>
            </a:r>
            <a:r>
              <a:rPr lang="en-US" dirty="0" smtClean="0"/>
              <a:t>prototyping</a:t>
            </a:r>
            <a:endParaRPr lang="en-US" dirty="0"/>
          </a:p>
        </p:txBody>
      </p:sp>
      <p:pic>
        <p:nvPicPr>
          <p:cNvPr id="4" name="Picture 3"/>
          <p:cNvPicPr>
            <a:picLocks noChangeAspect="1"/>
          </p:cNvPicPr>
          <p:nvPr/>
        </p:nvPicPr>
        <p:blipFill>
          <a:blip r:embed="rId2"/>
          <a:stretch>
            <a:fillRect/>
          </a:stretch>
        </p:blipFill>
        <p:spPr>
          <a:xfrm>
            <a:off x="457200" y="2147694"/>
            <a:ext cx="8377965" cy="4710306"/>
          </a:xfrm>
          <a:prstGeom prst="rect">
            <a:avLst/>
          </a:prstGeom>
        </p:spPr>
      </p:pic>
    </p:spTree>
    <p:extLst>
      <p:ext uri="{BB962C8B-B14F-4D97-AF65-F5344CB8AC3E}">
        <p14:creationId xmlns:p14="http://schemas.microsoft.com/office/powerpoint/2010/main" val="227291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 so far</a:t>
            </a:r>
            <a:endParaRPr lang="en-US" dirty="0"/>
          </a:p>
        </p:txBody>
      </p:sp>
      <p:sp>
        <p:nvSpPr>
          <p:cNvPr id="3" name="Content Placeholder 2"/>
          <p:cNvSpPr>
            <a:spLocks noGrp="1"/>
          </p:cNvSpPr>
          <p:nvPr>
            <p:ph idx="1"/>
          </p:nvPr>
        </p:nvSpPr>
        <p:spPr/>
        <p:txBody>
          <a:bodyPr/>
          <a:lstStyle/>
          <a:p>
            <a:r>
              <a:rPr lang="en-US" dirty="0" smtClean="0"/>
              <a:t>Research on </a:t>
            </a:r>
            <a:r>
              <a:rPr lang="en-US" dirty="0" err="1" smtClean="0"/>
              <a:t>edutech</a:t>
            </a:r>
            <a:r>
              <a:rPr lang="en-US" dirty="0" smtClean="0"/>
              <a:t> in context of Nepal and the world.</a:t>
            </a:r>
          </a:p>
          <a:p>
            <a:pPr>
              <a:buFont typeface="Wingdings" panose="05000000000000000000" pitchFamily="2" charset="2"/>
              <a:buChar char="§"/>
            </a:pPr>
            <a:r>
              <a:rPr lang="en-US" dirty="0" smtClean="0"/>
              <a:t>BYOD (Bring Your Own Devices) classrooms being implemented around the world.</a:t>
            </a:r>
          </a:p>
          <a:p>
            <a:pPr>
              <a:buFont typeface="Wingdings" panose="05000000000000000000" pitchFamily="2" charset="2"/>
              <a:buChar char="§"/>
            </a:pPr>
            <a:r>
              <a:rPr lang="en-US" dirty="0" smtClean="0"/>
              <a:t>Virtual or Online learning.</a:t>
            </a:r>
          </a:p>
          <a:p>
            <a:pPr>
              <a:buFont typeface="Wingdings" panose="05000000000000000000" pitchFamily="2" charset="2"/>
              <a:buChar char="§"/>
            </a:pPr>
            <a:r>
              <a:rPr lang="en-US" dirty="0" smtClean="0"/>
              <a:t>Full time online schools.</a:t>
            </a:r>
          </a:p>
          <a:p>
            <a:pPr>
              <a:buFont typeface="Wingdings" panose="05000000000000000000" pitchFamily="2" charset="2"/>
              <a:buChar char="§"/>
            </a:pPr>
            <a:r>
              <a:rPr lang="en-US" dirty="0" smtClean="0"/>
              <a:t>Blended learning.</a:t>
            </a:r>
          </a:p>
          <a:p>
            <a:pPr>
              <a:buFont typeface="Wingdings" panose="05000000000000000000" pitchFamily="2" charset="2"/>
              <a:buChar char="§"/>
            </a:pPr>
            <a:r>
              <a:rPr lang="en-US" dirty="0" smtClean="0"/>
              <a:t>Open education resources.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1261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 so far</a:t>
            </a:r>
          </a:p>
        </p:txBody>
      </p:sp>
      <p:sp>
        <p:nvSpPr>
          <p:cNvPr id="3" name="Content Placeholder 2"/>
          <p:cNvSpPr>
            <a:spLocks noGrp="1"/>
          </p:cNvSpPr>
          <p:nvPr>
            <p:ph idx="1"/>
          </p:nvPr>
        </p:nvSpPr>
        <p:spPr/>
        <p:txBody>
          <a:bodyPr>
            <a:normAutofit lnSpcReduction="10000"/>
          </a:bodyPr>
          <a:lstStyle/>
          <a:p>
            <a:r>
              <a:rPr lang="en-US" dirty="0" smtClean="0"/>
              <a:t>Feature selection and application designing</a:t>
            </a:r>
          </a:p>
          <a:p>
            <a:pPr>
              <a:buFont typeface="Wingdings" panose="05000000000000000000" pitchFamily="2" charset="2"/>
              <a:buChar char="v"/>
            </a:pPr>
            <a:r>
              <a:rPr lang="en-US" dirty="0" smtClean="0"/>
              <a:t>Discussion module</a:t>
            </a:r>
          </a:p>
          <a:p>
            <a:pPr>
              <a:buFont typeface="Wingdings" panose="05000000000000000000" pitchFamily="2" charset="2"/>
              <a:buChar char="v"/>
            </a:pPr>
            <a:r>
              <a:rPr lang="en-US" dirty="0" smtClean="0"/>
              <a:t>User privilege</a:t>
            </a:r>
          </a:p>
          <a:p>
            <a:pPr>
              <a:buFont typeface="Wingdings" panose="05000000000000000000" pitchFamily="2" charset="2"/>
              <a:buChar char="v"/>
            </a:pPr>
            <a:r>
              <a:rPr lang="en-US" dirty="0" smtClean="0"/>
              <a:t>Sharing documents</a:t>
            </a:r>
          </a:p>
          <a:p>
            <a:pPr>
              <a:buFont typeface="Wingdings" panose="05000000000000000000" pitchFamily="2" charset="2"/>
              <a:buChar char="v"/>
            </a:pPr>
            <a:r>
              <a:rPr lang="en-US" dirty="0" smtClean="0"/>
              <a:t>Course creation system</a:t>
            </a:r>
          </a:p>
          <a:p>
            <a:pPr>
              <a:buFont typeface="Wingdings" panose="05000000000000000000" pitchFamily="2" charset="2"/>
              <a:buChar char="v"/>
            </a:pPr>
            <a:r>
              <a:rPr lang="en-US" dirty="0" smtClean="0"/>
              <a:t>Attendance system</a:t>
            </a:r>
          </a:p>
          <a:p>
            <a:pPr>
              <a:buFont typeface="Wingdings" panose="05000000000000000000" pitchFamily="2" charset="2"/>
              <a:buChar char="v"/>
            </a:pPr>
            <a:r>
              <a:rPr lang="en-US" dirty="0" smtClean="0"/>
              <a:t>Virtual whiteboard</a:t>
            </a:r>
          </a:p>
          <a:p>
            <a:pPr>
              <a:buFont typeface="Wingdings" panose="05000000000000000000" pitchFamily="2" charset="2"/>
              <a:buChar char="v"/>
            </a:pPr>
            <a:r>
              <a:rPr lang="en-US" dirty="0" smtClean="0"/>
              <a:t>User registration and login into the system</a:t>
            </a:r>
            <a:endParaRPr lang="en-US" dirty="0"/>
          </a:p>
        </p:txBody>
      </p:sp>
    </p:spTree>
    <p:extLst>
      <p:ext uri="{BB962C8B-B14F-4D97-AF65-F5344CB8AC3E}">
        <p14:creationId xmlns:p14="http://schemas.microsoft.com/office/powerpoint/2010/main" val="312513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Work to be done</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dirty="0" smtClean="0"/>
              <a:t>Amplifier, input device designing and circuitry management.</a:t>
            </a:r>
          </a:p>
          <a:p>
            <a:r>
              <a:rPr lang="en-US" dirty="0" smtClean="0"/>
              <a:t>Booting raspberry pi with an open source operating system.</a:t>
            </a:r>
          </a:p>
          <a:p>
            <a:r>
              <a:rPr lang="en-US" dirty="0" smtClean="0"/>
              <a:t>Domain registration and server space acquisitions.</a:t>
            </a:r>
          </a:p>
          <a:p>
            <a:r>
              <a:rPr lang="en-US" dirty="0" smtClean="0"/>
              <a:t>Power source implications and energy efficiency research</a:t>
            </a:r>
          </a:p>
          <a:p>
            <a:r>
              <a:rPr lang="en-US" dirty="0" smtClean="0"/>
              <a:t>Designing of online survey</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Work Schedule for project completion</a:t>
            </a:r>
            <a:endParaRPr lang="en-US" dirty="0">
              <a:solidFill>
                <a:schemeClr val="tx1"/>
              </a:solidFill>
            </a:endParaRPr>
          </a:p>
        </p:txBody>
      </p:sp>
      <p:sp>
        <p:nvSpPr>
          <p:cNvPr id="3" name="Content Placeholder 2"/>
          <p:cNvSpPr>
            <a:spLocks noGrp="1"/>
          </p:cNvSpPr>
          <p:nvPr>
            <p:ph idx="1"/>
          </p:nvPr>
        </p:nvSpPr>
        <p:spPr/>
        <p:txBody>
          <a:bodyPr/>
          <a:lstStyle/>
          <a:p>
            <a:endParaRPr lang="en-US" dirty="0"/>
          </a:p>
        </p:txBody>
      </p:sp>
      <p:graphicFrame>
        <p:nvGraphicFramePr>
          <p:cNvPr id="6" name="Content Placeholder 5"/>
          <p:cNvGraphicFramePr>
            <a:graphicFrameLocks/>
          </p:cNvGraphicFramePr>
          <p:nvPr/>
        </p:nvGraphicFramePr>
        <p:xfrm>
          <a:off x="152399" y="1600200"/>
          <a:ext cx="8839201" cy="3315120"/>
        </p:xfrm>
        <a:graphic>
          <a:graphicData uri="http://schemas.openxmlformats.org/drawingml/2006/table">
            <a:tbl>
              <a:tblPr firstRow="1" bandRow="1">
                <a:tableStyleId>{5C22544A-7EE6-4342-B048-85BDC9FD1C3A}</a:tableStyleId>
              </a:tblPr>
              <a:tblGrid>
                <a:gridCol w="2743201"/>
                <a:gridCol w="1263508"/>
                <a:gridCol w="565292"/>
                <a:gridCol w="584199"/>
                <a:gridCol w="558801"/>
                <a:gridCol w="668865"/>
                <a:gridCol w="531989"/>
                <a:gridCol w="695678"/>
                <a:gridCol w="613834"/>
                <a:gridCol w="613834"/>
              </a:tblGrid>
              <a:tr h="381000">
                <a:tc>
                  <a:txBody>
                    <a:bodyPr/>
                    <a:lstStyle/>
                    <a:p>
                      <a:r>
                        <a:rPr lang="en-US" dirty="0" smtClean="0"/>
                        <a:t>Task</a:t>
                      </a:r>
                      <a:endParaRPr lang="en-US" dirty="0"/>
                    </a:p>
                  </a:txBody>
                  <a:tcPr/>
                </a:tc>
                <a:tc>
                  <a:txBody>
                    <a:bodyPr/>
                    <a:lstStyle/>
                    <a:p>
                      <a:r>
                        <a:rPr lang="en-US" dirty="0" smtClean="0"/>
                        <a:t>Week</a:t>
                      </a:r>
                      <a:r>
                        <a:rPr lang="en-US" baseline="0" dirty="0" smtClean="0"/>
                        <a:t>  1st</a:t>
                      </a:r>
                      <a:endParaRPr lang="en-US" dirty="0"/>
                    </a:p>
                  </a:txBody>
                  <a:tcPr/>
                </a:tc>
                <a:tc gridSpan="2">
                  <a:txBody>
                    <a:bodyPr/>
                    <a:lstStyle/>
                    <a:p>
                      <a:r>
                        <a:rPr lang="en-US" dirty="0" smtClean="0"/>
                        <a:t>Week 2nd</a:t>
                      </a:r>
                      <a:endParaRPr lang="en-US" dirty="0"/>
                    </a:p>
                  </a:txBody>
                  <a:tcPr/>
                </a:tc>
                <a:tc hMerge="1">
                  <a:txBody>
                    <a:bodyPr/>
                    <a:lstStyle/>
                    <a:p>
                      <a:endParaRPr lang="en-US"/>
                    </a:p>
                  </a:txBody>
                  <a:tcPr/>
                </a:tc>
                <a:tc gridSpan="2">
                  <a:txBody>
                    <a:bodyPr/>
                    <a:lstStyle/>
                    <a:p>
                      <a:r>
                        <a:rPr lang="en-US" dirty="0" smtClean="0"/>
                        <a:t>Week 3rd</a:t>
                      </a:r>
                      <a:endParaRPr lang="en-US" dirty="0"/>
                    </a:p>
                  </a:txBody>
                  <a:tcPr/>
                </a:tc>
                <a:tc hMerge="1">
                  <a:txBody>
                    <a:bodyPr/>
                    <a:lstStyle/>
                    <a:p>
                      <a:endParaRPr lang="en-US"/>
                    </a:p>
                  </a:txBody>
                  <a:tcPr/>
                </a:tc>
                <a:tc gridSpan="2">
                  <a:txBody>
                    <a:bodyPr/>
                    <a:lstStyle/>
                    <a:p>
                      <a:r>
                        <a:rPr lang="en-US" dirty="0" smtClean="0"/>
                        <a:t>Week 4th</a:t>
                      </a:r>
                      <a:endParaRPr lang="en-US" dirty="0"/>
                    </a:p>
                  </a:txBody>
                  <a:tcPr/>
                </a:tc>
                <a:tc hMerge="1">
                  <a:txBody>
                    <a:bodyPr/>
                    <a:lstStyle/>
                    <a:p>
                      <a:endParaRPr lang="en-US"/>
                    </a:p>
                  </a:txBody>
                  <a:tcPr/>
                </a:tc>
                <a:tc gridSpan="2">
                  <a:txBody>
                    <a:bodyPr/>
                    <a:lstStyle/>
                    <a:p>
                      <a:r>
                        <a:rPr lang="en-US" dirty="0" smtClean="0"/>
                        <a:t>Week 5th</a:t>
                      </a:r>
                      <a:endParaRPr lang="en-US" dirty="0"/>
                    </a:p>
                  </a:txBody>
                  <a:tcPr/>
                </a:tc>
                <a:tc hMerge="1">
                  <a:txBody>
                    <a:bodyPr/>
                    <a:lstStyle/>
                    <a:p>
                      <a:endParaRPr lang="en-US"/>
                    </a:p>
                  </a:txBody>
                  <a:tcPr/>
                </a:tc>
              </a:tr>
              <a:tr h="419160">
                <a:tc>
                  <a:txBody>
                    <a:bodyPr/>
                    <a:lstStyle/>
                    <a:p>
                      <a:r>
                        <a:rPr lang="en-US" dirty="0" smtClean="0"/>
                        <a:t>Attendance</a:t>
                      </a:r>
                      <a:endParaRPr lang="en-US" dirty="0"/>
                    </a:p>
                  </a:txBody>
                  <a:tcPr/>
                </a:tc>
                <a:tc>
                  <a:txBody>
                    <a:bodyPr/>
                    <a:lstStyle/>
                    <a:p>
                      <a:endParaRPr lang="en-US" dirty="0"/>
                    </a:p>
                  </a:txBody>
                  <a:tcPr>
                    <a:solidFill>
                      <a:schemeClr val="tx1"/>
                    </a:solidFill>
                  </a:tcPr>
                </a:tc>
                <a:tc gridSpan="2">
                  <a:txBody>
                    <a:bodyPr/>
                    <a:lstStyle/>
                    <a:p>
                      <a:endParaRPr lang="en-US" dirty="0"/>
                    </a:p>
                  </a:txBody>
                  <a:tcPr>
                    <a:solidFill>
                      <a:schemeClr val="tx1"/>
                    </a:solidFill>
                  </a:tcPr>
                </a:tc>
                <a:tc hMerge="1">
                  <a:txBody>
                    <a:bodyPr/>
                    <a:lstStyle/>
                    <a:p>
                      <a:endParaRPr lang="en-US"/>
                    </a:p>
                  </a:txBody>
                  <a:tcPr/>
                </a:tc>
                <a:tc gridSpan="2">
                  <a:txBody>
                    <a:bodyPr/>
                    <a:lstStyle/>
                    <a:p>
                      <a:endParaRPr lang="en-US"/>
                    </a:p>
                  </a:txBody>
                  <a:tcPr/>
                </a:tc>
                <a:tc hMerge="1">
                  <a:txBody>
                    <a:bodyPr/>
                    <a:lstStyle/>
                    <a:p>
                      <a:endParaRPr lang="en-US"/>
                    </a:p>
                  </a:txBody>
                  <a:tcPr/>
                </a:tc>
                <a:tc gridSpan="2">
                  <a:txBody>
                    <a:bodyPr/>
                    <a:lstStyle/>
                    <a:p>
                      <a:endParaRPr lang="en-US" dirty="0"/>
                    </a:p>
                  </a:txBody>
                  <a:tcPr/>
                </a:tc>
                <a:tc hMerge="1">
                  <a:txBody>
                    <a:bodyPr/>
                    <a:lstStyle/>
                    <a:p>
                      <a:endParaRPr lang="en-US"/>
                    </a:p>
                  </a:txBody>
                  <a:tcPr/>
                </a:tc>
                <a:tc gridSpan="2">
                  <a:txBody>
                    <a:bodyPr/>
                    <a:lstStyle/>
                    <a:p>
                      <a:endParaRPr lang="en-US"/>
                    </a:p>
                  </a:txBody>
                  <a:tcPr/>
                </a:tc>
                <a:tc hMerge="1">
                  <a:txBody>
                    <a:bodyPr/>
                    <a:lstStyle/>
                    <a:p>
                      <a:endParaRPr lang="en-US"/>
                    </a:p>
                  </a:txBody>
                  <a:tcPr/>
                </a:tc>
              </a:tr>
              <a:tr h="419160">
                <a:tc>
                  <a:txBody>
                    <a:bodyPr/>
                    <a:lstStyle/>
                    <a:p>
                      <a:r>
                        <a:rPr lang="en-US" dirty="0" smtClean="0"/>
                        <a:t>Course creation</a:t>
                      </a:r>
                      <a:endParaRPr lang="en-US" dirty="0"/>
                    </a:p>
                  </a:txBody>
                  <a:tcPr/>
                </a:tc>
                <a:tc>
                  <a:txBody>
                    <a:bodyPr/>
                    <a:lstStyle/>
                    <a:p>
                      <a:endParaRPr lang="en-US" dirty="0"/>
                    </a:p>
                  </a:txBody>
                  <a:tcPr>
                    <a:solidFill>
                      <a:schemeClr val="tx1"/>
                    </a:solidFill>
                  </a:tcPr>
                </a:tc>
                <a:tc gridSpan="2">
                  <a:txBody>
                    <a:bodyPr/>
                    <a:lstStyle/>
                    <a:p>
                      <a:endParaRPr lang="en-US" dirty="0"/>
                    </a:p>
                  </a:txBody>
                  <a:tcPr>
                    <a:solidFill>
                      <a:schemeClr val="tx1"/>
                    </a:solidFill>
                  </a:tcPr>
                </a:tc>
                <a:tc hMerge="1">
                  <a:txBody>
                    <a:bodyPr/>
                    <a:lstStyle/>
                    <a:p>
                      <a:endParaRPr lang="en-US"/>
                    </a:p>
                  </a:txBody>
                  <a:tcPr/>
                </a:tc>
                <a:tc gridSpan="2">
                  <a:txBody>
                    <a:bodyPr/>
                    <a:lstStyle/>
                    <a:p>
                      <a:endParaRPr lang="en-US"/>
                    </a:p>
                  </a:txBody>
                  <a:tcPr/>
                </a:tc>
                <a:tc hMerge="1">
                  <a:txBody>
                    <a:bodyPr/>
                    <a:lstStyle/>
                    <a:p>
                      <a:endParaRPr lang="en-US"/>
                    </a:p>
                  </a:txBody>
                  <a:tcPr/>
                </a:tc>
                <a:tc gridSpan="2">
                  <a:txBody>
                    <a:bodyPr/>
                    <a:lstStyle/>
                    <a:p>
                      <a:endParaRPr lang="en-US" dirty="0"/>
                    </a:p>
                  </a:txBody>
                  <a:tcPr/>
                </a:tc>
                <a:tc hMerge="1">
                  <a:txBody>
                    <a:bodyPr/>
                    <a:lstStyle/>
                    <a:p>
                      <a:endParaRPr lang="en-US"/>
                    </a:p>
                  </a:txBody>
                  <a:tcPr/>
                </a:tc>
                <a:tc gridSpan="2">
                  <a:txBody>
                    <a:bodyPr/>
                    <a:lstStyle/>
                    <a:p>
                      <a:endParaRPr lang="en-US"/>
                    </a:p>
                  </a:txBody>
                  <a:tcPr/>
                </a:tc>
                <a:tc hMerge="1">
                  <a:txBody>
                    <a:bodyPr/>
                    <a:lstStyle/>
                    <a:p>
                      <a:endParaRPr lang="en-US"/>
                    </a:p>
                  </a:txBody>
                  <a:tcPr/>
                </a:tc>
              </a:tr>
              <a:tr h="419160">
                <a:tc>
                  <a:txBody>
                    <a:bodyPr/>
                    <a:lstStyle/>
                    <a:p>
                      <a:r>
                        <a:rPr lang="en-US" dirty="0" smtClean="0"/>
                        <a:t>Hardware implementation</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tx1"/>
                    </a:solidFill>
                  </a:tcPr>
                </a:tc>
                <a:tc gridSpan="2">
                  <a:txBody>
                    <a:bodyPr/>
                    <a:lstStyle/>
                    <a:p>
                      <a:endParaRPr lang="en-US" dirty="0"/>
                    </a:p>
                  </a:txBody>
                  <a:tcPr>
                    <a:solidFill>
                      <a:schemeClr val="tx1"/>
                    </a:solidFill>
                  </a:tcPr>
                </a:tc>
                <a:tc hMerge="1">
                  <a:txBody>
                    <a:bodyPr/>
                    <a:lstStyle/>
                    <a:p>
                      <a:endParaRPr lang="en-US"/>
                    </a:p>
                  </a:txBody>
                  <a:tcPr/>
                </a:tc>
                <a:tc gridSpan="2">
                  <a:txBody>
                    <a:bodyPr/>
                    <a:lstStyle/>
                    <a:p>
                      <a:endParaRPr lang="en-US"/>
                    </a:p>
                  </a:txBody>
                  <a:tcPr/>
                </a:tc>
                <a:tc hMerge="1">
                  <a:txBody>
                    <a:bodyPr/>
                    <a:lstStyle/>
                    <a:p>
                      <a:endParaRPr lang="en-US"/>
                    </a:p>
                  </a:txBody>
                  <a:tcPr/>
                </a:tc>
                <a:tc gridSpan="2">
                  <a:txBody>
                    <a:bodyPr/>
                    <a:lstStyle/>
                    <a:p>
                      <a:endParaRPr lang="en-US" dirty="0"/>
                    </a:p>
                  </a:txBody>
                  <a:tcPr/>
                </a:tc>
                <a:tc hMerge="1">
                  <a:txBody>
                    <a:bodyPr/>
                    <a:lstStyle/>
                    <a:p>
                      <a:endParaRPr lang="en-US"/>
                    </a:p>
                  </a:txBody>
                  <a:tcPr/>
                </a:tc>
              </a:tr>
              <a:tr h="419160">
                <a:tc>
                  <a:txBody>
                    <a:bodyPr/>
                    <a:lstStyle/>
                    <a:p>
                      <a:r>
                        <a:rPr lang="en-US" dirty="0" smtClean="0"/>
                        <a:t>Power source</a:t>
                      </a:r>
                    </a:p>
                  </a:txBody>
                  <a:tcPr/>
                </a:tc>
                <a:tc>
                  <a:txBody>
                    <a:bodyPr/>
                    <a:lstStyle/>
                    <a:p>
                      <a:endParaRPr lang="en-US"/>
                    </a:p>
                  </a:txBody>
                  <a:tcPr/>
                </a:tc>
                <a:tc gridSpan="2">
                  <a:txBody>
                    <a:bodyPr/>
                    <a:lstStyle/>
                    <a:p>
                      <a:endParaRPr lang="en-US"/>
                    </a:p>
                  </a:txBody>
                  <a:tcPr/>
                </a:tc>
                <a:tc hMerge="1">
                  <a:txBody>
                    <a:bodyPr/>
                    <a:lstStyle/>
                    <a:p>
                      <a:endParaRPr lang="en-US"/>
                    </a:p>
                  </a:txBody>
                  <a:tcPr/>
                </a:tc>
                <a:tc gridSpan="2">
                  <a:txBody>
                    <a:bodyPr/>
                    <a:lstStyle/>
                    <a:p>
                      <a:endParaRPr lang="en-US" dirty="0"/>
                    </a:p>
                  </a:txBody>
                  <a:tcPr>
                    <a:solidFill>
                      <a:schemeClr val="tx1"/>
                    </a:solidFill>
                  </a:tcPr>
                </a:tc>
                <a:tc hMerge="1">
                  <a:txBody>
                    <a:bodyPr/>
                    <a:lstStyle/>
                    <a:p>
                      <a:endParaRPr lang="en-US"/>
                    </a:p>
                  </a:txBody>
                  <a:tcPr/>
                </a:tc>
                <a:tc gridSpan="2">
                  <a:txBody>
                    <a:bodyPr/>
                    <a:lstStyle/>
                    <a:p>
                      <a:endParaRPr lang="en-US"/>
                    </a:p>
                  </a:txBody>
                  <a:tcPr/>
                </a:tc>
                <a:tc hMerge="1">
                  <a:txBody>
                    <a:bodyPr/>
                    <a:lstStyle/>
                    <a:p>
                      <a:endParaRPr lang="en-US"/>
                    </a:p>
                  </a:txBody>
                  <a:tcPr/>
                </a:tc>
                <a:tc gridSpan="2">
                  <a:txBody>
                    <a:bodyPr/>
                    <a:lstStyle/>
                    <a:p>
                      <a:endParaRPr lang="en-US"/>
                    </a:p>
                  </a:txBody>
                  <a:tcPr/>
                </a:tc>
                <a:tc hMerge="1">
                  <a:txBody>
                    <a:bodyPr/>
                    <a:lstStyle/>
                    <a:p>
                      <a:endParaRPr lang="en-US"/>
                    </a:p>
                  </a:txBody>
                  <a:tcPr/>
                </a:tc>
              </a:tr>
              <a:tr h="419160">
                <a:tc>
                  <a:txBody>
                    <a:bodyPr/>
                    <a:lstStyle/>
                    <a:p>
                      <a:r>
                        <a:rPr lang="en-US" dirty="0" smtClean="0"/>
                        <a:t>Beta testing</a:t>
                      </a:r>
                      <a:endParaRPr lang="en-US" dirty="0"/>
                    </a:p>
                  </a:txBody>
                  <a:tcPr/>
                </a:tc>
                <a:tc>
                  <a:txBody>
                    <a:bodyPr/>
                    <a:lstStyle/>
                    <a:p>
                      <a:endParaRPr lang="en-US"/>
                    </a:p>
                  </a:txBody>
                  <a:tcPr/>
                </a:tc>
                <a:tc gridSpan="2">
                  <a:txBody>
                    <a:bodyPr/>
                    <a:lstStyle/>
                    <a:p>
                      <a:endParaRPr lang="en-US" dirty="0"/>
                    </a:p>
                  </a:txBody>
                  <a:tcPr/>
                </a:tc>
                <a:tc hMerge="1">
                  <a:txBody>
                    <a:bodyPr/>
                    <a:lstStyle/>
                    <a:p>
                      <a:endParaRPr lang="en-US"/>
                    </a:p>
                  </a:txBody>
                  <a:tcPr/>
                </a:tc>
                <a:tc>
                  <a:txBody>
                    <a:bodyPr/>
                    <a:lstStyle/>
                    <a:p>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2">
                        <a:lumMod val="20000"/>
                        <a:lumOff val="80000"/>
                      </a:schemeClr>
                    </a:solidFill>
                  </a:tcPr>
                </a:tc>
                <a:tc gridSpan="2">
                  <a:txBody>
                    <a:bodyPr/>
                    <a:lstStyle/>
                    <a:p>
                      <a:endParaRPr lang="en-US"/>
                    </a:p>
                  </a:txBody>
                  <a:tcPr/>
                </a:tc>
                <a:tc hMerge="1">
                  <a:txBody>
                    <a:bodyPr/>
                    <a:lstStyle/>
                    <a:p>
                      <a:endParaRPr lang="en-US"/>
                    </a:p>
                  </a:txBody>
                  <a:tcPr/>
                </a:tc>
              </a:tr>
              <a:tr h="419160">
                <a:tc>
                  <a:txBody>
                    <a:bodyPr/>
                    <a:lstStyle/>
                    <a:p>
                      <a:r>
                        <a:rPr lang="en-US" dirty="0" smtClean="0"/>
                        <a:t>Final testing</a:t>
                      </a:r>
                      <a:endParaRPr lang="en-US" dirty="0"/>
                    </a:p>
                  </a:txBody>
                  <a:tcPr/>
                </a:tc>
                <a:tc>
                  <a:txBody>
                    <a:bodyPr/>
                    <a:lstStyle/>
                    <a:p>
                      <a:endParaRPr lang="en-US"/>
                    </a:p>
                  </a:txBody>
                  <a:tcPr/>
                </a:tc>
                <a:tc gridSpan="2">
                  <a:txBody>
                    <a:bodyPr/>
                    <a:lstStyle/>
                    <a:p>
                      <a:endParaRPr lang="en-US"/>
                    </a:p>
                  </a:txBody>
                  <a:tcPr/>
                </a:tc>
                <a:tc hMerge="1">
                  <a:txBody>
                    <a:bodyPr/>
                    <a:lstStyle/>
                    <a:p>
                      <a:endParaRPr lang="en-US"/>
                    </a:p>
                  </a:txBody>
                  <a:tcPr/>
                </a:tc>
                <a:tc gridSpan="2">
                  <a:txBody>
                    <a:bodyPr/>
                    <a:lstStyle/>
                    <a:p>
                      <a:endParaRPr lang="en-US"/>
                    </a:p>
                  </a:txBody>
                  <a:tcPr/>
                </a:tc>
                <a:tc hMerge="1">
                  <a:txBody>
                    <a:bodyPr/>
                    <a:lstStyle/>
                    <a:p>
                      <a:endParaRPr lang="en-US"/>
                    </a:p>
                  </a:txBody>
                  <a:tcPr/>
                </a:tc>
                <a:tc>
                  <a:txBody>
                    <a:bodyPr/>
                    <a:lstStyle/>
                    <a:p>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tc>
              </a:tr>
              <a:tr h="419160">
                <a:tc>
                  <a:txBody>
                    <a:bodyPr/>
                    <a:lstStyle/>
                    <a:p>
                      <a:r>
                        <a:rPr lang="en-US" dirty="0" smtClean="0"/>
                        <a:t>Report and presentation</a:t>
                      </a:r>
                      <a:endParaRPr lang="en-US" dirty="0"/>
                    </a:p>
                  </a:txBody>
                  <a:tcPr/>
                </a:tc>
                <a:tc>
                  <a:txBody>
                    <a:bodyPr/>
                    <a:lstStyle/>
                    <a:p>
                      <a:endParaRPr lang="en-US"/>
                    </a:p>
                  </a:txBody>
                  <a:tcPr/>
                </a:tc>
                <a:tc gridSpan="2">
                  <a:txBody>
                    <a:bodyPr/>
                    <a:lstStyle/>
                    <a:p>
                      <a:endParaRPr lang="en-US"/>
                    </a:p>
                  </a:txBody>
                  <a:tcPr/>
                </a:tc>
                <a:tc hMerge="1">
                  <a:txBody>
                    <a:bodyPr/>
                    <a:lstStyle/>
                    <a:p>
                      <a:endParaRPr lang="en-US"/>
                    </a:p>
                  </a:txBody>
                  <a:tcPr/>
                </a:tc>
                <a:tc gridSpan="2">
                  <a:txBody>
                    <a:bodyPr/>
                    <a:lstStyle/>
                    <a:p>
                      <a:endParaRPr lang="en-US" dirty="0"/>
                    </a:p>
                  </a:txBody>
                  <a:tcPr/>
                </a:tc>
                <a:tc hMerge="1">
                  <a:txBody>
                    <a:bodyPr/>
                    <a:lstStyle/>
                    <a:p>
                      <a:endParaRPr lang="en-US"/>
                    </a:p>
                  </a:txBody>
                  <a:tcPr/>
                </a:tc>
                <a:tc gridSpan="2">
                  <a:txBody>
                    <a:bodyPr/>
                    <a:lstStyle/>
                    <a:p>
                      <a:endParaRPr lang="en-US" dirty="0"/>
                    </a:p>
                  </a:txBody>
                  <a:tcPr/>
                </a:tc>
                <a:tc hMerge="1">
                  <a:txBody>
                    <a:bodyPr/>
                    <a:lstStyle/>
                    <a:p>
                      <a:endParaRPr lang="en-US" dirty="0"/>
                    </a:p>
                  </a:txBody>
                  <a:tcPr/>
                </a:tc>
                <a:tc gridSpan="2">
                  <a:txBody>
                    <a:bodyPr/>
                    <a:lstStyle/>
                    <a:p>
                      <a:endParaRPr lang="en-US" dirty="0"/>
                    </a:p>
                  </a:txBody>
                  <a:tcPr>
                    <a:solidFill>
                      <a:schemeClr val="tx1"/>
                    </a:solidFill>
                  </a:tcPr>
                </a:tc>
                <a:tc hMerge="1">
                  <a:txBody>
                    <a:bodyPr/>
                    <a:lstStyle/>
                    <a:p>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5410200"/>
            <a:ext cx="4800600"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smtClean="0"/>
              <a:t>THANK YOU</a:t>
            </a:r>
            <a:endParaRPr lang="en-US" dirty="0"/>
          </a:p>
        </p:txBody>
      </p:sp>
      <p:pic>
        <p:nvPicPr>
          <p:cNvPr id="5" name="Picture 4" descr="377229_147578268756810_1846797445_n.jpg"/>
          <p:cNvPicPr>
            <a:picLocks noChangeAspect="1"/>
          </p:cNvPicPr>
          <p:nvPr/>
        </p:nvPicPr>
        <p:blipFill>
          <a:blip r:embed="rId2" cstate="print"/>
          <a:stretch>
            <a:fillRect/>
          </a:stretch>
        </p:blipFill>
        <p:spPr>
          <a:xfrm>
            <a:off x="3657600" y="2438400"/>
            <a:ext cx="1447800" cy="1447800"/>
          </a:xfrm>
          <a:prstGeom prst="rect">
            <a:avLst/>
          </a:prstGeom>
        </p:spPr>
      </p:pic>
      <p:sp>
        <p:nvSpPr>
          <p:cNvPr id="6" name="Rectangle 5"/>
          <p:cNvSpPr/>
          <p:nvPr/>
        </p:nvSpPr>
        <p:spPr>
          <a:xfrm>
            <a:off x="2891405" y="5040868"/>
            <a:ext cx="3132589" cy="369332"/>
          </a:xfrm>
          <a:prstGeom prst="rect">
            <a:avLst/>
          </a:prstGeom>
        </p:spPr>
        <p:txBody>
          <a:bodyPr wrap="none">
            <a:spAutoFit/>
          </a:bodyPr>
          <a:lstStyle/>
          <a:p>
            <a:r>
              <a:rPr lang="en-US" dirty="0" smtClean="0">
                <a:hlinkClick r:id="rId3"/>
              </a:rPr>
              <a:t>http://sris3106.tumblr.com/</a:t>
            </a:r>
            <a:endParaRPr lang="en-US" dirty="0"/>
          </a:p>
        </p:txBody>
      </p:sp>
      <p:sp>
        <p:nvSpPr>
          <p:cNvPr id="2" name="TextBox 1"/>
          <p:cNvSpPr txBox="1"/>
          <p:nvPr/>
        </p:nvSpPr>
        <p:spPr>
          <a:xfrm>
            <a:off x="304800" y="4671536"/>
            <a:ext cx="8601394" cy="369332"/>
          </a:xfrm>
          <a:prstGeom prst="rect">
            <a:avLst/>
          </a:prstGeom>
          <a:noFill/>
        </p:spPr>
        <p:txBody>
          <a:bodyPr wrap="none" rtlCol="0">
            <a:spAutoFit/>
          </a:bodyPr>
          <a:lstStyle/>
          <a:p>
            <a:r>
              <a:rPr lang="en-US" dirty="0" smtClean="0"/>
              <a:t>Please follow our blog for recent progress and information regarding the classroom project</a:t>
            </a:r>
            <a:endParaRPr lang="en-US" dirty="0"/>
          </a:p>
        </p:txBody>
      </p:sp>
      <p:sp>
        <p:nvSpPr>
          <p:cNvPr id="3" name="TextBox 2"/>
          <p:cNvSpPr txBox="1"/>
          <p:nvPr/>
        </p:nvSpPr>
        <p:spPr>
          <a:xfrm>
            <a:off x="2057400" y="1052899"/>
            <a:ext cx="6524350" cy="1477328"/>
          </a:xfrm>
          <a:prstGeom prst="rect">
            <a:avLst/>
          </a:prstGeom>
          <a:noFill/>
        </p:spPr>
        <p:txBody>
          <a:bodyPr wrap="none" rtlCol="0">
            <a:spAutoFit/>
          </a:bodyPr>
          <a:lstStyle/>
          <a:p>
            <a:r>
              <a:rPr lang="en-US" dirty="0" err="1" smtClean="0"/>
              <a:t>Refrences</a:t>
            </a:r>
            <a:r>
              <a:rPr lang="en-US" dirty="0"/>
              <a:t>:</a:t>
            </a:r>
            <a:br>
              <a:rPr lang="en-US" dirty="0"/>
            </a:br>
            <a:r>
              <a:rPr lang="en-US" dirty="0" smtClean="0">
                <a:hlinkClick r:id="rId4"/>
              </a:rPr>
              <a:t>http</a:t>
            </a:r>
            <a:r>
              <a:rPr lang="en-US" dirty="0">
                <a:hlinkClick r:id="rId4"/>
              </a:rPr>
              <a:t>://www.karvalschool.org</a:t>
            </a:r>
            <a:r>
              <a:rPr lang="en-US" dirty="0" smtClean="0">
                <a:hlinkClick r:id="rId4"/>
              </a:rPr>
              <a:t>/</a:t>
            </a:r>
            <a:endParaRPr lang="en-US" dirty="0" smtClean="0"/>
          </a:p>
          <a:p>
            <a:r>
              <a:rPr lang="en-US" dirty="0">
                <a:hlinkClick r:id="rId5"/>
              </a:rPr>
              <a:t>http://</a:t>
            </a:r>
            <a:r>
              <a:rPr lang="en-US" dirty="0" smtClean="0">
                <a:hlinkClick r:id="rId5"/>
              </a:rPr>
              <a:t>www.ed.gov/oii-news/use-technology-teaching-and-learning</a:t>
            </a:r>
            <a:endParaRPr lang="en-US" dirty="0" smtClean="0"/>
          </a:p>
          <a:p>
            <a:r>
              <a:rPr lang="en-US" dirty="0" smtClean="0">
                <a:hlinkClick r:id="rId6"/>
              </a:rPr>
              <a:t>https</a:t>
            </a:r>
            <a:r>
              <a:rPr lang="en-US" dirty="0">
                <a:hlinkClick r:id="rId6"/>
              </a:rPr>
              <a:t>://www.learnboost.com</a:t>
            </a:r>
            <a:r>
              <a:rPr lang="en-US" dirty="0" smtClean="0">
                <a:hlinkClick r:id="rId6"/>
              </a:rPr>
              <a:t>/</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Background and Statement of problem</a:t>
            </a:r>
          </a:p>
        </p:txBody>
      </p:sp>
      <p:sp>
        <p:nvSpPr>
          <p:cNvPr id="3" name="Content Placeholder 2"/>
          <p:cNvSpPr>
            <a:spLocks noGrp="1"/>
          </p:cNvSpPr>
          <p:nvPr>
            <p:ph idx="1"/>
          </p:nvPr>
        </p:nvSpPr>
        <p:spPr/>
        <p:txBody>
          <a:bodyPr/>
          <a:lstStyle/>
          <a:p>
            <a:r>
              <a:rPr lang="en-US" dirty="0" err="1" smtClean="0"/>
              <a:t>Padeology</a:t>
            </a:r>
            <a:r>
              <a:rPr lang="en-US" dirty="0" smtClean="0"/>
              <a:t> approaches used in the present context are not interactive.</a:t>
            </a:r>
          </a:p>
          <a:p>
            <a:r>
              <a:rPr lang="en-US" dirty="0" smtClean="0"/>
              <a:t>Technology is not used to the fullest when it comes to education sector in Nepal.</a:t>
            </a:r>
          </a:p>
          <a:p>
            <a:r>
              <a:rPr lang="en-US" dirty="0" smtClean="0"/>
              <a:t>Existing </a:t>
            </a:r>
            <a:r>
              <a:rPr lang="en-US" dirty="0" err="1" smtClean="0"/>
              <a:t>edutech</a:t>
            </a:r>
            <a:r>
              <a:rPr lang="en-US" dirty="0" smtClean="0"/>
              <a:t> solutions are expensive and unaffordable.</a:t>
            </a:r>
          </a:p>
          <a:p>
            <a:r>
              <a:rPr lang="en-US" dirty="0" smtClean="0"/>
              <a:t>Very few amount of research has been done in the field of </a:t>
            </a:r>
            <a:r>
              <a:rPr lang="en-US" dirty="0" err="1" smtClean="0"/>
              <a:t>edutech</a:t>
            </a:r>
            <a:r>
              <a:rPr lang="en-US" dirty="0" smtClean="0"/>
              <a:t> implementation in Nepal.</a:t>
            </a:r>
            <a:endParaRPr lang="en-US" dirty="0"/>
          </a:p>
        </p:txBody>
      </p:sp>
    </p:spTree>
    <p:extLst>
      <p:ext uri="{BB962C8B-B14F-4D97-AF65-F5344CB8AC3E}">
        <p14:creationId xmlns:p14="http://schemas.microsoft.com/office/powerpoint/2010/main" val="2704131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Objective and scope</a:t>
            </a:r>
            <a:endParaRPr lang="en-US" dirty="0">
              <a:solidFill>
                <a:schemeClr val="tx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Technology is intended to make lives easier and increase productivity. The important task of impregnating and influencing ideas in a common classroom environment improves its efficiency if properly coupled with a suitable technology.</a:t>
            </a:r>
          </a:p>
          <a:p>
            <a:pPr>
              <a:buFont typeface="Wingdings" pitchFamily="2" charset="2"/>
              <a:buChar char="Ø"/>
            </a:pPr>
            <a:r>
              <a:rPr lang="en-US" dirty="0" smtClean="0"/>
              <a:t>A flexible, cost efficient and collaborative </a:t>
            </a:r>
            <a:r>
              <a:rPr lang="en-US" dirty="0" err="1" smtClean="0"/>
              <a:t>edutech</a:t>
            </a:r>
            <a:r>
              <a:rPr lang="en-US" dirty="0" smtClean="0"/>
              <a:t> solution.</a:t>
            </a:r>
          </a:p>
          <a:p>
            <a:pPr>
              <a:buFont typeface="Wingdings" pitchFamily="2" charset="2"/>
              <a:buChar char="Ø"/>
            </a:pPr>
            <a:r>
              <a:rPr lang="en-US" dirty="0" smtClean="0"/>
              <a:t>Can be used to collect data and information, conduct interactive surveys and enhance the teaching learning experience in the modern day classrooms.</a:t>
            </a:r>
          </a:p>
          <a:p>
            <a:pPr>
              <a:buFont typeface="Wingdings" pitchFamily="2" charset="2"/>
              <a:buChar char="Ø"/>
            </a:pPr>
            <a:r>
              <a:rPr lang="en-US" dirty="0" smtClean="0"/>
              <a:t>Can be used to present ideas in an efficient manner in meetings and presentation too.</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Application</a:t>
            </a:r>
            <a:endParaRPr lang="en-US" dirty="0">
              <a:solidFill>
                <a:schemeClr val="tx1"/>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For enhancing the teaching learning in modern days classrooms .</a:t>
            </a:r>
            <a:endParaRPr lang="en-US" dirty="0"/>
          </a:p>
          <a:p>
            <a:pPr>
              <a:buFont typeface="Wingdings" pitchFamily="2" charset="2"/>
              <a:buChar char="Ø"/>
            </a:pPr>
            <a:r>
              <a:rPr lang="en-US" dirty="0" smtClean="0"/>
              <a:t>To </a:t>
            </a:r>
            <a:r>
              <a:rPr lang="en-US" dirty="0"/>
              <a:t>present ideas in efficient manner in meetings, presentations and </a:t>
            </a:r>
            <a:r>
              <a:rPr lang="en-US" dirty="0" smtClean="0"/>
              <a:t>workshops and in any field where ideas has to be shared like presentations, seminars, expos etcetera.</a:t>
            </a:r>
          </a:p>
          <a:p>
            <a:pPr>
              <a:buFont typeface="Wingdings" pitchFamily="2" charset="2"/>
              <a:buChar char="Ø"/>
            </a:pPr>
            <a:r>
              <a:rPr lang="en-US" dirty="0"/>
              <a:t>Can be used to conduct Massive Online </a:t>
            </a:r>
            <a:r>
              <a:rPr lang="en-US" dirty="0" smtClean="0"/>
              <a:t>Open </a:t>
            </a:r>
            <a:r>
              <a:rPr lang="en-US" dirty="0"/>
              <a:t>Courses (MOOCs).</a:t>
            </a:r>
          </a:p>
          <a:p>
            <a:pPr>
              <a:buFont typeface="Wingdings" pitchFamily="2" charset="2"/>
              <a:buChar char="Ø"/>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Methodology</a:t>
            </a:r>
            <a:endParaRPr lang="en-US" dirty="0">
              <a:solidFill>
                <a:schemeClr val="tx1"/>
              </a:solidFill>
            </a:endParaRPr>
          </a:p>
        </p:txBody>
      </p:sp>
      <p:sp>
        <p:nvSpPr>
          <p:cNvPr id="3" name="Content Placeholder 2"/>
          <p:cNvSpPr>
            <a:spLocks noGrp="1"/>
          </p:cNvSpPr>
          <p:nvPr>
            <p:ph idx="1"/>
          </p:nvPr>
        </p:nvSpPr>
        <p:spPr>
          <a:xfrm>
            <a:off x="301752" y="1527048"/>
            <a:ext cx="8503920" cy="4721352"/>
          </a:xfrm>
        </p:spPr>
        <p:txBody>
          <a:bodyPr>
            <a:normAutofit fontScale="92500" lnSpcReduction="20000"/>
          </a:bodyPr>
          <a:lstStyle/>
          <a:p>
            <a:pPr>
              <a:buFont typeface="Wingdings" pitchFamily="2" charset="2"/>
              <a:buChar char="Ø"/>
            </a:pPr>
            <a:r>
              <a:rPr lang="en-US" dirty="0" smtClean="0"/>
              <a:t>Extensive online survey and research of feasible </a:t>
            </a:r>
            <a:r>
              <a:rPr lang="en-US" dirty="0" err="1" smtClean="0"/>
              <a:t>edutech</a:t>
            </a:r>
            <a:r>
              <a:rPr lang="en-US" dirty="0" smtClean="0"/>
              <a:t> solution.</a:t>
            </a:r>
          </a:p>
          <a:p>
            <a:pPr>
              <a:buFont typeface="Wingdings" pitchFamily="2" charset="2"/>
              <a:buChar char="Ø"/>
            </a:pPr>
            <a:r>
              <a:rPr lang="en-US" dirty="0" smtClean="0"/>
              <a:t>Collaborative environment designing using web designing tools.</a:t>
            </a:r>
          </a:p>
          <a:p>
            <a:pPr>
              <a:buFont typeface="Wingdings" pitchFamily="2" charset="2"/>
              <a:buChar char="Ø"/>
            </a:pPr>
            <a:r>
              <a:rPr lang="en-US" dirty="0" smtClean="0"/>
              <a:t>Use of open source web designing tools and languages such as HTML 5, CSS 3, </a:t>
            </a:r>
            <a:r>
              <a:rPr lang="en-US" dirty="0" err="1" smtClean="0"/>
              <a:t>jquery</a:t>
            </a:r>
            <a:r>
              <a:rPr lang="en-US" dirty="0" smtClean="0"/>
              <a:t>, </a:t>
            </a:r>
            <a:r>
              <a:rPr lang="en-US" dirty="0" err="1" smtClean="0"/>
              <a:t>ajax</a:t>
            </a:r>
            <a:r>
              <a:rPr lang="en-US" dirty="0" smtClean="0"/>
              <a:t> and other scripts.</a:t>
            </a:r>
          </a:p>
          <a:p>
            <a:pPr>
              <a:buFont typeface="Wingdings" pitchFamily="2" charset="2"/>
              <a:buChar char="Ø"/>
            </a:pPr>
            <a:r>
              <a:rPr lang="en-US" dirty="0" smtClean="0"/>
              <a:t>Interfacing devices to create a projection unit capable of connectivity, like a projector with raspberry pi.</a:t>
            </a:r>
          </a:p>
          <a:p>
            <a:pPr>
              <a:buFont typeface="Wingdings" pitchFamily="2" charset="2"/>
              <a:buChar char="Ø"/>
            </a:pPr>
            <a:r>
              <a:rPr lang="en-US" dirty="0" smtClean="0"/>
              <a:t>Design of audio amplifiers and input device.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Block Diagram</a:t>
            </a:r>
            <a:endParaRPr lang="en-US" dirty="0">
              <a:solidFill>
                <a:schemeClr val="tx1"/>
              </a:solidFill>
            </a:endParaRPr>
          </a:p>
        </p:txBody>
      </p:sp>
      <p:pic>
        <p:nvPicPr>
          <p:cNvPr id="4" name="image00.jpg"/>
          <p:cNvPicPr>
            <a:picLocks noGrp="1"/>
          </p:cNvPicPr>
          <p:nvPr>
            <p:ph idx="1"/>
          </p:nvPr>
        </p:nvPicPr>
        <p:blipFill>
          <a:blip r:embed="rId3" cstate="print"/>
          <a:stretch>
            <a:fillRect/>
          </a:stretch>
        </p:blipFill>
        <p:spPr>
          <a:xfrm>
            <a:off x="228600" y="1295400"/>
            <a:ext cx="8763000" cy="45997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Navigational diagram of web application</a:t>
            </a:r>
            <a:endParaRPr lang="en-US" dirty="0">
              <a:solidFill>
                <a:schemeClr val="tx1"/>
              </a:solidFill>
            </a:endParaRPr>
          </a:p>
        </p:txBody>
      </p:sp>
      <p:pic>
        <p:nvPicPr>
          <p:cNvPr id="4" name="image03.png"/>
          <p:cNvPicPr>
            <a:picLocks noGrp="1"/>
          </p:cNvPicPr>
          <p:nvPr>
            <p:ph idx="1"/>
          </p:nvPr>
        </p:nvPicPr>
        <p:blipFill>
          <a:blip r:embed="rId3" cstate="print"/>
          <a:stretch>
            <a:fillRect/>
          </a:stretch>
        </p:blipFill>
        <p:spPr>
          <a:xfrm>
            <a:off x="1219200" y="1524000"/>
            <a:ext cx="6248400" cy="472439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Work done so far</a:t>
            </a:r>
            <a:endParaRPr lang="en-US" dirty="0"/>
          </a:p>
        </p:txBody>
      </p:sp>
      <p:sp>
        <p:nvSpPr>
          <p:cNvPr id="13" name="Text Placeholder 12"/>
          <p:cNvSpPr>
            <a:spLocks noGrp="1"/>
          </p:cNvSpPr>
          <p:nvPr>
            <p:ph type="body" idx="1"/>
          </p:nvPr>
        </p:nvSpPr>
        <p:spPr/>
        <p:txBody>
          <a:bodyPr/>
          <a:lstStyle/>
          <a:p>
            <a:r>
              <a:rPr lang="en-US" dirty="0" smtClean="0"/>
              <a:t>Registration  section</a:t>
            </a:r>
            <a:endParaRPr lang="en-US" dirty="0"/>
          </a:p>
        </p:txBody>
      </p:sp>
      <p:sp>
        <p:nvSpPr>
          <p:cNvPr id="15" name="Text Placeholder 14"/>
          <p:cNvSpPr>
            <a:spLocks noGrp="1"/>
          </p:cNvSpPr>
          <p:nvPr>
            <p:ph type="body" sz="quarter" idx="3"/>
          </p:nvPr>
        </p:nvSpPr>
        <p:spPr/>
        <p:txBody>
          <a:bodyPr/>
          <a:lstStyle/>
          <a:p>
            <a:r>
              <a:rPr lang="en-US" dirty="0" smtClean="0"/>
              <a:t>Log in section</a:t>
            </a:r>
            <a:endParaRPr lang="en-US" dirty="0"/>
          </a:p>
        </p:txBody>
      </p:sp>
      <p:pic>
        <p:nvPicPr>
          <p:cNvPr id="17" name="Content Placeholder 16" descr="sinup.JPG"/>
          <p:cNvPicPr>
            <a:picLocks noGrp="1" noChangeAspect="1"/>
          </p:cNvPicPr>
          <p:nvPr>
            <p:ph sz="half" idx="2"/>
          </p:nvPr>
        </p:nvPicPr>
        <p:blipFill>
          <a:blip r:embed="rId2" cstate="print"/>
          <a:stretch>
            <a:fillRect/>
          </a:stretch>
        </p:blipFill>
        <p:spPr>
          <a:xfrm>
            <a:off x="457200" y="2231249"/>
            <a:ext cx="4040188" cy="3838539"/>
          </a:xfrm>
          <a:prstGeom prst="rect">
            <a:avLst/>
          </a:prstGeom>
        </p:spPr>
      </p:pic>
      <p:pic>
        <p:nvPicPr>
          <p:cNvPr id="18" name="Content Placeholder 6" descr="login.JPG"/>
          <p:cNvPicPr>
            <a:picLocks noGrp="1" noChangeAspect="1"/>
          </p:cNvPicPr>
          <p:nvPr>
            <p:ph sz="quarter" idx="4"/>
          </p:nvPr>
        </p:nvPicPr>
        <p:blipFill>
          <a:blip r:embed="rId3" cstate="print"/>
          <a:stretch>
            <a:fillRect/>
          </a:stretch>
        </p:blipFill>
        <p:spPr>
          <a:xfrm>
            <a:off x="4572000" y="2362199"/>
            <a:ext cx="4572000" cy="3066881"/>
          </a:xfrm>
          <a:prstGeom prst="rect">
            <a:avLst/>
          </a:prstGeom>
        </p:spPr>
      </p:pic>
    </p:spTree>
    <p:extLst>
      <p:ext uri="{BB962C8B-B14F-4D97-AF65-F5344CB8AC3E}">
        <p14:creationId xmlns:p14="http://schemas.microsoft.com/office/powerpoint/2010/main" val="425713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137534"/>
            <a:ext cx="5486400" cy="1162050"/>
          </a:xfrm>
        </p:spPr>
        <p:txBody>
          <a:bodyPr>
            <a:noAutofit/>
          </a:bodyPr>
          <a:lstStyle/>
          <a:p>
            <a:pPr algn="ctr"/>
            <a:r>
              <a:rPr lang="en-US" sz="4400" b="0" dirty="0" smtClean="0"/>
              <a:t>Work done so far</a:t>
            </a:r>
          </a:p>
        </p:txBody>
      </p:sp>
      <p:pic>
        <p:nvPicPr>
          <p:cNvPr id="4" name="Content Placeholder 3" descr="Capture.PNG"/>
          <p:cNvPicPr>
            <a:picLocks noGrp="1" noChangeAspect="1"/>
          </p:cNvPicPr>
          <p:nvPr>
            <p:ph idx="1"/>
          </p:nvPr>
        </p:nvPicPr>
        <p:blipFill>
          <a:blip r:embed="rId3" cstate="print"/>
          <a:stretch>
            <a:fillRect/>
          </a:stretch>
        </p:blipFill>
        <p:spPr>
          <a:xfrm>
            <a:off x="1866900" y="1371600"/>
            <a:ext cx="5486400" cy="2623559"/>
          </a:xfrm>
        </p:spPr>
      </p:pic>
      <p:sp>
        <p:nvSpPr>
          <p:cNvPr id="6" name="Text Placeholder 5"/>
          <p:cNvSpPr>
            <a:spLocks noGrp="1"/>
          </p:cNvSpPr>
          <p:nvPr>
            <p:ph type="body" sz="half" idx="2"/>
          </p:nvPr>
        </p:nvSpPr>
        <p:spPr>
          <a:xfrm>
            <a:off x="0" y="4067175"/>
            <a:ext cx="8915400" cy="1765300"/>
          </a:xfrm>
        </p:spPr>
        <p:txBody>
          <a:bodyPr>
            <a:normAutofit fontScale="92500" lnSpcReduction="20000"/>
          </a:bodyPr>
          <a:lstStyle/>
          <a:p>
            <a:pPr>
              <a:buFont typeface="Arial" pitchFamily="34" charset="0"/>
              <a:buChar char="•"/>
            </a:pPr>
            <a:r>
              <a:rPr lang="en-US" sz="3200" dirty="0" smtClean="0"/>
              <a:t>Used in real time communication apps, chat, mailing apps.</a:t>
            </a:r>
          </a:p>
          <a:p>
            <a:pPr>
              <a:buFont typeface="Arial" pitchFamily="34" charset="0"/>
              <a:buChar char="•"/>
            </a:pPr>
            <a:r>
              <a:rPr lang="en-US" sz="3200" dirty="0" smtClean="0"/>
              <a:t>Combines the parts of UDP and TCP.</a:t>
            </a:r>
          </a:p>
          <a:p>
            <a:pPr>
              <a:buFont typeface="Arial" pitchFamily="34" charset="0"/>
              <a:buChar char="•"/>
            </a:pPr>
            <a:r>
              <a:rPr lang="en-US" sz="3200" dirty="0" smtClean="0"/>
              <a:t>We use it to create a collaborative environment.</a:t>
            </a:r>
          </a:p>
        </p:txBody>
      </p:sp>
    </p:spTree>
    <p:extLst>
      <p:ext uri="{BB962C8B-B14F-4D97-AF65-F5344CB8AC3E}">
        <p14:creationId xmlns:p14="http://schemas.microsoft.com/office/powerpoint/2010/main" val="2114399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TotalTime>
  <Words>1446</Words>
  <Application>Microsoft Office PowerPoint</Application>
  <PresentationFormat>On-screen Show (4:3)</PresentationFormat>
  <Paragraphs>108</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STUDENT RESOURCE AND INFORMATION SYSTEM</vt:lpstr>
      <vt:lpstr>Background and Statement of problem</vt:lpstr>
      <vt:lpstr>Objective and scope</vt:lpstr>
      <vt:lpstr>Application</vt:lpstr>
      <vt:lpstr>Methodology</vt:lpstr>
      <vt:lpstr>Block Diagram</vt:lpstr>
      <vt:lpstr>Navigational diagram of web application</vt:lpstr>
      <vt:lpstr>Work done so far</vt:lpstr>
      <vt:lpstr>Work done so far</vt:lpstr>
      <vt:lpstr>Work done so far</vt:lpstr>
      <vt:lpstr>Work done so far</vt:lpstr>
      <vt:lpstr>Work done so far</vt:lpstr>
      <vt:lpstr>Work done so far</vt:lpstr>
      <vt:lpstr>Work to be done</vt:lpstr>
      <vt:lpstr>Work Schedule for project completion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Arjan kc</cp:lastModifiedBy>
  <cp:revision>111</cp:revision>
  <dcterms:created xsi:type="dcterms:W3CDTF">2013-04-27T02:01:18Z</dcterms:created>
  <dcterms:modified xsi:type="dcterms:W3CDTF">2013-12-04T06:28:13Z</dcterms:modified>
</cp:coreProperties>
</file>