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</p:sldIdLst>
  <p:sldSz cx="30274895" cy="42803445"/>
  <p:notesSz cx="6858000" cy="9144000"/>
  <p:defaultTextStyle>
    <a:defPPr>
      <a:defRPr lang="en-US"/>
    </a:defPPr>
    <a:lvl1pPr marL="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1pPr>
    <a:lvl2pPr marL="208788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2pPr>
    <a:lvl3pPr marL="417512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3pPr>
    <a:lvl4pPr marL="626300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4pPr>
    <a:lvl5pPr marL="835025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5pPr>
    <a:lvl6pPr marL="1043813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6pPr>
    <a:lvl7pPr marL="1252537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7pPr>
    <a:lvl8pPr marL="1461325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8pPr>
    <a:lvl9pPr marL="1670050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635"/>
    <a:srgbClr val="C2D69A"/>
    <a:srgbClr val="FFC489"/>
    <a:srgbClr val="FF9933"/>
    <a:srgbClr val="FFC671"/>
    <a:srgbClr val="FF9900"/>
    <a:srgbClr val="FFC7AB"/>
    <a:srgbClr val="FF6699"/>
    <a:srgbClr val="996633"/>
    <a:srgbClr val="DAB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93" autoAdjust="0"/>
  </p:normalViewPr>
  <p:slideViewPr>
    <p:cSldViewPr>
      <p:cViewPr varScale="1">
        <p:scale>
          <a:sx n="12" d="100"/>
          <a:sy n="12" d="100"/>
        </p:scale>
        <p:origin x="1452" y="84"/>
      </p:cViewPr>
      <p:guideLst>
        <p:guide orient="horz" pos="13482"/>
        <p:guide pos="9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82AE3-7199-4F80-88B9-3E8784B907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9542B-4CD3-4E9B-AD9B-12B8036A30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1pPr>
    <a:lvl2pPr marL="64643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2pPr>
    <a:lvl3pPr marL="129349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3pPr>
    <a:lvl4pPr marL="193992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4pPr>
    <a:lvl5pPr marL="258635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5pPr>
    <a:lvl6pPr marL="323342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6pPr>
    <a:lvl7pPr marL="387985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7pPr>
    <a:lvl8pPr marL="452628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8pPr>
    <a:lvl9pPr marL="517334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9542B-4CD3-4E9B-AD9B-12B8036A30E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13296915"/>
            <a:ext cx="25733931" cy="9175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3" y="24255467"/>
            <a:ext cx="21192648" cy="109387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1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8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5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2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5" y="10700941"/>
            <a:ext cx="22548726" cy="2278904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5" y="10700941"/>
            <a:ext cx="67157362" cy="22789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27505389"/>
            <a:ext cx="25733931" cy="8501303"/>
          </a:xfrm>
        </p:spPr>
        <p:txBody>
          <a:bodyPr anchor="t"/>
          <a:lstStyle>
            <a:lvl1pPr algn="l">
              <a:defRPr sz="1824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18142067"/>
            <a:ext cx="25733931" cy="9363318"/>
          </a:xfrm>
        </p:spPr>
        <p:txBody>
          <a:bodyPr anchor="b"/>
          <a:lstStyle>
            <a:lvl1pPr marL="0" indent="0">
              <a:buNone/>
              <a:defRPr sz="9050">
                <a:solidFill>
                  <a:schemeClr val="tx1">
                    <a:tint val="75000"/>
                  </a:schemeClr>
                </a:solidFill>
              </a:defRPr>
            </a:lvl1pPr>
            <a:lvl2pPr marL="208724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490" indent="0">
              <a:buNone/>
              <a:defRPr sz="7355">
                <a:solidFill>
                  <a:schemeClr val="tx1">
                    <a:tint val="75000"/>
                  </a:schemeClr>
                </a:solidFill>
              </a:defRPr>
            </a:lvl3pPr>
            <a:lvl4pPr marL="626173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4pPr>
            <a:lvl5pPr marL="834834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5pPr>
            <a:lvl6pPr marL="10435590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6pPr>
            <a:lvl7pPr marL="1252283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7pPr>
            <a:lvl8pPr marL="14610080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8pPr>
            <a:lvl9pPr marL="1669732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3" y="62323076"/>
            <a:ext cx="44850417" cy="176268274"/>
          </a:xfrm>
        </p:spPr>
        <p:txBody>
          <a:bodyPr/>
          <a:lstStyle>
            <a:lvl1pPr>
              <a:defRPr sz="12730"/>
            </a:lvl1pPr>
            <a:lvl2pPr>
              <a:defRPr sz="11030"/>
            </a:lvl2pPr>
            <a:lvl3pPr>
              <a:defRPr sz="905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41" y="62323076"/>
            <a:ext cx="44855671" cy="176268274"/>
          </a:xfrm>
        </p:spPr>
        <p:txBody>
          <a:bodyPr/>
          <a:lstStyle>
            <a:lvl1pPr>
              <a:defRPr sz="12730"/>
            </a:lvl1pPr>
            <a:lvl2pPr>
              <a:defRPr sz="11030"/>
            </a:lvl2pPr>
            <a:lvl3pPr>
              <a:defRPr sz="905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7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4" y="9581311"/>
            <a:ext cx="13376810" cy="3993034"/>
          </a:xfrm>
        </p:spPr>
        <p:txBody>
          <a:bodyPr anchor="b"/>
          <a:lstStyle>
            <a:lvl1pPr marL="0" indent="0">
              <a:buNone/>
              <a:defRPr sz="11030" b="1"/>
            </a:lvl1pPr>
            <a:lvl2pPr marL="2087245" indent="0">
              <a:buNone/>
              <a:defRPr sz="9050" b="1"/>
            </a:lvl2pPr>
            <a:lvl3pPr marL="4174490" indent="0">
              <a:buNone/>
              <a:defRPr sz="8200" b="1"/>
            </a:lvl3pPr>
            <a:lvl4pPr marL="6261735" indent="0">
              <a:buNone/>
              <a:defRPr sz="7355" b="1"/>
            </a:lvl4pPr>
            <a:lvl5pPr marL="8348345" indent="0">
              <a:buNone/>
              <a:defRPr sz="7355" b="1"/>
            </a:lvl5pPr>
            <a:lvl6pPr marL="10435590" indent="0">
              <a:buNone/>
              <a:defRPr sz="7355" b="1"/>
            </a:lvl6pPr>
            <a:lvl7pPr marL="12522835" indent="0">
              <a:buNone/>
              <a:defRPr sz="7355" b="1"/>
            </a:lvl7pPr>
            <a:lvl8pPr marL="14610080" indent="0">
              <a:buNone/>
              <a:defRPr sz="7355" b="1"/>
            </a:lvl8pPr>
            <a:lvl9pPr marL="16697325" indent="0">
              <a:buNone/>
              <a:defRPr sz="735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4" y="13574346"/>
            <a:ext cx="13376810" cy="24661708"/>
          </a:xfrm>
        </p:spPr>
        <p:txBody>
          <a:bodyPr/>
          <a:lstStyle>
            <a:lvl1pPr>
              <a:defRPr sz="11030"/>
            </a:lvl1pPr>
            <a:lvl2pPr>
              <a:defRPr sz="9050"/>
            </a:lvl2pPr>
            <a:lvl3pPr>
              <a:defRPr sz="8200"/>
            </a:lvl3pPr>
            <a:lvl4pPr>
              <a:defRPr sz="7355"/>
            </a:lvl4pPr>
            <a:lvl5pPr>
              <a:defRPr sz="7355"/>
            </a:lvl5pPr>
            <a:lvl6pPr>
              <a:defRPr sz="7355"/>
            </a:lvl6pPr>
            <a:lvl7pPr>
              <a:defRPr sz="7355"/>
            </a:lvl7pPr>
            <a:lvl8pPr>
              <a:defRPr sz="7355"/>
            </a:lvl8pPr>
            <a:lvl9pPr>
              <a:defRPr sz="73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1" y="9581311"/>
            <a:ext cx="13382065" cy="3993034"/>
          </a:xfrm>
        </p:spPr>
        <p:txBody>
          <a:bodyPr anchor="b"/>
          <a:lstStyle>
            <a:lvl1pPr marL="0" indent="0">
              <a:buNone/>
              <a:defRPr sz="11030" b="1"/>
            </a:lvl1pPr>
            <a:lvl2pPr marL="2087245" indent="0">
              <a:buNone/>
              <a:defRPr sz="9050" b="1"/>
            </a:lvl2pPr>
            <a:lvl3pPr marL="4174490" indent="0">
              <a:buNone/>
              <a:defRPr sz="8200" b="1"/>
            </a:lvl3pPr>
            <a:lvl4pPr marL="6261735" indent="0">
              <a:buNone/>
              <a:defRPr sz="7355" b="1"/>
            </a:lvl4pPr>
            <a:lvl5pPr marL="8348345" indent="0">
              <a:buNone/>
              <a:defRPr sz="7355" b="1"/>
            </a:lvl5pPr>
            <a:lvl6pPr marL="10435590" indent="0">
              <a:buNone/>
              <a:defRPr sz="7355" b="1"/>
            </a:lvl6pPr>
            <a:lvl7pPr marL="12522835" indent="0">
              <a:buNone/>
              <a:defRPr sz="7355" b="1"/>
            </a:lvl7pPr>
            <a:lvl8pPr marL="14610080" indent="0">
              <a:buNone/>
              <a:defRPr sz="7355" b="1"/>
            </a:lvl8pPr>
            <a:lvl9pPr marL="16697325" indent="0">
              <a:buNone/>
              <a:defRPr sz="735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1" y="13574346"/>
            <a:ext cx="13382065" cy="24661708"/>
          </a:xfrm>
        </p:spPr>
        <p:txBody>
          <a:bodyPr/>
          <a:lstStyle>
            <a:lvl1pPr>
              <a:defRPr sz="11030"/>
            </a:lvl1pPr>
            <a:lvl2pPr>
              <a:defRPr sz="9050"/>
            </a:lvl2pPr>
            <a:lvl3pPr>
              <a:defRPr sz="8200"/>
            </a:lvl3pPr>
            <a:lvl4pPr>
              <a:defRPr sz="7355"/>
            </a:lvl4pPr>
            <a:lvl5pPr>
              <a:defRPr sz="7355"/>
            </a:lvl5pPr>
            <a:lvl6pPr>
              <a:defRPr sz="7355"/>
            </a:lvl6pPr>
            <a:lvl7pPr>
              <a:defRPr sz="7355"/>
            </a:lvl7pPr>
            <a:lvl8pPr>
              <a:defRPr sz="7355"/>
            </a:lvl8pPr>
            <a:lvl9pPr>
              <a:defRPr sz="73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4" y="1704226"/>
            <a:ext cx="9960336" cy="7252860"/>
          </a:xfrm>
        </p:spPr>
        <p:txBody>
          <a:bodyPr anchor="b"/>
          <a:lstStyle>
            <a:lvl1pPr algn="l">
              <a:defRPr sz="905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232"/>
            <a:ext cx="16924685" cy="36531826"/>
          </a:xfrm>
        </p:spPr>
        <p:txBody>
          <a:bodyPr/>
          <a:lstStyle>
            <a:lvl1pPr>
              <a:defRPr sz="14565"/>
            </a:lvl1pPr>
            <a:lvl2pPr>
              <a:defRPr sz="12730"/>
            </a:lvl2pPr>
            <a:lvl3pPr>
              <a:defRPr sz="11030"/>
            </a:lvl3pPr>
            <a:lvl4pPr>
              <a:defRPr sz="9050"/>
            </a:lvl4pPr>
            <a:lvl5pPr>
              <a:defRPr sz="9050"/>
            </a:lvl5pPr>
            <a:lvl6pPr>
              <a:defRPr sz="9050"/>
            </a:lvl6pPr>
            <a:lvl7pPr>
              <a:defRPr sz="9050"/>
            </a:lvl7pPr>
            <a:lvl8pPr>
              <a:defRPr sz="9050"/>
            </a:lvl8pPr>
            <a:lvl9pPr>
              <a:defRPr sz="9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4" y="8957089"/>
            <a:ext cx="9960336" cy="29278966"/>
          </a:xfrm>
        </p:spPr>
        <p:txBody>
          <a:bodyPr/>
          <a:lstStyle>
            <a:lvl1pPr marL="0" indent="0">
              <a:buNone/>
              <a:defRPr sz="6365"/>
            </a:lvl1pPr>
            <a:lvl2pPr marL="2087245" indent="0">
              <a:buNone/>
              <a:defRPr sz="5515"/>
            </a:lvl2pPr>
            <a:lvl3pPr marL="4174490" indent="0">
              <a:buNone/>
              <a:defRPr sz="4665"/>
            </a:lvl3pPr>
            <a:lvl4pPr marL="6261735" indent="0">
              <a:buNone/>
              <a:defRPr sz="4100"/>
            </a:lvl4pPr>
            <a:lvl5pPr marL="8348345" indent="0">
              <a:buNone/>
              <a:defRPr sz="4100"/>
            </a:lvl5pPr>
            <a:lvl6pPr marL="10435590" indent="0">
              <a:buNone/>
              <a:defRPr sz="4100"/>
            </a:lvl6pPr>
            <a:lvl7pPr marL="12522835" indent="0">
              <a:buNone/>
              <a:defRPr sz="4100"/>
            </a:lvl7pPr>
            <a:lvl8pPr marL="14610080" indent="0">
              <a:buNone/>
              <a:defRPr sz="4100"/>
            </a:lvl8pPr>
            <a:lvl9pPr marL="1669732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8" y="29962635"/>
            <a:ext cx="18165128" cy="3537258"/>
          </a:xfrm>
        </p:spPr>
        <p:txBody>
          <a:bodyPr anchor="b"/>
          <a:lstStyle>
            <a:lvl1pPr algn="l">
              <a:defRPr sz="905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8" y="3824600"/>
            <a:ext cx="18165128" cy="25682258"/>
          </a:xfrm>
        </p:spPr>
        <p:txBody>
          <a:bodyPr/>
          <a:lstStyle>
            <a:lvl1pPr marL="0" indent="0">
              <a:buNone/>
              <a:defRPr sz="14565"/>
            </a:lvl1pPr>
            <a:lvl2pPr marL="2087245" indent="0">
              <a:buNone/>
              <a:defRPr sz="12730"/>
            </a:lvl2pPr>
            <a:lvl3pPr marL="4174490" indent="0">
              <a:buNone/>
              <a:defRPr sz="11030"/>
            </a:lvl3pPr>
            <a:lvl4pPr marL="6261735" indent="0">
              <a:buNone/>
              <a:defRPr sz="9050"/>
            </a:lvl4pPr>
            <a:lvl5pPr marL="8348345" indent="0">
              <a:buNone/>
              <a:defRPr sz="9050"/>
            </a:lvl5pPr>
            <a:lvl6pPr marL="10435590" indent="0">
              <a:buNone/>
              <a:defRPr sz="9050"/>
            </a:lvl6pPr>
            <a:lvl7pPr marL="12522835" indent="0">
              <a:buNone/>
              <a:defRPr sz="9050"/>
            </a:lvl7pPr>
            <a:lvl8pPr marL="14610080" indent="0">
              <a:buNone/>
              <a:defRPr sz="9050"/>
            </a:lvl8pPr>
            <a:lvl9pPr marL="16697325" indent="0">
              <a:buNone/>
              <a:defRPr sz="90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8" y="33499897"/>
            <a:ext cx="18165128" cy="5023494"/>
          </a:xfrm>
        </p:spPr>
        <p:txBody>
          <a:bodyPr/>
          <a:lstStyle>
            <a:lvl1pPr marL="0" indent="0">
              <a:buNone/>
              <a:defRPr sz="6365"/>
            </a:lvl1pPr>
            <a:lvl2pPr marL="2087245" indent="0">
              <a:buNone/>
              <a:defRPr sz="5515"/>
            </a:lvl2pPr>
            <a:lvl3pPr marL="4174490" indent="0">
              <a:buNone/>
              <a:defRPr sz="4665"/>
            </a:lvl3pPr>
            <a:lvl4pPr marL="6261735" indent="0">
              <a:buNone/>
              <a:defRPr sz="4100"/>
            </a:lvl4pPr>
            <a:lvl5pPr marL="8348345" indent="0">
              <a:buNone/>
              <a:defRPr sz="4100"/>
            </a:lvl5pPr>
            <a:lvl6pPr marL="10435590" indent="0">
              <a:buNone/>
              <a:defRPr sz="4100"/>
            </a:lvl6pPr>
            <a:lvl7pPr marL="12522835" indent="0">
              <a:buNone/>
              <a:defRPr sz="4100"/>
            </a:lvl7pPr>
            <a:lvl8pPr marL="14610080" indent="0">
              <a:buNone/>
              <a:defRPr sz="4100"/>
            </a:lvl8pPr>
            <a:lvl9pPr marL="1669732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7"/>
            <a:ext cx="27247692" cy="7133961"/>
          </a:xfrm>
          <a:prstGeom prst="rect">
            <a:avLst/>
          </a:prstGeom>
        </p:spPr>
        <p:txBody>
          <a:bodyPr vert="horz" lIns="295170" tIns="147584" rIns="295170" bIns="14758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50"/>
            <a:ext cx="27247692" cy="28248504"/>
          </a:xfrm>
          <a:prstGeom prst="rect">
            <a:avLst/>
          </a:prstGeom>
        </p:spPr>
        <p:txBody>
          <a:bodyPr vert="horz" lIns="295170" tIns="147584" rIns="295170" bIns="147584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0" y="39672751"/>
            <a:ext cx="7064217" cy="2278904"/>
          </a:xfrm>
          <a:prstGeom prst="rect">
            <a:avLst/>
          </a:prstGeom>
        </p:spPr>
        <p:txBody>
          <a:bodyPr vert="horz" lIns="295170" tIns="147584" rIns="295170" bIns="147584" rtlCol="0" anchor="ctr"/>
          <a:lstStyle>
            <a:lvl1pPr algn="l">
              <a:defRPr sz="5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5" y="39672751"/>
            <a:ext cx="9587151" cy="2278904"/>
          </a:xfrm>
          <a:prstGeom prst="rect">
            <a:avLst/>
          </a:prstGeom>
        </p:spPr>
        <p:txBody>
          <a:bodyPr vert="horz" lIns="295170" tIns="147584" rIns="295170" bIns="147584" rtlCol="0" anchor="ctr"/>
          <a:lstStyle>
            <a:lvl1pPr algn="ctr">
              <a:defRPr sz="5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1"/>
            <a:ext cx="7064217" cy="2278904"/>
          </a:xfrm>
          <a:prstGeom prst="rect">
            <a:avLst/>
          </a:prstGeom>
        </p:spPr>
        <p:txBody>
          <a:bodyPr vert="horz" lIns="295170" tIns="147584" rIns="295170" bIns="147584" rtlCol="0" anchor="ctr"/>
          <a:lstStyle>
            <a:lvl1pPr algn="r">
              <a:defRPr sz="5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490" rtl="0" eaLnBrk="1" latinLnBrk="0" hangingPunct="1">
        <a:spcBef>
          <a:spcPct val="0"/>
        </a:spcBef>
        <a:buNone/>
        <a:defRPr sz="20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275" indent="-156527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65" kern="1200">
          <a:solidFill>
            <a:schemeClr val="tx1"/>
          </a:solidFill>
          <a:latin typeface="+mn-lt"/>
          <a:ea typeface="+mn-ea"/>
          <a:cs typeface="+mn-cs"/>
        </a:defRPr>
      </a:lvl1pPr>
      <a:lvl2pPr marL="3391535" indent="-1304290" algn="l" defTabSz="4174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730" kern="1200">
          <a:solidFill>
            <a:schemeClr val="tx1"/>
          </a:solidFill>
          <a:latin typeface="+mn-lt"/>
          <a:ea typeface="+mn-ea"/>
          <a:cs typeface="+mn-cs"/>
        </a:defRPr>
      </a:lvl2pPr>
      <a:lvl3pPr marL="5217795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30" kern="1200">
          <a:solidFill>
            <a:schemeClr val="tx1"/>
          </a:solidFill>
          <a:latin typeface="+mn-lt"/>
          <a:ea typeface="+mn-ea"/>
          <a:cs typeface="+mn-cs"/>
        </a:defRPr>
      </a:lvl3pPr>
      <a:lvl4pPr marL="7305040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50" kern="1200">
          <a:solidFill>
            <a:schemeClr val="tx1"/>
          </a:solidFill>
          <a:latin typeface="+mn-lt"/>
          <a:ea typeface="+mn-ea"/>
          <a:cs typeface="+mn-cs"/>
        </a:defRPr>
      </a:lvl4pPr>
      <a:lvl5pPr marL="9392285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»"/>
        <a:defRPr sz="9050" kern="1200">
          <a:solidFill>
            <a:schemeClr val="tx1"/>
          </a:solidFill>
          <a:latin typeface="+mn-lt"/>
          <a:ea typeface="+mn-ea"/>
          <a:cs typeface="+mn-cs"/>
        </a:defRPr>
      </a:lvl5pPr>
      <a:lvl6pPr marL="11479530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6pPr>
      <a:lvl7pPr marL="13566140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7pPr>
      <a:lvl8pPr marL="15653385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8pPr>
      <a:lvl9pPr marL="17740630" indent="-1043305" algn="l" defTabSz="4174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4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49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73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34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59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83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08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732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0" y="41975881"/>
            <a:ext cx="30266242" cy="1219200"/>
          </a:xfrm>
          <a:prstGeom prst="rect">
            <a:avLst/>
          </a:prstGeom>
          <a:solidFill>
            <a:srgbClr val="C436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pPr algn="ctr"/>
            <a:r>
              <a:rPr lang="en-US" sz="5400" dirty="0"/>
              <a:t>FEB 2022 – FYP POSTER                                                                                                 IUKL                        </a:t>
            </a:r>
            <a:endParaRPr lang="en-US" sz="5400" dirty="0"/>
          </a:p>
        </p:txBody>
      </p:sp>
      <p:sp>
        <p:nvSpPr>
          <p:cNvPr id="49" name="Rectangle 48"/>
          <p:cNvSpPr/>
          <p:nvPr/>
        </p:nvSpPr>
        <p:spPr>
          <a:xfrm>
            <a:off x="201930" y="40680640"/>
            <a:ext cx="14324965" cy="1234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Name: ARJAN GAHATRAJ SUNAR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1606" y="75940"/>
            <a:ext cx="11853554" cy="43595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966" y="4570383"/>
            <a:ext cx="30292010" cy="30763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TeamCode: An Interactive Web Application to Learn Coding Online with Real-Time Data Exchange</a:t>
            </a:r>
            <a:endParaRPr lang="en-US" sz="9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0806" y="18568848"/>
            <a:ext cx="20021159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Methodology</a:t>
            </a:r>
            <a:endParaRPr lang="ms-MY" sz="5655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2978" y="7899993"/>
            <a:ext cx="30259427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Background  Studies and Outline</a:t>
            </a:r>
            <a:endParaRPr lang="ms-MY" sz="5655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774" y="29707681"/>
            <a:ext cx="30259427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Expected Results and Contributions</a:t>
            </a:r>
            <a:endParaRPr lang="ms-MY" sz="5655" b="1" dirty="0"/>
          </a:p>
        </p:txBody>
      </p:sp>
      <p:sp>
        <p:nvSpPr>
          <p:cNvPr id="12" name="Rectangle 11"/>
          <p:cNvSpPr/>
          <p:nvPr/>
        </p:nvSpPr>
        <p:spPr>
          <a:xfrm>
            <a:off x="14555700" y="40680480"/>
            <a:ext cx="7731130" cy="1234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ID: 041902900012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8981281"/>
          <a:ext cx="29844206" cy="945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069"/>
                <a:gridCol w="9948068"/>
                <a:gridCol w="9948069"/>
              </a:tblGrid>
              <a:tr h="4726356">
                <a:tc rowSpan="2"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TeamCode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 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web application that aims to provide an interactive model to existing online learning methods for programming.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this application, the instructor will be able to have real-time communication with learners and vice-versa to solve any problems encountered through a flag system.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Online Learning, when used for practical subjects like programming, produces results inferior to learning the subject in full-time classes thereby failing to fully replicate the classroom interaction.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project 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 implement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real-time code editing and communication through text and audio interfaces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replicate classroom interaction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4174490" rtl="0" eaLnBrk="1" latinLnBrk="0" hangingPunct="1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Problem Statement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applications used to learn to code online provide fewer features for real-time editing of code.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applications have fewer models for users to pass on notifications to their instructors by highlighting the point at which they encounter anomalies in their code.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applications require users to install and configure necessary software before they can learn to code online.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Fewer systems have diverse accessibility control options such as view only and can edit. 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174490" rtl="0" eaLnBrk="1" latinLnBrk="0" hangingPunct="1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Objectives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 real-time application using WebRTC and Websockets.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provide the feature of real-time editing that an instructor can access to solve a learner's problem.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make use of flags with the help of which learners can notify any problem.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provide a platform for learning to code without having the need to set up and configure programming environments.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execute the written code with Judge0 API (Application Programming Interface) and display the output.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an audio channel of communication between instructors and learners.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include diverse control options within the system.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63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4174490" rtl="0" eaLnBrk="1" latinLnBrk="0" hangingPunct="1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 of Work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4632" y="19784991"/>
          <a:ext cx="29844206" cy="9756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069"/>
                <a:gridCol w="9948068"/>
                <a:gridCol w="9948069"/>
              </a:tblGrid>
              <a:tr h="9756657">
                <a:tc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Literature Review Map/ Summary Table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Model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Model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Behavioural Model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02406" y="31079281"/>
          <a:ext cx="29844365" cy="959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103"/>
                <a:gridCol w="14922103"/>
              </a:tblGrid>
              <a:tr h="2546350">
                <a:tc rowSpan="2">
                  <a:txBody>
                    <a:bodyPr/>
                    <a:lstStyle/>
                    <a:p>
                      <a:pPr algn="ctr"/>
                      <a:r>
                        <a:rPr lang="en-MY" sz="3200" u="sng" baseline="0" dirty="0">
                          <a:solidFill>
                            <a:schemeClr val="tx1"/>
                          </a:solidFill>
                        </a:rPr>
                        <a:t>Expected Results</a:t>
                      </a:r>
                      <a:endParaRPr lang="en-MY" sz="3200" u="sng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MY" sz="3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MY" sz="2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Users will be able to communicate through voice/text chat. </a:t>
                      </a:r>
                      <a:endParaRPr lang="en-US" altLang="en-MY" sz="20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Users will be able to modify and execute code. </a:t>
                      </a:r>
                      <a:endParaRPr lang="en-US" altLang="en-MY" sz="20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In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structor 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will be able to use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 the feature of real-time editin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g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 to solve a learner's problem.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Users will be able to notify any problems during execution of code with Teacher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R="0" indent="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MY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sz="2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MY" sz="2000" dirty="0">
                          <a:solidFill>
                            <a:schemeClr val="tx1"/>
                          </a:solidFill>
                        </a:rPr>
                        <a:t>There exists a gap between distance learners and face-to-face learners especially in terms of programming subjects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</a:rPr>
                        <a:t> and research suggests that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</a:rPr>
                        <a:t> interaction plays a major role in the success of distance learning. 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Synchronous meeting apps help to provide collaboration and interactive elements to online learning while online judge apps provide a platform for users to gain technical knowledge. Taking elements from both these applications 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TeamCode 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will provide real-time interaction using WebSockets and a communication channels with an audio interface through WebRTC.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endParaRPr lang="en-MY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040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Deepika, V., Soundariya, K., Karthikeyan, K., &amp; Kalaiselvan, G. (2021). ‘Learning from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home’: Role of e-learning methodologies and tools during novel coronavirus pandemic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outbreak. Postgraduate Medical Journal, 97(1151), 590.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https://doi.org/10.1136/postgradmedj-2020-137989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Driscoll, A., Jicha, K., Hunt, A. N., Tichavsky, L., &amp; Thompson, G. (2012). Can Online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Courses Deliver In-class Results?: A Comparison of Student Performance and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Satisfaction in an Online versus a Face-to-face Introductory Sociology Course.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Teaching Sociology, 40(4), 312–331. https://doi.org/10.1177/0092055X12446624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Fojtik, R. (2017). Issues in Distance Learning of Programming. New Trends and Issues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Proceedings on Humanities and Social Sciences, 3, 48–54.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https://doi.org/10.18844/gjhss.v3i3.1522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Laal, M. (2013). Collaborative Learning; Elements. Procedia - Social and Behavioral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Sciences, 83, 814–818. https://doi.org/10.1016/j.sbspro.2013.06.153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Laal, M., &amp; Laal, M. (2012). Collaborative learning: What is it? Procedia - Social and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Behavioral Sciences, 31, 491–495. https://doi.org/10.1016/j.sbspro.2011.12.092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Mihai, A. (2014). The Virtual Classroom: Teaching European Studies Through Webinars.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European Political Science, 13(1), 4–11. https://doi.org/10.1057/eps.2013.31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Nokes-Malach, T. J., Richey, J. E., &amp; Gadgil, S. (2015). When Is It Better to Learn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Together? Insights from Research on Collaborative Learning. Educational Psychology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Review, 27(4), 645–656. https://doi.org/10.1007/s10648-015-9312-8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Puranik, D. G., Feiock, D. C., &amp; Hill, J. H. (2013). Real-Time Monitoring using AJAX and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WebSockets. 2013 20th IEEE International Conference and Workshops on Engineering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of Computer Based Systems (ECBS). https://doi.org/10.1109/ECBS.2013.10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Pyhältö, K., Stubb, J., &amp; Lonka, K. (2009). Developing scholarly communities as learning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environments for doctoral students. International Journal for Academic Development,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14(3), 221–232. https://doi.org/10.1080/13601440903106551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Rehman, S. ur, &amp; Khan, M. U. (2016). Security and Reliability Requirements for a Virtual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Classroom. Procedia Computer Science, 94, 447–452.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https://doi.org/10.1016/j.procs.2016.08.069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Zinovieva, I. S., Artemchuk, V. O., Iatsyshyn, A. V., Popov, O. O., Kovach, V. O., Iatsyshyn, A. V., Romanenko, Y. O., &amp; Radchenko, O. V. (2021). The use of online coding platforms as additional distance tools in programming education. Journal of Physics: Conference Series, 1840(1), 16. </a:t>
                      </a:r>
                      <a:r>
                        <a:rPr lang="en-MY" sz="1200" dirty="0"/>
                        <a:t>https://doi.org/10.1088/1742-6596/1840/1/012029</a:t>
                      </a:r>
                      <a:endParaRPr lang="en-MY" sz="1200" dirty="0"/>
                    </a:p>
                    <a:p>
                      <a:endParaRPr lang="en-MY" sz="1200" dirty="0"/>
                    </a:p>
                    <a:p>
                      <a:endParaRPr lang="en-M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9445" y="18600036"/>
            <a:ext cx="9802761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Literature Review</a:t>
            </a:r>
            <a:endParaRPr lang="ms-MY" sz="5655" b="1" dirty="0"/>
          </a:p>
        </p:txBody>
      </p:sp>
      <p:sp>
        <p:nvSpPr>
          <p:cNvPr id="16" name="Rectangle 15"/>
          <p:cNvSpPr/>
          <p:nvPr/>
        </p:nvSpPr>
        <p:spPr>
          <a:xfrm>
            <a:off x="22315482" y="40680481"/>
            <a:ext cx="7731130" cy="1234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Program Code: CSC 3810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65" y="20411440"/>
            <a:ext cx="5941060" cy="8994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65" y="25212040"/>
            <a:ext cx="6019800" cy="398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165" y="20411440"/>
            <a:ext cx="4752975" cy="3990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7165" y="14315440"/>
            <a:ext cx="7159625" cy="3985260"/>
          </a:xfrm>
          <a:prstGeom prst="rect">
            <a:avLst/>
          </a:prstGeom>
        </p:spPr>
      </p:pic>
      <p:pic>
        <p:nvPicPr>
          <p:cNvPr id="19" name="Picture 18" descr="Teamcode-1"/>
          <p:cNvPicPr>
            <a:picLocks noChangeAspect="1"/>
          </p:cNvPicPr>
          <p:nvPr/>
        </p:nvPicPr>
        <p:blipFill>
          <a:blip r:embed="rId6"/>
          <a:srcRect t="3928" r="35" b="951"/>
          <a:stretch>
            <a:fillRect/>
          </a:stretch>
        </p:blipFill>
        <p:spPr>
          <a:xfrm>
            <a:off x="21309965" y="20411440"/>
            <a:ext cx="3681095" cy="8947150"/>
          </a:xfrm>
          <a:prstGeom prst="rect">
            <a:avLst/>
          </a:prstGeom>
        </p:spPr>
      </p:pic>
      <p:pic>
        <p:nvPicPr>
          <p:cNvPr id="20" name="Picture 19" descr="Teamcode-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19965" y="20411440"/>
            <a:ext cx="4838700" cy="6648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7037</Words>
  <Application>WPS Presentation</Application>
  <PresentationFormat>Custom</PresentationFormat>
  <Paragraphs>143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Trebuchet MS</vt:lpstr>
      <vt:lpstr>Microsoft YaHei</vt:lpstr>
      <vt:lpstr>Droid Sans Fallback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Ir. Nik Adli</dc:creator>
  <cp:lastModifiedBy>rjan</cp:lastModifiedBy>
  <cp:revision>137</cp:revision>
  <dcterms:created xsi:type="dcterms:W3CDTF">2022-02-08T07:00:27Z</dcterms:created>
  <dcterms:modified xsi:type="dcterms:W3CDTF">2022-02-08T07:00:27Z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