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391" r:id="rId7"/>
    <p:sldId id="397" r:id="rId8"/>
    <p:sldId id="408" r:id="rId9"/>
    <p:sldId id="407" r:id="rId10"/>
    <p:sldId id="411" r:id="rId11"/>
    <p:sldId id="404" r:id="rId12"/>
    <p:sldId id="413" r:id="rId13"/>
    <p:sldId id="414" r:id="rId14"/>
    <p:sldId id="415" r:id="rId15"/>
    <p:sldId id="416" r:id="rId16"/>
    <p:sldId id="417" r:id="rId17"/>
    <p:sldId id="41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60" d="100"/>
          <a:sy n="60" d="100"/>
        </p:scale>
        <p:origin x="112"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18507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721049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110992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96338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42157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435416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7005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497572" y="0"/>
            <a:ext cx="7823571" cy="3744433"/>
          </a:xfrm>
        </p:spPr>
        <p:txBody>
          <a:bodyPr/>
          <a:lstStyle/>
          <a:p>
            <a:r>
              <a:rPr lang="en-US" sz="5000" dirty="0"/>
              <a:t>Graph Database for Retrieval-Augmented Generation (RAG) </a:t>
            </a:r>
          </a:p>
        </p:txBody>
      </p:sp>
      <p:sp>
        <p:nvSpPr>
          <p:cNvPr id="3" name="TextBox 2">
            <a:extLst>
              <a:ext uri="{FF2B5EF4-FFF2-40B4-BE49-F238E27FC236}">
                <a16:creationId xmlns:a16="http://schemas.microsoft.com/office/drawing/2014/main" id="{D249B23D-0BA8-3A9F-EEA4-22EA1793F543}"/>
              </a:ext>
            </a:extLst>
          </p:cNvPr>
          <p:cNvSpPr txBox="1"/>
          <p:nvPr/>
        </p:nvSpPr>
        <p:spPr>
          <a:xfrm>
            <a:off x="6254750" y="6107668"/>
            <a:ext cx="6592186" cy="369332"/>
          </a:xfrm>
          <a:prstGeom prst="rect">
            <a:avLst/>
          </a:prstGeom>
          <a:noFill/>
        </p:spPr>
        <p:txBody>
          <a:bodyPr wrap="square" rtlCol="0">
            <a:spAutoFit/>
          </a:bodyPr>
          <a:lstStyle/>
          <a:p>
            <a:r>
              <a:rPr lang="en-US" dirty="0">
                <a:solidFill>
                  <a:schemeClr val="bg1"/>
                </a:solidFill>
              </a:rPr>
              <a:t>Arjun </a:t>
            </a:r>
            <a:r>
              <a:rPr lang="en-US" dirty="0" err="1">
                <a:solidFill>
                  <a:schemeClr val="bg1"/>
                </a:solidFill>
              </a:rPr>
              <a:t>Bingly</a:t>
            </a:r>
            <a:r>
              <a:rPr lang="en-US" dirty="0">
                <a:solidFill>
                  <a:schemeClr val="bg1"/>
                </a:solidFill>
              </a:rPr>
              <a:t>, Sanchit Vijay, Erika Pham, Kunal </a:t>
            </a:r>
            <a:r>
              <a:rPr lang="en-US" dirty="0" err="1">
                <a:solidFill>
                  <a:schemeClr val="bg1"/>
                </a:solidFill>
              </a:rPr>
              <a:t>Inglunkar</a:t>
            </a:r>
            <a:endParaRPr lang="en-US"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RAG Chains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209800"/>
            <a:ext cx="11596477" cy="4020879"/>
          </a:xfrm>
        </p:spPr>
        <p:txBody>
          <a:bodyPr/>
          <a:lstStyle/>
          <a:p>
            <a:pPr marL="402336" lvl="1" indent="0">
              <a:buNone/>
            </a:pPr>
            <a:endParaRPr lang="en-US" sz="2200" dirty="0"/>
          </a:p>
          <a:p>
            <a:pPr lvl="1"/>
            <a:r>
              <a:rPr lang="en-US" sz="2200" dirty="0"/>
              <a:t>Refine Chain: Iteratively processes each piece of information separately, refining the response over multiple steps, suitable for large datasets but more computationally intensive.</a:t>
            </a:r>
          </a:p>
          <a:p>
            <a:pPr lvl="1"/>
            <a:endParaRPr lang="en-US" dirty="0"/>
          </a:p>
        </p:txBody>
      </p:sp>
      <p:pic>
        <p:nvPicPr>
          <p:cNvPr id="2050" name="Picture 2">
            <a:extLst>
              <a:ext uri="{FF2B5EF4-FFF2-40B4-BE49-F238E27FC236}">
                <a16:creationId xmlns:a16="http://schemas.microsoft.com/office/drawing/2014/main" id="{2C505089-DE27-3C8E-B4C6-439D83E79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443" y="3710160"/>
            <a:ext cx="7609114" cy="252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42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RAG Prompts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456511" y="2082209"/>
            <a:ext cx="11596477" cy="4020879"/>
          </a:xfrm>
        </p:spPr>
        <p:txBody>
          <a:bodyPr/>
          <a:lstStyle/>
          <a:p>
            <a:pPr marL="402336" lvl="1" indent="0">
              <a:buNone/>
            </a:pPr>
            <a:endParaRPr lang="en-US" sz="2200" dirty="0"/>
          </a:p>
          <a:p>
            <a:pPr lvl="1"/>
            <a:r>
              <a:rPr lang="en-US" sz="2400" dirty="0"/>
              <a:t>Uses model-specific prompts</a:t>
            </a:r>
          </a:p>
          <a:p>
            <a:pPr lvl="1"/>
            <a:r>
              <a:rPr lang="en-US" sz="2400" dirty="0"/>
              <a:t>For example, llama2 takes sys prompts:</a:t>
            </a:r>
          </a:p>
          <a:p>
            <a:pPr lvl="1"/>
            <a:endParaRPr lang="en-US" dirty="0"/>
          </a:p>
        </p:txBody>
      </p:sp>
    </p:spTree>
    <p:extLst>
      <p:ext uri="{BB962C8B-B14F-4D97-AF65-F5344CB8AC3E}">
        <p14:creationId xmlns:p14="http://schemas.microsoft.com/office/powerpoint/2010/main" val="324199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RAG Prompts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209800"/>
            <a:ext cx="11596477" cy="4020879"/>
          </a:xfrm>
        </p:spPr>
        <p:txBody>
          <a:bodyPr/>
          <a:lstStyle/>
          <a:p>
            <a:pPr marL="402336" lvl="1" indent="0">
              <a:buNone/>
            </a:pPr>
            <a:endParaRPr lang="en-US" sz="2200" dirty="0"/>
          </a:p>
          <a:p>
            <a:pPr lvl="1"/>
            <a:endParaRPr lang="en-US" dirty="0"/>
          </a:p>
        </p:txBody>
      </p:sp>
      <p:sp>
        <p:nvSpPr>
          <p:cNvPr id="4" name="TextBox 3">
            <a:extLst>
              <a:ext uri="{FF2B5EF4-FFF2-40B4-BE49-F238E27FC236}">
                <a16:creationId xmlns:a16="http://schemas.microsoft.com/office/drawing/2014/main" id="{93E5ADC9-ED6E-DFBB-F6C3-F11B8CDA8478}"/>
              </a:ext>
            </a:extLst>
          </p:cNvPr>
          <p:cNvSpPr txBox="1"/>
          <p:nvPr/>
        </p:nvSpPr>
        <p:spPr>
          <a:xfrm>
            <a:off x="484667" y="2209800"/>
            <a:ext cx="10025174" cy="4816703"/>
          </a:xfrm>
          <a:prstGeom prst="rect">
            <a:avLst/>
          </a:prstGeom>
          <a:noFill/>
        </p:spPr>
        <p:txBody>
          <a:bodyPr wrap="square" rtlCol="0">
            <a:spAutoFit/>
          </a:bodyPr>
          <a:lstStyle/>
          <a:p>
            <a:r>
              <a:rPr lang="en-US" sz="1700" b="0" dirty="0">
                <a:solidFill>
                  <a:schemeClr val="bg1"/>
                </a:solidFill>
                <a:effectLst/>
                <a:latin typeface="Consolas" panose="020B0609020204030204" pitchFamily="49" charset="0"/>
              </a:rPr>
              <a:t>"&lt;s&gt;[INST] &lt;&lt;SYS&gt;&gt;</a:t>
            </a:r>
            <a:endParaRPr lang="en-US" sz="1700" dirty="0">
              <a:solidFill>
                <a:schemeClr val="bg1"/>
              </a:solidFill>
              <a:latin typeface="Consolas" panose="020B0609020204030204" pitchFamily="49" charset="0"/>
            </a:endParaRPr>
          </a:p>
          <a:p>
            <a:r>
              <a:rPr lang="en-US" sz="1700" b="0" dirty="0">
                <a:solidFill>
                  <a:schemeClr val="bg1"/>
                </a:solidFill>
                <a:effectLst/>
                <a:latin typeface="Consolas" panose="020B0609020204030204" pitchFamily="49" charset="0"/>
              </a:rPr>
              <a:t>You are a helpful, respectful and honest assistant.</a:t>
            </a:r>
            <a:endParaRPr lang="en-US" sz="1700" dirty="0">
              <a:solidFill>
                <a:schemeClr val="bg1"/>
              </a:solidFill>
              <a:latin typeface="Consolas" panose="020B0609020204030204" pitchFamily="49" charset="0"/>
            </a:endParaRPr>
          </a:p>
          <a:p>
            <a:endParaRPr lang="en-US" sz="1700" b="0" dirty="0">
              <a:solidFill>
                <a:schemeClr val="bg1"/>
              </a:solidFill>
              <a:effectLst/>
              <a:latin typeface="Consolas" panose="020B0609020204030204" pitchFamily="49" charset="0"/>
            </a:endParaRPr>
          </a:p>
          <a:p>
            <a:r>
              <a:rPr lang="en-US" sz="1700" b="0" dirty="0">
                <a:solidFill>
                  <a:schemeClr val="bg1"/>
                </a:solidFill>
                <a:effectLst/>
                <a:latin typeface="Consolas" panose="020B0609020204030204" pitchFamily="49" charset="0"/>
              </a:rPr>
              <a:t>Always answer based only on the provided context. If the question can not be answered from the provided context, just say that you don't know, don't try to make up an answer.</a:t>
            </a:r>
            <a:endParaRPr lang="en-US" sz="1700" dirty="0">
              <a:solidFill>
                <a:schemeClr val="bg1"/>
              </a:solidFill>
              <a:latin typeface="Consolas" panose="020B0609020204030204" pitchFamily="49" charset="0"/>
            </a:endParaRPr>
          </a:p>
          <a:p>
            <a:r>
              <a:rPr lang="en-US" sz="1700" b="0" dirty="0">
                <a:solidFill>
                  <a:schemeClr val="bg1"/>
                </a:solidFill>
                <a:effectLst/>
                <a:latin typeface="Consolas" panose="020B0609020204030204" pitchFamily="49" charset="0"/>
              </a:rPr>
              <a:t>&lt;&lt;/SYS&gt;&gt;</a:t>
            </a:r>
            <a:endParaRPr lang="en-US" sz="1700" dirty="0">
              <a:solidFill>
                <a:schemeClr val="bg1"/>
              </a:solidFill>
              <a:latin typeface="Consolas" panose="020B0609020204030204" pitchFamily="49" charset="0"/>
            </a:endParaRPr>
          </a:p>
          <a:p>
            <a:endParaRPr lang="en-US" sz="1700" b="0" dirty="0">
              <a:solidFill>
                <a:schemeClr val="bg1"/>
              </a:solidFill>
              <a:effectLst/>
              <a:latin typeface="Consolas" panose="020B0609020204030204" pitchFamily="49" charset="0"/>
            </a:endParaRPr>
          </a:p>
          <a:p>
            <a:r>
              <a:rPr lang="en-US" sz="1700" b="0" dirty="0">
                <a:solidFill>
                  <a:schemeClr val="bg1"/>
                </a:solidFill>
                <a:effectLst/>
                <a:latin typeface="Consolas" panose="020B0609020204030204" pitchFamily="49" charset="0"/>
              </a:rPr>
              <a:t>Use the following pieces of context to answer the question at the end:</a:t>
            </a:r>
          </a:p>
          <a:p>
            <a:endParaRPr lang="en-US" sz="1700" dirty="0">
              <a:solidFill>
                <a:schemeClr val="bg1"/>
              </a:solidFill>
              <a:latin typeface="Consolas" panose="020B0609020204030204" pitchFamily="49" charset="0"/>
            </a:endParaRPr>
          </a:p>
          <a:p>
            <a:endParaRPr lang="en-US" sz="1700" b="0" dirty="0">
              <a:solidFill>
                <a:schemeClr val="bg1"/>
              </a:solidFill>
              <a:effectLst/>
              <a:latin typeface="Consolas" panose="020B0609020204030204" pitchFamily="49" charset="0"/>
            </a:endParaRPr>
          </a:p>
          <a:p>
            <a:r>
              <a:rPr lang="en-US" sz="1700" b="0" dirty="0">
                <a:solidFill>
                  <a:schemeClr val="bg1"/>
                </a:solidFill>
                <a:effectLst/>
                <a:latin typeface="Consolas" panose="020B0609020204030204" pitchFamily="49" charset="0"/>
              </a:rPr>
              <a:t>{context}</a:t>
            </a:r>
            <a:endParaRPr lang="en-US" sz="1700" dirty="0">
              <a:solidFill>
                <a:schemeClr val="bg1"/>
              </a:solidFill>
              <a:latin typeface="Consolas" panose="020B0609020204030204" pitchFamily="49" charset="0"/>
            </a:endParaRPr>
          </a:p>
          <a:p>
            <a:endParaRPr lang="en-US" sz="1700" b="0" dirty="0">
              <a:solidFill>
                <a:schemeClr val="bg1"/>
              </a:solidFill>
              <a:effectLst/>
              <a:latin typeface="Consolas" panose="020B0609020204030204" pitchFamily="49" charset="0"/>
            </a:endParaRPr>
          </a:p>
          <a:p>
            <a:endParaRPr lang="en-US" sz="1700" dirty="0">
              <a:solidFill>
                <a:schemeClr val="bg1"/>
              </a:solidFill>
              <a:latin typeface="Consolas" panose="020B0609020204030204" pitchFamily="49" charset="0"/>
            </a:endParaRPr>
          </a:p>
          <a:p>
            <a:r>
              <a:rPr lang="en-US" sz="1700" b="0" dirty="0">
                <a:solidFill>
                  <a:schemeClr val="bg1"/>
                </a:solidFill>
                <a:effectLst/>
                <a:latin typeface="Consolas" panose="020B0609020204030204" pitchFamily="49" charset="0"/>
              </a:rPr>
              <a:t>Question: {question}</a:t>
            </a:r>
            <a:endParaRPr lang="en-US" sz="1700" dirty="0">
              <a:solidFill>
                <a:schemeClr val="bg1"/>
              </a:solidFill>
              <a:latin typeface="Consolas" panose="020B0609020204030204" pitchFamily="49" charset="0"/>
            </a:endParaRPr>
          </a:p>
          <a:p>
            <a:endParaRPr lang="en-US" sz="1700" b="0" dirty="0">
              <a:solidFill>
                <a:schemeClr val="bg1"/>
              </a:solidFill>
              <a:effectLst/>
              <a:latin typeface="Consolas" panose="020B0609020204030204" pitchFamily="49" charset="0"/>
            </a:endParaRPr>
          </a:p>
          <a:p>
            <a:r>
              <a:rPr lang="en-US" sz="1700" b="0" dirty="0">
                <a:solidFill>
                  <a:schemeClr val="bg1"/>
                </a:solidFill>
                <a:effectLst/>
                <a:latin typeface="Consolas" panose="020B0609020204030204" pitchFamily="49" charset="0"/>
              </a:rPr>
              <a:t>Helpful Answer: [/INST]"</a:t>
            </a:r>
          </a:p>
          <a:p>
            <a:endParaRPr lang="en-US" dirty="0"/>
          </a:p>
        </p:txBody>
      </p:sp>
    </p:spTree>
    <p:extLst>
      <p:ext uri="{BB962C8B-B14F-4D97-AF65-F5344CB8AC3E}">
        <p14:creationId xmlns:p14="http://schemas.microsoft.com/office/powerpoint/2010/main" val="413920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Demo</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209800"/>
            <a:ext cx="11596477" cy="4020879"/>
          </a:xfrm>
        </p:spPr>
        <p:txBody>
          <a:bodyPr/>
          <a:lstStyle/>
          <a:p>
            <a:pPr marL="402336" lvl="1" indent="0">
              <a:buNone/>
            </a:pPr>
            <a:endParaRPr lang="en-US" sz="2200" dirty="0"/>
          </a:p>
          <a:p>
            <a:pPr lvl="1"/>
            <a:endParaRPr lang="en-US" dirty="0"/>
          </a:p>
        </p:txBody>
      </p:sp>
    </p:spTree>
    <p:extLst>
      <p:ext uri="{BB962C8B-B14F-4D97-AF65-F5344CB8AC3E}">
        <p14:creationId xmlns:p14="http://schemas.microsoft.com/office/powerpoint/2010/main" val="24711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Next Steps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209801"/>
            <a:ext cx="10823845" cy="2436628"/>
          </a:xfrm>
        </p:spPr>
        <p:txBody>
          <a:bodyPr/>
          <a:lstStyle/>
          <a:p>
            <a:pPr lvl="1"/>
            <a:endParaRPr lang="en-US" sz="2200" dirty="0"/>
          </a:p>
          <a:p>
            <a:pPr lvl="1"/>
            <a:r>
              <a:rPr lang="en-US" sz="2400" dirty="0"/>
              <a:t>Graph Implementation</a:t>
            </a:r>
          </a:p>
          <a:p>
            <a:pPr lvl="1"/>
            <a:r>
              <a:rPr lang="en-US" sz="2400" dirty="0"/>
              <a:t>GUI </a:t>
            </a:r>
          </a:p>
          <a:p>
            <a:pPr lvl="1"/>
            <a:r>
              <a:rPr lang="en-US" sz="2400" dirty="0"/>
              <a:t>PDF Parser: performance not consistent for all PDF files</a:t>
            </a:r>
          </a:p>
          <a:p>
            <a:pPr lvl="1"/>
            <a:r>
              <a:rPr lang="en-US" sz="2400" dirty="0"/>
              <a:t>Evaluation Suite: traditional RAG evaluation metric is not informative. Some alternative metrics require more computational power. </a:t>
            </a:r>
          </a:p>
          <a:p>
            <a:pPr lvl="1"/>
            <a:endParaRPr lang="en-US" dirty="0"/>
          </a:p>
        </p:txBody>
      </p:sp>
    </p:spTree>
    <p:extLst>
      <p:ext uri="{BB962C8B-B14F-4D97-AF65-F5344CB8AC3E}">
        <p14:creationId xmlns:p14="http://schemas.microsoft.com/office/powerpoint/2010/main" val="47335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Table of Content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9007475" cy="3800585"/>
          </a:xfrm>
        </p:spPr>
        <p:txBody>
          <a:bodyPr tIns="457200"/>
          <a:lstStyle/>
          <a:p>
            <a:pPr marL="457200" indent="-457200">
              <a:buFont typeface="+mj-lt"/>
              <a:buAutoNum type="arabicPeriod"/>
            </a:pPr>
            <a:r>
              <a:rPr lang="en-US" dirty="0"/>
              <a:t>Introduction</a:t>
            </a:r>
          </a:p>
          <a:p>
            <a:pPr marL="457200" indent="-457200">
              <a:buFont typeface="+mj-lt"/>
              <a:buAutoNum type="arabicPeriod"/>
            </a:pPr>
            <a:r>
              <a:rPr lang="en-US" dirty="0"/>
              <a:t>Retrieval-Augmented Generation (RAG)</a:t>
            </a:r>
          </a:p>
          <a:p>
            <a:pPr marL="457200" indent="-457200">
              <a:buAutoNum type="arabicPeriod" startAt="3"/>
            </a:pPr>
            <a:r>
              <a:rPr lang="en-US" dirty="0"/>
              <a:t>Next Steps</a:t>
            </a:r>
          </a:p>
          <a:p>
            <a:pPr marL="457200" indent="-457200">
              <a:buAutoNum type="arabicPeriod" startAt="3"/>
            </a:pPr>
            <a:r>
              <a:rPr lang="en-US" dirty="0"/>
              <a:t>Demo </a:t>
            </a:r>
          </a:p>
          <a:p>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1520456" y="2541577"/>
            <a:ext cx="7474688" cy="1418892"/>
          </a:xfrm>
        </p:spPr>
        <p:txBody>
          <a:bodyPr>
            <a:normAutofit/>
          </a:bodyPr>
          <a:lstStyle/>
          <a:p>
            <a:r>
              <a:rPr lang="en-US" sz="2800" dirty="0"/>
              <a:t>High-level idea: Create a package for a RAG pipeline that employs graph database instead of vector database</a:t>
            </a:r>
          </a:p>
          <a:p>
            <a:endParaRPr lang="en-US" sz="2800" dirty="0"/>
          </a:p>
          <a:p>
            <a:endParaRPr lang="en-US" sz="28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Retrieval-Augmented Generation (RAG) </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endParaRPr lang="en-US" dirty="0"/>
          </a:p>
        </p:txBody>
      </p:sp>
    </p:spTree>
    <p:extLst>
      <p:ext uri="{BB962C8B-B14F-4D97-AF65-F5344CB8AC3E}">
        <p14:creationId xmlns:p14="http://schemas.microsoft.com/office/powerpoint/2010/main" val="20390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41197" y="129002"/>
            <a:ext cx="9778365" cy="1494596"/>
          </a:xfrm>
        </p:spPr>
        <p:txBody>
          <a:bodyPr/>
          <a:lstStyle/>
          <a:p>
            <a:r>
              <a:rPr lang="en-US" dirty="0"/>
              <a:t>Pipeline</a:t>
            </a:r>
          </a:p>
        </p:txBody>
      </p:sp>
      <p:sp>
        <p:nvSpPr>
          <p:cNvPr id="8" name="Content Placeholder 7">
            <a:extLst>
              <a:ext uri="{FF2B5EF4-FFF2-40B4-BE49-F238E27FC236}">
                <a16:creationId xmlns:a16="http://schemas.microsoft.com/office/drawing/2014/main" id="{F76411CC-D1B6-396C-2AB6-F80D16ADFB56}"/>
              </a:ext>
            </a:extLst>
          </p:cNvPr>
          <p:cNvSpPr>
            <a:spLocks noGrp="1"/>
          </p:cNvSpPr>
          <p:nvPr>
            <p:ph sz="quarter" idx="15"/>
          </p:nvPr>
        </p:nvSpPr>
        <p:spPr/>
        <p:txBody>
          <a:bodyPr/>
          <a:lstStyle/>
          <a:p>
            <a:endParaRPr lang="en-US"/>
          </a:p>
        </p:txBody>
      </p:sp>
      <p:pic>
        <p:nvPicPr>
          <p:cNvPr id="10" name="Picture 9">
            <a:extLst>
              <a:ext uri="{FF2B5EF4-FFF2-40B4-BE49-F238E27FC236}">
                <a16:creationId xmlns:a16="http://schemas.microsoft.com/office/drawing/2014/main" id="{1F7F9B06-22E0-109D-3722-E6C5580A9014}"/>
              </a:ext>
            </a:extLst>
          </p:cNvPr>
          <p:cNvPicPr>
            <a:picLocks noChangeAspect="1"/>
          </p:cNvPicPr>
          <p:nvPr/>
        </p:nvPicPr>
        <p:blipFill rotWithShape="1">
          <a:blip r:embed="rId3"/>
          <a:srcRect l="553" t="5760" r="1081"/>
          <a:stretch/>
        </p:blipFill>
        <p:spPr>
          <a:xfrm>
            <a:off x="2014764" y="2105705"/>
            <a:ext cx="8479972" cy="4739110"/>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254750" y="3686954"/>
            <a:ext cx="4939666" cy="2542810"/>
          </a:xfrm>
        </p:spPr>
        <p:txBody>
          <a:bodyPr/>
          <a:lstStyle/>
          <a:p>
            <a:r>
              <a:rPr lang="en-US" dirty="0"/>
              <a:t>PDF Parser</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0" y="-1"/>
            <a:ext cx="7620000" cy="4109293"/>
          </a:xfrm>
        </p:spPr>
        <p:txBody>
          <a:bodyPr>
            <a:normAutofit/>
          </a:bodyPr>
          <a:lstStyle/>
          <a:p>
            <a:pPr marL="342900" indent="-342900">
              <a:buFontTx/>
              <a:buChar char="-"/>
            </a:pPr>
            <a:r>
              <a:rPr lang="en-US" sz="2200" dirty="0"/>
              <a:t>Parsing PDF is challenging due to its unstructured nature </a:t>
            </a:r>
          </a:p>
          <a:p>
            <a:pPr marL="342900" indent="-342900">
              <a:buFontTx/>
              <a:buChar char="-"/>
            </a:pPr>
            <a:r>
              <a:rPr lang="en-US" sz="2200" dirty="0"/>
              <a:t>Tables and forms in particular are difficult due to its complicated layout </a:t>
            </a:r>
          </a:p>
          <a:p>
            <a:pPr marL="342900" indent="-342900">
              <a:buFontTx/>
              <a:buChar char="-"/>
            </a:pPr>
            <a:r>
              <a:rPr lang="en-US" sz="2200" dirty="0"/>
              <a:t>We make use of several open-sourced libraries as an attempt to improve this process:</a:t>
            </a:r>
          </a:p>
          <a:p>
            <a:pPr marL="342900" indent="-342900">
              <a:buFontTx/>
              <a:buChar char="-"/>
            </a:pPr>
            <a:endParaRPr lang="en-US" dirty="0"/>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64193" y="3050730"/>
            <a:ext cx="8203507" cy="2938513"/>
          </a:xfrm>
        </p:spPr>
        <p:txBody>
          <a:bodyPr>
            <a:normAutofit/>
          </a:bodyPr>
          <a:lstStyle/>
          <a:p>
            <a:pPr marL="457200" indent="-457200">
              <a:buAutoNum type="arabicPeriod"/>
            </a:pPr>
            <a:r>
              <a:rPr lang="en-US" sz="2200" dirty="0"/>
              <a:t>Unstructured IO:  </a:t>
            </a:r>
            <a:r>
              <a:rPr lang="en-US" sz="2200" dirty="0" err="1"/>
              <a:t>partition_pdf</a:t>
            </a:r>
            <a:r>
              <a:rPr lang="en-US" sz="2200" dirty="0"/>
              <a:t>() recognizes and parses a PDF file into different text, tables and images elements. Includes “</a:t>
            </a:r>
            <a:r>
              <a:rPr lang="en-US" sz="2200" dirty="0" err="1"/>
              <a:t>FigureCaption</a:t>
            </a:r>
            <a:r>
              <a:rPr lang="en-US" sz="2200" dirty="0"/>
              <a:t>”. Does well with text and images; has issues with tables</a:t>
            </a:r>
          </a:p>
          <a:p>
            <a:pPr marL="457200" indent="-457200">
              <a:buAutoNum type="arabicPeriod"/>
            </a:pPr>
            <a:r>
              <a:rPr lang="en-US" sz="2200" dirty="0" err="1"/>
              <a:t>PDFPlumber</a:t>
            </a:r>
            <a:r>
              <a:rPr lang="en-US" sz="2200" dirty="0"/>
              <a:t>: has decent layout detection and parses non-scanned tables well; but cannot parse scanned tables and images</a:t>
            </a:r>
          </a:p>
        </p:txBody>
      </p:sp>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Vector Database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7"/>
            <a:ext cx="7810500" cy="2793683"/>
          </a:xfrm>
        </p:spPr>
        <p:txBody>
          <a:bodyPr>
            <a:noAutofit/>
          </a:bodyPr>
          <a:lstStyle/>
          <a:p>
            <a:r>
              <a:rPr lang="en-US" sz="2500" dirty="0"/>
              <a:t>Currently, package supports Chroma and </a:t>
            </a:r>
            <a:r>
              <a:rPr lang="en-US" sz="2500" dirty="0" err="1"/>
              <a:t>Deeplake</a:t>
            </a:r>
            <a:endParaRPr lang="en-US" sz="2500" dirty="0"/>
          </a:p>
          <a:p>
            <a:r>
              <a:rPr lang="en-US" sz="2500" dirty="0"/>
              <a:t>Adding more support should be simple for users</a:t>
            </a:r>
          </a:p>
          <a:p>
            <a:r>
              <a:rPr lang="en-US" sz="2500" dirty="0"/>
              <a:t>Embeddings: uses instructor-xl, one of the best performing </a:t>
            </a:r>
          </a:p>
          <a:p>
            <a:endParaRPr lang="en-US" sz="2500" dirty="0"/>
          </a:p>
          <a:p>
            <a:endParaRPr lang="en-US" sz="2500" dirty="0"/>
          </a:p>
          <a:p>
            <a:endParaRPr lang="en-US" sz="25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02616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Large Language Models (LLMs) Implementation</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676525"/>
            <a:ext cx="11596477" cy="3554154"/>
          </a:xfrm>
        </p:spPr>
        <p:txBody>
          <a:bodyPr/>
          <a:lstStyle/>
          <a:p>
            <a:pPr lvl="1"/>
            <a:r>
              <a:rPr lang="en-US" sz="2400" dirty="0"/>
              <a:t>Cannot run un-quantize LLM with our computational resources -&gt; use llama.cpp which provides quantization </a:t>
            </a:r>
          </a:p>
          <a:p>
            <a:pPr lvl="1"/>
            <a:r>
              <a:rPr lang="en-US" sz="2400" dirty="0"/>
              <a:t>Have text user interface (TUI) for users to easily download the model from </a:t>
            </a:r>
            <a:r>
              <a:rPr lang="en-US" sz="2400" dirty="0" err="1"/>
              <a:t>HuggingFace</a:t>
            </a:r>
            <a:r>
              <a:rPr lang="en-US" sz="2400" dirty="0"/>
              <a:t> and quantize</a:t>
            </a:r>
          </a:p>
          <a:p>
            <a:pPr lvl="1"/>
            <a:r>
              <a:rPr lang="en-US" sz="2400" dirty="0"/>
              <a:t>Tested our implementation with Llama2 7b &amp; 13b, </a:t>
            </a:r>
            <a:r>
              <a:rPr lang="en-US" sz="2400" dirty="0" err="1"/>
              <a:t>Mixtral</a:t>
            </a:r>
            <a:r>
              <a:rPr lang="en-US" sz="2400" dirty="0"/>
              <a:t> 8x7b, Gemma 13b</a:t>
            </a:r>
          </a:p>
          <a:p>
            <a:pPr lvl="1"/>
            <a:r>
              <a:rPr lang="en-US" sz="2400" dirty="0"/>
              <a:t>Other compatible models include: GPT-2, Mamba, </a:t>
            </a:r>
            <a:r>
              <a:rPr lang="en-US" sz="2400" dirty="0" err="1"/>
              <a:t>CodeShell</a:t>
            </a:r>
            <a:r>
              <a:rPr lang="en-US" sz="2400" dirty="0"/>
              <a:t>, etc.</a:t>
            </a:r>
          </a:p>
          <a:p>
            <a:pPr lvl="1"/>
            <a:endParaRPr lang="en-US" sz="2200" dirty="0"/>
          </a:p>
          <a:p>
            <a:pPr lvl="1"/>
            <a:endParaRPr lang="en-US" dirty="0"/>
          </a:p>
          <a:p>
            <a:pPr lvl="1"/>
            <a:endParaRPr lang="en-US" dirty="0"/>
          </a:p>
        </p:txBody>
      </p:sp>
    </p:spTree>
    <p:extLst>
      <p:ext uri="{BB962C8B-B14F-4D97-AF65-F5344CB8AC3E}">
        <p14:creationId xmlns:p14="http://schemas.microsoft.com/office/powerpoint/2010/main" val="18507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RAG Chains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209800"/>
            <a:ext cx="11596477" cy="4020879"/>
          </a:xfrm>
        </p:spPr>
        <p:txBody>
          <a:bodyPr/>
          <a:lstStyle/>
          <a:p>
            <a:pPr lvl="1"/>
            <a:r>
              <a:rPr lang="en-US" sz="2200" dirty="0"/>
              <a:t>Stuff Chain: Compiles and inputs all relevant information into the model in one go, efficient for small datasets but limited by the model's maximum context size.</a:t>
            </a:r>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p:txBody>
      </p:sp>
      <p:pic>
        <p:nvPicPr>
          <p:cNvPr id="1026" name="Picture 2">
            <a:extLst>
              <a:ext uri="{FF2B5EF4-FFF2-40B4-BE49-F238E27FC236}">
                <a16:creationId xmlns:a16="http://schemas.microsoft.com/office/drawing/2014/main" id="{CFC37BE1-E4E6-AE4A-7558-A2E5DE132D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757" r="4202" b="21162"/>
          <a:stretch/>
        </p:blipFill>
        <p:spPr bwMode="auto">
          <a:xfrm>
            <a:off x="1502638" y="3233057"/>
            <a:ext cx="8403347"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42657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{32165AF3-A905-458D-B297-F23C33E561E9}tf78853419_win32</Template>
  <TotalTime>68</TotalTime>
  <Words>454</Words>
  <Application>Microsoft Office PowerPoint</Application>
  <PresentationFormat>Widescreen</PresentationFormat>
  <Paragraphs>78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Franklin Gothic Book</vt:lpstr>
      <vt:lpstr>Franklin Gothic Demi</vt:lpstr>
      <vt:lpstr>Custom</vt:lpstr>
      <vt:lpstr>Graph Database for Retrieval-Augmented Generation (RAG) </vt:lpstr>
      <vt:lpstr>Table of Content</vt:lpstr>
      <vt:lpstr>Introduction</vt:lpstr>
      <vt:lpstr>Retrieval-Augmented Generation (RAG) </vt:lpstr>
      <vt:lpstr>Pipeline</vt:lpstr>
      <vt:lpstr>PDF Parser</vt:lpstr>
      <vt:lpstr>Vector Database</vt:lpstr>
      <vt:lpstr>Large Language Models (LLMs) Implementation</vt:lpstr>
      <vt:lpstr>RAG Chains</vt:lpstr>
      <vt:lpstr>RAG Chains</vt:lpstr>
      <vt:lpstr>RAG Prompts</vt:lpstr>
      <vt:lpstr>RAG Prompts</vt:lpstr>
      <vt:lpstr>Demo</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vs. Graph Database for Retrieval-Augmented Generation (RAG) </dc:title>
  <dc:creator>Linh Pham</dc:creator>
  <cp:lastModifiedBy>Linh Pham</cp:lastModifiedBy>
  <cp:revision>8</cp:revision>
  <dcterms:created xsi:type="dcterms:W3CDTF">2024-03-25T18:58:47Z</dcterms:created>
  <dcterms:modified xsi:type="dcterms:W3CDTF">2024-03-25T20:07:22Z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