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83" r:id="rId2"/>
    <p:sldId id="289" r:id="rId3"/>
    <p:sldId id="288" r:id="rId4"/>
  </p:sldIdLst>
  <p:sldSz cx="12192000" cy="6858000"/>
  <p:notesSz cx="6735763" cy="98663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5A11"/>
    <a:srgbClr val="FFC000"/>
    <a:srgbClr val="827F00"/>
    <a:srgbClr val="660022"/>
    <a:srgbClr val="352A86"/>
    <a:srgbClr val="007F85"/>
    <a:srgbClr val="FF0000"/>
    <a:srgbClr val="00007F"/>
    <a:srgbClr val="00887F"/>
    <a:srgbClr val="1F81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3" autoAdjust="0"/>
    <p:restoredTop sz="96103" autoAdjust="0"/>
  </p:normalViewPr>
  <p:slideViewPr>
    <p:cSldViewPr snapToGrid="0">
      <p:cViewPr>
        <p:scale>
          <a:sx n="66" d="100"/>
          <a:sy n="66" d="100"/>
        </p:scale>
        <p:origin x="900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14763" y="0"/>
            <a:ext cx="2919412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BBAD6C-A879-4B0A-8FC6-AD937F1EC717}" type="datetimeFigureOut">
              <a:rPr lang="en-GB" smtClean="0"/>
              <a:t>14/07/2020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1233488"/>
            <a:ext cx="5916613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3100" y="4748213"/>
            <a:ext cx="5389563" cy="38846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371013"/>
            <a:ext cx="291941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14763" y="9371013"/>
            <a:ext cx="2919412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0DB5FA-1193-48DD-A70B-3CA469B6D50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99811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DB5FA-1193-48DD-A70B-3CA469B6D508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78351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A6E54-B3F7-462A-9376-B8D0C51EFFC9}" type="datetimeFigureOut">
              <a:rPr lang="en-GB" smtClean="0"/>
              <a:t>14/07/2020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B9C7-5491-4FA9-85E1-A4D916726CA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5434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A6E54-B3F7-462A-9376-B8D0C51EFFC9}" type="datetimeFigureOut">
              <a:rPr lang="en-GB" smtClean="0"/>
              <a:t>14/07/2020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B9C7-5491-4FA9-85E1-A4D916726CA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748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A6E54-B3F7-462A-9376-B8D0C51EFFC9}" type="datetimeFigureOut">
              <a:rPr lang="en-GB" smtClean="0"/>
              <a:t>14/07/2020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B9C7-5491-4FA9-85E1-A4D916726CA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9249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A6E54-B3F7-462A-9376-B8D0C51EFFC9}" type="datetimeFigureOut">
              <a:rPr lang="en-GB" smtClean="0"/>
              <a:t>14/07/2020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B9C7-5491-4FA9-85E1-A4D916726CA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9205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A6E54-B3F7-462A-9376-B8D0C51EFFC9}" type="datetimeFigureOut">
              <a:rPr lang="en-GB" smtClean="0"/>
              <a:t>14/07/2020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B9C7-5491-4FA9-85E1-A4D916726CA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0302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A6E54-B3F7-462A-9376-B8D0C51EFFC9}" type="datetimeFigureOut">
              <a:rPr lang="en-GB" smtClean="0"/>
              <a:t>14/07/2020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B9C7-5491-4FA9-85E1-A4D916726CA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2340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A6E54-B3F7-462A-9376-B8D0C51EFFC9}" type="datetimeFigureOut">
              <a:rPr lang="en-GB" smtClean="0"/>
              <a:t>14/07/2020</a:t>
            </a:fld>
            <a:endParaRPr lang="en-GB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B9C7-5491-4FA9-85E1-A4D916726CA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3135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A6E54-B3F7-462A-9376-B8D0C51EFFC9}" type="datetimeFigureOut">
              <a:rPr lang="en-GB" smtClean="0"/>
              <a:t>14/07/2020</a:t>
            </a:fld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B9C7-5491-4FA9-85E1-A4D916726CA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4728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A6E54-B3F7-462A-9376-B8D0C51EFFC9}" type="datetimeFigureOut">
              <a:rPr lang="en-GB" smtClean="0"/>
              <a:t>14/07/2020</a:t>
            </a:fld>
            <a:endParaRPr lang="en-GB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B9C7-5491-4FA9-85E1-A4D916726CA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8761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A6E54-B3F7-462A-9376-B8D0C51EFFC9}" type="datetimeFigureOut">
              <a:rPr lang="en-GB" smtClean="0"/>
              <a:t>14/07/2020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B9C7-5491-4FA9-85E1-A4D916726CA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5922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A6E54-B3F7-462A-9376-B8D0C51EFFC9}" type="datetimeFigureOut">
              <a:rPr lang="en-GB" smtClean="0"/>
              <a:t>14/07/2020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B9C7-5491-4FA9-85E1-A4D916726CA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6955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6A6E54-B3F7-462A-9376-B8D0C51EFFC9}" type="datetimeFigureOut">
              <a:rPr lang="en-GB" smtClean="0"/>
              <a:t>14/07/2020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3DB9C7-5491-4FA9-85E1-A4D916726CA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3783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rafik 158">
            <a:extLst>
              <a:ext uri="{FF2B5EF4-FFF2-40B4-BE49-F238E27FC236}">
                <a16:creationId xmlns:a16="http://schemas.microsoft.com/office/drawing/2014/main" id="{E922AA24-0CBF-4511-AAFC-952E351F04F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B5B5B5"/>
              </a:clrFrom>
              <a:clrTo>
                <a:srgbClr val="B5B5B5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1863" r="12264"/>
          <a:stretch/>
        </p:blipFill>
        <p:spPr>
          <a:xfrm>
            <a:off x="2037148" y="4803431"/>
            <a:ext cx="1049266" cy="1036800"/>
          </a:xfrm>
          <a:prstGeom prst="rect">
            <a:avLst/>
          </a:prstGeom>
        </p:spPr>
      </p:pic>
      <p:pic>
        <p:nvPicPr>
          <p:cNvPr id="158" name="Grafik 157">
            <a:extLst>
              <a:ext uri="{FF2B5EF4-FFF2-40B4-BE49-F238E27FC236}">
                <a16:creationId xmlns:a16="http://schemas.microsoft.com/office/drawing/2014/main" id="{09BCC83F-ADA9-428D-8FB7-EC6930BF0C4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398" y="4805072"/>
            <a:ext cx="1382927" cy="1036800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76F85B00-4CB7-4166-9865-520B14DC079A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03" t="5770" b="8390"/>
          <a:stretch/>
        </p:blipFill>
        <p:spPr>
          <a:xfrm>
            <a:off x="3578678" y="4833446"/>
            <a:ext cx="1495624" cy="968272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E4F7AB2E-BCCC-4934-AF93-C7EDA69065E3}"/>
              </a:ext>
            </a:extLst>
          </p:cNvPr>
          <p:cNvSpPr/>
          <p:nvPr/>
        </p:nvSpPr>
        <p:spPr>
          <a:xfrm>
            <a:off x="997972" y="2179376"/>
            <a:ext cx="4240301" cy="102887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65F64BEB-A37D-4959-8A9D-0A7C9211F128}"/>
              </a:ext>
            </a:extLst>
          </p:cNvPr>
          <p:cNvSpPr/>
          <p:nvPr/>
        </p:nvSpPr>
        <p:spPr>
          <a:xfrm>
            <a:off x="1018874" y="3434135"/>
            <a:ext cx="4240301" cy="64073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4C597F12-E77C-4205-B177-6981E6001E2E}"/>
              </a:ext>
            </a:extLst>
          </p:cNvPr>
          <p:cNvSpPr/>
          <p:nvPr/>
        </p:nvSpPr>
        <p:spPr>
          <a:xfrm>
            <a:off x="1014499" y="3948216"/>
            <a:ext cx="877899" cy="1612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pic>
        <p:nvPicPr>
          <p:cNvPr id="34" name="Grafik 33">
            <a:extLst>
              <a:ext uri="{FF2B5EF4-FFF2-40B4-BE49-F238E27FC236}">
                <a16:creationId xmlns:a16="http://schemas.microsoft.com/office/drawing/2014/main" id="{FBB57EE0-3D15-46DF-834E-A885BF26674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641" y="589758"/>
            <a:ext cx="1206672" cy="1206178"/>
          </a:xfrm>
          <a:prstGeom prst="rect">
            <a:avLst/>
          </a:prstGeom>
        </p:spPr>
      </p:pic>
      <p:sp>
        <p:nvSpPr>
          <p:cNvPr id="35" name="Textfeld 34">
            <a:extLst>
              <a:ext uri="{FF2B5EF4-FFF2-40B4-BE49-F238E27FC236}">
                <a16:creationId xmlns:a16="http://schemas.microsoft.com/office/drawing/2014/main" id="{0B15846E-A171-4D00-AEDB-FA49C5C0FD81}"/>
              </a:ext>
            </a:extLst>
          </p:cNvPr>
          <p:cNvSpPr txBox="1"/>
          <p:nvPr/>
        </p:nvSpPr>
        <p:spPr>
          <a:xfrm>
            <a:off x="1052446" y="367747"/>
            <a:ext cx="10935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original image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62CC5444-0F6D-4E15-BEA5-4DF8C63C47CB}"/>
              </a:ext>
            </a:extLst>
          </p:cNvPr>
          <p:cNvSpPr txBox="1"/>
          <p:nvPr/>
        </p:nvSpPr>
        <p:spPr>
          <a:xfrm>
            <a:off x="2539868" y="371008"/>
            <a:ext cx="10572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1000 features</a:t>
            </a:r>
          </a:p>
        </p:txBody>
      </p:sp>
      <p:pic>
        <p:nvPicPr>
          <p:cNvPr id="42" name="Grafik 41">
            <a:extLst>
              <a:ext uri="{FF2B5EF4-FFF2-40B4-BE49-F238E27FC236}">
                <a16:creationId xmlns:a16="http://schemas.microsoft.com/office/drawing/2014/main" id="{95CC6A80-7C1C-4661-9ADD-03B34EFF945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4487" y="589511"/>
            <a:ext cx="1206672" cy="1206672"/>
          </a:xfrm>
          <a:prstGeom prst="rect">
            <a:avLst/>
          </a:prstGeom>
        </p:spPr>
      </p:pic>
      <p:sp>
        <p:nvSpPr>
          <p:cNvPr id="43" name="Textfeld 42">
            <a:extLst>
              <a:ext uri="{FF2B5EF4-FFF2-40B4-BE49-F238E27FC236}">
                <a16:creationId xmlns:a16="http://schemas.microsoft.com/office/drawing/2014/main" id="{4720B73A-88E0-416B-B79E-8AC2ABD37AFB}"/>
              </a:ext>
            </a:extLst>
          </p:cNvPr>
          <p:cNvSpPr txBox="1"/>
          <p:nvPr/>
        </p:nvSpPr>
        <p:spPr>
          <a:xfrm>
            <a:off x="1475872" y="1964926"/>
            <a:ext cx="29616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stimuli: 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90/1000 randomly selected features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9AE5DA85-CBE5-4AB7-862E-9A0247BC2DD5}"/>
              </a:ext>
            </a:extLst>
          </p:cNvPr>
          <p:cNvSpPr txBox="1"/>
          <p:nvPr/>
        </p:nvSpPr>
        <p:spPr>
          <a:xfrm>
            <a:off x="4846404" y="1657388"/>
            <a:ext cx="32843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/>
              <a:t>…</a:t>
            </a:r>
          </a:p>
        </p:txBody>
      </p:sp>
      <p:pic>
        <p:nvPicPr>
          <p:cNvPr id="46" name="Grafik 45">
            <a:extLst>
              <a:ext uri="{FF2B5EF4-FFF2-40B4-BE49-F238E27FC236}">
                <a16:creationId xmlns:a16="http://schemas.microsoft.com/office/drawing/2014/main" id="{3545EF52-B625-4D90-9586-994426D20EC4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78" r="11728"/>
          <a:stretch/>
        </p:blipFill>
        <p:spPr>
          <a:xfrm>
            <a:off x="3891332" y="592619"/>
            <a:ext cx="1216828" cy="1200457"/>
          </a:xfrm>
          <a:prstGeom prst="rect">
            <a:avLst/>
          </a:prstGeom>
        </p:spPr>
      </p:pic>
      <p:sp>
        <p:nvSpPr>
          <p:cNvPr id="47" name="Ellipse 46">
            <a:extLst>
              <a:ext uri="{FF2B5EF4-FFF2-40B4-BE49-F238E27FC236}">
                <a16:creationId xmlns:a16="http://schemas.microsoft.com/office/drawing/2014/main" id="{C6561503-D6E2-428D-963B-92893E029922}"/>
              </a:ext>
            </a:extLst>
          </p:cNvPr>
          <p:cNvSpPr/>
          <p:nvPr/>
        </p:nvSpPr>
        <p:spPr>
          <a:xfrm>
            <a:off x="4212637" y="647911"/>
            <a:ext cx="326563" cy="290632"/>
          </a:xfrm>
          <a:prstGeom prst="ellipse">
            <a:avLst/>
          </a:prstGeom>
          <a:noFill/>
          <a:ln w="28575">
            <a:solidFill>
              <a:srgbClr val="FF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608B7E4F-E5B5-4064-BDF6-DA5C5571D181}"/>
              </a:ext>
            </a:extLst>
          </p:cNvPr>
          <p:cNvSpPr/>
          <p:nvPr/>
        </p:nvSpPr>
        <p:spPr>
          <a:xfrm>
            <a:off x="4332416" y="1144974"/>
            <a:ext cx="407283" cy="379993"/>
          </a:xfrm>
          <a:prstGeom prst="ellipse">
            <a:avLst/>
          </a:prstGeom>
          <a:noFill/>
          <a:ln w="28575">
            <a:solidFill>
              <a:srgbClr val="C55A1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9C35FD11-DD25-4ACF-BD12-0ABF85F9F679}"/>
              </a:ext>
            </a:extLst>
          </p:cNvPr>
          <p:cNvSpPr/>
          <p:nvPr/>
        </p:nvSpPr>
        <p:spPr>
          <a:xfrm>
            <a:off x="4733273" y="1349259"/>
            <a:ext cx="169144" cy="157610"/>
          </a:xfrm>
          <a:prstGeom prst="ellipse">
            <a:avLst/>
          </a:prstGeom>
          <a:noFill/>
          <a:ln w="28575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E885DBB6-C529-4AC1-82FE-4BBC004BCCB0}"/>
              </a:ext>
            </a:extLst>
          </p:cNvPr>
          <p:cNvSpPr txBox="1"/>
          <p:nvPr/>
        </p:nvSpPr>
        <p:spPr>
          <a:xfrm>
            <a:off x="1249683" y="2998144"/>
            <a:ext cx="55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trial 1</a:t>
            </a: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8ACDE5F0-BB9A-461F-8A50-90CE1E03458B}"/>
              </a:ext>
            </a:extLst>
          </p:cNvPr>
          <p:cNvSpPr txBox="1"/>
          <p:nvPr/>
        </p:nvSpPr>
        <p:spPr>
          <a:xfrm>
            <a:off x="2301260" y="2998144"/>
            <a:ext cx="55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trial 2</a:t>
            </a:r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BFF312EB-6999-4ECA-85F2-A4916933C774}"/>
              </a:ext>
            </a:extLst>
          </p:cNvPr>
          <p:cNvSpPr txBox="1"/>
          <p:nvPr/>
        </p:nvSpPr>
        <p:spPr>
          <a:xfrm>
            <a:off x="3369604" y="2998144"/>
            <a:ext cx="55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trial 3</a:t>
            </a:r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0AFF266D-2172-4DE9-97DA-886538718817}"/>
              </a:ext>
            </a:extLst>
          </p:cNvPr>
          <p:cNvSpPr txBox="1"/>
          <p:nvPr/>
        </p:nvSpPr>
        <p:spPr>
          <a:xfrm>
            <a:off x="4414789" y="2998144"/>
            <a:ext cx="55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trial 4</a:t>
            </a:r>
          </a:p>
        </p:txBody>
      </p:sp>
      <p:grpSp>
        <p:nvGrpSpPr>
          <p:cNvPr id="55" name="Gruppieren 54">
            <a:extLst>
              <a:ext uri="{FF2B5EF4-FFF2-40B4-BE49-F238E27FC236}">
                <a16:creationId xmlns:a16="http://schemas.microsoft.com/office/drawing/2014/main" id="{19D4817E-9AB0-4DD6-89EC-9C6D7178BA63}"/>
              </a:ext>
            </a:extLst>
          </p:cNvPr>
          <p:cNvGrpSpPr/>
          <p:nvPr/>
        </p:nvGrpSpPr>
        <p:grpSpPr>
          <a:xfrm>
            <a:off x="3946187" y="1862968"/>
            <a:ext cx="961072" cy="90802"/>
            <a:chOff x="1942394" y="3948500"/>
            <a:chExt cx="1315636" cy="109942"/>
          </a:xfrm>
        </p:grpSpPr>
        <p:sp>
          <p:nvSpPr>
            <p:cNvPr id="56" name="Rechteck 55">
              <a:extLst>
                <a:ext uri="{FF2B5EF4-FFF2-40B4-BE49-F238E27FC236}">
                  <a16:creationId xmlns:a16="http://schemas.microsoft.com/office/drawing/2014/main" id="{64CDDEF1-05DC-430E-B69F-6195E309EF27}"/>
                </a:ext>
              </a:extLst>
            </p:cNvPr>
            <p:cNvSpPr/>
            <p:nvPr/>
          </p:nvSpPr>
          <p:spPr>
            <a:xfrm>
              <a:off x="1942394" y="3950442"/>
              <a:ext cx="108000" cy="108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Rechteck 56">
              <a:extLst>
                <a:ext uri="{FF2B5EF4-FFF2-40B4-BE49-F238E27FC236}">
                  <a16:creationId xmlns:a16="http://schemas.microsoft.com/office/drawing/2014/main" id="{F967B015-DAA9-4898-83AC-FF747AB71427}"/>
                </a:ext>
              </a:extLst>
            </p:cNvPr>
            <p:cNvSpPr/>
            <p:nvPr/>
          </p:nvSpPr>
          <p:spPr>
            <a:xfrm>
              <a:off x="2052179" y="3950442"/>
              <a:ext cx="108000" cy="108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Rechteck 57">
              <a:extLst>
                <a:ext uri="{FF2B5EF4-FFF2-40B4-BE49-F238E27FC236}">
                  <a16:creationId xmlns:a16="http://schemas.microsoft.com/office/drawing/2014/main" id="{F6B25490-B1C6-4AA0-83D6-1CDE8AAF8F62}"/>
                </a:ext>
              </a:extLst>
            </p:cNvPr>
            <p:cNvSpPr/>
            <p:nvPr/>
          </p:nvSpPr>
          <p:spPr>
            <a:xfrm>
              <a:off x="2161964" y="3950442"/>
              <a:ext cx="108000" cy="108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Rechteck 58">
              <a:extLst>
                <a:ext uri="{FF2B5EF4-FFF2-40B4-BE49-F238E27FC236}">
                  <a16:creationId xmlns:a16="http://schemas.microsoft.com/office/drawing/2014/main" id="{D28EF2DF-25D0-47C4-B57C-E1F472D5E99D}"/>
                </a:ext>
              </a:extLst>
            </p:cNvPr>
            <p:cNvSpPr/>
            <p:nvPr/>
          </p:nvSpPr>
          <p:spPr>
            <a:xfrm>
              <a:off x="2271749" y="3950442"/>
              <a:ext cx="108000" cy="108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Rechteck 59">
              <a:extLst>
                <a:ext uri="{FF2B5EF4-FFF2-40B4-BE49-F238E27FC236}">
                  <a16:creationId xmlns:a16="http://schemas.microsoft.com/office/drawing/2014/main" id="{C8C64415-3A6C-4251-9F17-121066331F2F}"/>
                </a:ext>
              </a:extLst>
            </p:cNvPr>
            <p:cNvSpPr/>
            <p:nvPr/>
          </p:nvSpPr>
          <p:spPr>
            <a:xfrm>
              <a:off x="2381534" y="3950442"/>
              <a:ext cx="108000" cy="108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Rechteck 60">
              <a:extLst>
                <a:ext uri="{FF2B5EF4-FFF2-40B4-BE49-F238E27FC236}">
                  <a16:creationId xmlns:a16="http://schemas.microsoft.com/office/drawing/2014/main" id="{A726C48C-56EC-40E4-8774-4FB53B7F57E5}"/>
                </a:ext>
              </a:extLst>
            </p:cNvPr>
            <p:cNvSpPr/>
            <p:nvPr/>
          </p:nvSpPr>
          <p:spPr>
            <a:xfrm>
              <a:off x="2491319" y="3950442"/>
              <a:ext cx="108000" cy="108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Rechteck 61">
              <a:extLst>
                <a:ext uri="{FF2B5EF4-FFF2-40B4-BE49-F238E27FC236}">
                  <a16:creationId xmlns:a16="http://schemas.microsoft.com/office/drawing/2014/main" id="{217AA616-DD0A-491F-BE70-C562D347FA25}"/>
                </a:ext>
              </a:extLst>
            </p:cNvPr>
            <p:cNvSpPr/>
            <p:nvPr/>
          </p:nvSpPr>
          <p:spPr>
            <a:xfrm>
              <a:off x="2601104" y="3948500"/>
              <a:ext cx="108000" cy="108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Rechteck 62">
              <a:extLst>
                <a:ext uri="{FF2B5EF4-FFF2-40B4-BE49-F238E27FC236}">
                  <a16:creationId xmlns:a16="http://schemas.microsoft.com/office/drawing/2014/main" id="{1A5DA938-AA02-492F-8F22-712842AC0025}"/>
                </a:ext>
              </a:extLst>
            </p:cNvPr>
            <p:cNvSpPr/>
            <p:nvPr/>
          </p:nvSpPr>
          <p:spPr>
            <a:xfrm>
              <a:off x="2710889" y="3948500"/>
              <a:ext cx="108000" cy="108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Rechteck 63">
              <a:extLst>
                <a:ext uri="{FF2B5EF4-FFF2-40B4-BE49-F238E27FC236}">
                  <a16:creationId xmlns:a16="http://schemas.microsoft.com/office/drawing/2014/main" id="{BEEA8979-7F4E-41AD-A97E-AD8F92566BAA}"/>
                </a:ext>
              </a:extLst>
            </p:cNvPr>
            <p:cNvSpPr/>
            <p:nvPr/>
          </p:nvSpPr>
          <p:spPr>
            <a:xfrm>
              <a:off x="2820674" y="3948500"/>
              <a:ext cx="108000" cy="108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Rechteck 64">
              <a:extLst>
                <a:ext uri="{FF2B5EF4-FFF2-40B4-BE49-F238E27FC236}">
                  <a16:creationId xmlns:a16="http://schemas.microsoft.com/office/drawing/2014/main" id="{E3AAC03D-15D5-4C25-A92D-6156120B0DCC}"/>
                </a:ext>
              </a:extLst>
            </p:cNvPr>
            <p:cNvSpPr/>
            <p:nvPr/>
          </p:nvSpPr>
          <p:spPr>
            <a:xfrm>
              <a:off x="2930459" y="3948500"/>
              <a:ext cx="108000" cy="108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Rechteck 65">
              <a:extLst>
                <a:ext uri="{FF2B5EF4-FFF2-40B4-BE49-F238E27FC236}">
                  <a16:creationId xmlns:a16="http://schemas.microsoft.com/office/drawing/2014/main" id="{E6FBEE1A-CEA9-4C7E-AC66-6EEE84B50184}"/>
                </a:ext>
              </a:extLst>
            </p:cNvPr>
            <p:cNvSpPr/>
            <p:nvPr/>
          </p:nvSpPr>
          <p:spPr>
            <a:xfrm>
              <a:off x="3040244" y="3948500"/>
              <a:ext cx="108000" cy="108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Rechteck 66">
              <a:extLst>
                <a:ext uri="{FF2B5EF4-FFF2-40B4-BE49-F238E27FC236}">
                  <a16:creationId xmlns:a16="http://schemas.microsoft.com/office/drawing/2014/main" id="{DE97BF5B-BF7A-4A0D-A38F-40ABE52B321A}"/>
                </a:ext>
              </a:extLst>
            </p:cNvPr>
            <p:cNvSpPr/>
            <p:nvPr/>
          </p:nvSpPr>
          <p:spPr>
            <a:xfrm>
              <a:off x="3150030" y="3948500"/>
              <a:ext cx="108000" cy="108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A677D986-6B0E-4466-8B5C-CDA9A8FAF8A1}"/>
              </a:ext>
            </a:extLst>
          </p:cNvPr>
          <p:cNvGrpSpPr/>
          <p:nvPr/>
        </p:nvGrpSpPr>
        <p:grpSpPr>
          <a:xfrm>
            <a:off x="1948785" y="1760507"/>
            <a:ext cx="2026516" cy="276999"/>
            <a:chOff x="922323" y="1783738"/>
            <a:chExt cx="2026516" cy="276999"/>
          </a:xfrm>
        </p:grpSpPr>
        <p:sp>
          <p:nvSpPr>
            <p:cNvPr id="44" name="Textfeld 43">
              <a:extLst>
                <a:ext uri="{FF2B5EF4-FFF2-40B4-BE49-F238E27FC236}">
                  <a16:creationId xmlns:a16="http://schemas.microsoft.com/office/drawing/2014/main" id="{36B3F59F-D811-4475-B974-BD79D855D2D7}"/>
                </a:ext>
              </a:extLst>
            </p:cNvPr>
            <p:cNvSpPr txBox="1"/>
            <p:nvPr/>
          </p:nvSpPr>
          <p:spPr>
            <a:xfrm>
              <a:off x="922323" y="1783738"/>
              <a:ext cx="20265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/>
                <a:t>feature presence </a:t>
              </a:r>
              <a:r>
                <a:rPr lang="en-US" sz="1200" dirty="0"/>
                <a:t>[   =present]</a:t>
              </a:r>
            </a:p>
          </p:txBody>
        </p:sp>
        <p:sp>
          <p:nvSpPr>
            <p:cNvPr id="68" name="Rechteck 67">
              <a:extLst>
                <a:ext uri="{FF2B5EF4-FFF2-40B4-BE49-F238E27FC236}">
                  <a16:creationId xmlns:a16="http://schemas.microsoft.com/office/drawing/2014/main" id="{F491F0C4-64C4-4533-B790-F72B85E52FA4}"/>
                </a:ext>
              </a:extLst>
            </p:cNvPr>
            <p:cNvSpPr/>
            <p:nvPr/>
          </p:nvSpPr>
          <p:spPr>
            <a:xfrm>
              <a:off x="2158914" y="1871031"/>
              <a:ext cx="78894" cy="8919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72" name="Gerade Verbindung mit Pfeil 71">
            <a:extLst>
              <a:ext uri="{FF2B5EF4-FFF2-40B4-BE49-F238E27FC236}">
                <a16:creationId xmlns:a16="http://schemas.microsoft.com/office/drawing/2014/main" id="{F8340512-2B99-4EC5-A086-8C0D90116338}"/>
              </a:ext>
            </a:extLst>
          </p:cNvPr>
          <p:cNvCxnSpPr/>
          <p:nvPr/>
        </p:nvCxnSpPr>
        <p:spPr>
          <a:xfrm flipV="1">
            <a:off x="4241597" y="1343516"/>
            <a:ext cx="70731" cy="5354"/>
          </a:xfrm>
          <a:prstGeom prst="straightConnector1">
            <a:avLst/>
          </a:prstGeom>
          <a:ln>
            <a:solidFill>
              <a:srgbClr val="C55A1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 Verbindung mit Pfeil 72">
            <a:extLst>
              <a:ext uri="{FF2B5EF4-FFF2-40B4-BE49-F238E27FC236}">
                <a16:creationId xmlns:a16="http://schemas.microsoft.com/office/drawing/2014/main" id="{4C68A881-2787-4D96-B82B-CE7D5F13F1BD}"/>
              </a:ext>
            </a:extLst>
          </p:cNvPr>
          <p:cNvCxnSpPr/>
          <p:nvPr/>
        </p:nvCxnSpPr>
        <p:spPr>
          <a:xfrm flipV="1">
            <a:off x="4123323" y="797422"/>
            <a:ext cx="70731" cy="5354"/>
          </a:xfrm>
          <a:prstGeom prst="straightConnector1">
            <a:avLst/>
          </a:prstGeom>
          <a:ln>
            <a:solidFill>
              <a:srgbClr val="FF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 Verbindung mit Pfeil 73">
            <a:extLst>
              <a:ext uri="{FF2B5EF4-FFF2-40B4-BE49-F238E27FC236}">
                <a16:creationId xmlns:a16="http://schemas.microsoft.com/office/drawing/2014/main" id="{05652541-28D3-4A0F-92F3-09BD4EAADC48}"/>
              </a:ext>
            </a:extLst>
          </p:cNvPr>
          <p:cNvCxnSpPr/>
          <p:nvPr/>
        </p:nvCxnSpPr>
        <p:spPr>
          <a:xfrm flipH="1">
            <a:off x="4920152" y="1419128"/>
            <a:ext cx="62389" cy="1461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91DDE122-3AF0-4928-ABA7-BD015C3B49DC}"/>
              </a:ext>
            </a:extLst>
          </p:cNvPr>
          <p:cNvGrpSpPr/>
          <p:nvPr/>
        </p:nvGrpSpPr>
        <p:grpSpPr>
          <a:xfrm>
            <a:off x="1082926" y="3534061"/>
            <a:ext cx="891681" cy="276999"/>
            <a:chOff x="1035298" y="3737261"/>
            <a:chExt cx="891681" cy="276999"/>
          </a:xfrm>
        </p:grpSpPr>
        <p:grpSp>
          <p:nvGrpSpPr>
            <p:cNvPr id="14" name="Gruppieren 13">
              <a:extLst>
                <a:ext uri="{FF2B5EF4-FFF2-40B4-BE49-F238E27FC236}">
                  <a16:creationId xmlns:a16="http://schemas.microsoft.com/office/drawing/2014/main" id="{1AF00C4C-DB4A-45FD-8D3D-E33FC93AF10C}"/>
                </a:ext>
              </a:extLst>
            </p:cNvPr>
            <p:cNvGrpSpPr/>
            <p:nvPr/>
          </p:nvGrpSpPr>
          <p:grpSpPr>
            <a:xfrm>
              <a:off x="1035298" y="3830808"/>
              <a:ext cx="751242" cy="91517"/>
              <a:chOff x="1035298" y="3830808"/>
              <a:chExt cx="751242" cy="91517"/>
            </a:xfrm>
          </p:grpSpPr>
          <p:sp>
            <p:nvSpPr>
              <p:cNvPr id="76" name="Rechteck 75">
                <a:extLst>
                  <a:ext uri="{FF2B5EF4-FFF2-40B4-BE49-F238E27FC236}">
                    <a16:creationId xmlns:a16="http://schemas.microsoft.com/office/drawing/2014/main" id="{C940B090-E8E2-4FCA-A672-F4E0B0C96F08}"/>
                  </a:ext>
                </a:extLst>
              </p:cNvPr>
              <p:cNvSpPr/>
              <p:nvPr/>
            </p:nvSpPr>
            <p:spPr>
              <a:xfrm>
                <a:off x="1035298" y="3830808"/>
                <a:ext cx="61669" cy="9151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77" name="Rechteck 76">
                <a:extLst>
                  <a:ext uri="{FF2B5EF4-FFF2-40B4-BE49-F238E27FC236}">
                    <a16:creationId xmlns:a16="http://schemas.microsoft.com/office/drawing/2014/main" id="{5DFF14DC-DED1-4A2C-A426-ADFD30393E47}"/>
                  </a:ext>
                </a:extLst>
              </p:cNvPr>
              <p:cNvSpPr/>
              <p:nvPr/>
            </p:nvSpPr>
            <p:spPr>
              <a:xfrm>
                <a:off x="1097986" y="3830808"/>
                <a:ext cx="61669" cy="9151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78" name="Rechteck 77">
                <a:extLst>
                  <a:ext uri="{FF2B5EF4-FFF2-40B4-BE49-F238E27FC236}">
                    <a16:creationId xmlns:a16="http://schemas.microsoft.com/office/drawing/2014/main" id="{CCA1B814-31EB-425B-83B6-46F73DE8DC04}"/>
                  </a:ext>
                </a:extLst>
              </p:cNvPr>
              <p:cNvSpPr/>
              <p:nvPr/>
            </p:nvSpPr>
            <p:spPr>
              <a:xfrm>
                <a:off x="1160675" y="3830808"/>
                <a:ext cx="61669" cy="9151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79" name="Rechteck 78">
                <a:extLst>
                  <a:ext uri="{FF2B5EF4-FFF2-40B4-BE49-F238E27FC236}">
                    <a16:creationId xmlns:a16="http://schemas.microsoft.com/office/drawing/2014/main" id="{B99BF4B4-235C-4999-A6BF-F65CF2C82CAA}"/>
                  </a:ext>
                </a:extLst>
              </p:cNvPr>
              <p:cNvSpPr/>
              <p:nvPr/>
            </p:nvSpPr>
            <p:spPr>
              <a:xfrm>
                <a:off x="1223363" y="3830808"/>
                <a:ext cx="61669" cy="91517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80" name="Rechteck 79">
                <a:extLst>
                  <a:ext uri="{FF2B5EF4-FFF2-40B4-BE49-F238E27FC236}">
                    <a16:creationId xmlns:a16="http://schemas.microsoft.com/office/drawing/2014/main" id="{495D20E9-5305-447F-932C-35FEBC36A197}"/>
                  </a:ext>
                </a:extLst>
              </p:cNvPr>
              <p:cNvSpPr/>
              <p:nvPr/>
            </p:nvSpPr>
            <p:spPr>
              <a:xfrm>
                <a:off x="1286052" y="3830808"/>
                <a:ext cx="61669" cy="9151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81" name="Rechteck 80">
                <a:extLst>
                  <a:ext uri="{FF2B5EF4-FFF2-40B4-BE49-F238E27FC236}">
                    <a16:creationId xmlns:a16="http://schemas.microsoft.com/office/drawing/2014/main" id="{2A7BC459-2FB6-4B2D-9594-537188B1916E}"/>
                  </a:ext>
                </a:extLst>
              </p:cNvPr>
              <p:cNvSpPr/>
              <p:nvPr/>
            </p:nvSpPr>
            <p:spPr>
              <a:xfrm>
                <a:off x="1348740" y="3830808"/>
                <a:ext cx="61669" cy="9151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82" name="Rechteck 81">
                <a:extLst>
                  <a:ext uri="{FF2B5EF4-FFF2-40B4-BE49-F238E27FC236}">
                    <a16:creationId xmlns:a16="http://schemas.microsoft.com/office/drawing/2014/main" id="{4291A6B5-FE07-4D63-B5E9-95EFD81AD95B}"/>
                  </a:ext>
                </a:extLst>
              </p:cNvPr>
              <p:cNvSpPr/>
              <p:nvPr/>
            </p:nvSpPr>
            <p:spPr>
              <a:xfrm>
                <a:off x="1411428" y="3830808"/>
                <a:ext cx="61669" cy="91517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83" name="Rechteck 82">
                <a:extLst>
                  <a:ext uri="{FF2B5EF4-FFF2-40B4-BE49-F238E27FC236}">
                    <a16:creationId xmlns:a16="http://schemas.microsoft.com/office/drawing/2014/main" id="{6EDE9709-85DF-43AE-8D31-A2BCED0CA835}"/>
                  </a:ext>
                </a:extLst>
              </p:cNvPr>
              <p:cNvSpPr/>
              <p:nvPr/>
            </p:nvSpPr>
            <p:spPr>
              <a:xfrm>
                <a:off x="1474117" y="3830808"/>
                <a:ext cx="61669" cy="9151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84" name="Rechteck 83">
                <a:extLst>
                  <a:ext uri="{FF2B5EF4-FFF2-40B4-BE49-F238E27FC236}">
                    <a16:creationId xmlns:a16="http://schemas.microsoft.com/office/drawing/2014/main" id="{64387948-EB04-4003-9C7C-B7AD1BEB81AE}"/>
                  </a:ext>
                </a:extLst>
              </p:cNvPr>
              <p:cNvSpPr/>
              <p:nvPr/>
            </p:nvSpPr>
            <p:spPr>
              <a:xfrm>
                <a:off x="1536805" y="3830808"/>
                <a:ext cx="61669" cy="9151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85" name="Rechteck 84">
                <a:extLst>
                  <a:ext uri="{FF2B5EF4-FFF2-40B4-BE49-F238E27FC236}">
                    <a16:creationId xmlns:a16="http://schemas.microsoft.com/office/drawing/2014/main" id="{E6EF668E-17C7-4577-8E0A-D3BA58CFE2E6}"/>
                  </a:ext>
                </a:extLst>
              </p:cNvPr>
              <p:cNvSpPr/>
              <p:nvPr/>
            </p:nvSpPr>
            <p:spPr>
              <a:xfrm>
                <a:off x="1599494" y="3830808"/>
                <a:ext cx="61669" cy="9151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86" name="Rechteck 85">
                <a:extLst>
                  <a:ext uri="{FF2B5EF4-FFF2-40B4-BE49-F238E27FC236}">
                    <a16:creationId xmlns:a16="http://schemas.microsoft.com/office/drawing/2014/main" id="{B3B5137A-696A-4D3B-979A-848BB8AB5A82}"/>
                  </a:ext>
                </a:extLst>
              </p:cNvPr>
              <p:cNvSpPr/>
              <p:nvPr/>
            </p:nvSpPr>
            <p:spPr>
              <a:xfrm>
                <a:off x="1662182" y="3830808"/>
                <a:ext cx="61669" cy="91517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87" name="Rechteck 86">
                <a:extLst>
                  <a:ext uri="{FF2B5EF4-FFF2-40B4-BE49-F238E27FC236}">
                    <a16:creationId xmlns:a16="http://schemas.microsoft.com/office/drawing/2014/main" id="{3C3DE76E-9F27-4514-BFEE-F1D6546A5694}"/>
                  </a:ext>
                </a:extLst>
              </p:cNvPr>
              <p:cNvSpPr/>
              <p:nvPr/>
            </p:nvSpPr>
            <p:spPr>
              <a:xfrm>
                <a:off x="1724871" y="3830808"/>
                <a:ext cx="61669" cy="9151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</p:grpSp>
        <p:sp>
          <p:nvSpPr>
            <p:cNvPr id="88" name="Textfeld 87">
              <a:extLst>
                <a:ext uri="{FF2B5EF4-FFF2-40B4-BE49-F238E27FC236}">
                  <a16:creationId xmlns:a16="http://schemas.microsoft.com/office/drawing/2014/main" id="{391546D5-1E63-44B3-8595-EF4DAA91175C}"/>
                </a:ext>
              </a:extLst>
            </p:cNvPr>
            <p:cNvSpPr txBox="1"/>
            <p:nvPr/>
          </p:nvSpPr>
          <p:spPr>
            <a:xfrm>
              <a:off x="1720091" y="3737261"/>
              <a:ext cx="2068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…</a:t>
              </a:r>
            </a:p>
          </p:txBody>
        </p:sp>
      </p:grp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F36B08C2-D304-476B-A3D8-17B55020C71A}"/>
              </a:ext>
            </a:extLst>
          </p:cNvPr>
          <p:cNvGrpSpPr/>
          <p:nvPr/>
        </p:nvGrpSpPr>
        <p:grpSpPr>
          <a:xfrm>
            <a:off x="2138104" y="3534061"/>
            <a:ext cx="884478" cy="276999"/>
            <a:chOff x="2171445" y="3737261"/>
            <a:chExt cx="884478" cy="276999"/>
          </a:xfrm>
        </p:grpSpPr>
        <p:grpSp>
          <p:nvGrpSpPr>
            <p:cNvPr id="13" name="Gruppieren 12">
              <a:extLst>
                <a:ext uri="{FF2B5EF4-FFF2-40B4-BE49-F238E27FC236}">
                  <a16:creationId xmlns:a16="http://schemas.microsoft.com/office/drawing/2014/main" id="{BC8EE611-94FD-4D11-B58A-39FA33639021}"/>
                </a:ext>
              </a:extLst>
            </p:cNvPr>
            <p:cNvGrpSpPr/>
            <p:nvPr/>
          </p:nvGrpSpPr>
          <p:grpSpPr>
            <a:xfrm>
              <a:off x="2171445" y="3830807"/>
              <a:ext cx="751242" cy="91518"/>
              <a:chOff x="2171445" y="3830807"/>
              <a:chExt cx="751242" cy="91518"/>
            </a:xfrm>
          </p:grpSpPr>
          <p:sp>
            <p:nvSpPr>
              <p:cNvPr id="90" name="Rechteck 89">
                <a:extLst>
                  <a:ext uri="{FF2B5EF4-FFF2-40B4-BE49-F238E27FC236}">
                    <a16:creationId xmlns:a16="http://schemas.microsoft.com/office/drawing/2014/main" id="{0F4581D7-E8E2-4ABC-9135-ED06C1F7B3DB}"/>
                  </a:ext>
                </a:extLst>
              </p:cNvPr>
              <p:cNvSpPr/>
              <p:nvPr/>
            </p:nvSpPr>
            <p:spPr>
              <a:xfrm>
                <a:off x="2171445" y="3830807"/>
                <a:ext cx="61669" cy="9151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91" name="Rechteck 90">
                <a:extLst>
                  <a:ext uri="{FF2B5EF4-FFF2-40B4-BE49-F238E27FC236}">
                    <a16:creationId xmlns:a16="http://schemas.microsoft.com/office/drawing/2014/main" id="{A94BEAEC-3EAF-4436-BDB8-DBBD58135EB0}"/>
                  </a:ext>
                </a:extLst>
              </p:cNvPr>
              <p:cNvSpPr/>
              <p:nvPr/>
            </p:nvSpPr>
            <p:spPr>
              <a:xfrm>
                <a:off x="2234133" y="3830807"/>
                <a:ext cx="61669" cy="9151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92" name="Rechteck 91">
                <a:extLst>
                  <a:ext uri="{FF2B5EF4-FFF2-40B4-BE49-F238E27FC236}">
                    <a16:creationId xmlns:a16="http://schemas.microsoft.com/office/drawing/2014/main" id="{8B56FE74-907A-4513-B5A1-0E081443E57B}"/>
                  </a:ext>
                </a:extLst>
              </p:cNvPr>
              <p:cNvSpPr/>
              <p:nvPr/>
            </p:nvSpPr>
            <p:spPr>
              <a:xfrm>
                <a:off x="2296822" y="3830807"/>
                <a:ext cx="61669" cy="9151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93" name="Rechteck 92">
                <a:extLst>
                  <a:ext uri="{FF2B5EF4-FFF2-40B4-BE49-F238E27FC236}">
                    <a16:creationId xmlns:a16="http://schemas.microsoft.com/office/drawing/2014/main" id="{12ED455A-8CA8-4DE0-B662-A84D6C1FB085}"/>
                  </a:ext>
                </a:extLst>
              </p:cNvPr>
              <p:cNvSpPr/>
              <p:nvPr/>
            </p:nvSpPr>
            <p:spPr>
              <a:xfrm>
                <a:off x="2359510" y="3830807"/>
                <a:ext cx="61669" cy="9151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94" name="Rechteck 93">
                <a:extLst>
                  <a:ext uri="{FF2B5EF4-FFF2-40B4-BE49-F238E27FC236}">
                    <a16:creationId xmlns:a16="http://schemas.microsoft.com/office/drawing/2014/main" id="{BD4317BA-F2CC-43F1-ADC8-25481B9C25FE}"/>
                  </a:ext>
                </a:extLst>
              </p:cNvPr>
              <p:cNvSpPr/>
              <p:nvPr/>
            </p:nvSpPr>
            <p:spPr>
              <a:xfrm>
                <a:off x="2422199" y="3830807"/>
                <a:ext cx="61669" cy="9151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95" name="Rechteck 94">
                <a:extLst>
                  <a:ext uri="{FF2B5EF4-FFF2-40B4-BE49-F238E27FC236}">
                    <a16:creationId xmlns:a16="http://schemas.microsoft.com/office/drawing/2014/main" id="{9686C217-0454-4902-AB75-21D8AB267479}"/>
                  </a:ext>
                </a:extLst>
              </p:cNvPr>
              <p:cNvSpPr/>
              <p:nvPr/>
            </p:nvSpPr>
            <p:spPr>
              <a:xfrm>
                <a:off x="2484887" y="3830807"/>
                <a:ext cx="61669" cy="91518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96" name="Rechteck 95">
                <a:extLst>
                  <a:ext uri="{FF2B5EF4-FFF2-40B4-BE49-F238E27FC236}">
                    <a16:creationId xmlns:a16="http://schemas.microsoft.com/office/drawing/2014/main" id="{9371A4CB-2F12-4075-9B70-A617605C871B}"/>
                  </a:ext>
                </a:extLst>
              </p:cNvPr>
              <p:cNvSpPr/>
              <p:nvPr/>
            </p:nvSpPr>
            <p:spPr>
              <a:xfrm>
                <a:off x="2547575" y="3830807"/>
                <a:ext cx="61669" cy="9151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97" name="Rechteck 96">
                <a:extLst>
                  <a:ext uri="{FF2B5EF4-FFF2-40B4-BE49-F238E27FC236}">
                    <a16:creationId xmlns:a16="http://schemas.microsoft.com/office/drawing/2014/main" id="{497A0BA6-B5C1-490C-B568-578FAC834A75}"/>
                  </a:ext>
                </a:extLst>
              </p:cNvPr>
              <p:cNvSpPr/>
              <p:nvPr/>
            </p:nvSpPr>
            <p:spPr>
              <a:xfrm>
                <a:off x="2610264" y="3830807"/>
                <a:ext cx="61669" cy="9151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98" name="Rechteck 97">
                <a:extLst>
                  <a:ext uri="{FF2B5EF4-FFF2-40B4-BE49-F238E27FC236}">
                    <a16:creationId xmlns:a16="http://schemas.microsoft.com/office/drawing/2014/main" id="{3A13B721-AA3C-43F2-90F4-CDB14F0707E1}"/>
                  </a:ext>
                </a:extLst>
              </p:cNvPr>
              <p:cNvSpPr/>
              <p:nvPr/>
            </p:nvSpPr>
            <p:spPr>
              <a:xfrm>
                <a:off x="2672952" y="3830807"/>
                <a:ext cx="61669" cy="9151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99" name="Rechteck 98">
                <a:extLst>
                  <a:ext uri="{FF2B5EF4-FFF2-40B4-BE49-F238E27FC236}">
                    <a16:creationId xmlns:a16="http://schemas.microsoft.com/office/drawing/2014/main" id="{DC1A7DBB-3230-4C4D-A4F6-9F38D37EFDCD}"/>
                  </a:ext>
                </a:extLst>
              </p:cNvPr>
              <p:cNvSpPr/>
              <p:nvPr/>
            </p:nvSpPr>
            <p:spPr>
              <a:xfrm>
                <a:off x="2735641" y="3830807"/>
                <a:ext cx="61669" cy="9151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100" name="Rechteck 99">
                <a:extLst>
                  <a:ext uri="{FF2B5EF4-FFF2-40B4-BE49-F238E27FC236}">
                    <a16:creationId xmlns:a16="http://schemas.microsoft.com/office/drawing/2014/main" id="{1088A895-6334-4959-9AFE-7A7B242947AE}"/>
                  </a:ext>
                </a:extLst>
              </p:cNvPr>
              <p:cNvSpPr/>
              <p:nvPr/>
            </p:nvSpPr>
            <p:spPr>
              <a:xfrm>
                <a:off x="2798329" y="3830807"/>
                <a:ext cx="61669" cy="9151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101" name="Rechteck 100">
                <a:extLst>
                  <a:ext uri="{FF2B5EF4-FFF2-40B4-BE49-F238E27FC236}">
                    <a16:creationId xmlns:a16="http://schemas.microsoft.com/office/drawing/2014/main" id="{ED28DE8A-6E81-449E-AA02-E98B4284ED01}"/>
                  </a:ext>
                </a:extLst>
              </p:cNvPr>
              <p:cNvSpPr/>
              <p:nvPr/>
            </p:nvSpPr>
            <p:spPr>
              <a:xfrm>
                <a:off x="2861018" y="3830807"/>
                <a:ext cx="61669" cy="91518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</p:grpSp>
        <p:sp>
          <p:nvSpPr>
            <p:cNvPr id="128" name="Textfeld 127">
              <a:extLst>
                <a:ext uri="{FF2B5EF4-FFF2-40B4-BE49-F238E27FC236}">
                  <a16:creationId xmlns:a16="http://schemas.microsoft.com/office/drawing/2014/main" id="{F1BFF039-826F-4897-9BBB-08FB706AAD29}"/>
                </a:ext>
              </a:extLst>
            </p:cNvPr>
            <p:cNvSpPr txBox="1"/>
            <p:nvPr/>
          </p:nvSpPr>
          <p:spPr>
            <a:xfrm>
              <a:off x="2849035" y="3737261"/>
              <a:ext cx="2068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…</a:t>
              </a:r>
            </a:p>
          </p:txBody>
        </p:sp>
      </p:grp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720A6CA3-C1FB-4D47-8B9B-4D6A4E053274}"/>
              </a:ext>
            </a:extLst>
          </p:cNvPr>
          <p:cNvGrpSpPr/>
          <p:nvPr/>
        </p:nvGrpSpPr>
        <p:grpSpPr>
          <a:xfrm>
            <a:off x="3208330" y="3534061"/>
            <a:ext cx="880715" cy="276999"/>
            <a:chOff x="3203567" y="3737261"/>
            <a:chExt cx="880715" cy="276999"/>
          </a:xfrm>
        </p:grpSpPr>
        <p:grpSp>
          <p:nvGrpSpPr>
            <p:cNvPr id="15" name="Gruppieren 14">
              <a:extLst>
                <a:ext uri="{FF2B5EF4-FFF2-40B4-BE49-F238E27FC236}">
                  <a16:creationId xmlns:a16="http://schemas.microsoft.com/office/drawing/2014/main" id="{C5400AE6-A9A5-4779-95F8-E30999785F04}"/>
                </a:ext>
              </a:extLst>
            </p:cNvPr>
            <p:cNvGrpSpPr/>
            <p:nvPr/>
          </p:nvGrpSpPr>
          <p:grpSpPr>
            <a:xfrm>
              <a:off x="3203567" y="3830807"/>
              <a:ext cx="751242" cy="91518"/>
              <a:chOff x="3203567" y="3830807"/>
              <a:chExt cx="751242" cy="91518"/>
            </a:xfrm>
          </p:grpSpPr>
          <p:sp>
            <p:nvSpPr>
              <p:cNvPr id="103" name="Rechteck 102">
                <a:extLst>
                  <a:ext uri="{FF2B5EF4-FFF2-40B4-BE49-F238E27FC236}">
                    <a16:creationId xmlns:a16="http://schemas.microsoft.com/office/drawing/2014/main" id="{A59D0F89-DD60-4257-B90F-D3CCAD2E129A}"/>
                  </a:ext>
                </a:extLst>
              </p:cNvPr>
              <p:cNvSpPr/>
              <p:nvPr/>
            </p:nvSpPr>
            <p:spPr>
              <a:xfrm>
                <a:off x="3203567" y="3830807"/>
                <a:ext cx="61669" cy="91518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104" name="Rechteck 103">
                <a:extLst>
                  <a:ext uri="{FF2B5EF4-FFF2-40B4-BE49-F238E27FC236}">
                    <a16:creationId xmlns:a16="http://schemas.microsoft.com/office/drawing/2014/main" id="{6EE05A60-7945-4CD9-A06B-FA20D69D3EC5}"/>
                  </a:ext>
                </a:extLst>
              </p:cNvPr>
              <p:cNvSpPr/>
              <p:nvPr/>
            </p:nvSpPr>
            <p:spPr>
              <a:xfrm>
                <a:off x="3266255" y="3830807"/>
                <a:ext cx="61669" cy="9151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105" name="Rechteck 104">
                <a:extLst>
                  <a:ext uri="{FF2B5EF4-FFF2-40B4-BE49-F238E27FC236}">
                    <a16:creationId xmlns:a16="http://schemas.microsoft.com/office/drawing/2014/main" id="{1579EC81-5BCF-4084-A406-93370A75AAD6}"/>
                  </a:ext>
                </a:extLst>
              </p:cNvPr>
              <p:cNvSpPr/>
              <p:nvPr/>
            </p:nvSpPr>
            <p:spPr>
              <a:xfrm>
                <a:off x="3328944" y="3830807"/>
                <a:ext cx="61669" cy="9151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106" name="Rechteck 105">
                <a:extLst>
                  <a:ext uri="{FF2B5EF4-FFF2-40B4-BE49-F238E27FC236}">
                    <a16:creationId xmlns:a16="http://schemas.microsoft.com/office/drawing/2014/main" id="{D5C16F34-0709-424A-8498-E388FD33EDA0}"/>
                  </a:ext>
                </a:extLst>
              </p:cNvPr>
              <p:cNvSpPr/>
              <p:nvPr/>
            </p:nvSpPr>
            <p:spPr>
              <a:xfrm>
                <a:off x="3391632" y="3830807"/>
                <a:ext cx="61669" cy="9151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107" name="Rechteck 106">
                <a:extLst>
                  <a:ext uri="{FF2B5EF4-FFF2-40B4-BE49-F238E27FC236}">
                    <a16:creationId xmlns:a16="http://schemas.microsoft.com/office/drawing/2014/main" id="{5EFCE7D0-5C3A-47C8-99A9-171F78EBA01E}"/>
                  </a:ext>
                </a:extLst>
              </p:cNvPr>
              <p:cNvSpPr/>
              <p:nvPr/>
            </p:nvSpPr>
            <p:spPr>
              <a:xfrm>
                <a:off x="3454321" y="3830807"/>
                <a:ext cx="61669" cy="9151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108" name="Rechteck 107">
                <a:extLst>
                  <a:ext uri="{FF2B5EF4-FFF2-40B4-BE49-F238E27FC236}">
                    <a16:creationId xmlns:a16="http://schemas.microsoft.com/office/drawing/2014/main" id="{8D775301-AD63-47D2-BA57-768E2A085E9D}"/>
                  </a:ext>
                </a:extLst>
              </p:cNvPr>
              <p:cNvSpPr/>
              <p:nvPr/>
            </p:nvSpPr>
            <p:spPr>
              <a:xfrm>
                <a:off x="3517009" y="3830807"/>
                <a:ext cx="61669" cy="9151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109" name="Rechteck 108">
                <a:extLst>
                  <a:ext uri="{FF2B5EF4-FFF2-40B4-BE49-F238E27FC236}">
                    <a16:creationId xmlns:a16="http://schemas.microsoft.com/office/drawing/2014/main" id="{9535BA2C-1DD8-40B9-B984-887154143896}"/>
                  </a:ext>
                </a:extLst>
              </p:cNvPr>
              <p:cNvSpPr/>
              <p:nvPr/>
            </p:nvSpPr>
            <p:spPr>
              <a:xfrm>
                <a:off x="3579697" y="3830807"/>
                <a:ext cx="61669" cy="9151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110" name="Rechteck 109">
                <a:extLst>
                  <a:ext uri="{FF2B5EF4-FFF2-40B4-BE49-F238E27FC236}">
                    <a16:creationId xmlns:a16="http://schemas.microsoft.com/office/drawing/2014/main" id="{90DB316D-C47E-4B71-BB39-DD66A872E6FE}"/>
                  </a:ext>
                </a:extLst>
              </p:cNvPr>
              <p:cNvSpPr/>
              <p:nvPr/>
            </p:nvSpPr>
            <p:spPr>
              <a:xfrm>
                <a:off x="3642386" y="3830807"/>
                <a:ext cx="61669" cy="9151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111" name="Rechteck 110">
                <a:extLst>
                  <a:ext uri="{FF2B5EF4-FFF2-40B4-BE49-F238E27FC236}">
                    <a16:creationId xmlns:a16="http://schemas.microsoft.com/office/drawing/2014/main" id="{DCFE694E-4610-43B4-A6E5-DB3B03ADE2F2}"/>
                  </a:ext>
                </a:extLst>
              </p:cNvPr>
              <p:cNvSpPr/>
              <p:nvPr/>
            </p:nvSpPr>
            <p:spPr>
              <a:xfrm>
                <a:off x="3705074" y="3830807"/>
                <a:ext cx="61669" cy="9151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112" name="Rechteck 111">
                <a:extLst>
                  <a:ext uri="{FF2B5EF4-FFF2-40B4-BE49-F238E27FC236}">
                    <a16:creationId xmlns:a16="http://schemas.microsoft.com/office/drawing/2014/main" id="{CEC33794-B84C-42A1-A61E-922D21FC902C}"/>
                  </a:ext>
                </a:extLst>
              </p:cNvPr>
              <p:cNvSpPr/>
              <p:nvPr/>
            </p:nvSpPr>
            <p:spPr>
              <a:xfrm>
                <a:off x="3767763" y="3830807"/>
                <a:ext cx="61669" cy="9151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113" name="Rechteck 112">
                <a:extLst>
                  <a:ext uri="{FF2B5EF4-FFF2-40B4-BE49-F238E27FC236}">
                    <a16:creationId xmlns:a16="http://schemas.microsoft.com/office/drawing/2014/main" id="{26C39C47-B02A-47D9-A214-1BE03A930C75}"/>
                  </a:ext>
                </a:extLst>
              </p:cNvPr>
              <p:cNvSpPr/>
              <p:nvPr/>
            </p:nvSpPr>
            <p:spPr>
              <a:xfrm>
                <a:off x="3830451" y="3830807"/>
                <a:ext cx="61669" cy="9151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114" name="Rechteck 113">
                <a:extLst>
                  <a:ext uri="{FF2B5EF4-FFF2-40B4-BE49-F238E27FC236}">
                    <a16:creationId xmlns:a16="http://schemas.microsoft.com/office/drawing/2014/main" id="{1D0E28E1-3C44-43CD-8D62-65FAF2337A98}"/>
                  </a:ext>
                </a:extLst>
              </p:cNvPr>
              <p:cNvSpPr/>
              <p:nvPr/>
            </p:nvSpPr>
            <p:spPr>
              <a:xfrm>
                <a:off x="3893140" y="3830807"/>
                <a:ext cx="61669" cy="9151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</p:grpSp>
        <p:sp>
          <p:nvSpPr>
            <p:cNvPr id="129" name="Textfeld 128">
              <a:extLst>
                <a:ext uri="{FF2B5EF4-FFF2-40B4-BE49-F238E27FC236}">
                  <a16:creationId xmlns:a16="http://schemas.microsoft.com/office/drawing/2014/main" id="{56276F6F-0D10-4B28-82A5-95F8EB984FC4}"/>
                </a:ext>
              </a:extLst>
            </p:cNvPr>
            <p:cNvSpPr txBox="1"/>
            <p:nvPr/>
          </p:nvSpPr>
          <p:spPr>
            <a:xfrm>
              <a:off x="3877394" y="3737261"/>
              <a:ext cx="2068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…</a:t>
              </a:r>
            </a:p>
          </p:txBody>
        </p:sp>
      </p:grp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87472D5C-6EDF-4ABE-B03B-075DD457A1EF}"/>
              </a:ext>
            </a:extLst>
          </p:cNvPr>
          <p:cNvGrpSpPr/>
          <p:nvPr/>
        </p:nvGrpSpPr>
        <p:grpSpPr>
          <a:xfrm>
            <a:off x="4251006" y="3534061"/>
            <a:ext cx="885732" cy="276999"/>
            <a:chOff x="4222428" y="3737261"/>
            <a:chExt cx="885732" cy="276999"/>
          </a:xfrm>
        </p:grpSpPr>
        <p:grpSp>
          <p:nvGrpSpPr>
            <p:cNvPr id="16" name="Gruppieren 15">
              <a:extLst>
                <a:ext uri="{FF2B5EF4-FFF2-40B4-BE49-F238E27FC236}">
                  <a16:creationId xmlns:a16="http://schemas.microsoft.com/office/drawing/2014/main" id="{170931DB-602B-47E4-989A-F938FF1B8A52}"/>
                </a:ext>
              </a:extLst>
            </p:cNvPr>
            <p:cNvGrpSpPr/>
            <p:nvPr/>
          </p:nvGrpSpPr>
          <p:grpSpPr>
            <a:xfrm>
              <a:off x="4222428" y="3830807"/>
              <a:ext cx="751242" cy="91518"/>
              <a:chOff x="4222428" y="3830807"/>
              <a:chExt cx="751242" cy="91518"/>
            </a:xfrm>
          </p:grpSpPr>
          <p:sp>
            <p:nvSpPr>
              <p:cNvPr id="116" name="Rechteck 115">
                <a:extLst>
                  <a:ext uri="{FF2B5EF4-FFF2-40B4-BE49-F238E27FC236}">
                    <a16:creationId xmlns:a16="http://schemas.microsoft.com/office/drawing/2014/main" id="{8C08AA27-2111-4C20-A838-29D352C13BFE}"/>
                  </a:ext>
                </a:extLst>
              </p:cNvPr>
              <p:cNvSpPr/>
              <p:nvPr/>
            </p:nvSpPr>
            <p:spPr>
              <a:xfrm>
                <a:off x="4222428" y="3830807"/>
                <a:ext cx="61669" cy="9151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117" name="Rechteck 116">
                <a:extLst>
                  <a:ext uri="{FF2B5EF4-FFF2-40B4-BE49-F238E27FC236}">
                    <a16:creationId xmlns:a16="http://schemas.microsoft.com/office/drawing/2014/main" id="{1AB29EBD-7ECF-4227-8F6A-93E5EDEA0E09}"/>
                  </a:ext>
                </a:extLst>
              </p:cNvPr>
              <p:cNvSpPr/>
              <p:nvPr/>
            </p:nvSpPr>
            <p:spPr>
              <a:xfrm>
                <a:off x="4285116" y="3830807"/>
                <a:ext cx="61669" cy="9151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118" name="Rechteck 117">
                <a:extLst>
                  <a:ext uri="{FF2B5EF4-FFF2-40B4-BE49-F238E27FC236}">
                    <a16:creationId xmlns:a16="http://schemas.microsoft.com/office/drawing/2014/main" id="{4C8DF2B6-360F-4125-B63D-345A3BD20725}"/>
                  </a:ext>
                </a:extLst>
              </p:cNvPr>
              <p:cNvSpPr/>
              <p:nvPr/>
            </p:nvSpPr>
            <p:spPr>
              <a:xfrm>
                <a:off x="4347805" y="3830807"/>
                <a:ext cx="61669" cy="9151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119" name="Rechteck 118">
                <a:extLst>
                  <a:ext uri="{FF2B5EF4-FFF2-40B4-BE49-F238E27FC236}">
                    <a16:creationId xmlns:a16="http://schemas.microsoft.com/office/drawing/2014/main" id="{B875F3CD-E8D1-4112-A7E9-7C9D530D2E5A}"/>
                  </a:ext>
                </a:extLst>
              </p:cNvPr>
              <p:cNvSpPr/>
              <p:nvPr/>
            </p:nvSpPr>
            <p:spPr>
              <a:xfrm>
                <a:off x="4410493" y="3830807"/>
                <a:ext cx="61669" cy="9151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120" name="Rechteck 119">
                <a:extLst>
                  <a:ext uri="{FF2B5EF4-FFF2-40B4-BE49-F238E27FC236}">
                    <a16:creationId xmlns:a16="http://schemas.microsoft.com/office/drawing/2014/main" id="{FC0B4685-498D-41BC-9CB8-EB6BF94E9376}"/>
                  </a:ext>
                </a:extLst>
              </p:cNvPr>
              <p:cNvSpPr/>
              <p:nvPr/>
            </p:nvSpPr>
            <p:spPr>
              <a:xfrm>
                <a:off x="4473182" y="3830807"/>
                <a:ext cx="61669" cy="9151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121" name="Rechteck 120">
                <a:extLst>
                  <a:ext uri="{FF2B5EF4-FFF2-40B4-BE49-F238E27FC236}">
                    <a16:creationId xmlns:a16="http://schemas.microsoft.com/office/drawing/2014/main" id="{19D2AF58-F933-46A2-87AA-5D7A2900C4D3}"/>
                  </a:ext>
                </a:extLst>
              </p:cNvPr>
              <p:cNvSpPr/>
              <p:nvPr/>
            </p:nvSpPr>
            <p:spPr>
              <a:xfrm>
                <a:off x="4535870" y="3830807"/>
                <a:ext cx="61669" cy="9151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122" name="Rechteck 121">
                <a:extLst>
                  <a:ext uri="{FF2B5EF4-FFF2-40B4-BE49-F238E27FC236}">
                    <a16:creationId xmlns:a16="http://schemas.microsoft.com/office/drawing/2014/main" id="{58417967-9449-4102-8D69-8BF16A9E8891}"/>
                  </a:ext>
                </a:extLst>
              </p:cNvPr>
              <p:cNvSpPr/>
              <p:nvPr/>
            </p:nvSpPr>
            <p:spPr>
              <a:xfrm>
                <a:off x="4598558" y="3830807"/>
                <a:ext cx="61669" cy="9151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123" name="Rechteck 122">
                <a:extLst>
                  <a:ext uri="{FF2B5EF4-FFF2-40B4-BE49-F238E27FC236}">
                    <a16:creationId xmlns:a16="http://schemas.microsoft.com/office/drawing/2014/main" id="{B5A75803-0545-47D6-949A-A39C266AC955}"/>
                  </a:ext>
                </a:extLst>
              </p:cNvPr>
              <p:cNvSpPr/>
              <p:nvPr/>
            </p:nvSpPr>
            <p:spPr>
              <a:xfrm>
                <a:off x="4661247" y="3830807"/>
                <a:ext cx="61669" cy="9151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124" name="Rechteck 123">
                <a:extLst>
                  <a:ext uri="{FF2B5EF4-FFF2-40B4-BE49-F238E27FC236}">
                    <a16:creationId xmlns:a16="http://schemas.microsoft.com/office/drawing/2014/main" id="{18BD5D2A-284A-404F-ABA0-94E909E03ECB}"/>
                  </a:ext>
                </a:extLst>
              </p:cNvPr>
              <p:cNvSpPr/>
              <p:nvPr/>
            </p:nvSpPr>
            <p:spPr>
              <a:xfrm>
                <a:off x="4723935" y="3830807"/>
                <a:ext cx="61669" cy="9151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125" name="Rechteck 124">
                <a:extLst>
                  <a:ext uri="{FF2B5EF4-FFF2-40B4-BE49-F238E27FC236}">
                    <a16:creationId xmlns:a16="http://schemas.microsoft.com/office/drawing/2014/main" id="{1D803EC7-4450-4FBE-A915-C14A72E5E9EC}"/>
                  </a:ext>
                </a:extLst>
              </p:cNvPr>
              <p:cNvSpPr/>
              <p:nvPr/>
            </p:nvSpPr>
            <p:spPr>
              <a:xfrm>
                <a:off x="4786624" y="3830807"/>
                <a:ext cx="61669" cy="9151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126" name="Rechteck 125">
                <a:extLst>
                  <a:ext uri="{FF2B5EF4-FFF2-40B4-BE49-F238E27FC236}">
                    <a16:creationId xmlns:a16="http://schemas.microsoft.com/office/drawing/2014/main" id="{9DC82FE2-BFA7-4F90-B597-9306CC674FC6}"/>
                  </a:ext>
                </a:extLst>
              </p:cNvPr>
              <p:cNvSpPr/>
              <p:nvPr/>
            </p:nvSpPr>
            <p:spPr>
              <a:xfrm>
                <a:off x="4849312" y="3830807"/>
                <a:ext cx="61669" cy="91518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127" name="Rechteck 126">
                <a:extLst>
                  <a:ext uri="{FF2B5EF4-FFF2-40B4-BE49-F238E27FC236}">
                    <a16:creationId xmlns:a16="http://schemas.microsoft.com/office/drawing/2014/main" id="{723B891D-351A-4034-81FA-3810DF7A6653}"/>
                  </a:ext>
                </a:extLst>
              </p:cNvPr>
              <p:cNvSpPr/>
              <p:nvPr/>
            </p:nvSpPr>
            <p:spPr>
              <a:xfrm>
                <a:off x="4912001" y="3830807"/>
                <a:ext cx="61669" cy="9151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</p:grpSp>
        <p:sp>
          <p:nvSpPr>
            <p:cNvPr id="130" name="Textfeld 129">
              <a:extLst>
                <a:ext uri="{FF2B5EF4-FFF2-40B4-BE49-F238E27FC236}">
                  <a16:creationId xmlns:a16="http://schemas.microsoft.com/office/drawing/2014/main" id="{AF200282-3F1A-4180-B5AD-35ACC98B2ECD}"/>
                </a:ext>
              </a:extLst>
            </p:cNvPr>
            <p:cNvSpPr txBox="1"/>
            <p:nvPr/>
          </p:nvSpPr>
          <p:spPr>
            <a:xfrm>
              <a:off x="4901272" y="3737261"/>
              <a:ext cx="2068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…</a:t>
              </a:r>
            </a:p>
          </p:txBody>
        </p:sp>
      </p:grpSp>
      <p:sp>
        <p:nvSpPr>
          <p:cNvPr id="131" name="Rechteck 130">
            <a:extLst>
              <a:ext uri="{FF2B5EF4-FFF2-40B4-BE49-F238E27FC236}">
                <a16:creationId xmlns:a16="http://schemas.microsoft.com/office/drawing/2014/main" id="{C763324F-6053-4DF2-A0D7-A0C6260C2C99}"/>
              </a:ext>
            </a:extLst>
          </p:cNvPr>
          <p:cNvSpPr/>
          <p:nvPr/>
        </p:nvSpPr>
        <p:spPr>
          <a:xfrm>
            <a:off x="957711" y="3388281"/>
            <a:ext cx="125752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/>
              <a:t>feature presence</a:t>
            </a:r>
          </a:p>
        </p:txBody>
      </p:sp>
      <p:sp>
        <p:nvSpPr>
          <p:cNvPr id="132" name="Rechteck 131">
            <a:extLst>
              <a:ext uri="{FF2B5EF4-FFF2-40B4-BE49-F238E27FC236}">
                <a16:creationId xmlns:a16="http://schemas.microsoft.com/office/drawing/2014/main" id="{E38B7859-A073-419A-AFE8-38309D097C0C}"/>
              </a:ext>
            </a:extLst>
          </p:cNvPr>
          <p:cNvSpPr/>
          <p:nvPr/>
        </p:nvSpPr>
        <p:spPr>
          <a:xfrm>
            <a:off x="976383" y="3726697"/>
            <a:ext cx="24187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/>
              <a:t>behavioral data</a:t>
            </a:r>
            <a:r>
              <a:rPr lang="en-US" sz="1200" dirty="0"/>
              <a:t>: image recognized?</a:t>
            </a:r>
          </a:p>
        </p:txBody>
      </p:sp>
      <p:sp>
        <p:nvSpPr>
          <p:cNvPr id="133" name="Textfeld 132">
            <a:extLst>
              <a:ext uri="{FF2B5EF4-FFF2-40B4-BE49-F238E27FC236}">
                <a16:creationId xmlns:a16="http://schemas.microsoft.com/office/drawing/2014/main" id="{B158F208-5CD0-4B93-893D-F42A962D1CB8}"/>
              </a:ext>
            </a:extLst>
          </p:cNvPr>
          <p:cNvSpPr txBox="1"/>
          <p:nvPr/>
        </p:nvSpPr>
        <p:spPr>
          <a:xfrm>
            <a:off x="1318612" y="3860784"/>
            <a:ext cx="3866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solidFill>
                  <a:srgbClr val="00B050"/>
                </a:solidFill>
              </a:rPr>
              <a:t>yes</a:t>
            </a:r>
          </a:p>
        </p:txBody>
      </p:sp>
      <p:sp>
        <p:nvSpPr>
          <p:cNvPr id="134" name="Textfeld 133">
            <a:extLst>
              <a:ext uri="{FF2B5EF4-FFF2-40B4-BE49-F238E27FC236}">
                <a16:creationId xmlns:a16="http://schemas.microsoft.com/office/drawing/2014/main" id="{CFF64A9A-277C-405A-AF9F-F15AB4D13047}"/>
              </a:ext>
            </a:extLst>
          </p:cNvPr>
          <p:cNvSpPr txBox="1"/>
          <p:nvPr/>
        </p:nvSpPr>
        <p:spPr>
          <a:xfrm>
            <a:off x="2395837" y="3860784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solidFill>
                  <a:srgbClr val="FF0000"/>
                </a:solidFill>
              </a:rPr>
              <a:t>no</a:t>
            </a:r>
          </a:p>
        </p:txBody>
      </p:sp>
      <p:sp>
        <p:nvSpPr>
          <p:cNvPr id="135" name="Textfeld 134">
            <a:extLst>
              <a:ext uri="{FF2B5EF4-FFF2-40B4-BE49-F238E27FC236}">
                <a16:creationId xmlns:a16="http://schemas.microsoft.com/office/drawing/2014/main" id="{9BFD6839-AAE9-4439-8592-7DEC5F20A579}"/>
              </a:ext>
            </a:extLst>
          </p:cNvPr>
          <p:cNvSpPr txBox="1"/>
          <p:nvPr/>
        </p:nvSpPr>
        <p:spPr>
          <a:xfrm>
            <a:off x="3464181" y="3860784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solidFill>
                  <a:srgbClr val="FF0000"/>
                </a:solidFill>
              </a:rPr>
              <a:t>no</a:t>
            </a:r>
          </a:p>
        </p:txBody>
      </p:sp>
      <p:sp>
        <p:nvSpPr>
          <p:cNvPr id="136" name="Textfeld 135">
            <a:extLst>
              <a:ext uri="{FF2B5EF4-FFF2-40B4-BE49-F238E27FC236}">
                <a16:creationId xmlns:a16="http://schemas.microsoft.com/office/drawing/2014/main" id="{DEEA8127-331E-4DA6-A528-C297FF7AB354}"/>
              </a:ext>
            </a:extLst>
          </p:cNvPr>
          <p:cNvSpPr txBox="1"/>
          <p:nvPr/>
        </p:nvSpPr>
        <p:spPr>
          <a:xfrm>
            <a:off x="4483718" y="3860784"/>
            <a:ext cx="3866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solidFill>
                  <a:srgbClr val="00B050"/>
                </a:solidFill>
              </a:rPr>
              <a:t>yes</a:t>
            </a:r>
          </a:p>
        </p:txBody>
      </p:sp>
      <p:sp>
        <p:nvSpPr>
          <p:cNvPr id="141" name="Textfeld 140">
            <a:extLst>
              <a:ext uri="{FF2B5EF4-FFF2-40B4-BE49-F238E27FC236}">
                <a16:creationId xmlns:a16="http://schemas.microsoft.com/office/drawing/2014/main" id="{A9889472-1B9E-4FF2-B2E8-54A3466721A7}"/>
              </a:ext>
            </a:extLst>
          </p:cNvPr>
          <p:cNvSpPr txBox="1"/>
          <p:nvPr/>
        </p:nvSpPr>
        <p:spPr>
          <a:xfrm>
            <a:off x="834876" y="4141555"/>
            <a:ext cx="44923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feature diagnosticity index (</a:t>
            </a:r>
            <a:r>
              <a:rPr lang="en-US" sz="1200" b="1" dirty="0" err="1"/>
              <a:t>FDi</a:t>
            </a:r>
            <a:r>
              <a:rPr lang="en-US" sz="1200" b="1" dirty="0"/>
              <a:t>)</a:t>
            </a:r>
          </a:p>
          <a:p>
            <a:pPr algn="ctr"/>
            <a:r>
              <a:rPr lang="en-US" sz="1200" dirty="0"/>
              <a:t> average z-transformed performance for trials containing the feature </a:t>
            </a:r>
          </a:p>
          <a:p>
            <a:pPr algn="ctr"/>
            <a:r>
              <a:rPr lang="en-US" sz="1200" dirty="0"/>
              <a:t>                            </a:t>
            </a:r>
          </a:p>
        </p:txBody>
      </p:sp>
      <p:sp>
        <p:nvSpPr>
          <p:cNvPr id="203" name="Rechteck 202">
            <a:extLst>
              <a:ext uri="{FF2B5EF4-FFF2-40B4-BE49-F238E27FC236}">
                <a16:creationId xmlns:a16="http://schemas.microsoft.com/office/drawing/2014/main" id="{4BA6397A-53C4-4223-83DE-80184FC0E36F}"/>
              </a:ext>
            </a:extLst>
          </p:cNvPr>
          <p:cNvSpPr/>
          <p:nvPr/>
        </p:nvSpPr>
        <p:spPr>
          <a:xfrm>
            <a:off x="2535106" y="3205279"/>
            <a:ext cx="10767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recorded data</a:t>
            </a:r>
          </a:p>
        </p:txBody>
      </p:sp>
      <p:sp>
        <p:nvSpPr>
          <p:cNvPr id="248" name="Pfeil nach unten 456">
            <a:extLst>
              <a:ext uri="{FF2B5EF4-FFF2-40B4-BE49-F238E27FC236}">
                <a16:creationId xmlns:a16="http://schemas.microsoft.com/office/drawing/2014/main" id="{A6A81560-D2B2-4CAA-BC87-880865DA3960}"/>
              </a:ext>
            </a:extLst>
          </p:cNvPr>
          <p:cNvSpPr/>
          <p:nvPr/>
        </p:nvSpPr>
        <p:spPr>
          <a:xfrm>
            <a:off x="3013439" y="4023970"/>
            <a:ext cx="172766" cy="171301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0" name="Rechteck 249">
            <a:extLst>
              <a:ext uri="{FF2B5EF4-FFF2-40B4-BE49-F238E27FC236}">
                <a16:creationId xmlns:a16="http://schemas.microsoft.com/office/drawing/2014/main" id="{3B75AFA8-8ED7-4946-8EE4-7D37F30FD208}"/>
              </a:ext>
            </a:extLst>
          </p:cNvPr>
          <p:cNvSpPr/>
          <p:nvPr/>
        </p:nvSpPr>
        <p:spPr>
          <a:xfrm>
            <a:off x="1975759" y="5432062"/>
            <a:ext cx="11053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200</a:t>
            </a: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worst features</a:t>
            </a:r>
          </a:p>
        </p:txBody>
      </p:sp>
      <p:sp>
        <p:nvSpPr>
          <p:cNvPr id="252" name="Rechteck 251">
            <a:extLst>
              <a:ext uri="{FF2B5EF4-FFF2-40B4-BE49-F238E27FC236}">
                <a16:creationId xmlns:a16="http://schemas.microsoft.com/office/drawing/2014/main" id="{489B1987-4C5D-42F4-93AA-09DB18AA9F85}"/>
              </a:ext>
            </a:extLst>
          </p:cNvPr>
          <p:cNvSpPr/>
          <p:nvPr/>
        </p:nvSpPr>
        <p:spPr>
          <a:xfrm>
            <a:off x="3369806" y="4580468"/>
            <a:ext cx="189088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FDi</a:t>
            </a:r>
            <a:r>
              <a:rPr 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split-half replicability</a:t>
            </a:r>
          </a:p>
        </p:txBody>
      </p:sp>
      <p:sp>
        <p:nvSpPr>
          <p:cNvPr id="257" name="Textfeld 256">
            <a:extLst>
              <a:ext uri="{FF2B5EF4-FFF2-40B4-BE49-F238E27FC236}">
                <a16:creationId xmlns:a16="http://schemas.microsoft.com/office/drawing/2014/main" id="{9A031EEB-F67D-4704-9AEE-351178B24D2D}"/>
              </a:ext>
            </a:extLst>
          </p:cNvPr>
          <p:cNvSpPr txBox="1"/>
          <p:nvPr/>
        </p:nvSpPr>
        <p:spPr>
          <a:xfrm>
            <a:off x="4637208" y="5732240"/>
            <a:ext cx="34484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.08</a:t>
            </a:r>
            <a:endParaRPr lang="en-US" sz="800" dirty="0"/>
          </a:p>
        </p:txBody>
      </p:sp>
      <p:sp>
        <p:nvSpPr>
          <p:cNvPr id="258" name="Textfeld 257">
            <a:extLst>
              <a:ext uri="{FF2B5EF4-FFF2-40B4-BE49-F238E27FC236}">
                <a16:creationId xmlns:a16="http://schemas.microsoft.com/office/drawing/2014/main" id="{E308D6AB-BE7F-41A3-A097-3629C449A36A}"/>
              </a:ext>
            </a:extLst>
          </p:cNvPr>
          <p:cNvSpPr txBox="1"/>
          <p:nvPr/>
        </p:nvSpPr>
        <p:spPr>
          <a:xfrm>
            <a:off x="4425516" y="5732240"/>
            <a:ext cx="34484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.06</a:t>
            </a:r>
            <a:endParaRPr lang="en-US" sz="800" dirty="0"/>
          </a:p>
        </p:txBody>
      </p:sp>
      <p:sp>
        <p:nvSpPr>
          <p:cNvPr id="259" name="Textfeld 258">
            <a:extLst>
              <a:ext uri="{FF2B5EF4-FFF2-40B4-BE49-F238E27FC236}">
                <a16:creationId xmlns:a16="http://schemas.microsoft.com/office/drawing/2014/main" id="{87CCFC0A-7A43-44D3-ADDA-E541F392AFDB}"/>
              </a:ext>
            </a:extLst>
          </p:cNvPr>
          <p:cNvSpPr txBox="1"/>
          <p:nvPr/>
        </p:nvSpPr>
        <p:spPr>
          <a:xfrm>
            <a:off x="4192174" y="5732240"/>
            <a:ext cx="34484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.04</a:t>
            </a:r>
            <a:endParaRPr lang="en-US" sz="800" dirty="0"/>
          </a:p>
        </p:txBody>
      </p:sp>
      <p:sp>
        <p:nvSpPr>
          <p:cNvPr id="263" name="Textfeld 262">
            <a:extLst>
              <a:ext uri="{FF2B5EF4-FFF2-40B4-BE49-F238E27FC236}">
                <a16:creationId xmlns:a16="http://schemas.microsoft.com/office/drawing/2014/main" id="{1A32FB7B-9DF7-4332-A4E9-5A962747C696}"/>
              </a:ext>
            </a:extLst>
          </p:cNvPr>
          <p:cNvSpPr txBox="1"/>
          <p:nvPr/>
        </p:nvSpPr>
        <p:spPr>
          <a:xfrm>
            <a:off x="3987043" y="5732240"/>
            <a:ext cx="34484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.02</a:t>
            </a:r>
            <a:endParaRPr lang="en-US" sz="800" dirty="0"/>
          </a:p>
        </p:txBody>
      </p:sp>
      <p:sp>
        <p:nvSpPr>
          <p:cNvPr id="264" name="Textfeld 263">
            <a:extLst>
              <a:ext uri="{FF2B5EF4-FFF2-40B4-BE49-F238E27FC236}">
                <a16:creationId xmlns:a16="http://schemas.microsoft.com/office/drawing/2014/main" id="{62E83C39-7CF6-4EA5-9EED-3A74C146BAA8}"/>
              </a:ext>
            </a:extLst>
          </p:cNvPr>
          <p:cNvSpPr txBox="1"/>
          <p:nvPr/>
        </p:nvSpPr>
        <p:spPr>
          <a:xfrm>
            <a:off x="3756307" y="5732240"/>
            <a:ext cx="34484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   0</a:t>
            </a:r>
            <a:endParaRPr lang="en-US" sz="800" dirty="0"/>
          </a:p>
        </p:txBody>
      </p:sp>
      <p:sp>
        <p:nvSpPr>
          <p:cNvPr id="265" name="Textfeld 264">
            <a:extLst>
              <a:ext uri="{FF2B5EF4-FFF2-40B4-BE49-F238E27FC236}">
                <a16:creationId xmlns:a16="http://schemas.microsoft.com/office/drawing/2014/main" id="{6FE616A1-D255-4379-ABCB-8D6EE06D0071}"/>
              </a:ext>
            </a:extLst>
          </p:cNvPr>
          <p:cNvSpPr txBox="1"/>
          <p:nvPr/>
        </p:nvSpPr>
        <p:spPr>
          <a:xfrm>
            <a:off x="3494382" y="5732240"/>
            <a:ext cx="34484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-.02</a:t>
            </a:r>
            <a:endParaRPr lang="en-US" sz="800" dirty="0"/>
          </a:p>
        </p:txBody>
      </p:sp>
      <p:sp>
        <p:nvSpPr>
          <p:cNvPr id="267" name="Textfeld 266">
            <a:extLst>
              <a:ext uri="{FF2B5EF4-FFF2-40B4-BE49-F238E27FC236}">
                <a16:creationId xmlns:a16="http://schemas.microsoft.com/office/drawing/2014/main" id="{5BF076EE-F045-49C6-AB70-47EF82CC7084}"/>
              </a:ext>
            </a:extLst>
          </p:cNvPr>
          <p:cNvSpPr txBox="1"/>
          <p:nvPr/>
        </p:nvSpPr>
        <p:spPr>
          <a:xfrm>
            <a:off x="4073605" y="5415158"/>
            <a:ext cx="8356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000" b="1" dirty="0" err="1">
                <a:solidFill>
                  <a:srgbClr val="CC1A1A"/>
                </a:solidFill>
              </a:rPr>
              <a:t>observed</a:t>
            </a:r>
            <a:r>
              <a:rPr lang="de-DE" sz="1000" b="1" dirty="0">
                <a:solidFill>
                  <a:srgbClr val="CC1A1A"/>
                </a:solidFill>
              </a:rPr>
              <a:t> </a:t>
            </a:r>
          </a:p>
          <a:p>
            <a:pPr algn="r"/>
            <a:r>
              <a:rPr lang="de-DE" sz="1000" b="1" dirty="0">
                <a:solidFill>
                  <a:srgbClr val="CC1A1A"/>
                </a:solidFill>
              </a:rPr>
              <a:t>r = .086</a:t>
            </a:r>
            <a:endParaRPr lang="en-US" sz="1000" b="1" dirty="0">
              <a:solidFill>
                <a:srgbClr val="CC1A1A"/>
              </a:solidFill>
            </a:endParaRPr>
          </a:p>
        </p:txBody>
      </p:sp>
      <p:sp>
        <p:nvSpPr>
          <p:cNvPr id="269" name="Textfeld 268">
            <a:extLst>
              <a:ext uri="{FF2B5EF4-FFF2-40B4-BE49-F238E27FC236}">
                <a16:creationId xmlns:a16="http://schemas.microsoft.com/office/drawing/2014/main" id="{8334B12F-5BA4-435D-B5D4-92ADC87C403E}"/>
              </a:ext>
            </a:extLst>
          </p:cNvPr>
          <p:cNvSpPr txBox="1"/>
          <p:nvPr/>
        </p:nvSpPr>
        <p:spPr>
          <a:xfrm>
            <a:off x="3928490" y="4880430"/>
            <a:ext cx="937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rgbClr val="7F7F7F"/>
                </a:solidFill>
              </a:rPr>
              <a:t>null-</a:t>
            </a:r>
          </a:p>
          <a:p>
            <a:r>
              <a:rPr lang="en-US" sz="900" b="1" dirty="0">
                <a:solidFill>
                  <a:srgbClr val="7F7F7F"/>
                </a:solidFill>
              </a:rPr>
              <a:t>distribution</a:t>
            </a:r>
          </a:p>
        </p:txBody>
      </p:sp>
      <p:sp>
        <p:nvSpPr>
          <p:cNvPr id="270" name="Rechteck 269">
            <a:extLst>
              <a:ext uri="{FF2B5EF4-FFF2-40B4-BE49-F238E27FC236}">
                <a16:creationId xmlns:a16="http://schemas.microsoft.com/office/drawing/2014/main" id="{01ED4AC5-885B-4E9A-9BFA-C969590DDF6C}"/>
              </a:ext>
            </a:extLst>
          </p:cNvPr>
          <p:cNvSpPr/>
          <p:nvPr/>
        </p:nvSpPr>
        <p:spPr>
          <a:xfrm rot="16200000">
            <a:off x="2815236" y="5200688"/>
            <a:ext cx="88277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/>
              <a:t>count</a:t>
            </a:r>
          </a:p>
        </p:txBody>
      </p:sp>
      <p:sp>
        <p:nvSpPr>
          <p:cNvPr id="271" name="Textfeld 270">
            <a:extLst>
              <a:ext uri="{FF2B5EF4-FFF2-40B4-BE49-F238E27FC236}">
                <a16:creationId xmlns:a16="http://schemas.microsoft.com/office/drawing/2014/main" id="{2DCBB761-D104-4B7E-B042-B00B9A5AD16E}"/>
              </a:ext>
            </a:extLst>
          </p:cNvPr>
          <p:cNvSpPr txBox="1"/>
          <p:nvPr/>
        </p:nvSpPr>
        <p:spPr>
          <a:xfrm>
            <a:off x="3355814" y="5661747"/>
            <a:ext cx="34484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   0</a:t>
            </a:r>
            <a:endParaRPr lang="en-US" sz="800" dirty="0"/>
          </a:p>
        </p:txBody>
      </p:sp>
      <p:sp>
        <p:nvSpPr>
          <p:cNvPr id="272" name="Textfeld 271">
            <a:extLst>
              <a:ext uri="{FF2B5EF4-FFF2-40B4-BE49-F238E27FC236}">
                <a16:creationId xmlns:a16="http://schemas.microsoft.com/office/drawing/2014/main" id="{160339C8-E0A3-43D7-93D8-41EEDCAB794A}"/>
              </a:ext>
            </a:extLst>
          </p:cNvPr>
          <p:cNvSpPr txBox="1"/>
          <p:nvPr/>
        </p:nvSpPr>
        <p:spPr>
          <a:xfrm>
            <a:off x="3322162" y="5317161"/>
            <a:ext cx="3448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   100</a:t>
            </a:r>
            <a:endParaRPr lang="en-US" sz="800" dirty="0"/>
          </a:p>
        </p:txBody>
      </p:sp>
      <p:sp>
        <p:nvSpPr>
          <p:cNvPr id="273" name="Textfeld 272">
            <a:extLst>
              <a:ext uri="{FF2B5EF4-FFF2-40B4-BE49-F238E27FC236}">
                <a16:creationId xmlns:a16="http://schemas.microsoft.com/office/drawing/2014/main" id="{6F4279A5-750B-4ABD-8812-3B30FC2132A0}"/>
              </a:ext>
            </a:extLst>
          </p:cNvPr>
          <p:cNvSpPr txBox="1"/>
          <p:nvPr/>
        </p:nvSpPr>
        <p:spPr>
          <a:xfrm>
            <a:off x="3324125" y="5083222"/>
            <a:ext cx="3448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   200</a:t>
            </a:r>
            <a:endParaRPr lang="en-US" sz="800" dirty="0"/>
          </a:p>
        </p:txBody>
      </p:sp>
      <p:sp>
        <p:nvSpPr>
          <p:cNvPr id="274" name="Textfeld 273">
            <a:extLst>
              <a:ext uri="{FF2B5EF4-FFF2-40B4-BE49-F238E27FC236}">
                <a16:creationId xmlns:a16="http://schemas.microsoft.com/office/drawing/2014/main" id="{EA7F06DB-523A-4DCA-AE42-98B1C6C54E2A}"/>
              </a:ext>
            </a:extLst>
          </p:cNvPr>
          <p:cNvSpPr txBox="1"/>
          <p:nvPr/>
        </p:nvSpPr>
        <p:spPr>
          <a:xfrm>
            <a:off x="3309647" y="4848598"/>
            <a:ext cx="3448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   300</a:t>
            </a:r>
            <a:endParaRPr lang="en-US" sz="800" dirty="0"/>
          </a:p>
        </p:txBody>
      </p:sp>
      <p:pic>
        <p:nvPicPr>
          <p:cNvPr id="278" name="Grafik 277">
            <a:extLst>
              <a:ext uri="{FF2B5EF4-FFF2-40B4-BE49-F238E27FC236}">
                <a16:creationId xmlns:a16="http://schemas.microsoft.com/office/drawing/2014/main" id="{F47989DC-E7A1-4CA0-A848-6DAF83FE9EC0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585" y="2204984"/>
            <a:ext cx="1142836" cy="856800"/>
          </a:xfrm>
          <a:prstGeom prst="rect">
            <a:avLst/>
          </a:prstGeom>
        </p:spPr>
      </p:pic>
      <p:pic>
        <p:nvPicPr>
          <p:cNvPr id="280" name="Grafik 279">
            <a:extLst>
              <a:ext uri="{FF2B5EF4-FFF2-40B4-BE49-F238E27FC236}">
                <a16:creationId xmlns:a16="http://schemas.microsoft.com/office/drawing/2014/main" id="{E4CB8F8F-BCA3-4B47-99E2-D88F44F336FC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6747" y="2212319"/>
            <a:ext cx="1142836" cy="856800"/>
          </a:xfrm>
          <a:prstGeom prst="rect">
            <a:avLst/>
          </a:prstGeom>
        </p:spPr>
      </p:pic>
      <p:pic>
        <p:nvPicPr>
          <p:cNvPr id="282" name="Grafik 281">
            <a:extLst>
              <a:ext uri="{FF2B5EF4-FFF2-40B4-BE49-F238E27FC236}">
                <a16:creationId xmlns:a16="http://schemas.microsoft.com/office/drawing/2014/main" id="{D4B1B976-12A8-4763-B0DA-A8535302B68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9306" y="2208105"/>
            <a:ext cx="1142835" cy="856800"/>
          </a:xfrm>
          <a:prstGeom prst="rect">
            <a:avLst/>
          </a:prstGeom>
        </p:spPr>
      </p:pic>
      <p:pic>
        <p:nvPicPr>
          <p:cNvPr id="284" name="Grafik 283">
            <a:extLst>
              <a:ext uri="{FF2B5EF4-FFF2-40B4-BE49-F238E27FC236}">
                <a16:creationId xmlns:a16="http://schemas.microsoft.com/office/drawing/2014/main" id="{A080F46D-E30F-414D-8870-6A3ECBF7239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3026" y="2208105"/>
            <a:ext cx="1142835" cy="856800"/>
          </a:xfrm>
          <a:prstGeom prst="rect">
            <a:avLst/>
          </a:prstGeom>
        </p:spPr>
      </p:pic>
      <p:sp>
        <p:nvSpPr>
          <p:cNvPr id="285" name="Rechteck 284">
            <a:extLst>
              <a:ext uri="{FF2B5EF4-FFF2-40B4-BE49-F238E27FC236}">
                <a16:creationId xmlns:a16="http://schemas.microsoft.com/office/drawing/2014/main" id="{3E175B5C-1278-43D2-B438-8F368B760E9C}"/>
              </a:ext>
            </a:extLst>
          </p:cNvPr>
          <p:cNvSpPr/>
          <p:nvPr/>
        </p:nvSpPr>
        <p:spPr>
          <a:xfrm>
            <a:off x="922417" y="5422932"/>
            <a:ext cx="10154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200</a:t>
            </a: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best features</a:t>
            </a:r>
          </a:p>
        </p:txBody>
      </p:sp>
      <p:sp>
        <p:nvSpPr>
          <p:cNvPr id="286" name="Textfeld 285">
            <a:extLst>
              <a:ext uri="{FF2B5EF4-FFF2-40B4-BE49-F238E27FC236}">
                <a16:creationId xmlns:a16="http://schemas.microsoft.com/office/drawing/2014/main" id="{02B8E492-7C05-4641-916B-BA44875FBFA3}"/>
              </a:ext>
            </a:extLst>
          </p:cNvPr>
          <p:cNvSpPr txBox="1"/>
          <p:nvPr/>
        </p:nvSpPr>
        <p:spPr>
          <a:xfrm>
            <a:off x="817968" y="355287"/>
            <a:ext cx="272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/>
              <a:t>a</a:t>
            </a:r>
            <a:endParaRPr lang="en-US" sz="1400" b="1" dirty="0"/>
          </a:p>
        </p:txBody>
      </p:sp>
      <p:sp>
        <p:nvSpPr>
          <p:cNvPr id="287" name="Textfeld 286">
            <a:extLst>
              <a:ext uri="{FF2B5EF4-FFF2-40B4-BE49-F238E27FC236}">
                <a16:creationId xmlns:a16="http://schemas.microsoft.com/office/drawing/2014/main" id="{F643D317-A89C-4E21-8851-A18AFAD3949C}"/>
              </a:ext>
            </a:extLst>
          </p:cNvPr>
          <p:cNvSpPr txBox="1"/>
          <p:nvPr/>
        </p:nvSpPr>
        <p:spPr>
          <a:xfrm>
            <a:off x="813961" y="4585340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/>
              <a:t>b</a:t>
            </a:r>
            <a:endParaRPr lang="en-US" sz="1400" b="1" dirty="0"/>
          </a:p>
        </p:txBody>
      </p:sp>
      <p:sp>
        <p:nvSpPr>
          <p:cNvPr id="288" name="Textfeld 287">
            <a:extLst>
              <a:ext uri="{FF2B5EF4-FFF2-40B4-BE49-F238E27FC236}">
                <a16:creationId xmlns:a16="http://schemas.microsoft.com/office/drawing/2014/main" id="{B29F3618-AF3C-49A1-A5F5-5794E1908279}"/>
              </a:ext>
            </a:extLst>
          </p:cNvPr>
          <p:cNvSpPr txBox="1"/>
          <p:nvPr/>
        </p:nvSpPr>
        <p:spPr>
          <a:xfrm>
            <a:off x="3055544" y="4585340"/>
            <a:ext cx="2600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/>
              <a:t>c</a:t>
            </a:r>
            <a:endParaRPr lang="en-US" sz="1400" b="1" dirty="0"/>
          </a:p>
        </p:txBody>
      </p:sp>
      <p:sp>
        <p:nvSpPr>
          <p:cNvPr id="289" name="Rechteck 288">
            <a:extLst>
              <a:ext uri="{FF2B5EF4-FFF2-40B4-BE49-F238E27FC236}">
                <a16:creationId xmlns:a16="http://schemas.microsoft.com/office/drawing/2014/main" id="{63CC573F-14E6-4AC1-971D-0269B2E3D1E6}"/>
              </a:ext>
            </a:extLst>
          </p:cNvPr>
          <p:cNvSpPr/>
          <p:nvPr/>
        </p:nvSpPr>
        <p:spPr>
          <a:xfrm>
            <a:off x="3297177" y="5805963"/>
            <a:ext cx="189088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/>
              <a:t>Pearson r</a:t>
            </a:r>
          </a:p>
        </p:txBody>
      </p:sp>
      <p:sp>
        <p:nvSpPr>
          <p:cNvPr id="153" name="Textfeld 152">
            <a:extLst>
              <a:ext uri="{FF2B5EF4-FFF2-40B4-BE49-F238E27FC236}">
                <a16:creationId xmlns:a16="http://schemas.microsoft.com/office/drawing/2014/main" id="{1611B112-21F2-40EB-8D58-029974248E34}"/>
              </a:ext>
            </a:extLst>
          </p:cNvPr>
          <p:cNvSpPr txBox="1"/>
          <p:nvPr/>
        </p:nvSpPr>
        <p:spPr>
          <a:xfrm>
            <a:off x="3319225" y="4618558"/>
            <a:ext cx="3448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   400</a:t>
            </a:r>
            <a:endParaRPr lang="en-US" sz="800" dirty="0"/>
          </a:p>
        </p:txBody>
      </p:sp>
      <p:cxnSp>
        <p:nvCxnSpPr>
          <p:cNvPr id="154" name="Gerade Verbindung mit Pfeil 153">
            <a:extLst>
              <a:ext uri="{FF2B5EF4-FFF2-40B4-BE49-F238E27FC236}">
                <a16:creationId xmlns:a16="http://schemas.microsoft.com/office/drawing/2014/main" id="{60F50BF9-0FA2-47B1-8F55-A21C9B2B3208}"/>
              </a:ext>
            </a:extLst>
          </p:cNvPr>
          <p:cNvCxnSpPr>
            <a:cxnSpLocks/>
          </p:cNvCxnSpPr>
          <p:nvPr/>
        </p:nvCxnSpPr>
        <p:spPr>
          <a:xfrm>
            <a:off x="4065292" y="1835513"/>
            <a:ext cx="0" cy="65904"/>
          </a:xfrm>
          <a:prstGeom prst="straightConnector1">
            <a:avLst/>
          </a:prstGeom>
          <a:ln>
            <a:solidFill>
              <a:srgbClr val="FF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Gerade Verbindung mit Pfeil 154">
            <a:extLst>
              <a:ext uri="{FF2B5EF4-FFF2-40B4-BE49-F238E27FC236}">
                <a16:creationId xmlns:a16="http://schemas.microsoft.com/office/drawing/2014/main" id="{DC211C42-854E-45B7-846D-C7EFB5C68D7B}"/>
              </a:ext>
            </a:extLst>
          </p:cNvPr>
          <p:cNvCxnSpPr>
            <a:cxnSpLocks/>
          </p:cNvCxnSpPr>
          <p:nvPr/>
        </p:nvCxnSpPr>
        <p:spPr>
          <a:xfrm>
            <a:off x="4306426" y="1835513"/>
            <a:ext cx="0" cy="65904"/>
          </a:xfrm>
          <a:prstGeom prst="straightConnector1">
            <a:avLst/>
          </a:prstGeom>
          <a:ln>
            <a:solidFill>
              <a:srgbClr val="C55A1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Gerade Verbindung mit Pfeil 155">
            <a:extLst>
              <a:ext uri="{FF2B5EF4-FFF2-40B4-BE49-F238E27FC236}">
                <a16:creationId xmlns:a16="http://schemas.microsoft.com/office/drawing/2014/main" id="{64503684-3295-4DDB-9CF8-78885DA0D1B2}"/>
              </a:ext>
            </a:extLst>
          </p:cNvPr>
          <p:cNvCxnSpPr>
            <a:cxnSpLocks/>
          </p:cNvCxnSpPr>
          <p:nvPr/>
        </p:nvCxnSpPr>
        <p:spPr>
          <a:xfrm>
            <a:off x="4709210" y="1830016"/>
            <a:ext cx="0" cy="65904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feld 49">
            <a:extLst>
              <a:ext uri="{FF2B5EF4-FFF2-40B4-BE49-F238E27FC236}">
                <a16:creationId xmlns:a16="http://schemas.microsoft.com/office/drawing/2014/main" id="{3EC333C1-A0BE-42BE-8FD2-B9026A16AF59}"/>
              </a:ext>
            </a:extLst>
          </p:cNvPr>
          <p:cNvSpPr txBox="1"/>
          <p:nvPr/>
        </p:nvSpPr>
        <p:spPr>
          <a:xfrm>
            <a:off x="3833193" y="1433018"/>
            <a:ext cx="12066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1 feature = </a:t>
            </a:r>
          </a:p>
          <a:p>
            <a:r>
              <a:rPr lang="en-US" sz="1000" b="1" dirty="0"/>
              <a:t>1 Gabor wavelet</a:t>
            </a:r>
          </a:p>
        </p:txBody>
      </p:sp>
    </p:spTree>
    <p:extLst>
      <p:ext uri="{BB962C8B-B14F-4D97-AF65-F5344CB8AC3E}">
        <p14:creationId xmlns:p14="http://schemas.microsoft.com/office/powerpoint/2010/main" val="137432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5899F1EB-611D-4420-90FA-EF89751A9A4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396" t="6743" r="7778" b="8665"/>
          <a:stretch/>
        </p:blipFill>
        <p:spPr>
          <a:xfrm>
            <a:off x="1138905" y="5424703"/>
            <a:ext cx="3388386" cy="2820198"/>
          </a:xfrm>
          <a:prstGeom prst="rect">
            <a:avLst/>
          </a:prstGeom>
        </p:spPr>
      </p:pic>
      <p:pic>
        <p:nvPicPr>
          <p:cNvPr id="51" name="Grafik 50">
            <a:extLst>
              <a:ext uri="{FF2B5EF4-FFF2-40B4-BE49-F238E27FC236}">
                <a16:creationId xmlns:a16="http://schemas.microsoft.com/office/drawing/2014/main" id="{74713FE9-93A8-4927-AEE2-201D0704056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61" t="1665" r="35902" b="6771"/>
          <a:stretch/>
        </p:blipFill>
        <p:spPr>
          <a:xfrm>
            <a:off x="1209077" y="9510724"/>
            <a:ext cx="3428806" cy="3061926"/>
          </a:xfrm>
          <a:prstGeom prst="rect">
            <a:avLst/>
          </a:prstGeom>
        </p:spPr>
      </p:pic>
      <p:pic>
        <p:nvPicPr>
          <p:cNvPr id="50" name="Grafik 49">
            <a:extLst>
              <a:ext uri="{FF2B5EF4-FFF2-40B4-BE49-F238E27FC236}">
                <a16:creationId xmlns:a16="http://schemas.microsoft.com/office/drawing/2014/main" id="{39C9547A-0311-4050-BBBF-FDF6DEF690A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85" t="5081" r="64604" b="8488"/>
          <a:stretch/>
        </p:blipFill>
        <p:spPr>
          <a:xfrm>
            <a:off x="1056738" y="1226690"/>
            <a:ext cx="3330030" cy="2869742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9C19C944-0625-4518-9DF6-8221B9A2D33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055" y="8253477"/>
            <a:ext cx="1406581" cy="105743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A0BBBF6C-491F-4F3E-9EEA-8FC050C1896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753" y="8253477"/>
            <a:ext cx="1406581" cy="1057430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91CB18A1-19EC-4730-A05B-E0EF19E78BC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608" y="8253477"/>
            <a:ext cx="1406581" cy="1057430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283B4447-4346-4383-928A-D717A06D533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903" y="4098345"/>
            <a:ext cx="1406581" cy="1057430"/>
          </a:xfrm>
          <a:prstGeom prst="rect">
            <a:avLst/>
          </a:prstGeom>
        </p:spPr>
      </p:pic>
      <p:pic>
        <p:nvPicPr>
          <p:cNvPr id="24" name="Grafik 23">
            <a:extLst>
              <a:ext uri="{FF2B5EF4-FFF2-40B4-BE49-F238E27FC236}">
                <a16:creationId xmlns:a16="http://schemas.microsoft.com/office/drawing/2014/main" id="{B0F6F046-F523-45C7-8B68-674578009C7E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2689" y="4098345"/>
            <a:ext cx="1406581" cy="1057430"/>
          </a:xfrm>
          <a:prstGeom prst="rect">
            <a:avLst/>
          </a:prstGeom>
        </p:spPr>
      </p:pic>
      <p:pic>
        <p:nvPicPr>
          <p:cNvPr id="26" name="Grafik 25">
            <a:extLst>
              <a:ext uri="{FF2B5EF4-FFF2-40B4-BE49-F238E27FC236}">
                <a16:creationId xmlns:a16="http://schemas.microsoft.com/office/drawing/2014/main" id="{8517F58C-19F8-40FF-AEC7-0838442C482B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4024" y="4098345"/>
            <a:ext cx="1406581" cy="1057430"/>
          </a:xfrm>
          <a:prstGeom prst="rect">
            <a:avLst/>
          </a:prstGeom>
        </p:spPr>
      </p:pic>
      <p:sp>
        <p:nvSpPr>
          <p:cNvPr id="29" name="Textfeld 28">
            <a:extLst>
              <a:ext uri="{FF2B5EF4-FFF2-40B4-BE49-F238E27FC236}">
                <a16:creationId xmlns:a16="http://schemas.microsoft.com/office/drawing/2014/main" id="{3C62DD07-9425-460B-A249-8466080B0B73}"/>
              </a:ext>
            </a:extLst>
          </p:cNvPr>
          <p:cNvSpPr txBox="1"/>
          <p:nvPr/>
        </p:nvSpPr>
        <p:spPr>
          <a:xfrm>
            <a:off x="1305184" y="5177260"/>
            <a:ext cx="3036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spatial frequency [cycles/</a:t>
            </a:r>
            <a:r>
              <a:rPr lang="en-US" b="1" dirty="0" err="1"/>
              <a:t>dva</a:t>
            </a:r>
            <a:r>
              <a:rPr lang="en-US" b="1" dirty="0"/>
              <a:t>]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98C323F4-3548-4BA4-ABB2-48095DA7D42F}"/>
              </a:ext>
            </a:extLst>
          </p:cNvPr>
          <p:cNvSpPr txBox="1"/>
          <p:nvPr/>
        </p:nvSpPr>
        <p:spPr>
          <a:xfrm>
            <a:off x="1390277" y="9332392"/>
            <a:ext cx="2894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distance from the eyes [</a:t>
            </a:r>
            <a:r>
              <a:rPr lang="en-US" b="1" dirty="0" err="1"/>
              <a:t>dva</a:t>
            </a:r>
            <a:r>
              <a:rPr lang="en-US" b="1" dirty="0"/>
              <a:t>]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DC7937E4-5023-4D0D-8F83-9540DE5BF34A}"/>
              </a:ext>
            </a:extLst>
          </p:cNvPr>
          <p:cNvSpPr txBox="1"/>
          <p:nvPr/>
        </p:nvSpPr>
        <p:spPr>
          <a:xfrm>
            <a:off x="763787" y="3823066"/>
            <a:ext cx="59664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500" dirty="0"/>
              <a:t>-.02</a:t>
            </a:r>
            <a:endParaRPr lang="en-US" sz="1500" dirty="0"/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CE13BD25-08F7-4C37-8EE2-9F31AA07B500}"/>
              </a:ext>
            </a:extLst>
          </p:cNvPr>
          <p:cNvSpPr txBox="1"/>
          <p:nvPr/>
        </p:nvSpPr>
        <p:spPr>
          <a:xfrm>
            <a:off x="758415" y="3375503"/>
            <a:ext cx="59664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500" dirty="0"/>
              <a:t>-.01</a:t>
            </a:r>
            <a:endParaRPr lang="en-US" sz="1500" dirty="0"/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5A798175-C920-4716-A146-45718254BD0B}"/>
              </a:ext>
            </a:extLst>
          </p:cNvPr>
          <p:cNvSpPr txBox="1"/>
          <p:nvPr/>
        </p:nvSpPr>
        <p:spPr>
          <a:xfrm>
            <a:off x="922906" y="2911836"/>
            <a:ext cx="59664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500" dirty="0"/>
              <a:t>0</a:t>
            </a:r>
            <a:endParaRPr lang="en-US" sz="1500" dirty="0"/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F75B7509-0733-4D30-889F-4D4735E78119}"/>
              </a:ext>
            </a:extLst>
          </p:cNvPr>
          <p:cNvSpPr txBox="1"/>
          <p:nvPr/>
        </p:nvSpPr>
        <p:spPr>
          <a:xfrm>
            <a:off x="792900" y="2437439"/>
            <a:ext cx="59664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500" dirty="0"/>
              <a:t>.01</a:t>
            </a:r>
            <a:endParaRPr lang="en-US" sz="1500" dirty="0"/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357C5B87-75C6-4AF7-B748-5B037F89A695}"/>
              </a:ext>
            </a:extLst>
          </p:cNvPr>
          <p:cNvSpPr txBox="1"/>
          <p:nvPr/>
        </p:nvSpPr>
        <p:spPr>
          <a:xfrm>
            <a:off x="792900" y="1966599"/>
            <a:ext cx="59664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500" dirty="0"/>
              <a:t>.02</a:t>
            </a:r>
            <a:endParaRPr lang="en-US" sz="1500" dirty="0"/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2562C320-01AB-4669-B573-2DD3CF6EF525}"/>
              </a:ext>
            </a:extLst>
          </p:cNvPr>
          <p:cNvSpPr txBox="1"/>
          <p:nvPr/>
        </p:nvSpPr>
        <p:spPr>
          <a:xfrm>
            <a:off x="792901" y="1517819"/>
            <a:ext cx="59664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500" dirty="0"/>
              <a:t>.03</a:t>
            </a:r>
            <a:endParaRPr lang="en-US" sz="1500" dirty="0"/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8D3C652C-ADEA-449B-99FD-6A01A88799DE}"/>
              </a:ext>
            </a:extLst>
          </p:cNvPr>
          <p:cNvSpPr txBox="1"/>
          <p:nvPr/>
        </p:nvSpPr>
        <p:spPr>
          <a:xfrm rot="16200000">
            <a:off x="424167" y="2525702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FDi</a:t>
            </a:r>
            <a:endParaRPr lang="en-US" b="1" dirty="0"/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A842A731-F0F7-4BDB-89BD-3629B2885836}"/>
              </a:ext>
            </a:extLst>
          </p:cNvPr>
          <p:cNvSpPr txBox="1"/>
          <p:nvPr/>
        </p:nvSpPr>
        <p:spPr>
          <a:xfrm>
            <a:off x="3179067" y="1301156"/>
            <a:ext cx="14151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solidFill>
                  <a:srgbClr val="CC1A1A"/>
                </a:solidFill>
              </a:rPr>
              <a:t>high AQ</a:t>
            </a:r>
          </a:p>
          <a:p>
            <a:r>
              <a:rPr lang="de-DE" sz="2000" b="1" dirty="0" err="1">
                <a:solidFill>
                  <a:srgbClr val="181818"/>
                </a:solidFill>
              </a:rPr>
              <a:t>low</a:t>
            </a:r>
            <a:r>
              <a:rPr lang="de-DE" sz="2000" b="1" dirty="0">
                <a:solidFill>
                  <a:srgbClr val="181818"/>
                </a:solidFill>
              </a:rPr>
              <a:t> AQ</a:t>
            </a:r>
          </a:p>
          <a:p>
            <a:endParaRPr lang="en-US" sz="2000" b="1" dirty="0">
              <a:solidFill>
                <a:srgbClr val="CC1A1A"/>
              </a:solidFill>
            </a:endParaRPr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09479BFB-12AA-44F6-80CD-72234E068C9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166" y="12519270"/>
            <a:ext cx="1406581" cy="1057430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843F67AA-76D7-45BB-BFFD-782C72106F19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8021" y="12519270"/>
            <a:ext cx="1406581" cy="1057430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CB0146DB-10ED-41F2-96E2-6D49FA2A6DC3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7146" y="12519270"/>
            <a:ext cx="1406581" cy="1057430"/>
          </a:xfrm>
          <a:prstGeom prst="rect">
            <a:avLst/>
          </a:prstGeom>
        </p:spPr>
      </p:pic>
      <p:sp>
        <p:nvSpPr>
          <p:cNvPr id="53" name="Gleichschenkliges Dreieck 52">
            <a:extLst>
              <a:ext uri="{FF2B5EF4-FFF2-40B4-BE49-F238E27FC236}">
                <a16:creationId xmlns:a16="http://schemas.microsoft.com/office/drawing/2014/main" id="{DB0E2496-DC14-4C97-8AD7-FEE69556C00E}"/>
              </a:ext>
            </a:extLst>
          </p:cNvPr>
          <p:cNvSpPr/>
          <p:nvPr/>
        </p:nvSpPr>
        <p:spPr>
          <a:xfrm>
            <a:off x="1468310" y="4078338"/>
            <a:ext cx="58969" cy="65638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Gleichschenkliges Dreieck 53">
            <a:extLst>
              <a:ext uri="{FF2B5EF4-FFF2-40B4-BE49-F238E27FC236}">
                <a16:creationId xmlns:a16="http://schemas.microsoft.com/office/drawing/2014/main" id="{B558736F-46B4-407A-B53C-D17D89EF1554}"/>
              </a:ext>
            </a:extLst>
          </p:cNvPr>
          <p:cNvSpPr/>
          <p:nvPr/>
        </p:nvSpPr>
        <p:spPr>
          <a:xfrm>
            <a:off x="2694880" y="4078338"/>
            <a:ext cx="58969" cy="65638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Gleichschenkliges Dreieck 54">
            <a:extLst>
              <a:ext uri="{FF2B5EF4-FFF2-40B4-BE49-F238E27FC236}">
                <a16:creationId xmlns:a16="http://schemas.microsoft.com/office/drawing/2014/main" id="{443865B0-803A-4618-B803-74D067BB193B}"/>
              </a:ext>
            </a:extLst>
          </p:cNvPr>
          <p:cNvSpPr/>
          <p:nvPr/>
        </p:nvSpPr>
        <p:spPr>
          <a:xfrm>
            <a:off x="3921450" y="4083556"/>
            <a:ext cx="58969" cy="65638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Gleichschenkliges Dreieck 55">
            <a:extLst>
              <a:ext uri="{FF2B5EF4-FFF2-40B4-BE49-F238E27FC236}">
                <a16:creationId xmlns:a16="http://schemas.microsoft.com/office/drawing/2014/main" id="{97B549A8-BCA4-472A-825E-A9AFB179BF63}"/>
              </a:ext>
            </a:extLst>
          </p:cNvPr>
          <p:cNvSpPr/>
          <p:nvPr/>
        </p:nvSpPr>
        <p:spPr>
          <a:xfrm>
            <a:off x="1528898" y="8226668"/>
            <a:ext cx="58969" cy="65638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Gleichschenkliges Dreieck 56">
            <a:extLst>
              <a:ext uri="{FF2B5EF4-FFF2-40B4-BE49-F238E27FC236}">
                <a16:creationId xmlns:a16="http://schemas.microsoft.com/office/drawing/2014/main" id="{F5657A6C-56F7-4B97-9705-F465AADC5214}"/>
              </a:ext>
            </a:extLst>
          </p:cNvPr>
          <p:cNvSpPr/>
          <p:nvPr/>
        </p:nvSpPr>
        <p:spPr>
          <a:xfrm>
            <a:off x="2740228" y="8226668"/>
            <a:ext cx="58969" cy="65638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Gleichschenkliges Dreieck 57">
            <a:extLst>
              <a:ext uri="{FF2B5EF4-FFF2-40B4-BE49-F238E27FC236}">
                <a16:creationId xmlns:a16="http://schemas.microsoft.com/office/drawing/2014/main" id="{C8FF1D5E-2345-4DA8-B53A-D8C3C51D3A53}"/>
              </a:ext>
            </a:extLst>
          </p:cNvPr>
          <p:cNvSpPr/>
          <p:nvPr/>
        </p:nvSpPr>
        <p:spPr>
          <a:xfrm>
            <a:off x="3959178" y="8231886"/>
            <a:ext cx="58969" cy="65638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Gleichschenkliges Dreieck 58">
            <a:extLst>
              <a:ext uri="{FF2B5EF4-FFF2-40B4-BE49-F238E27FC236}">
                <a16:creationId xmlns:a16="http://schemas.microsoft.com/office/drawing/2014/main" id="{C34DAA4E-9D3E-495A-AD4E-ED52CDD98F3E}"/>
              </a:ext>
            </a:extLst>
          </p:cNvPr>
          <p:cNvSpPr/>
          <p:nvPr/>
        </p:nvSpPr>
        <p:spPr>
          <a:xfrm>
            <a:off x="1637812" y="12478906"/>
            <a:ext cx="58969" cy="65638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Gleichschenkliges Dreieck 59">
            <a:extLst>
              <a:ext uri="{FF2B5EF4-FFF2-40B4-BE49-F238E27FC236}">
                <a16:creationId xmlns:a16="http://schemas.microsoft.com/office/drawing/2014/main" id="{F773565B-4DAF-4B14-9D3C-654069D3EFD5}"/>
              </a:ext>
            </a:extLst>
          </p:cNvPr>
          <p:cNvSpPr/>
          <p:nvPr/>
        </p:nvSpPr>
        <p:spPr>
          <a:xfrm>
            <a:off x="2864382" y="12478906"/>
            <a:ext cx="58969" cy="65638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Gleichschenkliges Dreieck 60">
            <a:extLst>
              <a:ext uri="{FF2B5EF4-FFF2-40B4-BE49-F238E27FC236}">
                <a16:creationId xmlns:a16="http://schemas.microsoft.com/office/drawing/2014/main" id="{EC692E81-963C-4182-9529-AD23D384608B}"/>
              </a:ext>
            </a:extLst>
          </p:cNvPr>
          <p:cNvSpPr/>
          <p:nvPr/>
        </p:nvSpPr>
        <p:spPr>
          <a:xfrm>
            <a:off x="4090952" y="12484124"/>
            <a:ext cx="58969" cy="65638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ECA0CC25-266D-492A-A187-51228A171DF3}"/>
              </a:ext>
            </a:extLst>
          </p:cNvPr>
          <p:cNvSpPr txBox="1"/>
          <p:nvPr/>
        </p:nvSpPr>
        <p:spPr>
          <a:xfrm>
            <a:off x="1069735" y="4920314"/>
            <a:ext cx="8835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0.24-0.60</a:t>
            </a:r>
          </a:p>
        </p:txBody>
      </p:sp>
      <p:sp>
        <p:nvSpPr>
          <p:cNvPr id="62" name="Textfeld 61">
            <a:extLst>
              <a:ext uri="{FF2B5EF4-FFF2-40B4-BE49-F238E27FC236}">
                <a16:creationId xmlns:a16="http://schemas.microsoft.com/office/drawing/2014/main" id="{2D542CD4-B10F-447D-BC03-92B9CB8A3E67}"/>
              </a:ext>
            </a:extLst>
          </p:cNvPr>
          <p:cNvSpPr txBox="1"/>
          <p:nvPr/>
        </p:nvSpPr>
        <p:spPr>
          <a:xfrm>
            <a:off x="1381252" y="13598185"/>
            <a:ext cx="3335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distance from image center [</a:t>
            </a:r>
            <a:r>
              <a:rPr lang="en-US" b="1" dirty="0" err="1"/>
              <a:t>dva</a:t>
            </a:r>
            <a:r>
              <a:rPr lang="en-US" b="1" dirty="0"/>
              <a:t>]</a:t>
            </a:r>
          </a:p>
        </p:txBody>
      </p:sp>
      <p:sp>
        <p:nvSpPr>
          <p:cNvPr id="63" name="Textfeld 62">
            <a:extLst>
              <a:ext uri="{FF2B5EF4-FFF2-40B4-BE49-F238E27FC236}">
                <a16:creationId xmlns:a16="http://schemas.microsoft.com/office/drawing/2014/main" id="{EF2879FC-4D3D-4C24-973B-72BB08E2452E}"/>
              </a:ext>
            </a:extLst>
          </p:cNvPr>
          <p:cNvSpPr txBox="1"/>
          <p:nvPr/>
        </p:nvSpPr>
        <p:spPr>
          <a:xfrm>
            <a:off x="2308885" y="4920314"/>
            <a:ext cx="8835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0.89-1.21</a:t>
            </a:r>
          </a:p>
        </p:txBody>
      </p:sp>
      <p:sp>
        <p:nvSpPr>
          <p:cNvPr id="64" name="Textfeld 63">
            <a:extLst>
              <a:ext uri="{FF2B5EF4-FFF2-40B4-BE49-F238E27FC236}">
                <a16:creationId xmlns:a16="http://schemas.microsoft.com/office/drawing/2014/main" id="{703458D1-BC5A-453D-B5D3-6D7AC3BDD30A}"/>
              </a:ext>
            </a:extLst>
          </p:cNvPr>
          <p:cNvSpPr txBox="1"/>
          <p:nvPr/>
        </p:nvSpPr>
        <p:spPr>
          <a:xfrm>
            <a:off x="3510253" y="4920314"/>
            <a:ext cx="8835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1.52-2.07</a:t>
            </a:r>
          </a:p>
        </p:txBody>
      </p:sp>
      <p:sp>
        <p:nvSpPr>
          <p:cNvPr id="65" name="Textfeld 64">
            <a:extLst>
              <a:ext uri="{FF2B5EF4-FFF2-40B4-BE49-F238E27FC236}">
                <a16:creationId xmlns:a16="http://schemas.microsoft.com/office/drawing/2014/main" id="{20956189-9736-4494-A02A-CFB8D7EAE56A}"/>
              </a:ext>
            </a:extLst>
          </p:cNvPr>
          <p:cNvSpPr txBox="1"/>
          <p:nvPr/>
        </p:nvSpPr>
        <p:spPr>
          <a:xfrm>
            <a:off x="1381448" y="13347091"/>
            <a:ext cx="7008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0.1-4.6</a:t>
            </a:r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C9C602A5-29B2-476B-B168-A65A2D004FAD}"/>
              </a:ext>
            </a:extLst>
          </p:cNvPr>
          <p:cNvSpPr txBox="1"/>
          <p:nvPr/>
        </p:nvSpPr>
        <p:spPr>
          <a:xfrm>
            <a:off x="2614063" y="13347091"/>
            <a:ext cx="7008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>
                <a:solidFill>
                  <a:schemeClr val="bg1"/>
                </a:solidFill>
              </a:rPr>
              <a:t>6.7-8.6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67" name="Textfeld 66">
            <a:extLst>
              <a:ext uri="{FF2B5EF4-FFF2-40B4-BE49-F238E27FC236}">
                <a16:creationId xmlns:a16="http://schemas.microsoft.com/office/drawing/2014/main" id="{C5BB85EF-CF2B-4D08-BA8F-2BB2DE93DEEB}"/>
              </a:ext>
            </a:extLst>
          </p:cNvPr>
          <p:cNvSpPr txBox="1"/>
          <p:nvPr/>
        </p:nvSpPr>
        <p:spPr>
          <a:xfrm>
            <a:off x="3703733" y="13347091"/>
            <a:ext cx="8835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10.6-15.7</a:t>
            </a:r>
          </a:p>
        </p:txBody>
      </p:sp>
      <p:sp>
        <p:nvSpPr>
          <p:cNvPr id="68" name="Textfeld 67">
            <a:extLst>
              <a:ext uri="{FF2B5EF4-FFF2-40B4-BE49-F238E27FC236}">
                <a16:creationId xmlns:a16="http://schemas.microsoft.com/office/drawing/2014/main" id="{F101F02E-2490-4B59-AE90-D4418F7B54F1}"/>
              </a:ext>
            </a:extLst>
          </p:cNvPr>
          <p:cNvSpPr txBox="1"/>
          <p:nvPr/>
        </p:nvSpPr>
        <p:spPr>
          <a:xfrm>
            <a:off x="1317150" y="9075446"/>
            <a:ext cx="5613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0-2.9</a:t>
            </a:r>
          </a:p>
        </p:txBody>
      </p:sp>
      <p:sp>
        <p:nvSpPr>
          <p:cNvPr id="69" name="Textfeld 68">
            <a:extLst>
              <a:ext uri="{FF2B5EF4-FFF2-40B4-BE49-F238E27FC236}">
                <a16:creationId xmlns:a16="http://schemas.microsoft.com/office/drawing/2014/main" id="{05FC959F-3709-403E-B531-EAEB058C8C9F}"/>
              </a:ext>
            </a:extLst>
          </p:cNvPr>
          <p:cNvSpPr txBox="1"/>
          <p:nvPr/>
        </p:nvSpPr>
        <p:spPr>
          <a:xfrm>
            <a:off x="2478234" y="9075446"/>
            <a:ext cx="7008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5.3-7.3</a:t>
            </a:r>
          </a:p>
        </p:txBody>
      </p:sp>
      <p:sp>
        <p:nvSpPr>
          <p:cNvPr id="70" name="Textfeld 69">
            <a:extLst>
              <a:ext uri="{FF2B5EF4-FFF2-40B4-BE49-F238E27FC236}">
                <a16:creationId xmlns:a16="http://schemas.microsoft.com/office/drawing/2014/main" id="{AAA1B186-4B15-4863-A0BF-73861BC05168}"/>
              </a:ext>
            </a:extLst>
          </p:cNvPr>
          <p:cNvSpPr txBox="1"/>
          <p:nvPr/>
        </p:nvSpPr>
        <p:spPr>
          <a:xfrm>
            <a:off x="3637468" y="9075446"/>
            <a:ext cx="7922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9.8-18.4</a:t>
            </a:r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E57BD99C-3E5D-4FB5-9D93-A6D35C8BAE00}"/>
              </a:ext>
            </a:extLst>
          </p:cNvPr>
          <p:cNvGrpSpPr/>
          <p:nvPr/>
        </p:nvGrpSpPr>
        <p:grpSpPr>
          <a:xfrm>
            <a:off x="477694" y="5652647"/>
            <a:ext cx="1033828" cy="2628412"/>
            <a:chOff x="638123" y="1670219"/>
            <a:chExt cx="1033828" cy="2628412"/>
          </a:xfrm>
        </p:grpSpPr>
        <p:sp>
          <p:nvSpPr>
            <p:cNvPr id="74" name="Textfeld 73">
              <a:extLst>
                <a:ext uri="{FF2B5EF4-FFF2-40B4-BE49-F238E27FC236}">
                  <a16:creationId xmlns:a16="http://schemas.microsoft.com/office/drawing/2014/main" id="{22344508-D0A1-424C-88C0-FED352221E4C}"/>
                </a:ext>
              </a:extLst>
            </p:cNvPr>
            <p:cNvSpPr txBox="1"/>
            <p:nvPr/>
          </p:nvSpPr>
          <p:spPr>
            <a:xfrm>
              <a:off x="916187" y="3975466"/>
              <a:ext cx="596645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500" dirty="0"/>
                <a:t>-.02</a:t>
              </a:r>
              <a:endParaRPr lang="en-US" sz="1500" dirty="0"/>
            </a:p>
          </p:txBody>
        </p:sp>
        <p:sp>
          <p:nvSpPr>
            <p:cNvPr id="75" name="Textfeld 74">
              <a:extLst>
                <a:ext uri="{FF2B5EF4-FFF2-40B4-BE49-F238E27FC236}">
                  <a16:creationId xmlns:a16="http://schemas.microsoft.com/office/drawing/2014/main" id="{CD8F1A51-6E66-474D-9272-EE5E76C28C8D}"/>
                </a:ext>
              </a:extLst>
            </p:cNvPr>
            <p:cNvSpPr txBox="1"/>
            <p:nvPr/>
          </p:nvSpPr>
          <p:spPr>
            <a:xfrm>
              <a:off x="910815" y="3527903"/>
              <a:ext cx="596645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500" dirty="0"/>
                <a:t>-.01</a:t>
              </a:r>
              <a:endParaRPr lang="en-US" sz="1500" dirty="0"/>
            </a:p>
          </p:txBody>
        </p:sp>
        <p:sp>
          <p:nvSpPr>
            <p:cNvPr id="76" name="Textfeld 75">
              <a:extLst>
                <a:ext uri="{FF2B5EF4-FFF2-40B4-BE49-F238E27FC236}">
                  <a16:creationId xmlns:a16="http://schemas.microsoft.com/office/drawing/2014/main" id="{65988C1B-01DB-407A-AF7C-0358F889A430}"/>
                </a:ext>
              </a:extLst>
            </p:cNvPr>
            <p:cNvSpPr txBox="1"/>
            <p:nvPr/>
          </p:nvSpPr>
          <p:spPr>
            <a:xfrm>
              <a:off x="1075306" y="3064236"/>
              <a:ext cx="596645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500" dirty="0"/>
                <a:t>0</a:t>
              </a:r>
              <a:endParaRPr lang="en-US" sz="1500" dirty="0"/>
            </a:p>
          </p:txBody>
        </p:sp>
        <p:sp>
          <p:nvSpPr>
            <p:cNvPr id="77" name="Textfeld 76">
              <a:extLst>
                <a:ext uri="{FF2B5EF4-FFF2-40B4-BE49-F238E27FC236}">
                  <a16:creationId xmlns:a16="http://schemas.microsoft.com/office/drawing/2014/main" id="{B18E5C31-1A15-49F6-BD0F-98320264798B}"/>
                </a:ext>
              </a:extLst>
            </p:cNvPr>
            <p:cNvSpPr txBox="1"/>
            <p:nvPr/>
          </p:nvSpPr>
          <p:spPr>
            <a:xfrm>
              <a:off x="945300" y="2589839"/>
              <a:ext cx="596645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500" dirty="0"/>
                <a:t>.01</a:t>
              </a:r>
              <a:endParaRPr lang="en-US" sz="1500" dirty="0"/>
            </a:p>
          </p:txBody>
        </p:sp>
        <p:sp>
          <p:nvSpPr>
            <p:cNvPr id="78" name="Textfeld 77">
              <a:extLst>
                <a:ext uri="{FF2B5EF4-FFF2-40B4-BE49-F238E27FC236}">
                  <a16:creationId xmlns:a16="http://schemas.microsoft.com/office/drawing/2014/main" id="{0A9607DD-87FD-473D-82E2-1454F5012B95}"/>
                </a:ext>
              </a:extLst>
            </p:cNvPr>
            <p:cNvSpPr txBox="1"/>
            <p:nvPr/>
          </p:nvSpPr>
          <p:spPr>
            <a:xfrm>
              <a:off x="945300" y="2118999"/>
              <a:ext cx="596645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500" dirty="0"/>
                <a:t>.02</a:t>
              </a:r>
              <a:endParaRPr lang="en-US" sz="1500" dirty="0"/>
            </a:p>
          </p:txBody>
        </p:sp>
        <p:sp>
          <p:nvSpPr>
            <p:cNvPr id="79" name="Textfeld 78">
              <a:extLst>
                <a:ext uri="{FF2B5EF4-FFF2-40B4-BE49-F238E27FC236}">
                  <a16:creationId xmlns:a16="http://schemas.microsoft.com/office/drawing/2014/main" id="{997D1FB6-FDF7-4F3A-89DF-C2B664771267}"/>
                </a:ext>
              </a:extLst>
            </p:cNvPr>
            <p:cNvSpPr txBox="1"/>
            <p:nvPr/>
          </p:nvSpPr>
          <p:spPr>
            <a:xfrm>
              <a:off x="945301" y="1670219"/>
              <a:ext cx="596645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500" dirty="0"/>
                <a:t>.03</a:t>
              </a:r>
              <a:endParaRPr lang="en-US" sz="1500" dirty="0"/>
            </a:p>
          </p:txBody>
        </p:sp>
        <p:sp>
          <p:nvSpPr>
            <p:cNvPr id="80" name="Textfeld 79">
              <a:extLst>
                <a:ext uri="{FF2B5EF4-FFF2-40B4-BE49-F238E27FC236}">
                  <a16:creationId xmlns:a16="http://schemas.microsoft.com/office/drawing/2014/main" id="{2BF10947-A884-4894-9554-BECCF6D4C046}"/>
                </a:ext>
              </a:extLst>
            </p:cNvPr>
            <p:cNvSpPr txBox="1"/>
            <p:nvPr/>
          </p:nvSpPr>
          <p:spPr>
            <a:xfrm rot="16200000">
              <a:off x="576567" y="2678102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/>
                <a:t>FDi</a:t>
              </a:r>
              <a:endParaRPr lang="en-US" b="1" dirty="0"/>
            </a:p>
          </p:txBody>
        </p:sp>
      </p:grpSp>
      <p:grpSp>
        <p:nvGrpSpPr>
          <p:cNvPr id="81" name="Gruppieren 80">
            <a:extLst>
              <a:ext uri="{FF2B5EF4-FFF2-40B4-BE49-F238E27FC236}">
                <a16:creationId xmlns:a16="http://schemas.microsoft.com/office/drawing/2014/main" id="{D364F9B1-2FC6-404B-AB8A-8B497C89D805}"/>
              </a:ext>
            </a:extLst>
          </p:cNvPr>
          <p:cNvGrpSpPr/>
          <p:nvPr/>
        </p:nvGrpSpPr>
        <p:grpSpPr>
          <a:xfrm>
            <a:off x="616154" y="9944238"/>
            <a:ext cx="1033828" cy="2628412"/>
            <a:chOff x="638123" y="1670219"/>
            <a:chExt cx="1033828" cy="2628412"/>
          </a:xfrm>
        </p:grpSpPr>
        <p:sp>
          <p:nvSpPr>
            <p:cNvPr id="82" name="Textfeld 81">
              <a:extLst>
                <a:ext uri="{FF2B5EF4-FFF2-40B4-BE49-F238E27FC236}">
                  <a16:creationId xmlns:a16="http://schemas.microsoft.com/office/drawing/2014/main" id="{AE10E80E-98DB-4396-91F2-E8375840FE2B}"/>
                </a:ext>
              </a:extLst>
            </p:cNvPr>
            <p:cNvSpPr txBox="1"/>
            <p:nvPr/>
          </p:nvSpPr>
          <p:spPr>
            <a:xfrm>
              <a:off x="916187" y="3975466"/>
              <a:ext cx="596645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500" dirty="0"/>
                <a:t>-.02</a:t>
              </a:r>
              <a:endParaRPr lang="en-US" sz="1500" dirty="0"/>
            </a:p>
          </p:txBody>
        </p:sp>
        <p:sp>
          <p:nvSpPr>
            <p:cNvPr id="83" name="Textfeld 82">
              <a:extLst>
                <a:ext uri="{FF2B5EF4-FFF2-40B4-BE49-F238E27FC236}">
                  <a16:creationId xmlns:a16="http://schemas.microsoft.com/office/drawing/2014/main" id="{DD9BB704-6386-41A0-8A9D-27570BE60FEF}"/>
                </a:ext>
              </a:extLst>
            </p:cNvPr>
            <p:cNvSpPr txBox="1"/>
            <p:nvPr/>
          </p:nvSpPr>
          <p:spPr>
            <a:xfrm>
              <a:off x="910815" y="3527903"/>
              <a:ext cx="596645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500" dirty="0"/>
                <a:t>-.01</a:t>
              </a:r>
              <a:endParaRPr lang="en-US" sz="1500" dirty="0"/>
            </a:p>
          </p:txBody>
        </p:sp>
        <p:sp>
          <p:nvSpPr>
            <p:cNvPr id="84" name="Textfeld 83">
              <a:extLst>
                <a:ext uri="{FF2B5EF4-FFF2-40B4-BE49-F238E27FC236}">
                  <a16:creationId xmlns:a16="http://schemas.microsoft.com/office/drawing/2014/main" id="{D934CD86-E8D4-4C00-86B2-07EFF2AA3C29}"/>
                </a:ext>
              </a:extLst>
            </p:cNvPr>
            <p:cNvSpPr txBox="1"/>
            <p:nvPr/>
          </p:nvSpPr>
          <p:spPr>
            <a:xfrm>
              <a:off x="1075306" y="3064236"/>
              <a:ext cx="596645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500" dirty="0"/>
                <a:t>0</a:t>
              </a:r>
              <a:endParaRPr lang="en-US" sz="1500" dirty="0"/>
            </a:p>
          </p:txBody>
        </p:sp>
        <p:sp>
          <p:nvSpPr>
            <p:cNvPr id="85" name="Textfeld 84">
              <a:extLst>
                <a:ext uri="{FF2B5EF4-FFF2-40B4-BE49-F238E27FC236}">
                  <a16:creationId xmlns:a16="http://schemas.microsoft.com/office/drawing/2014/main" id="{5D30D223-32F8-49B8-8656-ED1A380BD107}"/>
                </a:ext>
              </a:extLst>
            </p:cNvPr>
            <p:cNvSpPr txBox="1"/>
            <p:nvPr/>
          </p:nvSpPr>
          <p:spPr>
            <a:xfrm>
              <a:off x="945300" y="2589839"/>
              <a:ext cx="596645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500" dirty="0"/>
                <a:t>.01</a:t>
              </a:r>
              <a:endParaRPr lang="en-US" sz="1500" dirty="0"/>
            </a:p>
          </p:txBody>
        </p:sp>
        <p:sp>
          <p:nvSpPr>
            <p:cNvPr id="86" name="Textfeld 85">
              <a:extLst>
                <a:ext uri="{FF2B5EF4-FFF2-40B4-BE49-F238E27FC236}">
                  <a16:creationId xmlns:a16="http://schemas.microsoft.com/office/drawing/2014/main" id="{6277F7F7-CF4D-4D29-9A5B-7529828DE5C5}"/>
                </a:ext>
              </a:extLst>
            </p:cNvPr>
            <p:cNvSpPr txBox="1"/>
            <p:nvPr/>
          </p:nvSpPr>
          <p:spPr>
            <a:xfrm>
              <a:off x="945300" y="2118999"/>
              <a:ext cx="596645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500" dirty="0"/>
                <a:t>.02</a:t>
              </a:r>
              <a:endParaRPr lang="en-US" sz="1500" dirty="0"/>
            </a:p>
          </p:txBody>
        </p:sp>
        <p:sp>
          <p:nvSpPr>
            <p:cNvPr id="87" name="Textfeld 86">
              <a:extLst>
                <a:ext uri="{FF2B5EF4-FFF2-40B4-BE49-F238E27FC236}">
                  <a16:creationId xmlns:a16="http://schemas.microsoft.com/office/drawing/2014/main" id="{68FDFC80-642A-4346-90FE-3DC00CC03CAF}"/>
                </a:ext>
              </a:extLst>
            </p:cNvPr>
            <p:cNvSpPr txBox="1"/>
            <p:nvPr/>
          </p:nvSpPr>
          <p:spPr>
            <a:xfrm>
              <a:off x="945301" y="1670219"/>
              <a:ext cx="596645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500" dirty="0"/>
                <a:t>.03</a:t>
              </a:r>
              <a:endParaRPr lang="en-US" sz="1500" dirty="0"/>
            </a:p>
          </p:txBody>
        </p:sp>
        <p:sp>
          <p:nvSpPr>
            <p:cNvPr id="88" name="Textfeld 87">
              <a:extLst>
                <a:ext uri="{FF2B5EF4-FFF2-40B4-BE49-F238E27FC236}">
                  <a16:creationId xmlns:a16="http://schemas.microsoft.com/office/drawing/2014/main" id="{BD1419D8-0386-4CF7-A591-07D0656F8C37}"/>
                </a:ext>
              </a:extLst>
            </p:cNvPr>
            <p:cNvSpPr txBox="1"/>
            <p:nvPr/>
          </p:nvSpPr>
          <p:spPr>
            <a:xfrm rot="16200000">
              <a:off x="576567" y="2678102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/>
                <a:t>FDi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874591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rafik 50">
            <a:extLst>
              <a:ext uri="{FF2B5EF4-FFF2-40B4-BE49-F238E27FC236}">
                <a16:creationId xmlns:a16="http://schemas.microsoft.com/office/drawing/2014/main" id="{D469068C-A1C8-4B4B-946C-D3CB056951D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30" t="10805" b="10640"/>
          <a:stretch/>
        </p:blipFill>
        <p:spPr>
          <a:xfrm>
            <a:off x="2521744" y="415637"/>
            <a:ext cx="4748666" cy="5097895"/>
          </a:xfrm>
          <a:prstGeom prst="rect">
            <a:avLst/>
          </a:prstGeom>
        </p:spPr>
      </p:pic>
      <p:pic>
        <p:nvPicPr>
          <p:cNvPr id="46" name="Grafik 45">
            <a:extLst>
              <a:ext uri="{FF2B5EF4-FFF2-40B4-BE49-F238E27FC236}">
                <a16:creationId xmlns:a16="http://schemas.microsoft.com/office/drawing/2014/main" id="{87471453-415B-4A4D-9C46-D607F8B2625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605" t="14092" r="10582" b="10456"/>
          <a:stretch/>
        </p:blipFill>
        <p:spPr>
          <a:xfrm>
            <a:off x="7712869" y="339074"/>
            <a:ext cx="4421981" cy="5174458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18F93381-481E-4A37-AAA9-E4E84BEE38BB}"/>
              </a:ext>
            </a:extLst>
          </p:cNvPr>
          <p:cNvSpPr txBox="1"/>
          <p:nvPr/>
        </p:nvSpPr>
        <p:spPr>
          <a:xfrm>
            <a:off x="10037972" y="284304"/>
            <a:ext cx="202703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>
                <a:solidFill>
                  <a:srgbClr val="FF0000"/>
                </a:solidFill>
              </a:rPr>
              <a:t>social skill</a:t>
            </a:r>
          </a:p>
          <a:p>
            <a:pPr algn="r"/>
            <a:r>
              <a:rPr lang="en-US" b="1" dirty="0">
                <a:solidFill>
                  <a:srgbClr val="007F85"/>
                </a:solidFill>
              </a:rPr>
              <a:t>attention switching</a:t>
            </a:r>
          </a:p>
          <a:p>
            <a:pPr algn="r"/>
            <a:r>
              <a:rPr lang="en-US" b="1" dirty="0">
                <a:solidFill>
                  <a:srgbClr val="352A86"/>
                </a:solidFill>
              </a:rPr>
              <a:t>attention to detail</a:t>
            </a:r>
          </a:p>
          <a:p>
            <a:pPr algn="r"/>
            <a:r>
              <a:rPr lang="en-US" b="1" dirty="0">
                <a:solidFill>
                  <a:srgbClr val="660022"/>
                </a:solidFill>
              </a:rPr>
              <a:t>communication</a:t>
            </a:r>
          </a:p>
          <a:p>
            <a:pPr algn="r"/>
            <a:r>
              <a:rPr lang="en-US" b="1" dirty="0">
                <a:solidFill>
                  <a:srgbClr val="827F00"/>
                </a:solidFill>
              </a:rPr>
              <a:t>imagination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CFBC67C2-677D-4FEA-BA87-C3210BC24A84}"/>
              </a:ext>
            </a:extLst>
          </p:cNvPr>
          <p:cNvSpPr txBox="1"/>
          <p:nvPr/>
        </p:nvSpPr>
        <p:spPr>
          <a:xfrm>
            <a:off x="7144291" y="5320229"/>
            <a:ext cx="62272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500" dirty="0"/>
              <a:t>-.001</a:t>
            </a:r>
            <a:endParaRPr lang="en-US" sz="1500" dirty="0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ADD53643-BC7D-4371-9646-D3085D8849BD}"/>
              </a:ext>
            </a:extLst>
          </p:cNvPr>
          <p:cNvSpPr txBox="1"/>
          <p:nvPr/>
        </p:nvSpPr>
        <p:spPr>
          <a:xfrm>
            <a:off x="7170373" y="4376856"/>
            <a:ext cx="59664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500" dirty="0"/>
              <a:t>0</a:t>
            </a:r>
            <a:endParaRPr lang="en-US" sz="1500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34091771-83DD-4A53-92C1-9BCBCD2B7A85}"/>
              </a:ext>
            </a:extLst>
          </p:cNvPr>
          <p:cNvSpPr txBox="1"/>
          <p:nvPr/>
        </p:nvSpPr>
        <p:spPr>
          <a:xfrm>
            <a:off x="7170373" y="1583724"/>
            <a:ext cx="59664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500" dirty="0"/>
              <a:t>.003</a:t>
            </a:r>
            <a:endParaRPr lang="en-US" sz="1500" dirty="0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75D56D10-A2D8-4071-8337-64F2EA5279E6}"/>
              </a:ext>
            </a:extLst>
          </p:cNvPr>
          <p:cNvSpPr txBox="1"/>
          <p:nvPr/>
        </p:nvSpPr>
        <p:spPr>
          <a:xfrm>
            <a:off x="7170373" y="644680"/>
            <a:ext cx="59664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500" dirty="0"/>
              <a:t>.004</a:t>
            </a:r>
            <a:endParaRPr lang="en-US" sz="1500" dirty="0"/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5DE76C78-B513-4F63-A1E6-F24A080D19B8}"/>
              </a:ext>
            </a:extLst>
          </p:cNvPr>
          <p:cNvSpPr txBox="1"/>
          <p:nvPr/>
        </p:nvSpPr>
        <p:spPr>
          <a:xfrm>
            <a:off x="2968341" y="5510992"/>
            <a:ext cx="416863" cy="3231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de-DE" sz="1500" dirty="0"/>
              <a:t>0</a:t>
            </a:r>
            <a:endParaRPr lang="en-US" sz="1500" dirty="0"/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5BAF0A95-162E-4873-8CD8-E8245F9F7328}"/>
              </a:ext>
            </a:extLst>
          </p:cNvPr>
          <p:cNvSpPr txBox="1"/>
          <p:nvPr/>
        </p:nvSpPr>
        <p:spPr>
          <a:xfrm>
            <a:off x="3675508" y="5506707"/>
            <a:ext cx="416863" cy="3231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de-DE" sz="1500" dirty="0"/>
              <a:t>.5</a:t>
            </a:r>
            <a:endParaRPr lang="en-US" sz="1500" dirty="0"/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764012EC-AFEB-411F-BF00-C6BB8983393D}"/>
              </a:ext>
            </a:extLst>
          </p:cNvPr>
          <p:cNvSpPr txBox="1"/>
          <p:nvPr/>
        </p:nvSpPr>
        <p:spPr>
          <a:xfrm>
            <a:off x="4388264" y="5506707"/>
            <a:ext cx="416863" cy="3231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de-DE" sz="1500" dirty="0"/>
              <a:t>1</a:t>
            </a:r>
            <a:endParaRPr lang="en-US" sz="1500" dirty="0"/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19F1A018-D35A-45D7-A0BA-EE4F43A67A86}"/>
              </a:ext>
            </a:extLst>
          </p:cNvPr>
          <p:cNvSpPr txBox="1"/>
          <p:nvPr/>
        </p:nvSpPr>
        <p:spPr>
          <a:xfrm>
            <a:off x="5111742" y="5506707"/>
            <a:ext cx="466710" cy="3231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de-DE" sz="1500" dirty="0"/>
              <a:t>1.5</a:t>
            </a:r>
            <a:endParaRPr lang="en-US" sz="1500" dirty="0"/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61C9DA28-4ADC-4FA9-9F8C-A975E52784AB}"/>
              </a:ext>
            </a:extLst>
          </p:cNvPr>
          <p:cNvSpPr txBox="1"/>
          <p:nvPr/>
        </p:nvSpPr>
        <p:spPr>
          <a:xfrm>
            <a:off x="5748468" y="5504326"/>
            <a:ext cx="466710" cy="3231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de-DE" sz="1500" dirty="0"/>
              <a:t>2</a:t>
            </a:r>
            <a:endParaRPr lang="en-US" sz="1500" dirty="0"/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CBCE0329-5D54-46BD-9A8E-B8A8036E4B3D}"/>
              </a:ext>
            </a:extLst>
          </p:cNvPr>
          <p:cNvSpPr txBox="1"/>
          <p:nvPr/>
        </p:nvSpPr>
        <p:spPr>
          <a:xfrm>
            <a:off x="6513333" y="5504326"/>
            <a:ext cx="466710" cy="3231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de-DE" sz="1500" dirty="0"/>
              <a:t>2.5</a:t>
            </a:r>
            <a:endParaRPr lang="en-US" sz="1500" dirty="0"/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3244306E-E0BA-4980-BADA-E70ABC9954D7}"/>
              </a:ext>
            </a:extLst>
          </p:cNvPr>
          <p:cNvSpPr txBox="1"/>
          <p:nvPr/>
        </p:nvSpPr>
        <p:spPr>
          <a:xfrm>
            <a:off x="7170373" y="2511001"/>
            <a:ext cx="59664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500" dirty="0"/>
              <a:t>.002</a:t>
            </a:r>
            <a:endParaRPr lang="en-US" sz="1500" dirty="0"/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6D648FD2-84F2-45F8-857F-DAFCE7C32062}"/>
              </a:ext>
            </a:extLst>
          </p:cNvPr>
          <p:cNvSpPr txBox="1"/>
          <p:nvPr/>
        </p:nvSpPr>
        <p:spPr>
          <a:xfrm>
            <a:off x="7170373" y="3438251"/>
            <a:ext cx="59664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500" dirty="0"/>
              <a:t>.001</a:t>
            </a:r>
            <a:endParaRPr lang="en-US" sz="1500" dirty="0"/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7159653F-BB52-4036-973A-3587CD1CCB5E}"/>
              </a:ext>
            </a:extLst>
          </p:cNvPr>
          <p:cNvSpPr/>
          <p:nvPr/>
        </p:nvSpPr>
        <p:spPr>
          <a:xfrm>
            <a:off x="7791450" y="5461000"/>
            <a:ext cx="4343400" cy="1073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AFD9EAA7-F353-4049-8B88-A05BAE8F0E69}"/>
              </a:ext>
            </a:extLst>
          </p:cNvPr>
          <p:cNvSpPr txBox="1"/>
          <p:nvPr/>
        </p:nvSpPr>
        <p:spPr>
          <a:xfrm>
            <a:off x="2301097" y="5506389"/>
            <a:ext cx="416863" cy="3231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de-DE" sz="1500" dirty="0"/>
              <a:t>-.5</a:t>
            </a:r>
            <a:endParaRPr lang="en-US" sz="1500" dirty="0"/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B93E9BA1-DB2F-4C65-A586-DEC0FAEF3C27}"/>
              </a:ext>
            </a:extLst>
          </p:cNvPr>
          <p:cNvSpPr txBox="1"/>
          <p:nvPr/>
        </p:nvSpPr>
        <p:spPr>
          <a:xfrm>
            <a:off x="1977554" y="1793599"/>
            <a:ext cx="59664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500" dirty="0"/>
              <a:t>.004</a:t>
            </a:r>
            <a:endParaRPr lang="en-US" sz="1500" dirty="0"/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A75A6507-8B9D-436B-A7A9-02276E71B99F}"/>
              </a:ext>
            </a:extLst>
          </p:cNvPr>
          <p:cNvSpPr txBox="1"/>
          <p:nvPr/>
        </p:nvSpPr>
        <p:spPr>
          <a:xfrm>
            <a:off x="1983720" y="916065"/>
            <a:ext cx="59664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500" dirty="0"/>
              <a:t>.008</a:t>
            </a:r>
            <a:endParaRPr lang="en-US" sz="1500" dirty="0"/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501228DB-65EE-4065-AB3E-1B67FF7B69FB}"/>
              </a:ext>
            </a:extLst>
          </p:cNvPr>
          <p:cNvSpPr txBox="1"/>
          <p:nvPr/>
        </p:nvSpPr>
        <p:spPr>
          <a:xfrm>
            <a:off x="2002192" y="2685191"/>
            <a:ext cx="59664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500" dirty="0"/>
              <a:t>.002</a:t>
            </a:r>
            <a:endParaRPr lang="en-US" sz="1500" dirty="0"/>
          </a:p>
        </p:txBody>
      </p:sp>
      <p:sp>
        <p:nvSpPr>
          <p:cNvPr id="59" name="Textfeld 58">
            <a:extLst>
              <a:ext uri="{FF2B5EF4-FFF2-40B4-BE49-F238E27FC236}">
                <a16:creationId xmlns:a16="http://schemas.microsoft.com/office/drawing/2014/main" id="{9AE56357-A238-4022-86D7-25612AD57561}"/>
              </a:ext>
            </a:extLst>
          </p:cNvPr>
          <p:cNvSpPr txBox="1"/>
          <p:nvPr/>
        </p:nvSpPr>
        <p:spPr>
          <a:xfrm>
            <a:off x="1977554" y="3553035"/>
            <a:ext cx="59664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500" dirty="0"/>
              <a:t>0</a:t>
            </a:r>
            <a:endParaRPr lang="en-US" sz="1500" dirty="0"/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ADE3148A-9DE8-42CF-A34E-0450148F1B8F}"/>
              </a:ext>
            </a:extLst>
          </p:cNvPr>
          <p:cNvSpPr txBox="1"/>
          <p:nvPr/>
        </p:nvSpPr>
        <p:spPr>
          <a:xfrm>
            <a:off x="1977554" y="4445906"/>
            <a:ext cx="62272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500" dirty="0"/>
              <a:t>-.002</a:t>
            </a:r>
            <a:endParaRPr lang="en-US" sz="1500" dirty="0"/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DADEDF31-3278-4382-9909-AC37B17FCAA4}"/>
              </a:ext>
            </a:extLst>
          </p:cNvPr>
          <p:cNvSpPr txBox="1"/>
          <p:nvPr/>
        </p:nvSpPr>
        <p:spPr>
          <a:xfrm>
            <a:off x="1936240" y="5320229"/>
            <a:ext cx="62272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500" dirty="0"/>
              <a:t>-.004</a:t>
            </a:r>
            <a:endParaRPr lang="en-US" sz="1500" dirty="0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3FC1DD03-4D69-4058-9A16-A1803A35EDDC}"/>
              </a:ext>
            </a:extLst>
          </p:cNvPr>
          <p:cNvSpPr/>
          <p:nvPr/>
        </p:nvSpPr>
        <p:spPr>
          <a:xfrm>
            <a:off x="8218697" y="5690727"/>
            <a:ext cx="36385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trait type</a:t>
            </a:r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336CCE67-5DE5-4E5D-B474-54891116226A}"/>
              </a:ext>
            </a:extLst>
          </p:cNvPr>
          <p:cNvSpPr/>
          <p:nvPr/>
        </p:nvSpPr>
        <p:spPr>
          <a:xfrm>
            <a:off x="2660621" y="5686133"/>
            <a:ext cx="42890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trait clinical diagnosticity [log odds ratio]</a:t>
            </a:r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B232D40D-DD06-472E-A951-EBF1C32F8ADA}"/>
              </a:ext>
            </a:extLst>
          </p:cNvPr>
          <p:cNvSpPr/>
          <p:nvPr/>
        </p:nvSpPr>
        <p:spPr>
          <a:xfrm rot="16200000">
            <a:off x="-363543" y="2823460"/>
            <a:ext cx="42890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trait-related reliance on detail increase [linear slope difference]</a:t>
            </a:r>
          </a:p>
        </p:txBody>
      </p:sp>
    </p:spTree>
    <p:extLst>
      <p:ext uri="{BB962C8B-B14F-4D97-AF65-F5344CB8AC3E}">
        <p14:creationId xmlns:p14="http://schemas.microsoft.com/office/powerpoint/2010/main" val="2876746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240</Words>
  <Application>Microsoft Office PowerPoint</Application>
  <PresentationFormat>Breitbild</PresentationFormat>
  <Paragraphs>116</Paragraphs>
  <Slides>3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PowerPoint-Präsentation</vt:lpstr>
      <vt:lpstr>PowerPoint-Präsentation</vt:lpstr>
      <vt:lpstr>PowerPoint-Präsentation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Arjen Alink</dc:creator>
  <cp:lastModifiedBy>Arjen Alink</cp:lastModifiedBy>
  <cp:revision>514</cp:revision>
  <cp:lastPrinted>2017-09-20T09:27:40Z</cp:lastPrinted>
  <dcterms:created xsi:type="dcterms:W3CDTF">2017-09-19T13:10:24Z</dcterms:created>
  <dcterms:modified xsi:type="dcterms:W3CDTF">2020-07-14T13:27:43Z</dcterms:modified>
</cp:coreProperties>
</file>