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70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>
        <p:scale>
          <a:sx n="50" d="100"/>
          <a:sy n="50" d="100"/>
        </p:scale>
        <p:origin x="12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0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2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06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0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9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BC109F-006E-4C3C-8619-13967D78BD1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44C965-1BFC-4CA4-9314-E82F6E3603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1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Assignment</a:t>
            </a:r>
            <a:r>
              <a:rPr lang="fr-FR" dirty="0"/>
              <a:t> #6 </a:t>
            </a:r>
            <a:r>
              <a:rPr lang="fr-FR" dirty="0" smtClean="0"/>
              <a:t>CS.1428.H01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Arjit</a:t>
            </a:r>
            <a:r>
              <a:rPr lang="en-US" sz="3000" dirty="0" smtClean="0"/>
              <a:t> Magar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291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 Execution Time :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0.666 Seconds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6493"/>
            <a:ext cx="11367351" cy="24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3 : Optimizing 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optimize the execution speed of version 2, I changed the programming language from C++ to Fortran as it is </a:t>
            </a:r>
            <a:r>
              <a:rPr lang="en-US" dirty="0"/>
              <a:t>well-suited for numerical and scientific </a:t>
            </a:r>
            <a:r>
              <a:rPr lang="en-US" dirty="0" smtClean="0"/>
              <a:t>computing.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Fortran is a natively parallel programming language with </a:t>
            </a:r>
            <a:r>
              <a:rPr lang="en-US" dirty="0" smtClean="0"/>
              <a:t>inbuilt array-like </a:t>
            </a:r>
            <a:r>
              <a:rPr lang="en-US" dirty="0"/>
              <a:t>syntax to communicate data between CPUs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Fortran is the dominant language of </a:t>
            </a:r>
            <a:r>
              <a:rPr lang="en-US" dirty="0" smtClean="0"/>
              <a:t>High-Performance </a:t>
            </a:r>
            <a:r>
              <a:rPr lang="en-US" dirty="0"/>
              <a:t>Computing and is used to </a:t>
            </a:r>
            <a:r>
              <a:rPr lang="en-US" dirty="0" smtClean="0"/>
              <a:t>benchmark the fastest supercomputers in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Write the same program in Fortran and parallelize the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</a:t>
            </a:r>
            <a:r>
              <a:rPr lang="en-US" dirty="0" err="1" smtClean="0"/>
              <a:t>omp_lib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enable </a:t>
            </a:r>
            <a:r>
              <a:rPr lang="en-US" dirty="0" err="1"/>
              <a:t>OpenMP</a:t>
            </a:r>
            <a:r>
              <a:rPr lang="en-US" dirty="0"/>
              <a:t> functionality in </a:t>
            </a:r>
            <a:r>
              <a:rPr lang="en-US" dirty="0" smtClean="0"/>
              <a:t>Fortran.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Parallelize </a:t>
            </a:r>
            <a:r>
              <a:rPr lang="en-US" dirty="0"/>
              <a:t>the iterations of the loop across multiple threads using !$OMP PARALLEL 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5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286" y="537029"/>
            <a:ext cx="9753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We use </a:t>
            </a:r>
            <a:r>
              <a:rPr lang="en-US" sz="2400" dirty="0"/>
              <a:t>REDUCTION(+: </a:t>
            </a:r>
            <a:r>
              <a:rPr lang="en-US" sz="2400" dirty="0" err="1"/>
              <a:t>happy_prime_count</a:t>
            </a:r>
            <a:r>
              <a:rPr lang="en-US" sz="2400" dirty="0" smtClean="0"/>
              <a:t>) </a:t>
            </a:r>
            <a:r>
              <a:rPr lang="en-US" sz="2200" dirty="0"/>
              <a:t>to makes sure that updates to the shared variable </a:t>
            </a:r>
            <a:r>
              <a:rPr lang="en-US" sz="2200" dirty="0" err="1"/>
              <a:t>happy_prime_count</a:t>
            </a:r>
            <a:r>
              <a:rPr lang="en-US" sz="2200" dirty="0"/>
              <a:t> are safe and thread-local. The partial outcomes from each thread are added together (summed) to create a single global </a:t>
            </a:r>
            <a:r>
              <a:rPr lang="en-US" sz="2200" dirty="0" smtClean="0"/>
              <a:t>value at </a:t>
            </a:r>
            <a:r>
              <a:rPr lang="en-US" sz="2200" dirty="0"/>
              <a:t>the end of the loop.  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Variables like </a:t>
            </a:r>
            <a:r>
              <a:rPr lang="en-US" sz="2200" dirty="0" err="1"/>
              <a:t>i</a:t>
            </a:r>
            <a:r>
              <a:rPr lang="en-US" sz="2200" dirty="0"/>
              <a:t>, j, count, </a:t>
            </a:r>
            <a:r>
              <a:rPr lang="en-US" sz="2200" dirty="0" err="1"/>
              <a:t>num</a:t>
            </a:r>
            <a:r>
              <a:rPr lang="en-US" sz="2200" dirty="0"/>
              <a:t>, iterations, sum, and digit are declared private using Private Clause: PRIVATE(...) </a:t>
            </a:r>
            <a:r>
              <a:rPr lang="en-US" sz="2200" dirty="0" smtClean="0"/>
              <a:t>, </a:t>
            </a:r>
            <a:r>
              <a:rPr lang="en-US" sz="2200" dirty="0"/>
              <a:t>ensuring each thread has its own </a:t>
            </a:r>
            <a:r>
              <a:rPr lang="en-US" sz="2200" dirty="0" smtClean="0"/>
              <a:t>copy which prevents conflict or race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Lastly, we calculate the execution time as we did in the version 2 and end the program.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5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07661"/>
            <a:ext cx="5586747" cy="48385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22" y="688553"/>
            <a:ext cx="6003537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3 Execution Time :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0.046</a:t>
            </a:r>
            <a:r>
              <a:rPr lang="en-US" sz="3000" b="1" dirty="0" smtClean="0"/>
              <a:t> </a:t>
            </a:r>
            <a:r>
              <a:rPr lang="en-US" sz="3000" dirty="0"/>
              <a:t>seconds.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21" y="1576299"/>
            <a:ext cx="10758049" cy="19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145"/>
              </p:ext>
            </p:extLst>
          </p:nvPr>
        </p:nvGraphicFramePr>
        <p:xfrm>
          <a:off x="1567543" y="2374294"/>
          <a:ext cx="9506856" cy="372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952">
                  <a:extLst>
                    <a:ext uri="{9D8B030D-6E8A-4147-A177-3AD203B41FA5}">
                      <a16:colId xmlns:a16="http://schemas.microsoft.com/office/drawing/2014/main" val="2295235621"/>
                    </a:ext>
                  </a:extLst>
                </a:gridCol>
                <a:gridCol w="3168952">
                  <a:extLst>
                    <a:ext uri="{9D8B030D-6E8A-4147-A177-3AD203B41FA5}">
                      <a16:colId xmlns:a16="http://schemas.microsoft.com/office/drawing/2014/main" val="273865662"/>
                    </a:ext>
                  </a:extLst>
                </a:gridCol>
                <a:gridCol w="3168952">
                  <a:extLst>
                    <a:ext uri="{9D8B030D-6E8A-4147-A177-3AD203B41FA5}">
                      <a16:colId xmlns:a16="http://schemas.microsoft.com/office/drawing/2014/main" val="4252106782"/>
                    </a:ext>
                  </a:extLst>
                </a:gridCol>
              </a:tblGrid>
              <a:tr h="91591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Version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Execution</a:t>
                      </a:r>
                      <a:r>
                        <a:rPr lang="en-US" sz="2800" baseline="0" dirty="0" smtClean="0"/>
                        <a:t> time (seconds)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Speedup Over</a:t>
                      </a:r>
                      <a:r>
                        <a:rPr lang="en-US" sz="2800" baseline="0" dirty="0" smtClean="0"/>
                        <a:t> Version 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09219"/>
                  </a:ext>
                </a:extLst>
              </a:tr>
              <a:tr h="91591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Version 1 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3.381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1.00x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25679"/>
                  </a:ext>
                </a:extLst>
              </a:tr>
              <a:tr h="91591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Version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0.666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5.08x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06620"/>
                  </a:ext>
                </a:extLst>
              </a:tr>
              <a:tr h="91591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Version 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0.046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73.50x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827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599" y="1219200"/>
            <a:ext cx="863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Execution Time and Speedup </a:t>
            </a:r>
            <a:r>
              <a:rPr lang="en-US" sz="3500" b="1" dirty="0"/>
              <a:t>C</a:t>
            </a:r>
            <a:r>
              <a:rPr lang="en-US" sz="3500" b="1" dirty="0" smtClean="0"/>
              <a:t>omparison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225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55886" y="3060338"/>
            <a:ext cx="10072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Thank you !!</a:t>
            </a:r>
          </a:p>
          <a:p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4775200" y="2198564"/>
            <a:ext cx="426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THE END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3738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: Finding </a:t>
            </a:r>
            <a:r>
              <a:rPr lang="en-US" dirty="0"/>
              <a:t>H</a:t>
            </a:r>
            <a:r>
              <a:rPr lang="en-US" dirty="0" smtClean="0"/>
              <a:t>appy Prime Numbers up to 1 Million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1)Start by setting the limit to 1 million and initialize </a:t>
            </a:r>
            <a:r>
              <a:rPr lang="en-US" dirty="0" err="1" smtClean="0"/>
              <a:t>happyPrime</a:t>
            </a:r>
            <a:r>
              <a:rPr lang="en-US" dirty="0" smtClean="0"/>
              <a:t> to 0</a:t>
            </a:r>
          </a:p>
          <a:p>
            <a:pPr marL="0" indent="0">
              <a:buNone/>
            </a:pPr>
            <a:r>
              <a:rPr lang="en-US" dirty="0" smtClean="0"/>
              <a:t>2)Check the numbers from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1 to 1000000  whether they are even and separate the numbers (except 2) as they cannot be prime</a:t>
            </a:r>
          </a:p>
          <a:p>
            <a:pPr marL="0" indent="0">
              <a:buNone/>
            </a:pPr>
            <a:r>
              <a:rPr lang="en-US" dirty="0" smtClean="0"/>
              <a:t>3)Check the primality of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Firstly, initialize </a:t>
            </a:r>
            <a:r>
              <a:rPr lang="en-US" dirty="0" err="1" smtClean="0"/>
              <a:t>primeCount</a:t>
            </a:r>
            <a:r>
              <a:rPr lang="en-US" dirty="0" smtClean="0"/>
              <a:t>=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every odd number </a:t>
            </a:r>
            <a:r>
              <a:rPr lang="en-US" dirty="0" err="1" smtClean="0"/>
              <a:t>i</a:t>
            </a:r>
            <a:r>
              <a:rPr lang="en-US" dirty="0" smtClean="0"/>
              <a:t>, check divisibility by all numbers j from 2 to the square root of </a:t>
            </a:r>
            <a:r>
              <a:rPr lang="en-US" dirty="0" err="1" smtClean="0"/>
              <a:t>i</a:t>
            </a:r>
            <a:r>
              <a:rPr lang="en-US" dirty="0" smtClean="0"/>
              <a:t> ( We start from 2 as every number is divisible by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any divisor is found increase the </a:t>
            </a:r>
            <a:r>
              <a:rPr lang="en-US" dirty="0" err="1" smtClean="0"/>
              <a:t>primeCount</a:t>
            </a:r>
            <a:r>
              <a:rPr lang="en-US" dirty="0" smtClean="0"/>
              <a:t> by 1 else keep it 0 and the value of </a:t>
            </a:r>
            <a:r>
              <a:rPr lang="en-US" dirty="0" err="1" smtClean="0"/>
              <a:t>i</a:t>
            </a:r>
            <a:r>
              <a:rPr lang="en-US" dirty="0" smtClean="0"/>
              <a:t> will be prime.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98500" y="584200"/>
            <a:ext cx="10541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4)Check whether </a:t>
            </a:r>
            <a:r>
              <a:rPr lang="en-US" sz="2200" dirty="0" err="1" smtClean="0"/>
              <a:t>i</a:t>
            </a:r>
            <a:r>
              <a:rPr lang="en-US" sz="2200" dirty="0" smtClean="0"/>
              <a:t> is happy prime or not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 Initialize the </a:t>
            </a:r>
            <a:r>
              <a:rPr lang="en-US" sz="2200" dirty="0" err="1" smtClean="0"/>
              <a:t>num</a:t>
            </a:r>
            <a:r>
              <a:rPr lang="en-US" sz="2200" dirty="0" smtClean="0"/>
              <a:t> to </a:t>
            </a:r>
            <a:r>
              <a:rPr lang="en-US" sz="2200" dirty="0" err="1" smtClean="0"/>
              <a:t>i</a:t>
            </a:r>
            <a:r>
              <a:rPr lang="en-US" sz="2200" dirty="0" smtClean="0"/>
              <a:t> and </a:t>
            </a:r>
            <a:r>
              <a:rPr lang="en-US" sz="2200" dirty="0" err="1" smtClean="0"/>
              <a:t>itr</a:t>
            </a:r>
            <a:r>
              <a:rPr lang="en-US" sz="2200" dirty="0" smtClean="0"/>
              <a:t> = 0 to track iteration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 Repeat the process until the </a:t>
            </a:r>
            <a:r>
              <a:rPr lang="en-US" sz="2200" dirty="0" err="1" smtClean="0"/>
              <a:t>num</a:t>
            </a:r>
            <a:r>
              <a:rPr lang="en-US" sz="2200" dirty="0" smtClean="0"/>
              <a:t> == 1(happy prime) or </a:t>
            </a:r>
            <a:r>
              <a:rPr lang="en-US" sz="2200" dirty="0" err="1" smtClean="0"/>
              <a:t>itr</a:t>
            </a:r>
            <a:r>
              <a:rPr lang="en-US" sz="2200" dirty="0" smtClean="0"/>
              <a:t> &lt; 20 (to avoid the infinite loop)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Initialize the sum to 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Extract each digit of the </a:t>
            </a:r>
            <a:r>
              <a:rPr lang="en-US" sz="2200" dirty="0" err="1" smtClean="0"/>
              <a:t>num</a:t>
            </a:r>
            <a:r>
              <a:rPr lang="en-US" sz="2200" dirty="0"/>
              <a:t> </a:t>
            </a:r>
            <a:r>
              <a:rPr lang="en-US" sz="2200" dirty="0" smtClean="0"/>
              <a:t>and compute the square of the digit and add the square to the sum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Update the </a:t>
            </a:r>
            <a:r>
              <a:rPr lang="en-US" sz="2200" dirty="0" err="1" smtClean="0"/>
              <a:t>num</a:t>
            </a:r>
            <a:r>
              <a:rPr lang="en-US" sz="2200" dirty="0" smtClean="0"/>
              <a:t> to the sum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Increment the </a:t>
            </a:r>
            <a:r>
              <a:rPr lang="en-US" sz="2200" dirty="0" err="1" smtClean="0"/>
              <a:t>itr</a:t>
            </a: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If </a:t>
            </a:r>
            <a:r>
              <a:rPr lang="en-US" sz="2200" dirty="0" err="1" smtClean="0"/>
              <a:t>num</a:t>
            </a:r>
            <a:r>
              <a:rPr lang="en-US" sz="2200" dirty="0" smtClean="0"/>
              <a:t> == 1 after the loop, then the number is happy number</a:t>
            </a:r>
          </a:p>
          <a:p>
            <a:r>
              <a:rPr lang="en-US" sz="2200" dirty="0" smtClean="0"/>
              <a:t>5) Count the happy prime number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 smtClean="0"/>
              <a:t>If </a:t>
            </a:r>
            <a:r>
              <a:rPr lang="en-US" sz="2200" dirty="0" err="1" smtClean="0"/>
              <a:t>i</a:t>
            </a:r>
            <a:r>
              <a:rPr lang="en-US" sz="2200" dirty="0" smtClean="0"/>
              <a:t> both prime and happy prime , increment the </a:t>
            </a:r>
            <a:r>
              <a:rPr lang="en-US" sz="2200" dirty="0" err="1" smtClean="0"/>
              <a:t>happyPrime</a:t>
            </a:r>
            <a:endParaRPr lang="en-US" sz="2200" dirty="0" smtClean="0"/>
          </a:p>
          <a:p>
            <a:r>
              <a:rPr lang="en-US" sz="2200" dirty="0" smtClean="0"/>
              <a:t>6)Output the results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Print the total number of happy prime numbers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Measure and display the execution time</a:t>
            </a:r>
          </a:p>
          <a:p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84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9" y="660113"/>
            <a:ext cx="5907739" cy="4873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6" y="660113"/>
            <a:ext cx="5704114" cy="48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/>
          <a:p>
            <a:r>
              <a:rPr lang="en-US" dirty="0" smtClean="0"/>
              <a:t>Version 1 Execution Time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3.381 Seconds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98" y="968047"/>
            <a:ext cx="10733094" cy="21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version 1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use the data </a:t>
            </a:r>
            <a:r>
              <a:rPr lang="en-US" dirty="0"/>
              <a:t>parallelism approach as the same task (checking if a number is a happy prime) is performed independently on different pieces of data (numbers from 2 to 1,000,000) across multiple </a:t>
            </a:r>
            <a:r>
              <a:rPr lang="en-US" dirty="0" smtClean="0"/>
              <a:t>threads.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use </a:t>
            </a:r>
            <a:r>
              <a:rPr lang="en-US" dirty="0" err="1" smtClean="0"/>
              <a:t>OpenMP</a:t>
            </a:r>
            <a:r>
              <a:rPr lang="en-US" dirty="0" smtClean="0"/>
              <a:t> to parallelize the code from version 1 to version 2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With open 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78" y="1647371"/>
            <a:ext cx="949597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1)Firstly, enable the </a:t>
            </a:r>
            <a:r>
              <a:rPr lang="en-US" dirty="0"/>
              <a:t>Parallelization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the #include &lt;</a:t>
            </a:r>
            <a:r>
              <a:rPr lang="en-US" dirty="0" err="1" smtClean="0"/>
              <a:t>omp.h</a:t>
            </a:r>
            <a:r>
              <a:rPr lang="en-US" dirty="0" smtClean="0"/>
              <a:t>&gt; to include all access the </a:t>
            </a:r>
            <a:r>
              <a:rPr lang="en-US" dirty="0" err="1" smtClean="0"/>
              <a:t>openMP</a:t>
            </a:r>
            <a:r>
              <a:rPr lang="en-US" dirty="0" smtClean="0"/>
              <a:t> library</a:t>
            </a:r>
          </a:p>
          <a:p>
            <a:pPr marL="0" indent="0">
              <a:buNone/>
            </a:pPr>
            <a:r>
              <a:rPr lang="en-US" dirty="0" smtClean="0"/>
              <a:t>2)Secondly, start the parallelization with #pragma </a:t>
            </a:r>
            <a:r>
              <a:rPr lang="en-US" dirty="0" err="1" smtClean="0"/>
              <a:t>omp</a:t>
            </a:r>
            <a:r>
              <a:rPr lang="en-US" dirty="0" smtClean="0"/>
              <a:t> parallel for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pragma </a:t>
            </a:r>
            <a:r>
              <a:rPr lang="en-US" dirty="0" err="1" smtClean="0"/>
              <a:t>omp</a:t>
            </a:r>
            <a:r>
              <a:rPr lang="en-US" dirty="0" smtClean="0"/>
              <a:t> for parallelizes the loop that iterates overs the number from 2 to 1 million </a:t>
            </a:r>
            <a:r>
              <a:rPr lang="en-US" altLang="en-US" dirty="0" smtClean="0"/>
              <a:t>(for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2;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&lt;= limit;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++)).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err="1" smtClean="0"/>
              <a:t>OpenMP</a:t>
            </a:r>
            <a:r>
              <a:rPr lang="en-US" altLang="en-US" dirty="0" smtClean="0"/>
              <a:t> automatically divides the loop iterations into multiple threads allowing each thread to independently process a subset of numbers.</a:t>
            </a:r>
          </a:p>
          <a:p>
            <a:pPr marL="0" indent="0">
              <a:buNone/>
            </a:pPr>
            <a:r>
              <a:rPr lang="en-US" altLang="en-US" dirty="0" smtClean="0"/>
              <a:t>3)Using Reduction (+ : </a:t>
            </a:r>
            <a:r>
              <a:rPr lang="en-US" altLang="en-US" dirty="0" err="1" smtClean="0"/>
              <a:t>happyPrime</a:t>
            </a:r>
            <a:r>
              <a:rPr lang="en-US" alt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reduction (+ : </a:t>
            </a:r>
            <a:r>
              <a:rPr lang="en-US" altLang="en-US" dirty="0" err="1" smtClean="0"/>
              <a:t>happyPrime</a:t>
            </a:r>
            <a:r>
              <a:rPr lang="en-US" altLang="en-US" dirty="0" smtClean="0"/>
              <a:t>) ensures that </a:t>
            </a:r>
            <a:r>
              <a:rPr lang="en-US" altLang="en-US" dirty="0" err="1" smtClean="0"/>
              <a:t>happyPrime</a:t>
            </a:r>
            <a:r>
              <a:rPr lang="en-US" altLang="en-US" dirty="0" smtClean="0"/>
              <a:t> counter is safely updated across the threads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Each thread maintains a local copy of </a:t>
            </a:r>
            <a:r>
              <a:rPr lang="en-US" altLang="en-US" dirty="0" err="1"/>
              <a:t>happyPrime</a:t>
            </a:r>
            <a:r>
              <a:rPr lang="en-US" altLang="en-US" dirty="0"/>
              <a:t> to increment independently when it finds a happy prime number.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8286" y="957943"/>
            <a:ext cx="10551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 err="1" smtClean="0"/>
              <a:t>OpenMP</a:t>
            </a:r>
            <a:r>
              <a:rPr lang="en-US" sz="2200" dirty="0" smtClean="0"/>
              <a:t> sums up all thread-local copies at the end of the parallel region and combines (reduces) them into the global </a:t>
            </a:r>
            <a:r>
              <a:rPr lang="en-US" sz="2200" dirty="0" err="1" smtClean="0"/>
              <a:t>happyPrime</a:t>
            </a:r>
            <a:r>
              <a:rPr lang="en-US" sz="2200" dirty="0" smtClean="0"/>
              <a:t> variable</a:t>
            </a:r>
          </a:p>
          <a:p>
            <a:r>
              <a:rPr lang="en-US" sz="2200" dirty="0" smtClean="0"/>
              <a:t>4). Time the Execution with </a:t>
            </a:r>
            <a:r>
              <a:rPr lang="en-US" sz="2200" dirty="0" err="1" smtClean="0"/>
              <a:t>omp_get_wtime</a:t>
            </a:r>
            <a:r>
              <a:rPr lang="en-US" sz="2200" dirty="0" smtClean="0"/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 err="1" smtClean="0"/>
              <a:t>omp_get_wtime</a:t>
            </a:r>
            <a:r>
              <a:rPr lang="en-US" sz="2200" dirty="0" smtClean="0"/>
              <a:t>() function is used to measure the execution time of the parallelized computation.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/>
              <a:t>start_time</a:t>
            </a:r>
            <a:r>
              <a:rPr lang="en-US" sz="2200" dirty="0" smtClean="0"/>
              <a:t> is recorded before the loop, and </a:t>
            </a:r>
            <a:r>
              <a:rPr lang="en-US" sz="2200" dirty="0" err="1" smtClean="0"/>
              <a:t>end_time</a:t>
            </a:r>
            <a:r>
              <a:rPr lang="en-US" sz="2200" dirty="0" smtClean="0"/>
              <a:t> is recorded after the loop.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difference </a:t>
            </a:r>
            <a:r>
              <a:rPr lang="en-US" sz="2200" dirty="0" err="1"/>
              <a:t>end_time</a:t>
            </a:r>
            <a:r>
              <a:rPr lang="en-US" sz="2200" dirty="0"/>
              <a:t> - </a:t>
            </a:r>
            <a:r>
              <a:rPr lang="en-US" sz="2200" dirty="0" err="1"/>
              <a:t>start_time</a:t>
            </a:r>
            <a:r>
              <a:rPr lang="en-US" sz="2200" dirty="0"/>
              <a:t> gives the total </a:t>
            </a:r>
            <a:r>
              <a:rPr lang="en-US" sz="2200" dirty="0" smtClean="0"/>
              <a:t>execution time </a:t>
            </a:r>
            <a:r>
              <a:rPr lang="en-US" sz="2200" dirty="0"/>
              <a:t>for the parallel computation.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26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4" y="465049"/>
            <a:ext cx="5504305" cy="5558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56" y="465049"/>
            <a:ext cx="5582429" cy="55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736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Tw Cen MT</vt:lpstr>
      <vt:lpstr>Tw Cen MT Condensed</vt:lpstr>
      <vt:lpstr>Wingdings</vt:lpstr>
      <vt:lpstr>Wingdings 3</vt:lpstr>
      <vt:lpstr>Integral</vt:lpstr>
      <vt:lpstr>Assignment #6 CS.1428.H01</vt:lpstr>
      <vt:lpstr>Algorithm : Finding Happy Prime Numbers up to 1 Million</vt:lpstr>
      <vt:lpstr>PowerPoint Presentation</vt:lpstr>
      <vt:lpstr>PowerPoint Presentation</vt:lpstr>
      <vt:lpstr>Version 1 Execution Time </vt:lpstr>
      <vt:lpstr>Parallelizing the version 1 using openMp</vt:lpstr>
      <vt:lpstr>Parallelization With open MP</vt:lpstr>
      <vt:lpstr>PowerPoint Presentation</vt:lpstr>
      <vt:lpstr>PowerPoint Presentation</vt:lpstr>
      <vt:lpstr>Version 2 Execution Time : </vt:lpstr>
      <vt:lpstr>Version 3 : Optimizing version 2</vt:lpstr>
      <vt:lpstr>PowerPoint Presentation</vt:lpstr>
      <vt:lpstr>PowerPoint Presentation</vt:lpstr>
      <vt:lpstr>Version 3 Execution Time 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35</cp:revision>
  <dcterms:created xsi:type="dcterms:W3CDTF">2024-11-17T03:13:45Z</dcterms:created>
  <dcterms:modified xsi:type="dcterms:W3CDTF">2024-11-18T03:40:25Z</dcterms:modified>
</cp:coreProperties>
</file>