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14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8F45B8CD-F359-4D94-8AD1-923710D8C70B}" type="datetimeFigureOut">
              <a:rPr lang="en-US" smtClean="0"/>
              <a:pPr/>
              <a:t>5/31/2018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447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2586" y="4305565"/>
            <a:ext cx="4800634" cy="4320540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570" tIns="56785" rIns="113570" bIns="56785"/>
          <a:lstStyle/>
          <a:p>
            <a:pPr marL="0" marR="0" indent="0" algn="l" defTabSz="1123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UNIX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14804" y="8776126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570" tIns="56785" rIns="113570" bIns="56785"/>
          <a:lstStyle/>
          <a:p>
            <a:pPr marL="0" marR="0" indent="0" algn="l" defTabSz="1123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	                          Page 00-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l" defTabSz="1123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latin typeface="Candara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3985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12334" tIns="56167" rIns="112334" bIns="56167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75056"/>
            <a:ext cx="1713383" cy="34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2334" tIns="56167" rIns="112334" bIns="5616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7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7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6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4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8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2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1874" y="1170638"/>
            <a:ext cx="1700974" cy="4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109" tIns="55555" rIns="111109" bIns="555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4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714500" y="450850"/>
            <a:ext cx="4800600" cy="36004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0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1271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4294967295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2825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49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966646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8811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3764B4-B2EF-45E8-8FF9-C7A351CD6CFD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439296-0924-45AF-819B-212EAE1FB2A4}" type="datetime1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4065">
          <p15:clr>
            <a:srgbClr val="F26B43"/>
          </p15:clr>
        </p15:guide>
        <p15:guide id="4294967295" pos="193">
          <p15:clr>
            <a:srgbClr val="F26B43"/>
          </p15:clr>
        </p15:guide>
        <p15:guide id="4294967295" pos="5567">
          <p15:clr>
            <a:srgbClr val="F26B43"/>
          </p15:clr>
        </p15:guide>
        <p15:guide id="4294967295" orient="horz" pos="25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2880">
          <p15:clr>
            <a:srgbClr val="F26B43"/>
          </p15:clr>
        </p15:guide>
        <p15:guide id="4294967295" pos="2812">
          <p15:clr>
            <a:srgbClr val="F26B43"/>
          </p15:clr>
        </p15:guide>
        <p15:guide id="4294967295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for BI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91" y="3789686"/>
            <a:ext cx="3725949" cy="1223963"/>
          </a:xfrm>
        </p:spPr>
        <p:txBody>
          <a:bodyPr/>
          <a:lstStyle/>
          <a:p>
            <a:r>
              <a:rPr lang="en-US" dirty="0"/>
              <a:t>Lesson 00: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6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140744"/>
              </p:ext>
            </p:extLst>
          </p:nvPr>
        </p:nvGraphicFramePr>
        <p:xfrm>
          <a:off x="533400" y="1547966"/>
          <a:ext cx="8229600" cy="4545330"/>
        </p:xfrm>
        <a:graphic>
          <a:graphicData uri="http://schemas.openxmlformats.org/drawingml/2006/table">
            <a:tbl>
              <a:tblPr/>
              <a:tblGrid>
                <a:gridCol w="1028700"/>
                <a:gridCol w="1485900"/>
                <a:gridCol w="1668016"/>
                <a:gridCol w="1760984"/>
                <a:gridCol w="228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Date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Veena Deshpande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30-Sep-2009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Kishori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Khadilkar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Revamped  with new methodology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14-Oct-2009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CLS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Review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08-Jun-2011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Rathnajothi Perumalsamy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Revamp/Refinement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06-May-2016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Vishal Pachpute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Duration increased to 5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July 2016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Vishal Pachpute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Revamped for BI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LoT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 with 3.5 days 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May 2018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Vishal Pachpute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cs typeface="Arial" pitchFamily="34" charset="0"/>
                        </a:rPr>
                        <a:t>Revamped for BI LOT with 2 days 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19" y="1214422"/>
            <a:ext cx="6400800" cy="5072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understand UNIX operating system, Shell commands, Introduction to Processes, Writing simple shell scripts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143000"/>
            <a:ext cx="158115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None</a:t>
            </a:r>
            <a:r>
              <a:rPr 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214422"/>
            <a:ext cx="6400800" cy="50749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Novice Users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Internal</a:t>
            </a: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320" y="1268759"/>
            <a:ext cx="8347166" cy="52916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Day 1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Lesson 1: Introduction to UNIX and Basic UNIX commands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Lesson 2: UNIX file system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Lesson 3: </a:t>
            </a:r>
            <a:r>
              <a:rPr lang="en-US" dirty="0" smtClean="0">
                <a:solidFill>
                  <a:schemeClr val="tx1"/>
                </a:solidFill>
              </a:rPr>
              <a:t>Filters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Day 2: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Vi Editor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Shell </a:t>
            </a:r>
            <a:r>
              <a:rPr lang="en-US" dirty="0" smtClean="0">
                <a:solidFill>
                  <a:schemeClr val="tx1"/>
                </a:solidFill>
              </a:rPr>
              <a:t>Programming 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9460" y="1196752"/>
            <a:ext cx="8229600" cy="51169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Lesson 1: Introduction to UNIX Operating System and Basic UNIX commands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1.1: Operating System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1.2: Basic UNIX Commands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Lesson 2: UNIX File System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2.1: File System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2.2: File Types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2.3: File Permissions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2.4: File Related Commands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Lesson 3 : Filters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3.1: Simple Filters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3.2: Advanced Filters</a:t>
            </a:r>
          </a:p>
          <a:p>
            <a:pPr marL="838200" lvl="1" indent="-3810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319" y="1196752"/>
            <a:ext cx="8332651" cy="53491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Vi Editor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.1: Vi Editor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.2: Input Mode Commands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.3: Vi Editor – Save &amp; Quit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.4: Cursor Movement Commands 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.5: Paging Functions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.6: Search and Repeat Commands </a:t>
            </a:r>
          </a:p>
          <a:p>
            <a:pPr marL="838200" lvl="1" indent="-38100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.7: Vi Editor – Other Features</a:t>
            </a:r>
          </a:p>
          <a:p>
            <a:pPr marL="838200" lvl="1" indent="-3810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47663" indent="-347663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5 </a:t>
            </a:r>
            <a:r>
              <a:rPr lang="en-US" dirty="0">
                <a:solidFill>
                  <a:schemeClr val="tx1"/>
                </a:solidFill>
              </a:rPr>
              <a:t>: Shell Programming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5.1</a:t>
            </a:r>
            <a:r>
              <a:rPr lang="en-US" dirty="0">
                <a:solidFill>
                  <a:schemeClr val="tx1"/>
                </a:solidFill>
              </a:rPr>
              <a:t>: Shell Variables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5.2</a:t>
            </a:r>
            <a:r>
              <a:rPr lang="en-US" dirty="0">
                <a:solidFill>
                  <a:schemeClr val="tx1"/>
                </a:solidFill>
              </a:rPr>
              <a:t>: Environmental Variables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5.3</a:t>
            </a:r>
            <a:r>
              <a:rPr lang="en-US" dirty="0">
                <a:solidFill>
                  <a:schemeClr val="tx1"/>
                </a:solidFill>
              </a:rPr>
              <a:t>: Shell script Commands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5.4</a:t>
            </a:r>
            <a:r>
              <a:rPr lang="en-US" dirty="0">
                <a:solidFill>
                  <a:schemeClr val="tx1"/>
                </a:solidFill>
              </a:rPr>
              <a:t>: Arithmetic Operations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5.5</a:t>
            </a:r>
            <a:r>
              <a:rPr lang="en-US" dirty="0">
                <a:solidFill>
                  <a:schemeClr val="tx1"/>
                </a:solidFill>
              </a:rPr>
              <a:t>: Command Substitution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5.6</a:t>
            </a:r>
            <a:r>
              <a:rPr lang="en-US" dirty="0">
                <a:solidFill>
                  <a:schemeClr val="tx1"/>
                </a:solidFill>
              </a:rPr>
              <a:t>: Command Line Arguments </a:t>
            </a:r>
          </a:p>
          <a:p>
            <a:pPr marL="838200" lvl="1" indent="-381000">
              <a:buNone/>
            </a:pPr>
            <a:r>
              <a:rPr lang="en-US" dirty="0" smtClean="0">
                <a:solidFill>
                  <a:schemeClr val="tx1"/>
                </a:solidFill>
              </a:rPr>
              <a:t>5.7</a:t>
            </a:r>
            <a:r>
              <a:rPr lang="en-US" dirty="0">
                <a:solidFill>
                  <a:schemeClr val="tx1"/>
                </a:solidFill>
              </a:rPr>
              <a:t>: Conditional Execution</a:t>
            </a:r>
          </a:p>
          <a:p>
            <a:pPr marL="838200" lvl="1" indent="-3810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838200" lvl="1" indent="-3810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838200" lvl="1" indent="-38100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8"/>
            <a:ext cx="8229600" cy="792162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Other Parallel Technology Areas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305800" cy="46482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Windows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90F0099B6204A992AAF82A2A26582" ma:contentTypeVersion="3" ma:contentTypeDescription="Create a new document." ma:contentTypeScope="" ma:versionID="647d81cd89999b02674cf54dde3c9283">
  <xsd:schema xmlns:xsd="http://www.w3.org/2001/XMLSchema" xmlns:xs="http://www.w3.org/2001/XMLSchema" xmlns:p="http://schemas.microsoft.com/office/2006/metadata/properties" xmlns:ns2="0d8c4aea-b462-4687-8b40-bd2f5a85267d" targetNamespace="http://schemas.microsoft.com/office/2006/metadata/properties" ma:root="true" ma:fieldsID="1e381b838e1515737216dd4535b8eb25" ns2:_="">
    <xsd:import namespace="0d8c4aea-b462-4687-8b40-bd2f5a8526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aea-b462-4687-8b40-bd2f5a8526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0d8c4aea-b462-4687-8b40-bd2f5a85267d">Class book</Material_x0020_Type>
    <Category xmlns="0d8c4aea-b462-4687-8b40-bd2f5a85267d">Module Artifact</Category>
    <Level xmlns="0d8c4aea-b462-4687-8b40-bd2f5a85267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797F2C-49DF-439D-9F57-825F6479C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aea-b462-4687-8b40-bd2f5a852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d8c4aea-b462-4687-8b40-bd2f5a85267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Lesson 00 Template</Template>
  <TotalTime>1369</TotalTime>
  <Words>344</Words>
  <Application>Microsoft Office PowerPoint</Application>
  <PresentationFormat>On-screen Show (4:3)</PresentationFormat>
  <Paragraphs>112</Paragraphs>
  <Slides>9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Verdana</vt:lpstr>
      <vt:lpstr>Candara</vt:lpstr>
      <vt:lpstr>Arial</vt:lpstr>
      <vt:lpstr>Wingdings</vt:lpstr>
      <vt:lpstr>Capgemini 2017_Cover slides</vt:lpstr>
      <vt:lpstr>think-cell Slide</vt:lpstr>
      <vt:lpstr>UNIX for BI </vt:lpstr>
      <vt:lpstr>Document History</vt:lpstr>
      <vt:lpstr>Course Goals and Non Goals</vt:lpstr>
      <vt:lpstr> Pre-requisites</vt:lpstr>
      <vt:lpstr> Intended Audience</vt:lpstr>
      <vt:lpstr> Day Wise Schedule</vt:lpstr>
      <vt:lpstr> Table of Contents</vt:lpstr>
      <vt:lpstr> Table of Contents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Gupta, Sameer</cp:lastModifiedBy>
  <cp:revision>107</cp:revision>
  <dcterms:created xsi:type="dcterms:W3CDTF">2014-04-28T11:21:39Z</dcterms:created>
  <dcterms:modified xsi:type="dcterms:W3CDTF">2018-05-31T12:10:22Z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0x010100BC290F0099B6204A992AAF82A2A26582</vt:lpwstr>
  </property>
</Properties>
</file>