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8" r:id="rId4"/>
    <p:sldMasterId id="2147483670" r:id="rId5"/>
  </p:sldMasterIdLst>
  <p:notesMasterIdLst>
    <p:notesMasterId r:id="rId56"/>
  </p:notesMasterIdLst>
  <p:handoutMasterIdLst>
    <p:handoutMasterId r:id="rId57"/>
  </p:handoutMasterIdLst>
  <p:sldIdLst>
    <p:sldId id="30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x="9144000" cy="6858000" type="screen4x3"/>
  <p:notesSz cx="7315200" cy="9601200"/>
  <p:embeddedFontLst>
    <p:embeddedFont>
      <p:font typeface="MS PGothic" panose="020B0600070205080204" pitchFamily="34" charset="-128"/>
      <p:regular r:id="rId58"/>
    </p:embeddedFont>
    <p:embeddedFont>
      <p:font typeface="Verdana" panose="020B0604030504040204" pitchFamily="34" charset="0"/>
      <p:regular r:id="rId59"/>
      <p:bold r:id="rId60"/>
      <p:italic r:id="rId61"/>
      <p:boldItalic r:id="rId62"/>
    </p:embeddedFont>
    <p:embeddedFont>
      <p:font typeface="Candara" panose="020E0502030303020204" pitchFamily="34" charset="0"/>
      <p:regular r:id="rId63"/>
      <p:bold r:id="rId64"/>
      <p:italic r:id="rId65"/>
      <p:boldItalic r:id="rId66"/>
    </p:embeddedFont>
    <p:embeddedFont>
      <p:font typeface="Trebuchet MS" panose="020B0603020202020204" pitchFamily="34" charset="0"/>
      <p:regular r:id="rId67"/>
      <p:bold r:id="rId68"/>
      <p:italic r:id="rId69"/>
      <p:boldItalic r:id="rId70"/>
    </p:embeddedFont>
    <p:embeddedFont>
      <p:font typeface="Calibri" panose="020F0502020204030204" pitchFamily="34" charset="0"/>
      <p:regular r:id="rId71"/>
      <p:bold r:id="rId72"/>
      <p:italic r:id="rId73"/>
      <p:boldItalic r:id="rId7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03">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0995" autoAdjust="0"/>
  </p:normalViewPr>
  <p:slideViewPr>
    <p:cSldViewPr snapToGrid="0" showGuides="1">
      <p:cViewPr>
        <p:scale>
          <a:sx n="66" d="100"/>
          <a:sy n="66" d="100"/>
        </p:scale>
        <p:origin x="1470" y="-6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4" d="100"/>
          <a:sy n="54" d="100"/>
        </p:scale>
        <p:origin x="2826" y="84"/>
      </p:cViewPr>
      <p:guideLst>
        <p:guide orient="horz" pos="2803"/>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font" Target="fonts/font6.fntdata"/><Relationship Id="rId68" Type="http://schemas.openxmlformats.org/officeDocument/2006/relationships/font" Target="fonts/font11.fntdata"/><Relationship Id="rId76" Type="http://schemas.openxmlformats.org/officeDocument/2006/relationships/viewProps" Target="viewProps.xml"/><Relationship Id="rId7" Type="http://schemas.openxmlformats.org/officeDocument/2006/relationships/slide" Target="slides/slide2.xml"/><Relationship Id="rId71" Type="http://schemas.openxmlformats.org/officeDocument/2006/relationships/font" Target="fonts/font14.fntdata"/><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font" Target="fonts/font1.fntdata"/><Relationship Id="rId66" Type="http://schemas.openxmlformats.org/officeDocument/2006/relationships/font" Target="fonts/font9.fntdata"/><Relationship Id="rId74" Type="http://schemas.openxmlformats.org/officeDocument/2006/relationships/font" Target="fonts/font17.fntdata"/><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handoutMaster" Target="handoutMasters/handoutMaster1.xml"/><Relationship Id="rId61" Type="http://schemas.openxmlformats.org/officeDocument/2006/relationships/font" Target="fonts/font4.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font" Target="fonts/font3.fntdata"/><Relationship Id="rId65" Type="http://schemas.openxmlformats.org/officeDocument/2006/relationships/font" Target="fonts/font8.fntdata"/><Relationship Id="rId73" Type="http://schemas.openxmlformats.org/officeDocument/2006/relationships/font" Target="fonts/font16.fntdata"/><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notesMaster" Target="notesMasters/notesMaster1.xml"/><Relationship Id="rId64" Type="http://schemas.openxmlformats.org/officeDocument/2006/relationships/font" Target="fonts/font7.fntdata"/><Relationship Id="rId69" Type="http://schemas.openxmlformats.org/officeDocument/2006/relationships/font" Target="fonts/font12.fntdata"/><Relationship Id="rId77"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font" Target="fonts/font15.fntdata"/><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font" Target="fonts/font2.fntdata"/><Relationship Id="rId67" Type="http://schemas.openxmlformats.org/officeDocument/2006/relationships/font" Target="fonts/font10.fntdata"/><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font" Target="fonts/font5.fntdata"/><Relationship Id="rId70" Type="http://schemas.openxmlformats.org/officeDocument/2006/relationships/font" Target="fonts/font13.fntdata"/><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5/31/2018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175521" y="4447617"/>
            <a:ext cx="4892673"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43394" y="543228"/>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4" name="Text Box 9"/>
          <p:cNvSpPr txBox="1">
            <a:spLocks noChangeArrowheads="1"/>
          </p:cNvSpPr>
          <p:nvPr/>
        </p:nvSpPr>
        <p:spPr bwMode="auto">
          <a:xfrm>
            <a:off x="162560" y="753040"/>
            <a:ext cx="1706880" cy="297661"/>
          </a:xfrm>
          <a:prstGeom prst="rect">
            <a:avLst/>
          </a:prstGeom>
          <a:noFill/>
          <a:ln w="9525">
            <a:noFill/>
            <a:miter lim="800000"/>
            <a:headEnd/>
            <a:tailEnd/>
          </a:ln>
          <a:effectLst/>
        </p:spPr>
        <p:txBody>
          <a:bodyPr lIns="96661" tIns="48331" rIns="96661" bIns="48331">
            <a:spAutoFit/>
          </a:bodyPr>
          <a:lstStyle/>
          <a:p>
            <a:pPr>
              <a:spcBef>
                <a:spcPct val="50000"/>
              </a:spcBef>
            </a:pPr>
            <a:r>
              <a:rPr lang="en-US" sz="1300" b="1" dirty="0">
                <a:latin typeface="Arial" pitchFamily="34" charset="0"/>
                <a:cs typeface="Arial" pitchFamily="34" charset="0"/>
              </a:rPr>
              <a:t>Instructor Notes:</a:t>
            </a:r>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b="1" dirty="0" smtClean="0">
                <a:latin typeface="Candara" pitchFamily="34" charset="0"/>
                <a:cs typeface="Arial" pitchFamily="34" charset="0"/>
              </a:rPr>
              <a:t>UNIX    					</a:t>
            </a:r>
            <a:r>
              <a:rPr lang="en-US" sz="1300" b="1" dirty="0" err="1" smtClean="0">
                <a:latin typeface="Candara" pitchFamily="34" charset="0"/>
                <a:cs typeface="Arial" pitchFamily="34" charset="0"/>
              </a:rPr>
              <a:t>UNIX</a:t>
            </a:r>
            <a:r>
              <a:rPr lang="en-US" sz="1300" b="1" dirty="0" smtClean="0">
                <a:latin typeface="Candara" pitchFamily="34" charset="0"/>
                <a:cs typeface="Arial" pitchFamily="34" charset="0"/>
              </a:rPr>
              <a:t> File System		</a:t>
            </a:r>
            <a:endParaRPr lang="en-US" b="1" dirty="0">
              <a:latin typeface="Candara" pitchFamily="34" charset="0"/>
              <a:cs typeface="Arial" pitchFamily="34" charset="0"/>
            </a:endParaRPr>
          </a:p>
        </p:txBody>
      </p:sp>
      <p:sp>
        <p:nvSpPr>
          <p:cNvPr id="12" name="Rectangle 14"/>
          <p:cNvSpPr>
            <a:spLocks noChangeArrowheads="1"/>
          </p:cNvSpPr>
          <p:nvPr/>
        </p:nvSpPr>
        <p:spPr bwMode="auto">
          <a:xfrm>
            <a:off x="4226979" y="9020610"/>
            <a:ext cx="2946699" cy="470647"/>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Candara" pitchFamily="34" charset="0"/>
                <a:cs typeface="Arial" pitchFamily="34" charset="0"/>
              </a:rPr>
              <a:t>		 Page 02-</a:t>
            </a:r>
            <a:fld id="{BD9FB300-F9DC-4669-88F4-967ABA23CC04}" type="slidenum">
              <a:rPr lang="en-US" sz="1100" smtClean="0">
                <a:latin typeface="Candara"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Candara" pitchFamily="34" charset="0"/>
                <a:cs typeface="Arial" pitchFamily="34" charset="0"/>
              </a:rPr>
              <a:t> </a:t>
            </a:r>
          </a:p>
          <a:p>
            <a:r>
              <a:rPr lang="en-US" sz="1100" dirty="0" smtClean="0">
                <a:latin typeface="Candara" pitchFamily="34" charset="0"/>
                <a:cs typeface="Arial" pitchFamily="34" charset="0"/>
              </a:rPr>
              <a:t>  </a:t>
            </a:r>
            <a:endParaRPr lang="en-US" sz="1100" dirty="0">
              <a:latin typeface="Candara"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900" kern="1200">
        <a:solidFill>
          <a:schemeClr val="tx1"/>
        </a:solidFill>
        <a:latin typeface="Candara" pitchFamily="34" charset="0"/>
        <a:ea typeface="+mn-ea"/>
        <a:cs typeface="Arial" pitchFamily="34" charset="0"/>
      </a:defRPr>
    </a:lvl1pPr>
    <a:lvl2pPr marL="457200" algn="l" defTabSz="914400" rtl="0" eaLnBrk="1" latinLnBrk="0" hangingPunct="1">
      <a:defRPr sz="900" kern="1200">
        <a:solidFill>
          <a:schemeClr val="tx1"/>
        </a:solidFill>
        <a:latin typeface="Candara" pitchFamily="34" charset="0"/>
        <a:ea typeface="+mn-ea"/>
        <a:cs typeface="Arial" pitchFamily="34" charset="0"/>
      </a:defRPr>
    </a:lvl2pPr>
    <a:lvl3pPr marL="914400" algn="l" defTabSz="914400" rtl="0" eaLnBrk="1" latinLnBrk="0" hangingPunct="1">
      <a:defRPr sz="900" kern="1200">
        <a:solidFill>
          <a:schemeClr val="tx1"/>
        </a:solidFill>
        <a:latin typeface="Candara" pitchFamily="34" charset="0"/>
        <a:ea typeface="+mn-ea"/>
        <a:cs typeface="Arial" pitchFamily="34" charset="0"/>
      </a:defRPr>
    </a:lvl3pPr>
    <a:lvl4pPr marL="1371600" algn="l" defTabSz="914400" rtl="0" eaLnBrk="1" latinLnBrk="0" hangingPunct="1">
      <a:defRPr sz="900" kern="1200">
        <a:solidFill>
          <a:schemeClr val="tx1"/>
        </a:solidFill>
        <a:latin typeface="Candara" pitchFamily="34" charset="0"/>
        <a:ea typeface="+mn-ea"/>
        <a:cs typeface="Arial" pitchFamily="34" charset="0"/>
      </a:defRPr>
    </a:lvl4pPr>
    <a:lvl5pPr marL="1828800" algn="l" defTabSz="914400" rtl="0" eaLnBrk="1" latinLnBrk="0" hangingPunct="1">
      <a:defRPr sz="9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en.wikipedia.org/wiki/Su_(computing)"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Rot="1" noChangeAspect="1" noChangeArrowheads="1" noTextEdit="1"/>
          </p:cNvSpPr>
          <p:nvPr>
            <p:ph type="sldImg"/>
          </p:nvPr>
        </p:nvSpPr>
        <p:spPr>
          <a:xfrm>
            <a:off x="2195513" y="720725"/>
            <a:ext cx="4800600" cy="3600450"/>
          </a:xfrm>
          <a:ln/>
        </p:spPr>
      </p:sp>
      <p:sp>
        <p:nvSpPr>
          <p:cNvPr id="57349" name="Rectangle 4"/>
          <p:cNvSpPr>
            <a:spLocks noGrp="1" noChangeArrowheads="1"/>
          </p:cNvSpPr>
          <p:nvPr>
            <p:ph type="body" idx="1"/>
          </p:nvPr>
        </p:nvSpPr>
        <p:spPr>
          <a:xfrm>
            <a:off x="2112964" y="4800602"/>
            <a:ext cx="4957762" cy="4162425"/>
          </a:xfrm>
          <a:noFill/>
          <a:ln/>
        </p:spPr>
        <p:txBody>
          <a:bodyPr/>
          <a:lstStyle/>
          <a:p>
            <a:pPr eaLnBrk="1" hangingPunct="1"/>
            <a:endParaRPr lang="en-US" smtClean="0"/>
          </a:p>
        </p:txBody>
      </p:sp>
    </p:spTree>
    <p:extLst>
      <p:ext uri="{BB962C8B-B14F-4D97-AF65-F5344CB8AC3E}">
        <p14:creationId xmlns:p14="http://schemas.microsoft.com/office/powerpoint/2010/main" val="1466408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Rot="1" noChangeAspect="1" noChangeArrowheads="1" noTextEdit="1"/>
          </p:cNvSpPr>
          <p:nvPr>
            <p:ph type="sldImg"/>
          </p:nvPr>
        </p:nvSpPr>
        <p:spPr>
          <a:xfrm>
            <a:off x="2195513" y="720725"/>
            <a:ext cx="4800600" cy="3600450"/>
          </a:xfrm>
          <a:ln/>
        </p:spPr>
      </p:sp>
      <p:sp>
        <p:nvSpPr>
          <p:cNvPr id="66565" name="Rectangle 3"/>
          <p:cNvSpPr>
            <a:spLocks noGrp="1" noChangeArrowheads="1"/>
          </p:cNvSpPr>
          <p:nvPr>
            <p:ph type="body" idx="1"/>
          </p:nvPr>
        </p:nvSpPr>
        <p:spPr>
          <a:xfrm>
            <a:off x="2112964" y="4449762"/>
            <a:ext cx="4957762" cy="4513263"/>
          </a:xfrm>
          <a:noFill/>
          <a:ln/>
        </p:spPr>
        <p:txBody>
          <a:bodyPr>
            <a:normAutofit/>
          </a:bodyPr>
          <a:lstStyle/>
          <a:p>
            <a:pPr algn="just" eaLnBrk="1" hangingPunct="1">
              <a:lnSpc>
                <a:spcPct val="80000"/>
              </a:lnSpc>
            </a:pPr>
            <a:r>
              <a:rPr lang="en-US" b="1" u="sng" dirty="0" err="1" smtClean="0"/>
              <a:t>cd</a:t>
            </a:r>
            <a:r>
              <a:rPr lang="en-US" b="1" u="sng" dirty="0" smtClean="0"/>
              <a:t> (change directory) Command</a:t>
            </a:r>
            <a:r>
              <a:rPr lang="en-US" b="1" dirty="0" smtClean="0"/>
              <a:t>: </a:t>
            </a:r>
          </a:p>
          <a:p>
            <a:pPr algn="just" eaLnBrk="1" hangingPunct="1">
              <a:lnSpc>
                <a:spcPct val="80000"/>
              </a:lnSpc>
            </a:pPr>
            <a:r>
              <a:rPr lang="en-US" dirty="0" smtClean="0"/>
              <a:t>The </a:t>
            </a:r>
            <a:r>
              <a:rPr lang="en-US" dirty="0" err="1" smtClean="0"/>
              <a:t>cd</a:t>
            </a:r>
            <a:r>
              <a:rPr lang="en-US" dirty="0" smtClean="0"/>
              <a:t> command is used to change the current directory to the directory specified as the argument to the command. The argument can contain absolute as well as relative paths. </a:t>
            </a:r>
          </a:p>
          <a:p>
            <a:pPr algn="just" eaLnBrk="1" hangingPunct="1">
              <a:lnSpc>
                <a:spcPct val="80000"/>
              </a:lnSpc>
            </a:pPr>
            <a:endParaRPr lang="en-US" dirty="0" smtClean="0"/>
          </a:p>
          <a:p>
            <a:pPr algn="just" eaLnBrk="1" hangingPunct="1">
              <a:lnSpc>
                <a:spcPct val="80000"/>
              </a:lnSpc>
            </a:pPr>
            <a:endParaRPr lang="en-US" dirty="0" smtClean="0"/>
          </a:p>
          <a:p>
            <a:pPr algn="just" eaLnBrk="1" hangingPunct="1">
              <a:lnSpc>
                <a:spcPct val="80000"/>
              </a:lnSpc>
            </a:pPr>
            <a:r>
              <a:rPr lang="en-US" dirty="0" smtClean="0"/>
              <a:t/>
            </a:r>
            <a:br>
              <a:rPr lang="en-US" dirty="0" smtClean="0"/>
            </a:br>
            <a:endParaRPr lang="en-US" dirty="0" smtClean="0"/>
          </a:p>
          <a:p>
            <a:pPr algn="just" eaLnBrk="1" hangingPunct="1">
              <a:lnSpc>
                <a:spcPct val="80000"/>
              </a:lnSpc>
            </a:pPr>
            <a:endParaRPr lang="en-US" dirty="0" smtClean="0"/>
          </a:p>
          <a:p>
            <a:pPr algn="just" eaLnBrk="1" hangingPunct="1">
              <a:lnSpc>
                <a:spcPct val="80000"/>
              </a:lnSpc>
            </a:pPr>
            <a:endParaRPr lang="en-US" dirty="0" smtClean="0"/>
          </a:p>
          <a:p>
            <a:pPr algn="just" eaLnBrk="1" hangingPunct="1">
              <a:lnSpc>
                <a:spcPct val="80000"/>
              </a:lnSpc>
            </a:pPr>
            <a:endParaRPr lang="en-US" dirty="0" smtClean="0"/>
          </a:p>
          <a:p>
            <a:pPr lvl="1" algn="just" eaLnBrk="1" hangingPunct="1">
              <a:lnSpc>
                <a:spcPct val="80000"/>
              </a:lnSpc>
            </a:pPr>
            <a:r>
              <a:rPr lang="en-US" b="1" dirty="0" smtClean="0"/>
              <a:t>Output: </a:t>
            </a:r>
            <a:r>
              <a:rPr lang="en-US" dirty="0" smtClean="0"/>
              <a:t>/usr1/</a:t>
            </a:r>
            <a:r>
              <a:rPr lang="en-US" dirty="0" err="1" smtClean="0"/>
              <a:t>deshpavn</a:t>
            </a:r>
            <a:endParaRPr lang="en-US" dirty="0" smtClean="0"/>
          </a:p>
          <a:p>
            <a:pPr lvl="1" algn="just" eaLnBrk="1" hangingPunct="1">
              <a:lnSpc>
                <a:spcPct val="80000"/>
              </a:lnSpc>
            </a:pPr>
            <a:endParaRPr lang="en-US" dirty="0" smtClean="0"/>
          </a:p>
          <a:p>
            <a:pPr algn="just" eaLnBrk="1" hangingPunct="1">
              <a:lnSpc>
                <a:spcPct val="80000"/>
              </a:lnSpc>
            </a:pPr>
            <a:endParaRPr lang="en-US" b="1" dirty="0" smtClean="0"/>
          </a:p>
          <a:p>
            <a:pPr algn="just" eaLnBrk="1" hangingPunct="1">
              <a:lnSpc>
                <a:spcPct val="80000"/>
              </a:lnSpc>
            </a:pPr>
            <a:r>
              <a:rPr lang="en-US" b="1" dirty="0" smtClean="0"/>
              <a:t>Absolute Path and Relative Path</a:t>
            </a:r>
          </a:p>
          <a:p>
            <a:pPr algn="just" eaLnBrk="1" hangingPunct="1">
              <a:lnSpc>
                <a:spcPct val="80000"/>
              </a:lnSpc>
            </a:pPr>
            <a:r>
              <a:rPr lang="en-US" dirty="0" smtClean="0"/>
              <a:t>To locate the file or directory which is not in current working directory full path can be given.</a:t>
            </a:r>
          </a:p>
          <a:p>
            <a:pPr algn="just" eaLnBrk="1" hangingPunct="1">
              <a:lnSpc>
                <a:spcPct val="80000"/>
              </a:lnSpc>
            </a:pPr>
            <a:r>
              <a:rPr lang="en-US" dirty="0" smtClean="0"/>
              <a:t>If the specified path starts from root directory </a:t>
            </a:r>
            <a:r>
              <a:rPr lang="en-US" dirty="0" err="1" smtClean="0"/>
              <a:t>i.e</a:t>
            </a:r>
            <a:r>
              <a:rPr lang="en-US" dirty="0" smtClean="0"/>
              <a:t> from ‘/’ the it is called as </a:t>
            </a:r>
            <a:r>
              <a:rPr lang="en-US" b="1" dirty="0" smtClean="0"/>
              <a:t>absolute path or full path</a:t>
            </a:r>
            <a:r>
              <a:rPr lang="en-US" dirty="0" smtClean="0"/>
              <a:t>. Otherwise it is called as </a:t>
            </a:r>
            <a:r>
              <a:rPr lang="en-US" b="1" dirty="0" smtClean="0"/>
              <a:t>relative path</a:t>
            </a:r>
            <a:r>
              <a:rPr lang="en-US" dirty="0" smtClean="0"/>
              <a:t> because the given path is relative to the current working directory</a:t>
            </a:r>
          </a:p>
          <a:p>
            <a:pPr algn="just" eaLnBrk="1" hangingPunct="1">
              <a:lnSpc>
                <a:spcPct val="80000"/>
              </a:lnSpc>
            </a:pPr>
            <a:endParaRPr lang="en-US" dirty="0" smtClean="0"/>
          </a:p>
          <a:p>
            <a:pPr algn="just" eaLnBrk="1" hangingPunct="1">
              <a:lnSpc>
                <a:spcPct val="80000"/>
              </a:lnSpc>
            </a:pPr>
            <a:r>
              <a:rPr lang="en-US" dirty="0" err="1" smtClean="0"/>
              <a:t>e.g</a:t>
            </a:r>
            <a:r>
              <a:rPr lang="en-US" dirty="0" smtClean="0"/>
              <a:t> If current working directory is /</a:t>
            </a:r>
            <a:r>
              <a:rPr lang="en-US" dirty="0" err="1" smtClean="0"/>
              <a:t>usr</a:t>
            </a:r>
            <a:r>
              <a:rPr lang="en-US" dirty="0" smtClean="0"/>
              <a:t>, then to change the directory to </a:t>
            </a:r>
            <a:r>
              <a:rPr lang="en-US" dirty="0" err="1" smtClean="0"/>
              <a:t>prog</a:t>
            </a:r>
            <a:endParaRPr lang="en-US" dirty="0" smtClean="0"/>
          </a:p>
          <a:p>
            <a:pPr algn="just" eaLnBrk="1" hangingPunct="1">
              <a:lnSpc>
                <a:spcPct val="80000"/>
              </a:lnSpc>
            </a:pPr>
            <a:r>
              <a:rPr lang="en-US" dirty="0" smtClean="0"/>
              <a:t> Use following command</a:t>
            </a:r>
          </a:p>
          <a:p>
            <a:pPr algn="just" eaLnBrk="1" hangingPunct="1">
              <a:lnSpc>
                <a:spcPct val="80000"/>
              </a:lnSpc>
            </a:pPr>
            <a:r>
              <a:rPr lang="en-US" dirty="0" smtClean="0"/>
              <a:t>$</a:t>
            </a:r>
            <a:r>
              <a:rPr lang="en-US" dirty="0" err="1" smtClean="0"/>
              <a:t>pwd</a:t>
            </a:r>
            <a:endParaRPr lang="en-US" dirty="0" smtClean="0"/>
          </a:p>
          <a:p>
            <a:pPr algn="just" eaLnBrk="1" hangingPunct="1">
              <a:lnSpc>
                <a:spcPct val="80000"/>
              </a:lnSpc>
            </a:pPr>
            <a:r>
              <a:rPr lang="en-US" dirty="0" smtClean="0"/>
              <a:t>/</a:t>
            </a:r>
            <a:r>
              <a:rPr lang="en-US" dirty="0" err="1" smtClean="0"/>
              <a:t>usr</a:t>
            </a:r>
            <a:endParaRPr lang="en-US" dirty="0" smtClean="0"/>
          </a:p>
          <a:p>
            <a:pPr algn="just" eaLnBrk="1" hangingPunct="1">
              <a:lnSpc>
                <a:spcPct val="80000"/>
              </a:lnSpc>
            </a:pPr>
            <a:r>
              <a:rPr lang="en-US" dirty="0" smtClean="0"/>
              <a:t>$</a:t>
            </a:r>
            <a:r>
              <a:rPr lang="en-US" dirty="0" err="1" smtClean="0"/>
              <a:t>cd</a:t>
            </a:r>
            <a:r>
              <a:rPr lang="en-US" b="1" dirty="0" smtClean="0"/>
              <a:t> </a:t>
            </a:r>
            <a:r>
              <a:rPr lang="en-US" b="1" dirty="0" err="1" smtClean="0"/>
              <a:t>kumar</a:t>
            </a:r>
            <a:r>
              <a:rPr lang="en-US" b="1" dirty="0" smtClean="0"/>
              <a:t>/</a:t>
            </a:r>
            <a:r>
              <a:rPr lang="en-US" b="1" dirty="0" err="1" smtClean="0"/>
              <a:t>prog</a:t>
            </a:r>
            <a:r>
              <a:rPr lang="en-US" b="1" dirty="0" smtClean="0"/>
              <a:t> </a:t>
            </a:r>
          </a:p>
          <a:p>
            <a:pPr algn="just" eaLnBrk="1" hangingPunct="1">
              <a:lnSpc>
                <a:spcPct val="80000"/>
              </a:lnSpc>
            </a:pPr>
            <a:r>
              <a:rPr lang="en-US" b="1" dirty="0" smtClean="0"/>
              <a:t>             </a:t>
            </a:r>
          </a:p>
          <a:p>
            <a:pPr algn="just" eaLnBrk="1" hangingPunct="1">
              <a:lnSpc>
                <a:spcPct val="80000"/>
              </a:lnSpc>
            </a:pPr>
            <a:r>
              <a:rPr lang="en-US" dirty="0" smtClean="0"/>
              <a:t>In the above example, specified path to </a:t>
            </a:r>
            <a:r>
              <a:rPr lang="en-US" dirty="0" err="1" smtClean="0"/>
              <a:t>prog</a:t>
            </a:r>
            <a:r>
              <a:rPr lang="en-US" dirty="0" smtClean="0"/>
              <a:t> directory is not starting with ‘/’. It is relative path from /</a:t>
            </a:r>
            <a:r>
              <a:rPr lang="en-US" dirty="0" err="1" smtClean="0"/>
              <a:t>usr</a:t>
            </a:r>
            <a:r>
              <a:rPr lang="en-US" dirty="0" smtClean="0"/>
              <a:t> directory(current working directory).</a:t>
            </a:r>
          </a:p>
          <a:p>
            <a:pPr algn="just" eaLnBrk="1" hangingPunct="1">
              <a:lnSpc>
                <a:spcPct val="80000"/>
              </a:lnSpc>
            </a:pPr>
            <a:endParaRPr lang="en-US" dirty="0" smtClean="0"/>
          </a:p>
          <a:p>
            <a:pPr algn="just" eaLnBrk="1" hangingPunct="1">
              <a:lnSpc>
                <a:spcPct val="80000"/>
              </a:lnSpc>
            </a:pPr>
            <a:r>
              <a:rPr lang="en-US" dirty="0" smtClean="0"/>
              <a:t>The same command can be given as</a:t>
            </a:r>
          </a:p>
          <a:p>
            <a:pPr algn="just" eaLnBrk="1" hangingPunct="1">
              <a:lnSpc>
                <a:spcPct val="80000"/>
              </a:lnSpc>
            </a:pPr>
            <a:r>
              <a:rPr lang="en-US" dirty="0" smtClean="0"/>
              <a:t>$</a:t>
            </a:r>
            <a:r>
              <a:rPr lang="en-US" dirty="0" err="1" smtClean="0"/>
              <a:t>cd</a:t>
            </a:r>
            <a:r>
              <a:rPr lang="en-US" dirty="0" smtClean="0"/>
              <a:t> /</a:t>
            </a:r>
            <a:r>
              <a:rPr lang="en-US" dirty="0" err="1" smtClean="0"/>
              <a:t>usr</a:t>
            </a:r>
            <a:r>
              <a:rPr lang="en-US" dirty="0" smtClean="0"/>
              <a:t>/</a:t>
            </a:r>
            <a:r>
              <a:rPr lang="en-US" dirty="0" err="1" smtClean="0"/>
              <a:t>kumar</a:t>
            </a:r>
            <a:r>
              <a:rPr lang="en-US" dirty="0" smtClean="0"/>
              <a:t>/</a:t>
            </a:r>
            <a:r>
              <a:rPr lang="en-US" dirty="0" err="1" smtClean="0"/>
              <a:t>prog</a:t>
            </a:r>
            <a:r>
              <a:rPr lang="en-US" b="1" dirty="0" smtClean="0"/>
              <a:t> </a:t>
            </a:r>
          </a:p>
          <a:p>
            <a:pPr algn="just" eaLnBrk="1" hangingPunct="1">
              <a:lnSpc>
                <a:spcPct val="80000"/>
              </a:lnSpc>
            </a:pPr>
            <a:r>
              <a:rPr lang="en-US" b="1" dirty="0" smtClean="0"/>
              <a:t>     </a:t>
            </a:r>
          </a:p>
          <a:p>
            <a:pPr algn="just" eaLnBrk="1" hangingPunct="1">
              <a:lnSpc>
                <a:spcPct val="80000"/>
              </a:lnSpc>
            </a:pPr>
            <a:r>
              <a:rPr lang="en-US" dirty="0" smtClean="0"/>
              <a:t>In above example, since the given path is starting from root directory </a:t>
            </a:r>
            <a:r>
              <a:rPr lang="en-US" dirty="0" err="1" smtClean="0"/>
              <a:t>i.e</a:t>
            </a:r>
            <a:r>
              <a:rPr lang="en-US" dirty="0" smtClean="0"/>
              <a:t> ‘/’ hence this is called as absolute path or full path.</a:t>
            </a:r>
          </a:p>
          <a:p>
            <a:pPr algn="just" eaLnBrk="1" hangingPunct="1">
              <a:lnSpc>
                <a:spcPct val="80000"/>
              </a:lnSpc>
            </a:pPr>
            <a:endParaRPr lang="en-US" sz="800" dirty="0"/>
          </a:p>
        </p:txBody>
      </p:sp>
      <p:sp>
        <p:nvSpPr>
          <p:cNvPr id="66566" name="AutoShape 6"/>
          <p:cNvSpPr>
            <a:spLocks noChangeArrowheads="1"/>
          </p:cNvSpPr>
          <p:nvPr/>
        </p:nvSpPr>
        <p:spPr bwMode="auto">
          <a:xfrm>
            <a:off x="2286000" y="4965903"/>
            <a:ext cx="4276725" cy="479425"/>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Candara" pitchFamily="34" charset="0"/>
                <a:cs typeface="Arial" pitchFamily="34" charset="0"/>
              </a:rPr>
              <a:t>$ </a:t>
            </a:r>
            <a:r>
              <a:rPr lang="en-US" sz="1100" dirty="0" err="1">
                <a:latin typeface="Candara" pitchFamily="34" charset="0"/>
                <a:cs typeface="Arial" pitchFamily="34" charset="0"/>
              </a:rPr>
              <a:t>cd</a:t>
            </a:r>
            <a:r>
              <a:rPr lang="en-US" sz="1100" dirty="0">
                <a:latin typeface="Candara" pitchFamily="34" charset="0"/>
                <a:cs typeface="Arial" pitchFamily="34" charset="0"/>
              </a:rPr>
              <a:t> </a:t>
            </a:r>
            <a:r>
              <a:rPr lang="en-US" sz="1100" dirty="0" err="1">
                <a:latin typeface="Candara" pitchFamily="34" charset="0"/>
                <a:cs typeface="Arial" pitchFamily="34" charset="0"/>
              </a:rPr>
              <a:t>deshpavn</a:t>
            </a:r>
            <a:endParaRPr lang="en-US" sz="1100" dirty="0">
              <a:latin typeface="Candara" pitchFamily="34" charset="0"/>
              <a:cs typeface="Arial" pitchFamily="34" charset="0"/>
            </a:endParaRPr>
          </a:p>
          <a:p>
            <a:pPr marL="241256" lvl="1" defTabSz="966607"/>
            <a:r>
              <a:rPr lang="en-US" sz="1100" dirty="0">
                <a:latin typeface="Candara" pitchFamily="34" charset="0"/>
                <a:cs typeface="Arial" pitchFamily="34" charset="0"/>
              </a:rPr>
              <a:t>$ </a:t>
            </a:r>
            <a:r>
              <a:rPr lang="en-US" sz="1100" dirty="0" err="1">
                <a:latin typeface="Candara" pitchFamily="34" charset="0"/>
                <a:cs typeface="Arial" pitchFamily="34" charset="0"/>
              </a:rPr>
              <a:t>pwd</a:t>
            </a:r>
            <a:endParaRPr lang="en-US" sz="1100" dirty="0">
              <a:latin typeface="Candara" pitchFamily="34" charset="0"/>
              <a:cs typeface="Arial" pitchFamily="34" charset="0"/>
            </a:endParaRPr>
          </a:p>
        </p:txBody>
      </p:sp>
    </p:spTree>
    <p:extLst>
      <p:ext uri="{BB962C8B-B14F-4D97-AF65-F5344CB8AC3E}">
        <p14:creationId xmlns:p14="http://schemas.microsoft.com/office/powerpoint/2010/main" val="3849769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Rot="1" noChangeAspect="1" noChangeArrowheads="1" noTextEdit="1"/>
          </p:cNvSpPr>
          <p:nvPr>
            <p:ph type="sldImg"/>
          </p:nvPr>
        </p:nvSpPr>
        <p:spPr>
          <a:xfrm>
            <a:off x="2195513" y="720725"/>
            <a:ext cx="4800600" cy="3600450"/>
          </a:xfrm>
          <a:ln/>
        </p:spPr>
      </p:sp>
      <p:sp>
        <p:nvSpPr>
          <p:cNvPr id="67589" name="Rectangle 3"/>
          <p:cNvSpPr>
            <a:spLocks noGrp="1" noChangeArrowheads="1"/>
          </p:cNvSpPr>
          <p:nvPr>
            <p:ph type="body" idx="1"/>
          </p:nvPr>
        </p:nvSpPr>
        <p:spPr>
          <a:xfrm>
            <a:off x="2112964" y="4449764"/>
            <a:ext cx="4957762" cy="4513264"/>
          </a:xfrm>
          <a:noFill/>
          <a:ln/>
        </p:spPr>
        <p:txBody>
          <a:bodyPr/>
          <a:lstStyle/>
          <a:p>
            <a:pPr marL="228558" indent="-228558"/>
            <a:r>
              <a:rPr lang="en-US" b="1" u="sng" dirty="0" err="1" smtClean="0"/>
              <a:t>cd</a:t>
            </a:r>
            <a:r>
              <a:rPr lang="en-US" b="1" u="sng" dirty="0" smtClean="0"/>
              <a:t> (change directory) Command</a:t>
            </a:r>
            <a:r>
              <a:rPr lang="en-US" b="1" dirty="0" smtClean="0"/>
              <a:t>: </a:t>
            </a:r>
          </a:p>
          <a:p>
            <a:pPr marL="228558" indent="-228558"/>
            <a:r>
              <a:rPr lang="en-US" dirty="0" smtClean="0"/>
              <a:t>To move one level up in the file system, the command is used as follows:</a:t>
            </a:r>
          </a:p>
          <a:p>
            <a:pPr marL="228558" indent="-228558"/>
            <a:endParaRPr lang="en-US" dirty="0"/>
          </a:p>
          <a:p>
            <a:pPr marL="228558" indent="-228558"/>
            <a:endParaRPr lang="en-US" dirty="0" smtClean="0"/>
          </a:p>
          <a:p>
            <a:pPr marL="228558" indent="-228558"/>
            <a:endParaRPr lang="en-US" dirty="0" smtClean="0"/>
          </a:p>
          <a:p>
            <a:pPr lvl="1" eaLnBrk="1" hangingPunct="1"/>
            <a:r>
              <a:rPr lang="en-US" b="1" dirty="0" smtClean="0"/>
              <a:t>Output: </a:t>
            </a:r>
            <a:r>
              <a:rPr lang="en-US" dirty="0" smtClean="0"/>
              <a:t>/usr1/</a:t>
            </a:r>
            <a:r>
              <a:rPr lang="en-US" dirty="0" err="1" smtClean="0"/>
              <a:t>deshpavn</a:t>
            </a:r>
            <a:endParaRPr lang="en-US" dirty="0" smtClean="0"/>
          </a:p>
          <a:p>
            <a:pPr marL="228558" indent="-228558"/>
            <a:endParaRPr lang="en-US" dirty="0" smtClean="0"/>
          </a:p>
          <a:p>
            <a:pPr marL="228558" indent="-228558"/>
            <a:endParaRPr lang="en-US" dirty="0" smtClean="0"/>
          </a:p>
          <a:p>
            <a:pPr marL="228558" indent="-228558"/>
            <a:endParaRPr lang="en-US" dirty="0" smtClean="0"/>
          </a:p>
          <a:p>
            <a:pPr lvl="1" eaLnBrk="1" hangingPunct="1"/>
            <a:endParaRPr lang="en-US" b="1" dirty="0" smtClean="0"/>
          </a:p>
          <a:p>
            <a:pPr lvl="1" eaLnBrk="1" hangingPunct="1"/>
            <a:r>
              <a:rPr lang="en-US" b="1" dirty="0" smtClean="0"/>
              <a:t>Output: </a:t>
            </a:r>
            <a:r>
              <a:rPr lang="en-US" dirty="0" smtClean="0"/>
              <a:t>/usr1</a:t>
            </a:r>
          </a:p>
          <a:p>
            <a:pPr marL="228558" indent="-228558"/>
            <a:endParaRPr lang="en-US" dirty="0" smtClean="0"/>
          </a:p>
          <a:p>
            <a:pPr marL="228558" indent="-228558"/>
            <a:r>
              <a:rPr lang="en-US" dirty="0" smtClean="0"/>
              <a:t>When the command is used without any parameters, it switches to home directory as the current directory.</a:t>
            </a:r>
          </a:p>
          <a:p>
            <a:pPr marL="228558" indent="-228558"/>
            <a:endParaRPr lang="en-US" dirty="0" smtClean="0"/>
          </a:p>
          <a:p>
            <a:pPr lvl="1" eaLnBrk="1" hangingPunct="1"/>
            <a:r>
              <a:rPr lang="en-US" b="1" dirty="0" smtClean="0"/>
              <a:t>Output: </a:t>
            </a:r>
            <a:r>
              <a:rPr lang="en-US" dirty="0" smtClean="0"/>
              <a:t>/usr1</a:t>
            </a:r>
          </a:p>
          <a:p>
            <a:pPr marL="228558" indent="-228558"/>
            <a:endParaRPr lang="en-US" dirty="0" smtClean="0"/>
          </a:p>
          <a:p>
            <a:pPr marL="228558" indent="-228558"/>
            <a:endParaRPr lang="en-US" dirty="0" smtClean="0"/>
          </a:p>
          <a:p>
            <a:pPr marL="228558" indent="-228558"/>
            <a:endParaRPr lang="en-US" dirty="0" smtClean="0"/>
          </a:p>
          <a:p>
            <a:pPr lvl="1" eaLnBrk="1" hangingPunct="1"/>
            <a:r>
              <a:rPr lang="en-US" b="1" dirty="0" smtClean="0"/>
              <a:t>Output: </a:t>
            </a:r>
            <a:r>
              <a:rPr lang="en-US" dirty="0" smtClean="0"/>
              <a:t>/usr1/</a:t>
            </a:r>
            <a:r>
              <a:rPr lang="en-US" dirty="0" err="1" smtClean="0"/>
              <a:t>deshpavn</a:t>
            </a:r>
            <a:endParaRPr lang="en-US" dirty="0" smtClean="0"/>
          </a:p>
        </p:txBody>
      </p:sp>
      <p:sp>
        <p:nvSpPr>
          <p:cNvPr id="67590" name="AutoShape 5"/>
          <p:cNvSpPr>
            <a:spLocks noChangeArrowheads="1"/>
          </p:cNvSpPr>
          <p:nvPr/>
        </p:nvSpPr>
        <p:spPr bwMode="auto">
          <a:xfrm>
            <a:off x="2519364" y="4838620"/>
            <a:ext cx="4278313" cy="239712"/>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Candara" pitchFamily="34" charset="0"/>
                <a:cs typeface="Arial" pitchFamily="34" charset="0"/>
              </a:rPr>
              <a:t>$ </a:t>
            </a:r>
            <a:r>
              <a:rPr lang="en-US" sz="1100" dirty="0" err="1">
                <a:latin typeface="Candara" pitchFamily="34" charset="0"/>
                <a:cs typeface="Arial" pitchFamily="34" charset="0"/>
              </a:rPr>
              <a:t>pwd</a:t>
            </a:r>
            <a:endParaRPr lang="en-US" sz="1100" dirty="0">
              <a:latin typeface="Candara" pitchFamily="34" charset="0"/>
              <a:cs typeface="Arial" pitchFamily="34" charset="0"/>
            </a:endParaRPr>
          </a:p>
        </p:txBody>
      </p:sp>
      <p:sp>
        <p:nvSpPr>
          <p:cNvPr id="67591" name="AutoShape 6"/>
          <p:cNvSpPr>
            <a:spLocks noChangeArrowheads="1"/>
          </p:cNvSpPr>
          <p:nvPr/>
        </p:nvSpPr>
        <p:spPr bwMode="auto">
          <a:xfrm>
            <a:off x="2514601" y="5352961"/>
            <a:ext cx="4278313" cy="479425"/>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Candara" pitchFamily="34" charset="0"/>
                <a:cs typeface="Arial" pitchFamily="34" charset="0"/>
              </a:rPr>
              <a:t>$ </a:t>
            </a:r>
            <a:r>
              <a:rPr lang="en-US" sz="1100" dirty="0" err="1">
                <a:latin typeface="Candara" pitchFamily="34" charset="0"/>
                <a:cs typeface="Arial" pitchFamily="34" charset="0"/>
              </a:rPr>
              <a:t>cd</a:t>
            </a:r>
            <a:r>
              <a:rPr lang="en-US" sz="1100" dirty="0">
                <a:latin typeface="Candara" pitchFamily="34" charset="0"/>
                <a:cs typeface="Arial" pitchFamily="34" charset="0"/>
              </a:rPr>
              <a:t> ..</a:t>
            </a:r>
          </a:p>
          <a:p>
            <a:pPr marL="241256" lvl="1" defTabSz="966607"/>
            <a:r>
              <a:rPr lang="en-US" sz="1100" dirty="0">
                <a:latin typeface="Candara" pitchFamily="34" charset="0"/>
                <a:cs typeface="Arial" pitchFamily="34" charset="0"/>
              </a:rPr>
              <a:t>$ </a:t>
            </a:r>
            <a:r>
              <a:rPr lang="en-US" sz="1100" dirty="0" err="1">
                <a:latin typeface="Candara" pitchFamily="34" charset="0"/>
                <a:cs typeface="Arial" pitchFamily="34" charset="0"/>
              </a:rPr>
              <a:t>pwd</a:t>
            </a:r>
            <a:endParaRPr lang="en-US" sz="1100" dirty="0">
              <a:latin typeface="Candara" pitchFamily="34" charset="0"/>
              <a:cs typeface="Arial" pitchFamily="34" charset="0"/>
            </a:endParaRPr>
          </a:p>
        </p:txBody>
      </p:sp>
      <p:sp>
        <p:nvSpPr>
          <p:cNvPr id="67592" name="AutoShape 7"/>
          <p:cNvSpPr>
            <a:spLocks noChangeArrowheads="1"/>
          </p:cNvSpPr>
          <p:nvPr/>
        </p:nvSpPr>
        <p:spPr bwMode="auto">
          <a:xfrm>
            <a:off x="2514601" y="6759496"/>
            <a:ext cx="4278313" cy="239713"/>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Candara" pitchFamily="34" charset="0"/>
                <a:cs typeface="Arial" pitchFamily="34" charset="0"/>
              </a:rPr>
              <a:t>$ </a:t>
            </a:r>
            <a:r>
              <a:rPr lang="en-US" sz="1100" dirty="0" err="1">
                <a:latin typeface="Candara" pitchFamily="34" charset="0"/>
                <a:cs typeface="Arial" pitchFamily="34" charset="0"/>
              </a:rPr>
              <a:t>pwd</a:t>
            </a:r>
            <a:endParaRPr lang="en-US" sz="1100" dirty="0">
              <a:latin typeface="Candara" pitchFamily="34" charset="0"/>
              <a:cs typeface="Arial" pitchFamily="34" charset="0"/>
            </a:endParaRPr>
          </a:p>
        </p:txBody>
      </p:sp>
      <p:sp>
        <p:nvSpPr>
          <p:cNvPr id="67593" name="AutoShape 8"/>
          <p:cNvSpPr>
            <a:spLocks noChangeArrowheads="1"/>
          </p:cNvSpPr>
          <p:nvPr/>
        </p:nvSpPr>
        <p:spPr bwMode="auto">
          <a:xfrm>
            <a:off x="2514601" y="7326109"/>
            <a:ext cx="4278313" cy="479425"/>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Candara" pitchFamily="34" charset="0"/>
                <a:cs typeface="Arial" pitchFamily="34" charset="0"/>
              </a:rPr>
              <a:t>$ </a:t>
            </a:r>
            <a:r>
              <a:rPr lang="en-US" sz="1100" dirty="0" err="1">
                <a:latin typeface="Candara" pitchFamily="34" charset="0"/>
                <a:cs typeface="Arial" pitchFamily="34" charset="0"/>
              </a:rPr>
              <a:t>cd</a:t>
            </a:r>
            <a:endParaRPr lang="en-US" sz="1100" dirty="0">
              <a:latin typeface="Candara" pitchFamily="34" charset="0"/>
              <a:cs typeface="Arial" pitchFamily="34" charset="0"/>
            </a:endParaRPr>
          </a:p>
          <a:p>
            <a:pPr marL="241256" lvl="1" defTabSz="966607"/>
            <a:r>
              <a:rPr lang="en-US" sz="1100" dirty="0">
                <a:latin typeface="Candara" pitchFamily="34" charset="0"/>
                <a:cs typeface="Arial" pitchFamily="34" charset="0"/>
              </a:rPr>
              <a:t>$ </a:t>
            </a:r>
            <a:r>
              <a:rPr lang="en-US" sz="1100" dirty="0" err="1">
                <a:latin typeface="Candara" pitchFamily="34" charset="0"/>
                <a:cs typeface="Arial" pitchFamily="34" charset="0"/>
              </a:rPr>
              <a:t>pwd</a:t>
            </a:r>
            <a:endParaRPr lang="en-US" sz="1100" dirty="0">
              <a:latin typeface="Candara" pitchFamily="34" charset="0"/>
              <a:cs typeface="Arial" pitchFamily="34" charset="0"/>
            </a:endParaRPr>
          </a:p>
        </p:txBody>
      </p:sp>
    </p:spTree>
    <p:extLst>
      <p:ext uri="{BB962C8B-B14F-4D97-AF65-F5344CB8AC3E}">
        <p14:creationId xmlns:p14="http://schemas.microsoft.com/office/powerpoint/2010/main" val="41912613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2"/>
          <p:cNvSpPr>
            <a:spLocks noGrp="1" noRot="1" noChangeAspect="1" noChangeArrowheads="1" noTextEdit="1"/>
          </p:cNvSpPr>
          <p:nvPr>
            <p:ph type="sldImg"/>
          </p:nvPr>
        </p:nvSpPr>
        <p:spPr>
          <a:xfrm>
            <a:off x="2195513" y="720725"/>
            <a:ext cx="4800600" cy="3600450"/>
          </a:xfrm>
          <a:ln/>
        </p:spPr>
      </p:sp>
      <p:sp>
        <p:nvSpPr>
          <p:cNvPr id="68613" name="Rectangle 3"/>
          <p:cNvSpPr>
            <a:spLocks noGrp="1" noChangeArrowheads="1"/>
          </p:cNvSpPr>
          <p:nvPr>
            <p:ph type="body" idx="1"/>
          </p:nvPr>
        </p:nvSpPr>
        <p:spPr>
          <a:xfrm>
            <a:off x="2112964" y="4449764"/>
            <a:ext cx="4957762" cy="4513264"/>
          </a:xfrm>
          <a:noFill/>
          <a:ln/>
        </p:spPr>
        <p:txBody>
          <a:bodyPr/>
          <a:lstStyle/>
          <a:p>
            <a:pPr eaLnBrk="1" hangingPunct="1"/>
            <a:r>
              <a:rPr lang="en-US" b="1" u="sng" dirty="0" err="1" smtClean="0"/>
              <a:t>logname</a:t>
            </a:r>
            <a:r>
              <a:rPr lang="en-US" b="1" u="sng" dirty="0" smtClean="0"/>
              <a:t> Command - Checking Login Directory</a:t>
            </a:r>
            <a:r>
              <a:rPr lang="en-US" b="1" dirty="0" smtClean="0"/>
              <a:t> :</a:t>
            </a:r>
          </a:p>
          <a:p>
            <a:pPr eaLnBrk="1" hangingPunct="1"/>
            <a:r>
              <a:rPr lang="en-US" dirty="0" smtClean="0"/>
              <a:t>The </a:t>
            </a:r>
            <a:r>
              <a:rPr lang="en-US" b="1" dirty="0" err="1" smtClean="0"/>
              <a:t>logname</a:t>
            </a:r>
            <a:r>
              <a:rPr lang="en-US" dirty="0" smtClean="0"/>
              <a:t> command can be used to display the name of login directory, irrespective of what is the current working directory.</a:t>
            </a:r>
          </a:p>
          <a:p>
            <a:pPr eaLnBrk="1" hangingPunct="1"/>
            <a:endParaRPr lang="en-US" dirty="0" smtClean="0"/>
          </a:p>
          <a:p>
            <a:pPr eaLnBrk="1" hangingPunct="1"/>
            <a:endParaRPr lang="en-US" dirty="0"/>
          </a:p>
          <a:p>
            <a:pPr eaLnBrk="1" hangingPunct="1"/>
            <a:r>
              <a:rPr lang="en-US" dirty="0" smtClean="0"/>
              <a:t/>
            </a:r>
            <a:br>
              <a:rPr lang="en-US" dirty="0" smtClean="0"/>
            </a:br>
            <a:endParaRPr lang="en-US" dirty="0" smtClean="0"/>
          </a:p>
          <a:p>
            <a:pPr lvl="1" eaLnBrk="1" hangingPunct="1"/>
            <a:r>
              <a:rPr lang="en-US" b="1" dirty="0" smtClean="0"/>
              <a:t>Output: </a:t>
            </a:r>
            <a:r>
              <a:rPr lang="en-US" dirty="0" err="1" smtClean="0"/>
              <a:t>deshpavn</a:t>
            </a:r>
            <a:endParaRPr lang="en-US" dirty="0" smtClean="0"/>
          </a:p>
        </p:txBody>
      </p:sp>
      <p:sp>
        <p:nvSpPr>
          <p:cNvPr id="68614" name="AutoShape 5"/>
          <p:cNvSpPr>
            <a:spLocks noChangeArrowheads="1"/>
          </p:cNvSpPr>
          <p:nvPr/>
        </p:nvSpPr>
        <p:spPr bwMode="auto">
          <a:xfrm>
            <a:off x="2519364" y="5052084"/>
            <a:ext cx="4278313" cy="239712"/>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logname</a:t>
            </a:r>
            <a:endParaRPr lang="en-US" sz="1100" dirty="0">
              <a:latin typeface="Arial" pitchFamily="34" charset="0"/>
              <a:cs typeface="Arial" pitchFamily="34" charset="0"/>
            </a:endParaRPr>
          </a:p>
        </p:txBody>
      </p:sp>
    </p:spTree>
    <p:extLst>
      <p:ext uri="{BB962C8B-B14F-4D97-AF65-F5344CB8AC3E}">
        <p14:creationId xmlns:p14="http://schemas.microsoft.com/office/powerpoint/2010/main" val="4253116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2"/>
          <p:cNvSpPr>
            <a:spLocks noGrp="1" noRot="1" noChangeAspect="1" noChangeArrowheads="1" noTextEdit="1"/>
          </p:cNvSpPr>
          <p:nvPr>
            <p:ph type="sldImg"/>
          </p:nvPr>
        </p:nvSpPr>
        <p:spPr>
          <a:xfrm>
            <a:off x="2195513" y="720725"/>
            <a:ext cx="4800600" cy="3600450"/>
          </a:xfrm>
          <a:ln/>
        </p:spPr>
      </p:sp>
      <p:sp>
        <p:nvSpPr>
          <p:cNvPr id="69637" name="Rectangle 3"/>
          <p:cNvSpPr>
            <a:spLocks noGrp="1" noChangeArrowheads="1"/>
          </p:cNvSpPr>
          <p:nvPr>
            <p:ph type="body" idx="1"/>
          </p:nvPr>
        </p:nvSpPr>
        <p:spPr>
          <a:xfrm>
            <a:off x="2112964" y="4449764"/>
            <a:ext cx="4957762" cy="4513264"/>
          </a:xfrm>
          <a:noFill/>
          <a:ln/>
        </p:spPr>
        <p:txBody>
          <a:bodyPr/>
          <a:lstStyle/>
          <a:p>
            <a:pPr algn="just" eaLnBrk="1" hangingPunct="1"/>
            <a:r>
              <a:rPr lang="en-US" b="1" u="sng" dirty="0" err="1" smtClean="0"/>
              <a:t>ls</a:t>
            </a:r>
            <a:r>
              <a:rPr lang="en-US" b="1" u="sng" dirty="0" smtClean="0"/>
              <a:t> Command – Listing directory contents</a:t>
            </a:r>
            <a:r>
              <a:rPr lang="en-US" b="1" dirty="0" smtClean="0"/>
              <a:t>:</a:t>
            </a:r>
          </a:p>
          <a:p>
            <a:pPr algn="just" eaLnBrk="1" hangingPunct="1"/>
            <a:r>
              <a:rPr lang="en-US" dirty="0" smtClean="0"/>
              <a:t>The </a:t>
            </a:r>
            <a:r>
              <a:rPr lang="en-US" b="1" dirty="0" err="1" smtClean="0"/>
              <a:t>ls</a:t>
            </a:r>
            <a:r>
              <a:rPr lang="en-US" b="1" dirty="0" smtClean="0"/>
              <a:t> </a:t>
            </a:r>
            <a:r>
              <a:rPr lang="en-US" dirty="0" smtClean="0"/>
              <a:t>command is used to list all the contents of the specified directory (in case no argument is specified, current directory is assumed). </a:t>
            </a:r>
          </a:p>
          <a:p>
            <a:pPr algn="just" eaLnBrk="1" hangingPunct="1"/>
            <a:endParaRPr lang="en-US" dirty="0" smtClean="0"/>
          </a:p>
          <a:p>
            <a:pPr algn="just" eaLnBrk="1" hangingPunct="1"/>
            <a:r>
              <a:rPr lang="en-US" dirty="0" smtClean="0"/>
              <a:t/>
            </a:r>
            <a:br>
              <a:rPr lang="en-US" dirty="0" smtClean="0"/>
            </a:br>
            <a:endParaRPr lang="en-US" dirty="0" smtClean="0"/>
          </a:p>
          <a:p>
            <a:pPr lvl="1" algn="just" eaLnBrk="1" hangingPunct="1"/>
            <a:r>
              <a:rPr lang="en-US" b="1" dirty="0" smtClean="0"/>
              <a:t>Output:</a:t>
            </a:r>
          </a:p>
          <a:p>
            <a:pPr lvl="1" algn="just" eaLnBrk="1" hangingPunct="1"/>
            <a:r>
              <a:rPr lang="en-US" dirty="0" smtClean="0"/>
              <a:t>file1.txt</a:t>
            </a:r>
          </a:p>
          <a:p>
            <a:pPr lvl="1" algn="just" eaLnBrk="1" hangingPunct="1"/>
            <a:r>
              <a:rPr lang="en-US" dirty="0" smtClean="0"/>
              <a:t>file2.txt</a:t>
            </a:r>
          </a:p>
          <a:p>
            <a:pPr lvl="1" algn="just" eaLnBrk="1" hangingPunct="1"/>
            <a:r>
              <a:rPr lang="en-US" dirty="0" smtClean="0"/>
              <a:t>file3.txt</a:t>
            </a:r>
          </a:p>
          <a:p>
            <a:pPr lvl="1" algn="just" eaLnBrk="1" hangingPunct="1"/>
            <a:r>
              <a:rPr lang="en-US" dirty="0" smtClean="0"/>
              <a:t>Mail</a:t>
            </a:r>
          </a:p>
          <a:p>
            <a:pPr lvl="1" algn="just" eaLnBrk="1" hangingPunct="1"/>
            <a:endParaRPr lang="en-US" dirty="0" smtClean="0"/>
          </a:p>
          <a:p>
            <a:pPr algn="just" eaLnBrk="1" hangingPunct="1"/>
            <a:endParaRPr lang="en-US" dirty="0" smtClean="0"/>
          </a:p>
          <a:p>
            <a:pPr algn="just" eaLnBrk="1" hangingPunct="1"/>
            <a:endParaRPr lang="en-US" dirty="0" smtClean="0"/>
          </a:p>
          <a:p>
            <a:pPr lvl="1" algn="just" eaLnBrk="1" hangingPunct="1"/>
            <a:r>
              <a:rPr lang="en-US" b="1" dirty="0" smtClean="0"/>
              <a:t>Output:</a:t>
            </a:r>
          </a:p>
          <a:p>
            <a:pPr lvl="1" algn="just" eaLnBrk="1" hangingPunct="1"/>
            <a:r>
              <a:rPr lang="en-US" dirty="0" smtClean="0"/>
              <a:t>newfile.txt</a:t>
            </a:r>
          </a:p>
        </p:txBody>
      </p:sp>
      <p:sp>
        <p:nvSpPr>
          <p:cNvPr id="69638" name="AutoShape 5"/>
          <p:cNvSpPr>
            <a:spLocks noChangeArrowheads="1"/>
          </p:cNvSpPr>
          <p:nvPr/>
        </p:nvSpPr>
        <p:spPr bwMode="auto">
          <a:xfrm>
            <a:off x="2699807" y="4964034"/>
            <a:ext cx="1893028" cy="237860"/>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ls</a:t>
            </a:r>
            <a:endParaRPr lang="en-US" sz="1100" dirty="0">
              <a:latin typeface="Arial" pitchFamily="34" charset="0"/>
              <a:cs typeface="Arial" pitchFamily="34" charset="0"/>
            </a:endParaRPr>
          </a:p>
        </p:txBody>
      </p:sp>
      <p:sp>
        <p:nvSpPr>
          <p:cNvPr id="69639" name="AutoShape 6"/>
          <p:cNvSpPr>
            <a:spLocks noChangeArrowheads="1"/>
          </p:cNvSpPr>
          <p:nvPr/>
        </p:nvSpPr>
        <p:spPr bwMode="auto">
          <a:xfrm>
            <a:off x="2699807" y="6064980"/>
            <a:ext cx="1893039" cy="255028"/>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ls</a:t>
            </a:r>
            <a:endParaRPr lang="en-US" sz="1100" dirty="0">
              <a:latin typeface="Arial" pitchFamily="34" charset="0"/>
              <a:cs typeface="Arial" pitchFamily="34" charset="0"/>
            </a:endParaRPr>
          </a:p>
        </p:txBody>
      </p:sp>
    </p:spTree>
    <p:extLst>
      <p:ext uri="{BB962C8B-B14F-4D97-AF65-F5344CB8AC3E}">
        <p14:creationId xmlns:p14="http://schemas.microsoft.com/office/powerpoint/2010/main" val="177742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Rot="1" noChangeAspect="1" noChangeArrowheads="1" noTextEdit="1"/>
          </p:cNvSpPr>
          <p:nvPr>
            <p:ph type="sldImg"/>
          </p:nvPr>
        </p:nvSpPr>
        <p:spPr>
          <a:xfrm>
            <a:off x="2195513" y="720725"/>
            <a:ext cx="4800600" cy="3600450"/>
          </a:xfrm>
          <a:ln/>
        </p:spPr>
      </p:sp>
      <p:sp>
        <p:nvSpPr>
          <p:cNvPr id="70661" name="Rectangle 3"/>
          <p:cNvSpPr>
            <a:spLocks noGrp="1" noChangeArrowheads="1"/>
          </p:cNvSpPr>
          <p:nvPr>
            <p:ph type="body" idx="1"/>
          </p:nvPr>
        </p:nvSpPr>
        <p:spPr>
          <a:xfrm>
            <a:off x="2112964" y="4449764"/>
            <a:ext cx="4957762" cy="4513264"/>
          </a:xfrm>
          <a:noFill/>
          <a:ln/>
        </p:spPr>
        <p:txBody>
          <a:bodyPr/>
          <a:lstStyle/>
          <a:p>
            <a:pPr algn="just" eaLnBrk="1" hangingPunct="1"/>
            <a:r>
              <a:rPr lang="en-US" b="1" u="sng" dirty="0" err="1" smtClean="0"/>
              <a:t>ls</a:t>
            </a:r>
            <a:r>
              <a:rPr lang="en-US" b="1" u="sng" dirty="0" smtClean="0"/>
              <a:t> Command – Listing directory contents (contd.)</a:t>
            </a:r>
            <a:r>
              <a:rPr lang="en-US" b="1" dirty="0" smtClean="0"/>
              <a:t>:</a:t>
            </a:r>
          </a:p>
          <a:p>
            <a:pPr algn="just" eaLnBrk="1" hangingPunct="1"/>
            <a:r>
              <a:rPr lang="en-US" dirty="0" smtClean="0"/>
              <a:t>The </a:t>
            </a:r>
            <a:r>
              <a:rPr lang="en-US" dirty="0" err="1" smtClean="0"/>
              <a:t>ls</a:t>
            </a:r>
            <a:r>
              <a:rPr lang="en-US" dirty="0" smtClean="0"/>
              <a:t> command comes with several options, which are listed in the table. Many of these options can be combined to get relevant output. The command can also be used with more than one file name that is specified.</a:t>
            </a:r>
          </a:p>
        </p:txBody>
      </p:sp>
    </p:spTree>
    <p:extLst>
      <p:ext uri="{BB962C8B-B14F-4D97-AF65-F5344CB8AC3E}">
        <p14:creationId xmlns:p14="http://schemas.microsoft.com/office/powerpoint/2010/main" val="1033190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2"/>
          <p:cNvSpPr>
            <a:spLocks noGrp="1" noRot="1" noChangeAspect="1" noChangeArrowheads="1" noTextEdit="1"/>
          </p:cNvSpPr>
          <p:nvPr>
            <p:ph type="sldImg"/>
          </p:nvPr>
        </p:nvSpPr>
        <p:spPr>
          <a:xfrm>
            <a:off x="2195513" y="720725"/>
            <a:ext cx="4800600" cy="3600450"/>
          </a:xfrm>
          <a:ln/>
        </p:spPr>
      </p:sp>
      <p:sp>
        <p:nvSpPr>
          <p:cNvPr id="71685" name="Rectangle 3"/>
          <p:cNvSpPr>
            <a:spLocks noGrp="1" noChangeArrowheads="1"/>
          </p:cNvSpPr>
          <p:nvPr>
            <p:ph type="body" idx="1"/>
          </p:nvPr>
        </p:nvSpPr>
        <p:spPr>
          <a:xfrm>
            <a:off x="2112964" y="4449762"/>
            <a:ext cx="4957762" cy="4513263"/>
          </a:xfrm>
          <a:noFill/>
          <a:ln/>
        </p:spPr>
        <p:txBody>
          <a:bodyPr/>
          <a:lstStyle/>
          <a:p>
            <a:pPr marL="228558" indent="-228558" algn="just"/>
            <a:r>
              <a:rPr lang="en-US" b="1" u="sng" dirty="0" err="1" smtClean="0"/>
              <a:t>ls</a:t>
            </a:r>
            <a:r>
              <a:rPr lang="en-US" b="1" u="sng" dirty="0" smtClean="0"/>
              <a:t> Command – Listing directory contents (contd.)</a:t>
            </a:r>
            <a:r>
              <a:rPr lang="en-US" b="1" dirty="0" smtClean="0"/>
              <a:t>:</a:t>
            </a:r>
          </a:p>
          <a:p>
            <a:pPr marL="228558" indent="-228558" algn="just"/>
            <a:r>
              <a:rPr lang="en-US" dirty="0" smtClean="0"/>
              <a:t>Some of the examples are considered here:</a:t>
            </a:r>
          </a:p>
          <a:p>
            <a:pPr marL="228558" indent="-228558" algn="just"/>
            <a:r>
              <a:rPr lang="en-US" b="1" dirty="0" smtClean="0"/>
              <a:t>Example 1: To produce multiple column output (-x):</a:t>
            </a:r>
          </a:p>
          <a:p>
            <a:pPr marL="228558" indent="-228558" algn="just"/>
            <a:endParaRPr lang="en-US" dirty="0" smtClean="0"/>
          </a:p>
          <a:p>
            <a:pPr marL="228558" indent="-228558" algn="just"/>
            <a:endParaRPr lang="en-US" dirty="0"/>
          </a:p>
          <a:p>
            <a:pPr marL="228558" indent="-228558" algn="just"/>
            <a:r>
              <a:rPr lang="en-US" dirty="0" smtClean="0"/>
              <a:t/>
            </a:r>
            <a:br>
              <a:rPr lang="en-US" dirty="0" smtClean="0"/>
            </a:br>
            <a:endParaRPr lang="en-US" dirty="0" smtClean="0"/>
          </a:p>
          <a:p>
            <a:pPr lvl="1" algn="just" eaLnBrk="1" hangingPunct="1"/>
            <a:r>
              <a:rPr lang="en-US" b="1" dirty="0" smtClean="0"/>
              <a:t>Output: </a:t>
            </a:r>
            <a:r>
              <a:rPr lang="en-US" dirty="0" smtClean="0"/>
              <a:t>file1.txt  file2.txt  file3.txt  mail</a:t>
            </a:r>
          </a:p>
          <a:p>
            <a:pPr marL="228558" indent="-228558" algn="just"/>
            <a:endParaRPr lang="en-US" dirty="0" smtClean="0"/>
          </a:p>
          <a:p>
            <a:pPr marL="228558" indent="-228558" algn="just"/>
            <a:r>
              <a:rPr lang="en-US" b="1" dirty="0" smtClean="0"/>
              <a:t>Example 2: To identify directories and executable files (-F):</a:t>
            </a:r>
          </a:p>
          <a:p>
            <a:pPr marL="228558" indent="-228558" algn="just"/>
            <a:r>
              <a:rPr lang="en-US" dirty="0" smtClean="0"/>
              <a:t>	Here two tags, that is </a:t>
            </a:r>
            <a:r>
              <a:rPr lang="en-US" b="1" dirty="0" smtClean="0"/>
              <a:t>*</a:t>
            </a:r>
            <a:r>
              <a:rPr lang="en-US" dirty="0" smtClean="0"/>
              <a:t> and </a:t>
            </a:r>
            <a:r>
              <a:rPr lang="en-US" b="1" dirty="0" smtClean="0"/>
              <a:t>/</a:t>
            </a:r>
            <a:r>
              <a:rPr lang="en-US" dirty="0" smtClean="0"/>
              <a:t>, are used to indicate executable file and a directory respectively.</a:t>
            </a:r>
          </a:p>
        </p:txBody>
      </p:sp>
      <p:sp>
        <p:nvSpPr>
          <p:cNvPr id="71686" name="AutoShape 5"/>
          <p:cNvSpPr>
            <a:spLocks noChangeArrowheads="1"/>
          </p:cNvSpPr>
          <p:nvPr/>
        </p:nvSpPr>
        <p:spPr bwMode="auto">
          <a:xfrm>
            <a:off x="2297128" y="5023035"/>
            <a:ext cx="4278313" cy="239713"/>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ls</a:t>
            </a:r>
            <a:r>
              <a:rPr lang="en-US" sz="1100" dirty="0">
                <a:latin typeface="Arial" pitchFamily="34" charset="0"/>
                <a:cs typeface="Arial" pitchFamily="34" charset="0"/>
              </a:rPr>
              <a:t> -x</a:t>
            </a:r>
          </a:p>
        </p:txBody>
      </p:sp>
    </p:spTree>
    <p:extLst>
      <p:ext uri="{BB962C8B-B14F-4D97-AF65-F5344CB8AC3E}">
        <p14:creationId xmlns:p14="http://schemas.microsoft.com/office/powerpoint/2010/main" val="18475091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2"/>
          <p:cNvSpPr>
            <a:spLocks noGrp="1" noRot="1" noChangeAspect="1" noChangeArrowheads="1" noTextEdit="1"/>
          </p:cNvSpPr>
          <p:nvPr>
            <p:ph type="sldImg"/>
          </p:nvPr>
        </p:nvSpPr>
        <p:spPr>
          <a:xfrm>
            <a:off x="2195513" y="720725"/>
            <a:ext cx="4800600" cy="3600450"/>
          </a:xfrm>
          <a:ln/>
        </p:spPr>
      </p:sp>
      <p:sp>
        <p:nvSpPr>
          <p:cNvPr id="72709" name="Rectangle 3"/>
          <p:cNvSpPr>
            <a:spLocks noGrp="1" noChangeArrowheads="1"/>
          </p:cNvSpPr>
          <p:nvPr>
            <p:ph type="body" idx="1"/>
          </p:nvPr>
        </p:nvSpPr>
        <p:spPr>
          <a:xfrm>
            <a:off x="2112964" y="4448152"/>
            <a:ext cx="4957762" cy="4514875"/>
          </a:xfrm>
          <a:noFill/>
          <a:ln/>
        </p:spPr>
        <p:txBody>
          <a:bodyPr/>
          <a:lstStyle/>
          <a:p>
            <a:pPr marL="228558" indent="-228558" algn="just">
              <a:lnSpc>
                <a:spcPct val="90000"/>
              </a:lnSpc>
            </a:pPr>
            <a:r>
              <a:rPr lang="en-US" b="1" u="sng" dirty="0" err="1" smtClean="0"/>
              <a:t>ls</a:t>
            </a:r>
            <a:r>
              <a:rPr lang="en-US" b="1" u="sng" dirty="0" smtClean="0"/>
              <a:t> Command – Listing directory contents (contd.)</a:t>
            </a:r>
            <a:r>
              <a:rPr lang="en-US" b="1" dirty="0" smtClean="0"/>
              <a:t>:</a:t>
            </a:r>
          </a:p>
          <a:p>
            <a:pPr marL="228558" indent="-228558" algn="just">
              <a:lnSpc>
                <a:spcPct val="90000"/>
              </a:lnSpc>
            </a:pPr>
            <a:r>
              <a:rPr lang="en-US" b="1" dirty="0" smtClean="0"/>
              <a:t>Example 3: To get an informative listing i.e. long listing (-l)</a:t>
            </a:r>
          </a:p>
          <a:p>
            <a:pPr marL="228558" indent="-228558" algn="just">
              <a:lnSpc>
                <a:spcPct val="90000"/>
              </a:lnSpc>
            </a:pPr>
            <a:endParaRPr lang="en-US" b="1" dirty="0"/>
          </a:p>
          <a:p>
            <a:pPr marL="228558" indent="-228558" algn="just">
              <a:lnSpc>
                <a:spcPct val="90000"/>
              </a:lnSpc>
            </a:pPr>
            <a:endParaRPr lang="en-US" b="1" dirty="0" smtClean="0"/>
          </a:p>
          <a:p>
            <a:pPr marL="228558" indent="-228558" algn="just">
              <a:lnSpc>
                <a:spcPct val="90000"/>
              </a:lnSpc>
            </a:pPr>
            <a:r>
              <a:rPr lang="en-US" dirty="0" smtClean="0"/>
              <a:t/>
            </a:r>
            <a:br>
              <a:rPr lang="en-US" dirty="0" smtClean="0"/>
            </a:br>
            <a:endParaRPr lang="en-US" dirty="0" smtClean="0"/>
          </a:p>
          <a:p>
            <a:pPr marL="228558" indent="-228558" algn="just">
              <a:lnSpc>
                <a:spcPct val="90000"/>
              </a:lnSpc>
            </a:pPr>
            <a:r>
              <a:rPr lang="pt-BR" dirty="0" smtClean="0"/>
              <a:t>	total 12</a:t>
            </a:r>
          </a:p>
          <a:p>
            <a:pPr marL="228558" indent="-228558" algn="just">
              <a:lnSpc>
                <a:spcPct val="90000"/>
              </a:lnSpc>
            </a:pPr>
            <a:r>
              <a:rPr lang="pt-BR" dirty="0" smtClean="0"/>
              <a:t>	-rw-r--r--   1 deshpavn group         60 Mar 29 10:43 file1.txt</a:t>
            </a:r>
          </a:p>
          <a:p>
            <a:pPr marL="228558" indent="-228558" algn="just">
              <a:lnSpc>
                <a:spcPct val="90000"/>
              </a:lnSpc>
            </a:pPr>
            <a:r>
              <a:rPr lang="pt-BR" dirty="0" smtClean="0"/>
              <a:t>	-rw-r--r--   1 deshpavn group         61 Mar 29 10:44 file2.txt</a:t>
            </a:r>
          </a:p>
          <a:p>
            <a:pPr marL="228558" indent="-228558" algn="just">
              <a:lnSpc>
                <a:spcPct val="90000"/>
              </a:lnSpc>
            </a:pPr>
            <a:r>
              <a:rPr lang="pt-BR" dirty="0" smtClean="0"/>
              <a:t>	-rw-r--r--   1 deshpavn group         60 Mar 29 10:44 file3.txt</a:t>
            </a:r>
          </a:p>
          <a:p>
            <a:pPr marL="228558" indent="-228558" algn="just">
              <a:lnSpc>
                <a:spcPct val="90000"/>
              </a:lnSpc>
            </a:pPr>
            <a:r>
              <a:rPr lang="pt-BR" dirty="0" smtClean="0"/>
              <a:t>	drwx------   2 deshpavn group        512 Mar 14 10:00 mail</a:t>
            </a:r>
          </a:p>
          <a:p>
            <a:pPr marL="228558" indent="-228558" algn="just">
              <a:lnSpc>
                <a:spcPct val="90000"/>
              </a:lnSpc>
            </a:pPr>
            <a:r>
              <a:rPr lang="pt-BR" dirty="0" smtClean="0"/>
              <a:t>	drwxr-xr-x   2 deshpavn group        512 Mar 29 10:46 testdir1</a:t>
            </a:r>
            <a:endParaRPr lang="en-US" dirty="0" smtClean="0"/>
          </a:p>
          <a:p>
            <a:pPr marL="228558" indent="-228558" algn="just">
              <a:lnSpc>
                <a:spcPct val="90000"/>
              </a:lnSpc>
            </a:pPr>
            <a:r>
              <a:rPr lang="en-US" dirty="0" smtClean="0"/>
              <a:t>	</a:t>
            </a:r>
            <a:r>
              <a:rPr lang="en-US" dirty="0" err="1" smtClean="0"/>
              <a:t>drwxr</a:t>
            </a:r>
            <a:r>
              <a:rPr lang="en-US" dirty="0" smtClean="0"/>
              <a:t>-</a:t>
            </a:r>
            <a:r>
              <a:rPr lang="en-US" dirty="0" err="1" smtClean="0"/>
              <a:t>xr</a:t>
            </a:r>
            <a:r>
              <a:rPr lang="en-US" dirty="0" smtClean="0"/>
              <a:t>-x   2 </a:t>
            </a:r>
            <a:r>
              <a:rPr lang="en-US" dirty="0" err="1" smtClean="0"/>
              <a:t>deshpavn</a:t>
            </a:r>
            <a:r>
              <a:rPr lang="en-US" dirty="0" smtClean="0"/>
              <a:t> group        512 Mar 29 10:47 testdir2</a:t>
            </a:r>
            <a:endParaRPr lang="en-US" b="1" dirty="0" smtClean="0"/>
          </a:p>
          <a:p>
            <a:pPr marL="228558" indent="-228558" algn="just">
              <a:lnSpc>
                <a:spcPct val="90000"/>
              </a:lnSpc>
            </a:pPr>
            <a:endParaRPr lang="en-US" dirty="0" smtClean="0"/>
          </a:p>
          <a:p>
            <a:pPr marL="228558" indent="-228558" algn="just">
              <a:lnSpc>
                <a:spcPct val="90000"/>
              </a:lnSpc>
            </a:pPr>
            <a:r>
              <a:rPr lang="en-US" dirty="0" smtClean="0"/>
              <a:t>	Seven attributes are listed which are explained in further slides in order as they appear in listing.</a:t>
            </a:r>
          </a:p>
          <a:p>
            <a:pPr marL="228558" indent="-228558" algn="just">
              <a:lnSpc>
                <a:spcPct val="90000"/>
              </a:lnSpc>
            </a:pPr>
            <a:endParaRPr lang="en-US" b="1" dirty="0" smtClean="0"/>
          </a:p>
          <a:p>
            <a:pPr marL="228558" indent="-228558" algn="just">
              <a:lnSpc>
                <a:spcPct val="90000"/>
              </a:lnSpc>
            </a:pPr>
            <a:r>
              <a:rPr lang="en-US" b="1" dirty="0" smtClean="0"/>
              <a:t>Type and Permissions associated with file:</a:t>
            </a:r>
          </a:p>
          <a:p>
            <a:pPr marL="685672" lvl="1" indent="-228558" algn="just">
              <a:lnSpc>
                <a:spcPct val="90000"/>
              </a:lnSpc>
            </a:pPr>
            <a:r>
              <a:rPr lang="en-US" dirty="0" smtClean="0"/>
              <a:t>The first bit “</a:t>
            </a:r>
            <a:r>
              <a:rPr lang="en-US" b="1" dirty="0" smtClean="0"/>
              <a:t>d</a:t>
            </a:r>
            <a:r>
              <a:rPr lang="en-US" dirty="0" smtClean="0"/>
              <a:t>” indicates that file is a </a:t>
            </a:r>
            <a:r>
              <a:rPr lang="en-US" b="1" dirty="0" smtClean="0"/>
              <a:t>directory file</a:t>
            </a:r>
            <a:r>
              <a:rPr lang="en-US" dirty="0" smtClean="0"/>
              <a:t>, while “</a:t>
            </a:r>
            <a:r>
              <a:rPr lang="en-US" b="1" dirty="0" smtClean="0"/>
              <a:t>–</a:t>
            </a:r>
            <a:r>
              <a:rPr lang="en-US" dirty="0" smtClean="0"/>
              <a:t>” indicates that file is a </a:t>
            </a:r>
            <a:r>
              <a:rPr lang="en-US" b="1" dirty="0" smtClean="0"/>
              <a:t>regular file</a:t>
            </a:r>
            <a:r>
              <a:rPr lang="en-US" dirty="0" smtClean="0"/>
              <a:t>. In case of device files, one would normally find bit “</a:t>
            </a:r>
            <a:r>
              <a:rPr lang="en-US" b="1" dirty="0" smtClean="0"/>
              <a:t>c</a:t>
            </a:r>
            <a:r>
              <a:rPr lang="en-US" dirty="0" smtClean="0"/>
              <a:t>” for </a:t>
            </a:r>
            <a:r>
              <a:rPr lang="en-US" b="1" dirty="0" smtClean="0"/>
              <a:t>character based device </a:t>
            </a:r>
            <a:r>
              <a:rPr lang="en-US" dirty="0" smtClean="0"/>
              <a:t>and bit “</a:t>
            </a:r>
            <a:r>
              <a:rPr lang="en-US" b="1" dirty="0" smtClean="0"/>
              <a:t>b</a:t>
            </a:r>
            <a:r>
              <a:rPr lang="en-US" dirty="0" smtClean="0"/>
              <a:t>” for </a:t>
            </a:r>
            <a:r>
              <a:rPr lang="en-US" b="1" dirty="0" smtClean="0"/>
              <a:t>block based devices</a:t>
            </a:r>
            <a:r>
              <a:rPr lang="en-US" dirty="0" smtClean="0"/>
              <a:t>.</a:t>
            </a:r>
          </a:p>
          <a:p>
            <a:pPr marL="685672" lvl="1" indent="-228558" algn="just">
              <a:lnSpc>
                <a:spcPct val="90000"/>
              </a:lnSpc>
            </a:pPr>
            <a:r>
              <a:rPr lang="en-US" dirty="0" smtClean="0"/>
              <a:t>File permissions are the read, write, and execute permissions set for owner, group, and others. Significance of these permissions with respect to directories are discussed in another example.</a:t>
            </a:r>
          </a:p>
        </p:txBody>
      </p:sp>
      <p:sp>
        <p:nvSpPr>
          <p:cNvPr id="72710" name="AutoShape 5"/>
          <p:cNvSpPr>
            <a:spLocks noChangeArrowheads="1"/>
          </p:cNvSpPr>
          <p:nvPr/>
        </p:nvSpPr>
        <p:spPr bwMode="auto">
          <a:xfrm>
            <a:off x="2926792" y="4868582"/>
            <a:ext cx="2653749" cy="240853"/>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ls</a:t>
            </a:r>
            <a:r>
              <a:rPr lang="en-US" sz="1100" dirty="0">
                <a:latin typeface="Arial" pitchFamily="34" charset="0"/>
                <a:cs typeface="Arial" pitchFamily="34" charset="0"/>
              </a:rPr>
              <a:t> -l</a:t>
            </a:r>
          </a:p>
        </p:txBody>
      </p:sp>
    </p:spTree>
    <p:extLst>
      <p:ext uri="{BB962C8B-B14F-4D97-AF65-F5344CB8AC3E}">
        <p14:creationId xmlns:p14="http://schemas.microsoft.com/office/powerpoint/2010/main" val="34778456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2"/>
          <p:cNvSpPr>
            <a:spLocks noGrp="1" noRot="1" noChangeAspect="1" noChangeArrowheads="1" noTextEdit="1"/>
          </p:cNvSpPr>
          <p:nvPr>
            <p:ph type="sldImg"/>
          </p:nvPr>
        </p:nvSpPr>
        <p:spPr>
          <a:xfrm>
            <a:off x="2195513" y="720725"/>
            <a:ext cx="4800600" cy="3600450"/>
          </a:xfrm>
          <a:ln/>
        </p:spPr>
      </p:sp>
      <p:sp>
        <p:nvSpPr>
          <p:cNvPr id="73733" name="Rectangle 3"/>
          <p:cNvSpPr>
            <a:spLocks noGrp="1" noChangeArrowheads="1"/>
          </p:cNvSpPr>
          <p:nvPr>
            <p:ph type="body" idx="1"/>
          </p:nvPr>
        </p:nvSpPr>
        <p:spPr>
          <a:xfrm>
            <a:off x="2087297" y="4449764"/>
            <a:ext cx="4957762" cy="4285866"/>
          </a:xfrm>
          <a:noFill/>
          <a:ln/>
        </p:spPr>
        <p:txBody>
          <a:bodyPr/>
          <a:lstStyle/>
          <a:p>
            <a:pPr marL="228558" indent="-228558" algn="just">
              <a:lnSpc>
                <a:spcPct val="80000"/>
              </a:lnSpc>
            </a:pPr>
            <a:r>
              <a:rPr lang="en-US" b="1" u="sng" dirty="0" err="1" smtClean="0"/>
              <a:t>ls</a:t>
            </a:r>
            <a:r>
              <a:rPr lang="en-US" b="1" u="sng" dirty="0" smtClean="0"/>
              <a:t> Command – Listing directory contents (contd.)</a:t>
            </a:r>
            <a:r>
              <a:rPr lang="en-US" b="1" dirty="0" smtClean="0"/>
              <a:t>:</a:t>
            </a:r>
            <a:endParaRPr lang="en-US" dirty="0" smtClean="0"/>
          </a:p>
          <a:p>
            <a:pPr marL="228558" indent="-228558" algn="just">
              <a:lnSpc>
                <a:spcPct val="80000"/>
              </a:lnSpc>
            </a:pPr>
            <a:r>
              <a:rPr lang="en-US" b="1" dirty="0" smtClean="0"/>
              <a:t>Permissions are interpreted as follows: </a:t>
            </a:r>
          </a:p>
          <a:p>
            <a:pPr marL="571393" lvl="1" indent="-228558" algn="just">
              <a:lnSpc>
                <a:spcPct val="80000"/>
              </a:lnSpc>
            </a:pPr>
            <a:r>
              <a:rPr lang="en-US" b="1" dirty="0" smtClean="0"/>
              <a:t>For a directory: </a:t>
            </a:r>
            <a:r>
              <a:rPr lang="en-US" dirty="0" smtClean="0"/>
              <a:t>The </a:t>
            </a:r>
            <a:r>
              <a:rPr lang="en-US" b="1" dirty="0" smtClean="0"/>
              <a:t>“r” permission </a:t>
            </a:r>
            <a:r>
              <a:rPr lang="en-US" dirty="0" smtClean="0"/>
              <a:t>implies that one can find out the contents of the directory using commands like </a:t>
            </a:r>
            <a:r>
              <a:rPr lang="en-US" dirty="0" err="1" smtClean="0"/>
              <a:t>ls</a:t>
            </a:r>
            <a:r>
              <a:rPr lang="en-US" dirty="0" smtClean="0"/>
              <a:t>. The </a:t>
            </a:r>
            <a:r>
              <a:rPr lang="en-US" b="1" dirty="0" smtClean="0"/>
              <a:t>“w” permission</a:t>
            </a:r>
            <a:r>
              <a:rPr lang="en-US" dirty="0" smtClean="0"/>
              <a:t> implies that it is possible to create and delete files in this directory. It is possible to remove even the files that are write-protected. The </a:t>
            </a:r>
            <a:r>
              <a:rPr lang="en-US" b="1" dirty="0" smtClean="0"/>
              <a:t>“x” permission </a:t>
            </a:r>
            <a:r>
              <a:rPr lang="en-US" dirty="0" smtClean="0"/>
              <a:t>means search rather than execute. That is, it implies that the directory can be searched for a file. Also, when ‘x’ permission is set for a directory, one can do change dir to that directory and not otherwise.</a:t>
            </a:r>
          </a:p>
          <a:p>
            <a:pPr marL="571393" lvl="1" indent="-228558" algn="just">
              <a:lnSpc>
                <a:spcPct val="80000"/>
              </a:lnSpc>
            </a:pPr>
            <a:r>
              <a:rPr lang="en-US" b="1" dirty="0" smtClean="0"/>
              <a:t>Example:</a:t>
            </a:r>
            <a:r>
              <a:rPr lang="en-US" dirty="0" smtClean="0"/>
              <a:t> Using “r- -” will ensure that users can see the directory contents using </a:t>
            </a:r>
            <a:r>
              <a:rPr lang="en-US" dirty="0" err="1" smtClean="0"/>
              <a:t>ls</a:t>
            </a:r>
            <a:r>
              <a:rPr lang="en-US" dirty="0" smtClean="0"/>
              <a:t>, but cannot really use the contents.</a:t>
            </a:r>
          </a:p>
          <a:p>
            <a:pPr marL="228558" indent="-228558" algn="just">
              <a:lnSpc>
                <a:spcPct val="80000"/>
              </a:lnSpc>
            </a:pPr>
            <a:r>
              <a:rPr lang="en-US" b="1" dirty="0" smtClean="0"/>
              <a:t>To list all hidden files (-a):</a:t>
            </a:r>
          </a:p>
          <a:p>
            <a:pPr marL="228558" indent="-228558" algn="just">
              <a:lnSpc>
                <a:spcPct val="80000"/>
              </a:lnSpc>
            </a:pPr>
            <a:r>
              <a:rPr lang="en-US" dirty="0" smtClean="0"/>
              <a:t>	The </a:t>
            </a:r>
            <a:r>
              <a:rPr lang="en-US" dirty="0" err="1" smtClean="0"/>
              <a:t>ls</a:t>
            </a:r>
            <a:r>
              <a:rPr lang="en-US" dirty="0" smtClean="0"/>
              <a:t> command does not list all the hidden files unless –a attribute is used.</a:t>
            </a:r>
          </a:p>
          <a:p>
            <a:pPr marL="228558" indent="-228558" algn="just">
              <a:lnSpc>
                <a:spcPct val="80000"/>
              </a:lnSpc>
            </a:pPr>
            <a:r>
              <a:rPr lang="en-US" b="1" dirty="0" smtClean="0"/>
              <a:t>To display </a:t>
            </a:r>
            <a:r>
              <a:rPr lang="en-US" b="1" dirty="0" err="1" smtClean="0"/>
              <a:t>inode</a:t>
            </a:r>
            <a:r>
              <a:rPr lang="en-US" b="1" dirty="0" smtClean="0"/>
              <a:t> information and number of blocks used for file:</a:t>
            </a:r>
          </a:p>
          <a:p>
            <a:pPr marL="228558" indent="-228558" algn="just">
              <a:lnSpc>
                <a:spcPct val="80000"/>
              </a:lnSpc>
            </a:pPr>
            <a:endParaRPr lang="en-US" b="1" dirty="0" smtClean="0"/>
          </a:p>
          <a:p>
            <a:pPr marL="228558" indent="-228558" algn="just">
              <a:lnSpc>
                <a:spcPct val="80000"/>
              </a:lnSpc>
            </a:pPr>
            <a:endParaRPr lang="en-US" b="1" dirty="0"/>
          </a:p>
          <a:p>
            <a:pPr marL="228558" indent="-228558" algn="just">
              <a:lnSpc>
                <a:spcPct val="80000"/>
              </a:lnSpc>
            </a:pPr>
            <a:endParaRPr lang="en-US" b="1" dirty="0" smtClean="0"/>
          </a:p>
          <a:p>
            <a:pPr marL="228558" indent="-228558" algn="just">
              <a:lnSpc>
                <a:spcPct val="80000"/>
              </a:lnSpc>
            </a:pPr>
            <a:endParaRPr lang="en-US" dirty="0" smtClean="0"/>
          </a:p>
          <a:p>
            <a:pPr marL="228558" indent="-228558" algn="just">
              <a:lnSpc>
                <a:spcPct val="80000"/>
              </a:lnSpc>
            </a:pPr>
            <a:endParaRPr lang="en-US" dirty="0" smtClean="0"/>
          </a:p>
          <a:p>
            <a:pPr marL="571393" lvl="1" indent="-228558" algn="just">
              <a:lnSpc>
                <a:spcPct val="80000"/>
              </a:lnSpc>
            </a:pPr>
            <a:endParaRPr lang="en-US" dirty="0" smtClean="0"/>
          </a:p>
          <a:p>
            <a:pPr marL="571393" lvl="1" indent="-228558" algn="just">
              <a:lnSpc>
                <a:spcPct val="80000"/>
              </a:lnSpc>
            </a:pPr>
            <a:r>
              <a:rPr lang="en-US" dirty="0" smtClean="0"/>
              <a:t>658 file1.txt</a:t>
            </a:r>
          </a:p>
          <a:p>
            <a:pPr marL="571393" lvl="1" indent="-228558" algn="just">
              <a:lnSpc>
                <a:spcPct val="80000"/>
              </a:lnSpc>
            </a:pPr>
            <a:r>
              <a:rPr lang="en-US" dirty="0" smtClean="0"/>
              <a:t>3952 file2.txt</a:t>
            </a:r>
          </a:p>
          <a:p>
            <a:pPr marL="571393" lvl="1" indent="-228558" algn="just">
              <a:lnSpc>
                <a:spcPct val="80000"/>
              </a:lnSpc>
            </a:pPr>
            <a:r>
              <a:rPr lang="en-US" dirty="0" smtClean="0"/>
              <a:t>3956 file3.txt</a:t>
            </a:r>
          </a:p>
          <a:p>
            <a:pPr marL="571393" lvl="1" indent="-228558" algn="just">
              <a:lnSpc>
                <a:spcPct val="80000"/>
              </a:lnSpc>
            </a:pPr>
            <a:r>
              <a:rPr lang="en-US" dirty="0" smtClean="0"/>
              <a:t>434 mail</a:t>
            </a:r>
          </a:p>
          <a:p>
            <a:pPr marL="571393" lvl="1" indent="-228558" algn="just">
              <a:lnSpc>
                <a:spcPct val="80000"/>
              </a:lnSpc>
            </a:pPr>
            <a:r>
              <a:rPr lang="en-US" dirty="0" smtClean="0"/>
              <a:t>3957 testdir1</a:t>
            </a:r>
          </a:p>
          <a:p>
            <a:pPr marL="571393" lvl="1" indent="-228558" algn="just">
              <a:lnSpc>
                <a:spcPct val="80000"/>
              </a:lnSpc>
            </a:pPr>
            <a:r>
              <a:rPr lang="en-US" dirty="0" smtClean="0"/>
              <a:t>3960 testdir2</a:t>
            </a:r>
          </a:p>
          <a:p>
            <a:pPr marL="571393" lvl="1" indent="-228558" algn="just">
              <a:lnSpc>
                <a:spcPct val="80000"/>
              </a:lnSpc>
            </a:pPr>
            <a:endParaRPr lang="en-US" dirty="0" smtClean="0"/>
          </a:p>
          <a:p>
            <a:pPr marL="571393" lvl="1" indent="-228558" algn="just">
              <a:lnSpc>
                <a:spcPct val="80000"/>
              </a:lnSpc>
            </a:pPr>
            <a:endParaRPr lang="en-US" dirty="0" smtClean="0"/>
          </a:p>
          <a:p>
            <a:pPr marL="571393" lvl="1" indent="-228558" algn="just">
              <a:lnSpc>
                <a:spcPct val="80000"/>
              </a:lnSpc>
            </a:pPr>
            <a:endParaRPr lang="en-US" dirty="0" smtClean="0"/>
          </a:p>
          <a:p>
            <a:pPr marL="571393" lvl="1" indent="-228558" algn="just">
              <a:lnSpc>
                <a:spcPct val="80000"/>
              </a:lnSpc>
            </a:pPr>
            <a:endParaRPr lang="en-US" dirty="0" smtClean="0"/>
          </a:p>
          <a:p>
            <a:pPr marL="571393" lvl="1" indent="-228558" algn="just">
              <a:lnSpc>
                <a:spcPct val="80000"/>
              </a:lnSpc>
            </a:pPr>
            <a:r>
              <a:rPr lang="en-US" dirty="0" smtClean="0"/>
              <a:t>658 fileln1.txt		</a:t>
            </a:r>
          </a:p>
        </p:txBody>
      </p:sp>
      <p:sp>
        <p:nvSpPr>
          <p:cNvPr id="73734" name="AutoShape 5"/>
          <p:cNvSpPr>
            <a:spLocks noChangeArrowheads="1"/>
          </p:cNvSpPr>
          <p:nvPr/>
        </p:nvSpPr>
        <p:spPr bwMode="auto">
          <a:xfrm>
            <a:off x="2357023" y="6123340"/>
            <a:ext cx="4278313" cy="239713"/>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ls</a:t>
            </a:r>
            <a:r>
              <a:rPr lang="en-US" sz="1100" dirty="0">
                <a:latin typeface="Arial" pitchFamily="34" charset="0"/>
                <a:cs typeface="Arial" pitchFamily="34" charset="0"/>
              </a:rPr>
              <a:t> -</a:t>
            </a:r>
            <a:r>
              <a:rPr lang="en-US" sz="1100" dirty="0" err="1">
                <a:latin typeface="Arial" pitchFamily="34" charset="0"/>
                <a:cs typeface="Arial" pitchFamily="34" charset="0"/>
              </a:rPr>
              <a:t>i</a:t>
            </a:r>
            <a:endParaRPr lang="en-US" sz="1100" dirty="0">
              <a:latin typeface="Arial" pitchFamily="34" charset="0"/>
              <a:cs typeface="Arial" pitchFamily="34" charset="0"/>
            </a:endParaRPr>
          </a:p>
        </p:txBody>
      </p:sp>
      <p:sp>
        <p:nvSpPr>
          <p:cNvPr id="73735" name="AutoShape 6"/>
          <p:cNvSpPr>
            <a:spLocks noChangeArrowheads="1"/>
          </p:cNvSpPr>
          <p:nvPr/>
        </p:nvSpPr>
        <p:spPr bwMode="auto">
          <a:xfrm>
            <a:off x="2283605" y="7324128"/>
            <a:ext cx="4278313" cy="239713"/>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ls</a:t>
            </a:r>
            <a:r>
              <a:rPr lang="en-US" sz="1100" dirty="0">
                <a:latin typeface="Arial" pitchFamily="34" charset="0"/>
                <a:cs typeface="Arial" pitchFamily="34" charset="0"/>
              </a:rPr>
              <a:t> -</a:t>
            </a:r>
            <a:r>
              <a:rPr lang="en-US" sz="1100" dirty="0" err="1">
                <a:latin typeface="Arial" pitchFamily="34" charset="0"/>
                <a:cs typeface="Arial" pitchFamily="34" charset="0"/>
              </a:rPr>
              <a:t>i</a:t>
            </a:r>
            <a:r>
              <a:rPr lang="en-US" sz="1100" dirty="0">
                <a:latin typeface="Arial" pitchFamily="34" charset="0"/>
                <a:cs typeface="Arial" pitchFamily="34" charset="0"/>
              </a:rPr>
              <a:t> testdir1</a:t>
            </a:r>
          </a:p>
        </p:txBody>
      </p:sp>
    </p:spTree>
    <p:extLst>
      <p:ext uri="{BB962C8B-B14F-4D97-AF65-F5344CB8AC3E}">
        <p14:creationId xmlns:p14="http://schemas.microsoft.com/office/powerpoint/2010/main" val="6350510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2"/>
          <p:cNvSpPr>
            <a:spLocks noGrp="1" noRot="1" noChangeAspect="1" noChangeArrowheads="1" noTextEdit="1"/>
          </p:cNvSpPr>
          <p:nvPr>
            <p:ph type="sldImg"/>
          </p:nvPr>
        </p:nvSpPr>
        <p:spPr>
          <a:xfrm>
            <a:off x="2195513" y="720725"/>
            <a:ext cx="4800600" cy="3600450"/>
          </a:xfrm>
          <a:ln/>
        </p:spPr>
      </p:sp>
      <p:sp>
        <p:nvSpPr>
          <p:cNvPr id="74757" name="Rectangle 3"/>
          <p:cNvSpPr>
            <a:spLocks noGrp="1" noChangeArrowheads="1"/>
          </p:cNvSpPr>
          <p:nvPr>
            <p:ph type="body" idx="1"/>
          </p:nvPr>
        </p:nvSpPr>
        <p:spPr>
          <a:xfrm>
            <a:off x="2112964" y="4800602"/>
            <a:ext cx="4957762" cy="4162425"/>
          </a:xfrm>
          <a:noFill/>
          <a:ln/>
        </p:spPr>
        <p:txBody>
          <a:bodyPr/>
          <a:lstStyle/>
          <a:p>
            <a:pPr eaLnBrk="1" hangingPunct="1"/>
            <a:endParaRPr lang="en-US" smtClean="0"/>
          </a:p>
        </p:txBody>
      </p:sp>
    </p:spTree>
    <p:extLst>
      <p:ext uri="{BB962C8B-B14F-4D97-AF65-F5344CB8AC3E}">
        <p14:creationId xmlns:p14="http://schemas.microsoft.com/office/powerpoint/2010/main" val="1131454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2"/>
          <p:cNvSpPr>
            <a:spLocks noGrp="1" noRot="1" noChangeAspect="1" noChangeArrowheads="1" noTextEdit="1"/>
          </p:cNvSpPr>
          <p:nvPr>
            <p:ph type="sldImg"/>
          </p:nvPr>
        </p:nvSpPr>
        <p:spPr>
          <a:xfrm>
            <a:off x="2195513" y="720725"/>
            <a:ext cx="4800600" cy="3600450"/>
          </a:xfrm>
          <a:ln/>
        </p:spPr>
      </p:sp>
      <p:sp>
        <p:nvSpPr>
          <p:cNvPr id="75781" name="Rectangle 3"/>
          <p:cNvSpPr>
            <a:spLocks noGrp="1" noChangeArrowheads="1"/>
          </p:cNvSpPr>
          <p:nvPr>
            <p:ph type="body" idx="1"/>
          </p:nvPr>
        </p:nvSpPr>
        <p:spPr>
          <a:xfrm>
            <a:off x="2112964" y="4800602"/>
            <a:ext cx="4957762" cy="4162425"/>
          </a:xfrm>
          <a:noFill/>
          <a:ln/>
        </p:spPr>
        <p:txBody>
          <a:bodyPr/>
          <a:lstStyle/>
          <a:p>
            <a:pPr eaLnBrk="1" hangingPunct="1"/>
            <a:endParaRPr lang="en-US" smtClean="0"/>
          </a:p>
        </p:txBody>
      </p:sp>
    </p:spTree>
    <p:extLst>
      <p:ext uri="{BB962C8B-B14F-4D97-AF65-F5344CB8AC3E}">
        <p14:creationId xmlns:p14="http://schemas.microsoft.com/office/powerpoint/2010/main" val="3951040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p:cNvSpPr>
            <a:spLocks noGrp="1" noRot="1" noChangeAspect="1" noChangeArrowheads="1" noTextEdit="1"/>
          </p:cNvSpPr>
          <p:nvPr>
            <p:ph type="sldImg"/>
          </p:nvPr>
        </p:nvSpPr>
        <p:spPr>
          <a:xfrm>
            <a:off x="2195513" y="720725"/>
            <a:ext cx="4800600" cy="3600450"/>
          </a:xfrm>
          <a:ln/>
        </p:spPr>
      </p:sp>
      <p:sp>
        <p:nvSpPr>
          <p:cNvPr id="58373" name="Rectangle 3"/>
          <p:cNvSpPr>
            <a:spLocks noGrp="1" noChangeArrowheads="1"/>
          </p:cNvSpPr>
          <p:nvPr>
            <p:ph type="body" idx="1"/>
          </p:nvPr>
        </p:nvSpPr>
        <p:spPr>
          <a:xfrm>
            <a:off x="2112964" y="4449874"/>
            <a:ext cx="4957762" cy="4162425"/>
          </a:xfrm>
          <a:noFill/>
          <a:ln/>
        </p:spPr>
        <p:txBody>
          <a:bodyPr/>
          <a:lstStyle/>
          <a:p>
            <a:pPr algn="just" eaLnBrk="1" hangingPunct="1"/>
            <a:r>
              <a:rPr lang="en-US" b="1" u="sng" dirty="0" smtClean="0"/>
              <a:t>The UNIX File System</a:t>
            </a:r>
            <a:r>
              <a:rPr lang="en-US" b="1" dirty="0" smtClean="0"/>
              <a:t>:</a:t>
            </a:r>
          </a:p>
          <a:p>
            <a:pPr algn="just" eaLnBrk="1" hangingPunct="1"/>
            <a:endParaRPr lang="en-US" b="1" dirty="0" smtClean="0"/>
          </a:p>
          <a:p>
            <a:pPr algn="just" eaLnBrk="1" hangingPunct="1"/>
            <a:r>
              <a:rPr lang="en-US" dirty="0" smtClean="0"/>
              <a:t>UNIX works with a large number of files, which can belong to several different users. It becomes imperative for UNIX to organize files in a systematic fashion. The simple file system of UNIX is designed as an elaborate </a:t>
            </a:r>
            <a:r>
              <a:rPr lang="en-US" b="1" dirty="0" smtClean="0"/>
              <a:t>Storage System</a:t>
            </a:r>
            <a:r>
              <a:rPr lang="en-US" dirty="0" smtClean="0"/>
              <a:t> with separate compartment becoming available to store files. The system is widely adopted by different systems including DOS.</a:t>
            </a:r>
          </a:p>
        </p:txBody>
      </p:sp>
    </p:spTree>
    <p:extLst>
      <p:ext uri="{BB962C8B-B14F-4D97-AF65-F5344CB8AC3E}">
        <p14:creationId xmlns:p14="http://schemas.microsoft.com/office/powerpoint/2010/main" val="33647909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5"/>
          <p:cNvSpPr>
            <a:spLocks noGrp="1" noRot="1" noChangeAspect="1" noChangeArrowheads="1" noTextEdit="1"/>
          </p:cNvSpPr>
          <p:nvPr>
            <p:ph type="sldImg"/>
          </p:nvPr>
        </p:nvSpPr>
        <p:spPr>
          <a:xfrm>
            <a:off x="2195513" y="720725"/>
            <a:ext cx="4800600" cy="3600450"/>
          </a:xfrm>
          <a:ln/>
        </p:spPr>
      </p:sp>
      <p:sp>
        <p:nvSpPr>
          <p:cNvPr id="76805" name="Rectangle 6"/>
          <p:cNvSpPr>
            <a:spLocks noGrp="1" noChangeArrowheads="1"/>
          </p:cNvSpPr>
          <p:nvPr>
            <p:ph type="body" idx="1"/>
          </p:nvPr>
        </p:nvSpPr>
        <p:spPr>
          <a:noFill/>
          <a:ln/>
        </p:spPr>
        <p:txBody>
          <a:bodyPr/>
          <a:lstStyle/>
          <a:p>
            <a:pPr marL="228558" indent="-228558">
              <a:lnSpc>
                <a:spcPct val="90000"/>
              </a:lnSpc>
            </a:pPr>
            <a:r>
              <a:rPr lang="en-US" b="1" u="sng" dirty="0" smtClean="0"/>
              <a:t>cat Command (Displaying and Creating files)</a:t>
            </a:r>
            <a:r>
              <a:rPr lang="en-US" b="1" dirty="0" smtClean="0"/>
              <a:t>:</a:t>
            </a:r>
          </a:p>
          <a:p>
            <a:pPr marL="228558" indent="-228558">
              <a:lnSpc>
                <a:spcPct val="90000"/>
              </a:lnSpc>
            </a:pPr>
            <a:r>
              <a:rPr lang="en-US" dirty="0" smtClean="0"/>
              <a:t>The </a:t>
            </a:r>
            <a:r>
              <a:rPr lang="en-US" b="1" dirty="0" smtClean="0"/>
              <a:t>cat </a:t>
            </a:r>
            <a:r>
              <a:rPr lang="en-US" dirty="0" smtClean="0"/>
              <a:t>command can be used to display one or more files (if there is more than one file, then contents of the remaining immediately follow without any header information). To control the scrolling of text on screen, you can use </a:t>
            </a:r>
            <a:r>
              <a:rPr lang="en-US" b="1" dirty="0" smtClean="0"/>
              <a:t>&lt;Control-s&gt;</a:t>
            </a:r>
            <a:r>
              <a:rPr lang="en-US" dirty="0" smtClean="0"/>
              <a:t> and </a:t>
            </a:r>
            <a:r>
              <a:rPr lang="en-US" b="1" dirty="0" smtClean="0"/>
              <a:t>&lt;Ctrl-q&gt;</a:t>
            </a:r>
            <a:r>
              <a:rPr lang="en-US" dirty="0" smtClean="0"/>
              <a:t>.</a:t>
            </a:r>
          </a:p>
          <a:p>
            <a:pPr marL="228558" indent="-228558">
              <a:lnSpc>
                <a:spcPct val="90000"/>
              </a:lnSpc>
            </a:pPr>
            <a:endParaRPr lang="en-US" dirty="0" smtClean="0"/>
          </a:p>
          <a:p>
            <a:pPr marL="228558" indent="-228558">
              <a:lnSpc>
                <a:spcPct val="90000"/>
              </a:lnSpc>
            </a:pPr>
            <a:endParaRPr lang="en-US" dirty="0" smtClean="0"/>
          </a:p>
          <a:p>
            <a:pPr marL="228558" indent="-228558">
              <a:lnSpc>
                <a:spcPct val="90000"/>
              </a:lnSpc>
            </a:pPr>
            <a:r>
              <a:rPr lang="en-US" dirty="0" smtClean="0"/>
              <a:t/>
            </a:r>
            <a:br>
              <a:rPr lang="en-US" dirty="0" smtClean="0"/>
            </a:br>
            <a:endParaRPr lang="en-US" dirty="0" smtClean="0"/>
          </a:p>
          <a:p>
            <a:pPr marL="685672" lvl="1" indent="-228558">
              <a:lnSpc>
                <a:spcPct val="90000"/>
              </a:lnSpc>
            </a:pPr>
            <a:r>
              <a:rPr lang="en-US" b="1" dirty="0" smtClean="0"/>
              <a:t>Output: </a:t>
            </a:r>
            <a:r>
              <a:rPr lang="en-US" dirty="0" smtClean="0"/>
              <a:t>This is a sample text file.</a:t>
            </a:r>
          </a:p>
          <a:p>
            <a:pPr marL="685672" lvl="1" indent="-228558">
              <a:lnSpc>
                <a:spcPct val="90000"/>
              </a:lnSpc>
            </a:pPr>
            <a:endParaRPr lang="en-US" dirty="0" smtClean="0"/>
          </a:p>
          <a:p>
            <a:pPr marL="685672" lvl="1" indent="-228558">
              <a:lnSpc>
                <a:spcPct val="90000"/>
              </a:lnSpc>
            </a:pPr>
            <a:r>
              <a:rPr lang="en-US" dirty="0" smtClean="0"/>
              <a:t>		This is the first file created.</a:t>
            </a:r>
          </a:p>
          <a:p>
            <a:pPr marL="685672" lvl="1" indent="-228558">
              <a:lnSpc>
                <a:spcPct val="90000"/>
              </a:lnSpc>
            </a:pPr>
            <a:endParaRPr lang="en-US" dirty="0"/>
          </a:p>
          <a:p>
            <a:pPr marL="685672" lvl="1" indent="-228558">
              <a:lnSpc>
                <a:spcPct val="90000"/>
              </a:lnSpc>
            </a:pPr>
            <a:endParaRPr lang="en-US" dirty="0" smtClean="0"/>
          </a:p>
          <a:p>
            <a:pPr marL="228558" indent="-228558">
              <a:lnSpc>
                <a:spcPct val="90000"/>
              </a:lnSpc>
            </a:pPr>
            <a:endParaRPr lang="en-US" dirty="0" smtClean="0"/>
          </a:p>
          <a:p>
            <a:pPr marL="228558" indent="-228558">
              <a:lnSpc>
                <a:spcPct val="90000"/>
              </a:lnSpc>
            </a:pPr>
            <a:endParaRPr lang="en-US" dirty="0" smtClean="0"/>
          </a:p>
          <a:p>
            <a:pPr marL="685672" lvl="1" indent="-228558">
              <a:lnSpc>
                <a:spcPct val="90000"/>
              </a:lnSpc>
            </a:pPr>
            <a:r>
              <a:rPr lang="en-US" b="1" dirty="0" smtClean="0"/>
              <a:t>Output: </a:t>
            </a:r>
            <a:r>
              <a:rPr lang="en-US" dirty="0" smtClean="0"/>
              <a:t>This is a sample text file.</a:t>
            </a:r>
          </a:p>
          <a:p>
            <a:pPr marL="685672" lvl="1" indent="-228558">
              <a:lnSpc>
                <a:spcPct val="90000"/>
              </a:lnSpc>
            </a:pPr>
            <a:r>
              <a:rPr lang="en-US" dirty="0" smtClean="0"/>
              <a:t>		 This is the first file created.</a:t>
            </a:r>
          </a:p>
          <a:p>
            <a:pPr marL="685672" lvl="1" indent="-228558">
              <a:lnSpc>
                <a:spcPct val="90000"/>
              </a:lnSpc>
            </a:pPr>
            <a:r>
              <a:rPr lang="en-US" dirty="0" smtClean="0"/>
              <a:t>		 This is a sample text file.</a:t>
            </a:r>
          </a:p>
          <a:p>
            <a:pPr marL="685672" lvl="1" indent="-228558">
              <a:lnSpc>
                <a:spcPct val="90000"/>
              </a:lnSpc>
            </a:pPr>
            <a:r>
              <a:rPr lang="en-US" dirty="0" smtClean="0"/>
              <a:t>		 This is the second file created.</a:t>
            </a:r>
          </a:p>
          <a:p>
            <a:pPr marL="228558" indent="-228558">
              <a:lnSpc>
                <a:spcPct val="90000"/>
              </a:lnSpc>
            </a:pPr>
            <a:endParaRPr lang="en-US" dirty="0" smtClean="0"/>
          </a:p>
          <a:p>
            <a:pPr marL="228558" indent="-228558">
              <a:lnSpc>
                <a:spcPct val="90000"/>
              </a:lnSpc>
            </a:pPr>
            <a:r>
              <a:rPr lang="en-US" dirty="0" smtClean="0"/>
              <a:t>The command can also be used to create a file as described below. The meaning and significance of the “&gt;” symbol will be discussed later.</a:t>
            </a:r>
          </a:p>
          <a:p>
            <a:pPr marL="228558" indent="-228558">
              <a:lnSpc>
                <a:spcPct val="90000"/>
              </a:lnSpc>
            </a:pPr>
            <a:endParaRPr lang="en-US" dirty="0"/>
          </a:p>
          <a:p>
            <a:pPr marL="228558" indent="-228558">
              <a:lnSpc>
                <a:spcPct val="90000"/>
              </a:lnSpc>
            </a:pPr>
            <a:r>
              <a:rPr lang="en-US" dirty="0" smtClean="0"/>
              <a:t/>
            </a:r>
            <a:br>
              <a:rPr lang="en-US" dirty="0" smtClean="0"/>
            </a:br>
            <a:endParaRPr lang="en-US" dirty="0" smtClean="0"/>
          </a:p>
          <a:p>
            <a:pPr marL="685672" lvl="1" indent="-228558">
              <a:lnSpc>
                <a:spcPct val="90000"/>
              </a:lnSpc>
            </a:pPr>
            <a:r>
              <a:rPr lang="en-US" b="1" dirty="0" smtClean="0"/>
              <a:t>Output:</a:t>
            </a:r>
            <a:r>
              <a:rPr lang="en-US" dirty="0" smtClean="0"/>
              <a:t> This is a new file being created.</a:t>
            </a:r>
          </a:p>
          <a:p>
            <a:pPr marL="228558" indent="-228558">
              <a:lnSpc>
                <a:spcPct val="90000"/>
              </a:lnSpc>
            </a:pPr>
            <a:r>
              <a:rPr lang="en-US" dirty="0" smtClean="0"/>
              <a:t>Use the redirections to save contents into a file.</a:t>
            </a:r>
          </a:p>
          <a:p>
            <a:pPr marL="228558" indent="-228558">
              <a:lnSpc>
                <a:spcPct val="90000"/>
              </a:lnSpc>
            </a:pPr>
            <a:r>
              <a:rPr lang="en-US" dirty="0" smtClean="0"/>
              <a:t>To indicate end of input, press &lt;Ctrl-d&gt;</a:t>
            </a:r>
          </a:p>
        </p:txBody>
      </p:sp>
      <p:sp>
        <p:nvSpPr>
          <p:cNvPr id="76806" name="AutoShape 7"/>
          <p:cNvSpPr>
            <a:spLocks noChangeArrowheads="1"/>
          </p:cNvSpPr>
          <p:nvPr/>
        </p:nvSpPr>
        <p:spPr bwMode="auto">
          <a:xfrm>
            <a:off x="2346514" y="5091495"/>
            <a:ext cx="4278313" cy="241301"/>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cat file1.txt</a:t>
            </a:r>
          </a:p>
        </p:txBody>
      </p:sp>
      <p:sp>
        <p:nvSpPr>
          <p:cNvPr id="76807" name="AutoShape 8"/>
          <p:cNvSpPr>
            <a:spLocks noChangeArrowheads="1"/>
          </p:cNvSpPr>
          <p:nvPr/>
        </p:nvSpPr>
        <p:spPr bwMode="auto">
          <a:xfrm>
            <a:off x="2420594" y="5959552"/>
            <a:ext cx="4278313" cy="239713"/>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cat file1.txt file2.txt</a:t>
            </a:r>
          </a:p>
        </p:txBody>
      </p:sp>
      <p:sp>
        <p:nvSpPr>
          <p:cNvPr id="76808" name="AutoShape 9"/>
          <p:cNvSpPr>
            <a:spLocks noChangeArrowheads="1"/>
          </p:cNvSpPr>
          <p:nvPr/>
        </p:nvSpPr>
        <p:spPr bwMode="auto">
          <a:xfrm>
            <a:off x="2391137" y="7264417"/>
            <a:ext cx="4278313" cy="241301"/>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cat &gt; newfile.txt</a:t>
            </a:r>
          </a:p>
        </p:txBody>
      </p:sp>
    </p:spTree>
    <p:extLst>
      <p:ext uri="{BB962C8B-B14F-4D97-AF65-F5344CB8AC3E}">
        <p14:creationId xmlns:p14="http://schemas.microsoft.com/office/powerpoint/2010/main" val="16844970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Grp="1" noRot="1" noChangeAspect="1" noChangeArrowheads="1" noTextEdit="1"/>
          </p:cNvSpPr>
          <p:nvPr>
            <p:ph type="sldImg"/>
          </p:nvPr>
        </p:nvSpPr>
        <p:spPr>
          <a:xfrm>
            <a:off x="2195513" y="720725"/>
            <a:ext cx="4800600" cy="3600450"/>
          </a:xfrm>
          <a:ln/>
        </p:spPr>
      </p:sp>
      <p:sp>
        <p:nvSpPr>
          <p:cNvPr id="77829" name="Rectangle 3"/>
          <p:cNvSpPr>
            <a:spLocks noGrp="1" noChangeArrowheads="1"/>
          </p:cNvSpPr>
          <p:nvPr>
            <p:ph type="body" idx="1"/>
          </p:nvPr>
        </p:nvSpPr>
        <p:spPr>
          <a:xfrm>
            <a:off x="2112964" y="4800602"/>
            <a:ext cx="4957762" cy="4162425"/>
          </a:xfrm>
          <a:noFill/>
          <a:ln/>
        </p:spPr>
        <p:txBody>
          <a:bodyPr/>
          <a:lstStyle/>
          <a:p>
            <a:pPr algn="just" eaLnBrk="1" hangingPunct="1"/>
            <a:endParaRPr lang="en-US" smtClean="0"/>
          </a:p>
        </p:txBody>
      </p:sp>
    </p:spTree>
    <p:extLst>
      <p:ext uri="{BB962C8B-B14F-4D97-AF65-F5344CB8AC3E}">
        <p14:creationId xmlns:p14="http://schemas.microsoft.com/office/powerpoint/2010/main" val="16313249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2"/>
          <p:cNvSpPr>
            <a:spLocks noGrp="1" noRot="1" noChangeAspect="1" noChangeArrowheads="1" noTextEdit="1"/>
          </p:cNvSpPr>
          <p:nvPr>
            <p:ph type="sldImg"/>
          </p:nvPr>
        </p:nvSpPr>
        <p:spPr>
          <a:xfrm>
            <a:off x="2195513" y="720725"/>
            <a:ext cx="4800600" cy="3600450"/>
          </a:xfrm>
          <a:ln/>
        </p:spPr>
      </p:sp>
      <p:sp>
        <p:nvSpPr>
          <p:cNvPr id="78853" name="Rectangle 3"/>
          <p:cNvSpPr>
            <a:spLocks noGrp="1" noChangeArrowheads="1"/>
          </p:cNvSpPr>
          <p:nvPr>
            <p:ph type="body" idx="1"/>
          </p:nvPr>
        </p:nvSpPr>
        <p:spPr>
          <a:xfrm>
            <a:off x="2112964" y="4449764"/>
            <a:ext cx="4957762" cy="4513264"/>
          </a:xfrm>
          <a:noFill/>
          <a:ln/>
        </p:spPr>
        <p:txBody>
          <a:bodyPr/>
          <a:lstStyle/>
          <a:p>
            <a:pPr marL="228558" indent="-228558" algn="just"/>
            <a:r>
              <a:rPr lang="en-US" b="1" u="sng" dirty="0" smtClean="0"/>
              <a:t>Input and Output Redirection</a:t>
            </a:r>
            <a:r>
              <a:rPr lang="en-US" b="1" dirty="0" smtClean="0"/>
              <a:t>:</a:t>
            </a:r>
          </a:p>
          <a:p>
            <a:pPr marL="228558" indent="-228558" algn="just"/>
            <a:r>
              <a:rPr lang="en-US" dirty="0" smtClean="0"/>
              <a:t>Many commands work with </a:t>
            </a:r>
            <a:r>
              <a:rPr lang="en-US" b="1" dirty="0" smtClean="0"/>
              <a:t>character streams</a:t>
            </a:r>
            <a:r>
              <a:rPr lang="en-US" dirty="0" smtClean="0"/>
              <a:t>. The default is the keyboard for input (standard input, file number 0), and terminal for the output (standard output, file number 1). In case of any errors, the system messages get written to standard error (file number 2), which defaults to a terminal.</a:t>
            </a:r>
          </a:p>
          <a:p>
            <a:pPr marL="228558" indent="-228558" algn="just"/>
            <a:r>
              <a:rPr lang="en-US" dirty="0" smtClean="0"/>
              <a:t>UNIX treats each of these streams as files, and these files are available to every command executed by the shell. It is the shell’s responsibility to assign sources and destinations for a command. The shell can also replace any of the standard files by a physical file, which it does with the help of </a:t>
            </a:r>
            <a:r>
              <a:rPr lang="en-US" b="1" dirty="0" err="1" smtClean="0"/>
              <a:t>metacharacters</a:t>
            </a:r>
            <a:r>
              <a:rPr lang="en-US" b="1" dirty="0" smtClean="0"/>
              <a:t> </a:t>
            </a:r>
            <a:r>
              <a:rPr lang="en-US" dirty="0" smtClean="0"/>
              <a:t>for redirection.</a:t>
            </a:r>
          </a:p>
        </p:txBody>
      </p:sp>
    </p:spTree>
    <p:extLst>
      <p:ext uri="{BB962C8B-B14F-4D97-AF65-F5344CB8AC3E}">
        <p14:creationId xmlns:p14="http://schemas.microsoft.com/office/powerpoint/2010/main" val="30394830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2"/>
          <p:cNvSpPr>
            <a:spLocks noGrp="1" noRot="1" noChangeAspect="1" noChangeArrowheads="1" noTextEdit="1"/>
          </p:cNvSpPr>
          <p:nvPr>
            <p:ph type="sldImg"/>
          </p:nvPr>
        </p:nvSpPr>
        <p:spPr>
          <a:xfrm>
            <a:off x="2195513" y="720725"/>
            <a:ext cx="4800600" cy="3600450"/>
          </a:xfrm>
          <a:ln/>
        </p:spPr>
      </p:sp>
      <p:sp>
        <p:nvSpPr>
          <p:cNvPr id="79877" name="Rectangle 3"/>
          <p:cNvSpPr>
            <a:spLocks noGrp="1" noChangeArrowheads="1"/>
          </p:cNvSpPr>
          <p:nvPr>
            <p:ph type="body" idx="1"/>
          </p:nvPr>
        </p:nvSpPr>
        <p:spPr>
          <a:xfrm>
            <a:off x="2112964" y="4449764"/>
            <a:ext cx="4957762" cy="4513264"/>
          </a:xfrm>
          <a:noFill/>
          <a:ln/>
        </p:spPr>
        <p:txBody>
          <a:bodyPr/>
          <a:lstStyle/>
          <a:p>
            <a:pPr marL="228558" indent="-228558" algn="just"/>
            <a:r>
              <a:rPr lang="en-US" b="1" u="sng" dirty="0" smtClean="0"/>
              <a:t>Redirection</a:t>
            </a:r>
            <a:r>
              <a:rPr lang="en-US" b="1" dirty="0" smtClean="0"/>
              <a:t>:</a:t>
            </a:r>
          </a:p>
          <a:p>
            <a:pPr marL="228558" indent="-228558" algn="just"/>
            <a:r>
              <a:rPr lang="en-US" dirty="0" smtClean="0"/>
              <a:t>In order to take the input from a file (instead of standard </a:t>
            </a:r>
            <a:r>
              <a:rPr lang="en-US" dirty="0" err="1" smtClean="0"/>
              <a:t>i</a:t>
            </a:r>
            <a:r>
              <a:rPr lang="en-US" dirty="0" smtClean="0"/>
              <a:t>/p), the character </a:t>
            </a:r>
            <a:r>
              <a:rPr lang="en-US" b="1" dirty="0" smtClean="0"/>
              <a:t>&lt; </a:t>
            </a:r>
            <a:r>
              <a:rPr lang="en-US" dirty="0" smtClean="0"/>
              <a:t>is used.</a:t>
            </a:r>
          </a:p>
          <a:p>
            <a:pPr marL="228558" indent="-228558" algn="just"/>
            <a:r>
              <a:rPr lang="en-US" b="1" dirty="0" smtClean="0"/>
              <a:t>	Example:</a:t>
            </a:r>
            <a:r>
              <a:rPr lang="en-US" dirty="0" smtClean="0"/>
              <a:t> $ cat &lt; file1.txt</a:t>
            </a:r>
          </a:p>
          <a:p>
            <a:pPr marL="228558" indent="-228558" algn="just"/>
            <a:r>
              <a:rPr lang="en-US" dirty="0" smtClean="0"/>
              <a:t>	This is example of </a:t>
            </a:r>
            <a:r>
              <a:rPr lang="en-US" dirty="0" err="1" smtClean="0"/>
              <a:t>i</a:t>
            </a:r>
            <a:r>
              <a:rPr lang="en-US" dirty="0" smtClean="0"/>
              <a:t>/p redirection.</a:t>
            </a:r>
          </a:p>
          <a:p>
            <a:pPr marL="228558" indent="-228558"/>
            <a:r>
              <a:rPr lang="en-US" dirty="0" smtClean="0"/>
              <a:t>To redirect the output to a file, </a:t>
            </a:r>
            <a:r>
              <a:rPr lang="en-US" b="1" dirty="0" smtClean="0"/>
              <a:t>&gt; </a:t>
            </a:r>
            <a:r>
              <a:rPr lang="en-US" dirty="0" smtClean="0"/>
              <a:t>is used. If </a:t>
            </a:r>
            <a:r>
              <a:rPr lang="en-US" dirty="0" err="1" smtClean="0"/>
              <a:t>outfile</a:t>
            </a:r>
            <a:r>
              <a:rPr lang="en-US" dirty="0" smtClean="0"/>
              <a:t> does not exist, it is first created; otherwise, the contents are overwritten. In order to append output to the existing contents, </a:t>
            </a:r>
            <a:r>
              <a:rPr lang="en-US" b="1" dirty="0" smtClean="0"/>
              <a:t>&gt;&gt; </a:t>
            </a:r>
            <a:r>
              <a:rPr lang="en-US" dirty="0" smtClean="0"/>
              <a:t>is used.</a:t>
            </a:r>
          </a:p>
          <a:p>
            <a:pPr marL="228558" indent="-228558" algn="just"/>
            <a:r>
              <a:rPr lang="en-US" dirty="0" smtClean="0"/>
              <a:t>In the following command, the </a:t>
            </a:r>
            <a:r>
              <a:rPr lang="en-US" b="1" dirty="0" smtClean="0"/>
              <a:t>cat </a:t>
            </a:r>
            <a:r>
              <a:rPr lang="en-US" dirty="0" smtClean="0"/>
              <a:t>command will take </a:t>
            </a:r>
            <a:r>
              <a:rPr lang="en-US" dirty="0" err="1" smtClean="0"/>
              <a:t>i</a:t>
            </a:r>
            <a:r>
              <a:rPr lang="en-US" dirty="0" smtClean="0"/>
              <a:t>/p from file </a:t>
            </a:r>
            <a:r>
              <a:rPr lang="en-US" b="1" dirty="0" smtClean="0"/>
              <a:t>file1.txt </a:t>
            </a:r>
            <a:r>
              <a:rPr lang="en-US" dirty="0" smtClean="0"/>
              <a:t>and send the o/p to </a:t>
            </a:r>
            <a:r>
              <a:rPr lang="en-US" b="1" dirty="0" smtClean="0"/>
              <a:t>result file</a:t>
            </a:r>
            <a:r>
              <a:rPr lang="en-US" dirty="0" smtClean="0"/>
              <a:t>. If result file exists, then contents will be overwritten, otherwise new result file will be created. </a:t>
            </a:r>
          </a:p>
          <a:p>
            <a:pPr marL="228558" indent="-228558" algn="just"/>
            <a:r>
              <a:rPr lang="en-US" b="1" dirty="0" smtClean="0"/>
              <a:t>	Example: </a:t>
            </a:r>
          </a:p>
          <a:p>
            <a:pPr marL="228558" indent="-228558" algn="just"/>
            <a:r>
              <a:rPr lang="en-US" dirty="0" smtClean="0"/>
              <a:t>	$ cat &lt; file1.txt &gt; result      is same as   	$cat file1.txt &gt; result        </a:t>
            </a:r>
          </a:p>
          <a:p>
            <a:pPr marL="228558" indent="-228558" algn="just"/>
            <a:r>
              <a:rPr lang="en-US" dirty="0" smtClean="0"/>
              <a:t>      $ cat result</a:t>
            </a:r>
          </a:p>
          <a:p>
            <a:pPr marL="228558" indent="-228558" algn="just"/>
            <a:r>
              <a:rPr lang="en-US" dirty="0" smtClean="0"/>
              <a:t>      2     12     60</a:t>
            </a:r>
          </a:p>
        </p:txBody>
      </p:sp>
    </p:spTree>
    <p:extLst>
      <p:ext uri="{BB962C8B-B14F-4D97-AF65-F5344CB8AC3E}">
        <p14:creationId xmlns:p14="http://schemas.microsoft.com/office/powerpoint/2010/main" val="1395418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2"/>
          <p:cNvSpPr>
            <a:spLocks noGrp="1" noRot="1" noChangeAspect="1" noChangeArrowheads="1" noTextEdit="1"/>
          </p:cNvSpPr>
          <p:nvPr>
            <p:ph type="sldImg"/>
          </p:nvPr>
        </p:nvSpPr>
        <p:spPr>
          <a:xfrm>
            <a:off x="2195513" y="720725"/>
            <a:ext cx="4800600" cy="3600450"/>
          </a:xfrm>
          <a:ln/>
        </p:spPr>
      </p:sp>
      <p:sp>
        <p:nvSpPr>
          <p:cNvPr id="80901" name="Rectangle 3"/>
          <p:cNvSpPr>
            <a:spLocks noGrp="1" noChangeArrowheads="1"/>
          </p:cNvSpPr>
          <p:nvPr>
            <p:ph type="body" idx="1"/>
          </p:nvPr>
        </p:nvSpPr>
        <p:spPr>
          <a:xfrm>
            <a:off x="2112964" y="4449764"/>
            <a:ext cx="4957762" cy="4513264"/>
          </a:xfrm>
          <a:noFill/>
          <a:ln/>
        </p:spPr>
        <p:txBody>
          <a:bodyPr/>
          <a:lstStyle/>
          <a:p>
            <a:pPr algn="just" eaLnBrk="1" hangingPunct="1"/>
            <a:r>
              <a:rPr lang="en-US" b="1" u="sng" smtClean="0"/>
              <a:t>Note</a:t>
            </a:r>
            <a:r>
              <a:rPr lang="en-US" b="1" smtClean="0"/>
              <a:t>:</a:t>
            </a:r>
          </a:p>
          <a:p>
            <a:pPr algn="just" eaLnBrk="1" hangingPunct="1"/>
            <a:r>
              <a:rPr lang="en-US" smtClean="0"/>
              <a:t>&gt;&gt; - is append redirection</a:t>
            </a:r>
          </a:p>
          <a:p>
            <a:pPr algn="just" eaLnBrk="1" hangingPunct="1"/>
            <a:r>
              <a:rPr lang="en-US" smtClean="0"/>
              <a:t>If you want to retain previous contents of a file and append new contents to a file then use append redirection operator.</a:t>
            </a:r>
          </a:p>
          <a:p>
            <a:pPr algn="just" eaLnBrk="1" hangingPunct="1"/>
            <a:endParaRPr lang="en-US" smtClean="0"/>
          </a:p>
          <a:p>
            <a:pPr algn="just" eaLnBrk="1" hangingPunct="1"/>
            <a:r>
              <a:rPr lang="en-US" smtClean="0"/>
              <a:t>$ cat  &lt; file1.lst &gt;&gt; result         </a:t>
            </a:r>
          </a:p>
          <a:p>
            <a:pPr algn="just" eaLnBrk="1" hangingPunct="1"/>
            <a:r>
              <a:rPr lang="en-US" smtClean="0"/>
              <a:t>$ cat result</a:t>
            </a:r>
          </a:p>
          <a:p>
            <a:pPr algn="just" eaLnBrk="1" hangingPunct="1"/>
            <a:r>
              <a:rPr lang="en-US" smtClean="0"/>
              <a:t>      2     12     60</a:t>
            </a:r>
          </a:p>
          <a:p>
            <a:pPr algn="just" eaLnBrk="1" hangingPunct="1"/>
            <a:r>
              <a:rPr lang="en-US" smtClean="0"/>
              <a:t>      4      4      8</a:t>
            </a:r>
          </a:p>
        </p:txBody>
      </p:sp>
    </p:spTree>
    <p:extLst>
      <p:ext uri="{BB962C8B-B14F-4D97-AF65-F5344CB8AC3E}">
        <p14:creationId xmlns:p14="http://schemas.microsoft.com/office/powerpoint/2010/main" val="38399888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2"/>
          <p:cNvSpPr>
            <a:spLocks noGrp="1" noRot="1" noChangeAspect="1" noChangeArrowheads="1" noTextEdit="1"/>
          </p:cNvSpPr>
          <p:nvPr>
            <p:ph type="sldImg"/>
          </p:nvPr>
        </p:nvSpPr>
        <p:spPr>
          <a:xfrm>
            <a:off x="2195513" y="720725"/>
            <a:ext cx="4800600" cy="3600450"/>
          </a:xfrm>
          <a:ln/>
        </p:spPr>
      </p:sp>
      <p:sp>
        <p:nvSpPr>
          <p:cNvPr id="81925" name="Rectangle 3"/>
          <p:cNvSpPr>
            <a:spLocks noGrp="1" noChangeArrowheads="1"/>
          </p:cNvSpPr>
          <p:nvPr>
            <p:ph type="body" idx="1"/>
          </p:nvPr>
        </p:nvSpPr>
        <p:spPr>
          <a:xfrm>
            <a:off x="2112964" y="4449764"/>
            <a:ext cx="4957762" cy="4513264"/>
          </a:xfrm>
          <a:noFill/>
          <a:ln/>
        </p:spPr>
        <p:txBody>
          <a:bodyPr/>
          <a:lstStyle/>
          <a:p>
            <a:pPr algn="just" eaLnBrk="1" hangingPunct="1"/>
            <a:r>
              <a:rPr lang="en-US" b="1" u="sng" dirty="0" smtClean="0"/>
              <a:t>cat file ext/not exit</a:t>
            </a:r>
            <a:r>
              <a:rPr lang="en-US" b="1" dirty="0" smtClean="0"/>
              <a:t>:</a:t>
            </a:r>
          </a:p>
          <a:p>
            <a:pPr algn="just" eaLnBrk="1" hangingPunct="1"/>
            <a:r>
              <a:rPr lang="en-US" dirty="0" smtClean="0"/>
              <a:t>As shown in the above slide, it is possible to combine redirection operators on a single command line. The order of the redirection symbols does not affect the working of the command.</a:t>
            </a:r>
          </a:p>
          <a:p>
            <a:pPr algn="just" eaLnBrk="1" hangingPunct="1"/>
            <a:endParaRPr lang="en-US" b="1" dirty="0" smtClean="0"/>
          </a:p>
          <a:p>
            <a:pPr eaLnBrk="1" hangingPunct="1"/>
            <a:r>
              <a:rPr lang="en-US" b="1" dirty="0" smtClean="0"/>
              <a:t>To redirect the standard error, 2&gt; is used.</a:t>
            </a:r>
          </a:p>
          <a:p>
            <a:pPr eaLnBrk="1" hangingPunct="1"/>
            <a:endParaRPr lang="en-US" b="1" dirty="0" smtClean="0"/>
          </a:p>
          <a:p>
            <a:pPr eaLnBrk="1" hangingPunct="1"/>
            <a:endParaRPr lang="en-US" b="1" dirty="0" smtClean="0"/>
          </a:p>
          <a:p>
            <a:pPr eaLnBrk="1" hangingPunct="1"/>
            <a:endParaRPr lang="en-US" b="1" dirty="0" smtClean="0"/>
          </a:p>
          <a:p>
            <a:pPr eaLnBrk="1" hangingPunct="1"/>
            <a:endParaRPr lang="en-US" b="1" dirty="0"/>
          </a:p>
          <a:p>
            <a:pPr eaLnBrk="1" hangingPunct="1"/>
            <a:endParaRPr lang="en-US" b="1" dirty="0" smtClean="0"/>
          </a:p>
          <a:p>
            <a:pPr eaLnBrk="1" hangingPunct="1"/>
            <a:r>
              <a:rPr lang="en-US" dirty="0" smtClean="0"/>
              <a:t/>
            </a:r>
            <a:br>
              <a:rPr lang="en-US" dirty="0" smtClean="0"/>
            </a:br>
            <a:endParaRPr lang="en-US" dirty="0" smtClean="0"/>
          </a:p>
          <a:p>
            <a:pPr eaLnBrk="1" hangingPunct="1"/>
            <a:endParaRPr lang="en-US" dirty="0" smtClean="0"/>
          </a:p>
          <a:p>
            <a:pPr marL="457114" lvl="2" algn="just"/>
            <a:r>
              <a:rPr lang="en-US" dirty="0" smtClean="0"/>
              <a:t>cat: cannot open </a:t>
            </a:r>
            <a:r>
              <a:rPr lang="en-US" dirty="0" err="1" smtClean="0"/>
              <a:t>xyzfile</a:t>
            </a:r>
            <a:r>
              <a:rPr lang="en-US" dirty="0" smtClean="0"/>
              <a:t>: No such file or directory (error 2)</a:t>
            </a:r>
          </a:p>
          <a:p>
            <a:pPr marL="457114" lvl="2" algn="just"/>
            <a:endParaRPr lang="en-US" dirty="0" smtClean="0"/>
          </a:p>
          <a:p>
            <a:pPr marL="457114" lvl="2" algn="just"/>
            <a:endParaRPr lang="en-US" dirty="0" smtClean="0"/>
          </a:p>
          <a:p>
            <a:pPr marL="457114" lvl="2" algn="just"/>
            <a:endParaRPr lang="en-US" dirty="0" smtClean="0"/>
          </a:p>
          <a:p>
            <a:pPr marL="457114" lvl="2" algn="just"/>
            <a:endParaRPr lang="en-US" dirty="0" smtClean="0"/>
          </a:p>
          <a:p>
            <a:pPr marL="457114" lvl="2" algn="just"/>
            <a:endParaRPr lang="en-US" dirty="0" smtClean="0"/>
          </a:p>
          <a:p>
            <a:pPr marL="457114" lvl="2" algn="just"/>
            <a:r>
              <a:rPr lang="en-US" dirty="0" smtClean="0"/>
              <a:t>cat: cannot open </a:t>
            </a:r>
            <a:r>
              <a:rPr lang="en-US" dirty="0" err="1" smtClean="0"/>
              <a:t>xyzfile</a:t>
            </a:r>
            <a:r>
              <a:rPr lang="en-US" dirty="0" smtClean="0"/>
              <a:t>: No such file or directory (error 2)</a:t>
            </a:r>
          </a:p>
          <a:p>
            <a:pPr marL="457114" lvl="2" algn="just"/>
            <a:endParaRPr lang="en-US" dirty="0" smtClean="0"/>
          </a:p>
          <a:p>
            <a:pPr marL="457114" lvl="2" algn="just"/>
            <a:endParaRPr lang="en-US" dirty="0" smtClean="0"/>
          </a:p>
          <a:p>
            <a:pPr marL="457114" lvl="2" algn="just"/>
            <a:r>
              <a:rPr lang="en-US" dirty="0" smtClean="0"/>
              <a:t>cat: cannot open </a:t>
            </a:r>
            <a:r>
              <a:rPr lang="en-US" dirty="0" err="1" smtClean="0"/>
              <a:t>xyzfile</a:t>
            </a:r>
            <a:r>
              <a:rPr lang="en-US" dirty="0" smtClean="0"/>
              <a:t>: No such file or directory (error 2)</a:t>
            </a:r>
          </a:p>
          <a:p>
            <a:pPr marL="457114" lvl="2" algn="just"/>
            <a:r>
              <a:rPr lang="en-US" dirty="0" smtClean="0"/>
              <a:t>cat: cannot open </a:t>
            </a:r>
            <a:r>
              <a:rPr lang="en-US" dirty="0" err="1" smtClean="0"/>
              <a:t>xxfile</a:t>
            </a:r>
            <a:r>
              <a:rPr lang="en-US" dirty="0" smtClean="0"/>
              <a:t>: No such file or directory (error 2)</a:t>
            </a:r>
          </a:p>
          <a:p>
            <a:pPr algn="just" eaLnBrk="1" hangingPunct="1"/>
            <a:endParaRPr lang="en-US" dirty="0" smtClean="0"/>
          </a:p>
          <a:p>
            <a:pPr marL="457114" lvl="2" algn="just"/>
            <a:endParaRPr lang="en-US" dirty="0" smtClean="0"/>
          </a:p>
        </p:txBody>
      </p:sp>
      <p:sp>
        <p:nvSpPr>
          <p:cNvPr id="81926" name="AutoShape 5"/>
          <p:cNvSpPr>
            <a:spLocks noChangeArrowheads="1"/>
          </p:cNvSpPr>
          <p:nvPr/>
        </p:nvSpPr>
        <p:spPr bwMode="auto">
          <a:xfrm>
            <a:off x="2301191" y="5310214"/>
            <a:ext cx="4278313" cy="239713"/>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cat </a:t>
            </a:r>
            <a:r>
              <a:rPr lang="en-US" sz="1100" dirty="0" err="1">
                <a:latin typeface="Arial" pitchFamily="34" charset="0"/>
                <a:cs typeface="Arial" pitchFamily="34" charset="0"/>
              </a:rPr>
              <a:t>xyzfile</a:t>
            </a:r>
            <a:endParaRPr lang="en-US" sz="1100" dirty="0">
              <a:latin typeface="Arial" pitchFamily="34" charset="0"/>
              <a:cs typeface="Arial" pitchFamily="34" charset="0"/>
            </a:endParaRPr>
          </a:p>
        </p:txBody>
      </p:sp>
      <p:sp>
        <p:nvSpPr>
          <p:cNvPr id="81927" name="AutoShape 6"/>
          <p:cNvSpPr>
            <a:spLocks noChangeArrowheads="1"/>
          </p:cNvSpPr>
          <p:nvPr/>
        </p:nvSpPr>
        <p:spPr bwMode="auto">
          <a:xfrm>
            <a:off x="2283596" y="5673166"/>
            <a:ext cx="4278313" cy="481013"/>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cat </a:t>
            </a:r>
            <a:r>
              <a:rPr lang="en-US" sz="1100" dirty="0" err="1">
                <a:latin typeface="Arial" pitchFamily="34" charset="0"/>
                <a:cs typeface="Arial" pitchFamily="34" charset="0"/>
              </a:rPr>
              <a:t>xyzfile</a:t>
            </a:r>
            <a:r>
              <a:rPr lang="en-US" sz="1100" dirty="0">
                <a:latin typeface="Arial" pitchFamily="34" charset="0"/>
                <a:cs typeface="Arial" pitchFamily="34" charset="0"/>
              </a:rPr>
              <a:t> 2&gt; </a:t>
            </a:r>
            <a:r>
              <a:rPr lang="en-US" sz="1100" dirty="0" err="1">
                <a:latin typeface="Arial" pitchFamily="34" charset="0"/>
                <a:cs typeface="Arial" pitchFamily="34" charset="0"/>
              </a:rPr>
              <a:t>errfile</a:t>
            </a:r>
            <a:endParaRPr lang="en-US" sz="1100" dirty="0">
              <a:latin typeface="Arial" pitchFamily="34" charset="0"/>
              <a:cs typeface="Arial" pitchFamily="34" charset="0"/>
            </a:endParaRPr>
          </a:p>
          <a:p>
            <a:pPr marL="241256" lvl="1" defTabSz="966607"/>
            <a:r>
              <a:rPr lang="en-US" sz="1100" dirty="0">
                <a:latin typeface="Arial" pitchFamily="34" charset="0"/>
                <a:cs typeface="Arial" pitchFamily="34" charset="0"/>
              </a:rPr>
              <a:t>$ cat </a:t>
            </a:r>
            <a:r>
              <a:rPr lang="en-US" sz="1100" dirty="0" err="1">
                <a:latin typeface="Arial" pitchFamily="34" charset="0"/>
                <a:cs typeface="Arial" pitchFamily="34" charset="0"/>
              </a:rPr>
              <a:t>errfile</a:t>
            </a:r>
            <a:endParaRPr lang="en-US" sz="1100" dirty="0">
              <a:latin typeface="Arial" pitchFamily="34" charset="0"/>
              <a:cs typeface="Arial" pitchFamily="34" charset="0"/>
            </a:endParaRPr>
          </a:p>
        </p:txBody>
      </p:sp>
      <p:sp>
        <p:nvSpPr>
          <p:cNvPr id="81928" name="AutoShape 7"/>
          <p:cNvSpPr>
            <a:spLocks noChangeArrowheads="1"/>
          </p:cNvSpPr>
          <p:nvPr/>
        </p:nvSpPr>
        <p:spPr bwMode="auto">
          <a:xfrm>
            <a:off x="2322096" y="6499083"/>
            <a:ext cx="4278313" cy="479425"/>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cat </a:t>
            </a:r>
            <a:r>
              <a:rPr lang="en-US" sz="1100" dirty="0" err="1">
                <a:latin typeface="Arial" pitchFamily="34" charset="0"/>
                <a:cs typeface="Arial" pitchFamily="34" charset="0"/>
              </a:rPr>
              <a:t>xxfile</a:t>
            </a:r>
            <a:r>
              <a:rPr lang="en-US" sz="1100" dirty="0">
                <a:latin typeface="Arial" pitchFamily="34" charset="0"/>
                <a:cs typeface="Arial" pitchFamily="34" charset="0"/>
              </a:rPr>
              <a:t> 2&gt;&gt; </a:t>
            </a:r>
            <a:r>
              <a:rPr lang="en-US" sz="1100" dirty="0" err="1">
                <a:latin typeface="Arial" pitchFamily="34" charset="0"/>
                <a:cs typeface="Arial" pitchFamily="34" charset="0"/>
              </a:rPr>
              <a:t>errfile</a:t>
            </a:r>
            <a:endParaRPr lang="en-US" sz="1100" dirty="0">
              <a:latin typeface="Arial" pitchFamily="34" charset="0"/>
              <a:cs typeface="Arial" pitchFamily="34" charset="0"/>
            </a:endParaRPr>
          </a:p>
          <a:p>
            <a:pPr marL="241256" lvl="1" defTabSz="966607"/>
            <a:r>
              <a:rPr lang="en-US" sz="1100" dirty="0">
                <a:latin typeface="Arial" pitchFamily="34" charset="0"/>
                <a:cs typeface="Arial" pitchFamily="34" charset="0"/>
              </a:rPr>
              <a:t>$ cat </a:t>
            </a:r>
            <a:r>
              <a:rPr lang="en-US" sz="1100" dirty="0" err="1">
                <a:latin typeface="Arial" pitchFamily="34" charset="0"/>
                <a:cs typeface="Arial" pitchFamily="34" charset="0"/>
              </a:rPr>
              <a:t>errfile</a:t>
            </a:r>
            <a:endParaRPr lang="en-US" sz="1100" dirty="0">
              <a:latin typeface="Arial" pitchFamily="34" charset="0"/>
              <a:cs typeface="Arial" pitchFamily="34" charset="0"/>
            </a:endParaRPr>
          </a:p>
        </p:txBody>
      </p:sp>
    </p:spTree>
    <p:extLst>
      <p:ext uri="{BB962C8B-B14F-4D97-AF65-F5344CB8AC3E}">
        <p14:creationId xmlns:p14="http://schemas.microsoft.com/office/powerpoint/2010/main" val="40650656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2"/>
          <p:cNvSpPr>
            <a:spLocks noGrp="1" noRot="1" noChangeAspect="1" noChangeArrowheads="1" noTextEdit="1"/>
          </p:cNvSpPr>
          <p:nvPr>
            <p:ph type="sldImg"/>
          </p:nvPr>
        </p:nvSpPr>
        <p:spPr>
          <a:xfrm>
            <a:off x="2195513" y="720725"/>
            <a:ext cx="4800600" cy="3600450"/>
          </a:xfrm>
          <a:ln/>
        </p:spPr>
      </p:sp>
      <p:sp>
        <p:nvSpPr>
          <p:cNvPr id="82949" name="Rectangle 3"/>
          <p:cNvSpPr>
            <a:spLocks noGrp="1" noChangeArrowheads="1"/>
          </p:cNvSpPr>
          <p:nvPr>
            <p:ph type="body" idx="1"/>
          </p:nvPr>
        </p:nvSpPr>
        <p:spPr>
          <a:xfrm>
            <a:off x="2112964" y="4449763"/>
            <a:ext cx="4957762" cy="4513264"/>
          </a:xfrm>
          <a:noFill/>
          <a:ln/>
        </p:spPr>
        <p:txBody>
          <a:bodyPr/>
          <a:lstStyle/>
          <a:p>
            <a:pPr marL="228558" indent="-228558"/>
            <a:r>
              <a:rPr lang="en-US" b="1" u="sng" dirty="0" smtClean="0"/>
              <a:t>cp Command (Copying Files)</a:t>
            </a:r>
            <a:r>
              <a:rPr lang="en-US" b="1" dirty="0" smtClean="0"/>
              <a:t>:</a:t>
            </a:r>
          </a:p>
          <a:p>
            <a:pPr marL="228558" indent="-228558"/>
            <a:r>
              <a:rPr lang="en-US" dirty="0" smtClean="0"/>
              <a:t>The copy command copies a file or groups of files. </a:t>
            </a:r>
          </a:p>
          <a:p>
            <a:pPr marL="228558" indent="-228558"/>
            <a:endParaRPr lang="en-US" dirty="0" smtClean="0"/>
          </a:p>
          <a:p>
            <a:pPr marL="228558" indent="-228558"/>
            <a:r>
              <a:rPr lang="en-US" dirty="0" smtClean="0"/>
              <a:t/>
            </a:r>
            <a:br>
              <a:rPr lang="en-US" dirty="0" smtClean="0"/>
            </a:br>
            <a:endParaRPr lang="en-US" dirty="0" smtClean="0"/>
          </a:p>
          <a:p>
            <a:pPr marL="228558" indent="-228558"/>
            <a:endParaRPr lang="en-US" dirty="0" smtClean="0"/>
          </a:p>
          <a:p>
            <a:pPr marL="228558" indent="-228558"/>
            <a:r>
              <a:rPr lang="en-US" dirty="0" smtClean="0"/>
              <a:t>Copy all files with extension txt:</a:t>
            </a:r>
          </a:p>
          <a:p>
            <a:pPr marL="228558" indent="-228558"/>
            <a:endParaRPr lang="en-US" dirty="0" smtClean="0"/>
          </a:p>
          <a:p>
            <a:pPr marL="228558" indent="-228558"/>
            <a:endParaRPr lang="en-US" dirty="0"/>
          </a:p>
          <a:p>
            <a:pPr marL="228558" indent="-228558"/>
            <a:endParaRPr lang="en-US" dirty="0" smtClean="0"/>
          </a:p>
          <a:p>
            <a:pPr marL="228558" indent="-228558"/>
            <a:endParaRPr lang="en-US" dirty="0" smtClean="0"/>
          </a:p>
          <a:p>
            <a:pPr marL="228558" indent="-228558"/>
            <a:r>
              <a:rPr lang="en-US" dirty="0" smtClean="0"/>
              <a:t>All files with extension will be copied with same name but extension will change to dat.</a:t>
            </a:r>
          </a:p>
          <a:p>
            <a:pPr marL="228558" indent="-228558"/>
            <a:r>
              <a:rPr lang="en-US" dirty="0" smtClean="0"/>
              <a:t>Example:</a:t>
            </a:r>
          </a:p>
          <a:p>
            <a:pPr marL="228558" indent="-228558"/>
            <a:r>
              <a:rPr lang="en-US" dirty="0" smtClean="0"/>
              <a:t>	abc.txt   will be copied as abc.dat</a:t>
            </a:r>
          </a:p>
          <a:p>
            <a:pPr marL="228558" indent="-228558"/>
            <a:r>
              <a:rPr lang="en-US" dirty="0" smtClean="0"/>
              <a:t>	pqr.txt will be copied as pqr.dat </a:t>
            </a:r>
          </a:p>
          <a:p>
            <a:pPr marL="228558" indent="-228558"/>
            <a:r>
              <a:rPr lang="en-US" dirty="0" smtClean="0"/>
              <a:t>Files cannot be copied if they are read protected, or if destination file/directory is write protected. </a:t>
            </a:r>
          </a:p>
          <a:p>
            <a:pPr marL="228558" indent="-228558"/>
            <a:endParaRPr lang="en-US" dirty="0" smtClean="0"/>
          </a:p>
          <a:p>
            <a:pPr marL="228558" indent="-228558"/>
            <a:r>
              <a:rPr lang="en-US" dirty="0" smtClean="0"/>
              <a:t>Copying file using redirection:</a:t>
            </a:r>
          </a:p>
          <a:p>
            <a:pPr marL="228558" indent="-228558"/>
            <a:endParaRPr lang="en-US" dirty="0" smtClean="0"/>
          </a:p>
          <a:p>
            <a:pPr marL="228558" indent="-228558"/>
            <a:endParaRPr lang="en-US" dirty="0" smtClean="0"/>
          </a:p>
          <a:p>
            <a:pPr marL="228558" indent="-228558"/>
            <a:endParaRPr lang="en-US" dirty="0" smtClean="0"/>
          </a:p>
          <a:p>
            <a:pPr marL="228558" indent="-228558"/>
            <a:r>
              <a:rPr lang="en-US" dirty="0" smtClean="0"/>
              <a:t>	</a:t>
            </a:r>
          </a:p>
          <a:p>
            <a:pPr marL="228558" indent="-228558"/>
            <a:r>
              <a:rPr lang="en-US" dirty="0" smtClean="0"/>
              <a:t>	The result of above command is same as $ cp newfile.txt anotherfile.txt</a:t>
            </a:r>
          </a:p>
        </p:txBody>
      </p:sp>
      <p:sp>
        <p:nvSpPr>
          <p:cNvPr id="82950" name="AutoShape 5"/>
          <p:cNvSpPr>
            <a:spLocks noChangeArrowheads="1"/>
          </p:cNvSpPr>
          <p:nvPr/>
        </p:nvSpPr>
        <p:spPr bwMode="auto">
          <a:xfrm>
            <a:off x="2321824" y="4866810"/>
            <a:ext cx="4278313" cy="381000"/>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cp newfile.txt anotherfile.txt</a:t>
            </a:r>
          </a:p>
          <a:p>
            <a:pPr marL="241256" lvl="1" defTabSz="966607"/>
            <a:r>
              <a:rPr lang="en-US" sz="1100" dirty="0">
                <a:latin typeface="Arial" pitchFamily="34" charset="0"/>
                <a:cs typeface="Arial" pitchFamily="34" charset="0"/>
              </a:rPr>
              <a:t>$ cp newfile.txt testdir1/nfile1.txt</a:t>
            </a:r>
          </a:p>
        </p:txBody>
      </p:sp>
      <p:sp>
        <p:nvSpPr>
          <p:cNvPr id="82951" name="AutoShape 6"/>
          <p:cNvSpPr>
            <a:spLocks noChangeArrowheads="1"/>
          </p:cNvSpPr>
          <p:nvPr/>
        </p:nvSpPr>
        <p:spPr bwMode="auto">
          <a:xfrm>
            <a:off x="2358862" y="5579680"/>
            <a:ext cx="4278313" cy="241301"/>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cp *.txt *.dat</a:t>
            </a:r>
          </a:p>
        </p:txBody>
      </p:sp>
      <p:sp>
        <p:nvSpPr>
          <p:cNvPr id="82952" name="AutoShape 7"/>
          <p:cNvSpPr>
            <a:spLocks noChangeArrowheads="1"/>
          </p:cNvSpPr>
          <p:nvPr/>
        </p:nvSpPr>
        <p:spPr bwMode="auto">
          <a:xfrm>
            <a:off x="2329406" y="7145963"/>
            <a:ext cx="4278313" cy="241301"/>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$cat newfile.txt &gt; anotherfile.txt </a:t>
            </a:r>
          </a:p>
        </p:txBody>
      </p:sp>
    </p:spTree>
    <p:extLst>
      <p:ext uri="{BB962C8B-B14F-4D97-AF65-F5344CB8AC3E}">
        <p14:creationId xmlns:p14="http://schemas.microsoft.com/office/powerpoint/2010/main" val="32660137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2"/>
          <p:cNvSpPr>
            <a:spLocks noGrp="1" noRot="1" noChangeAspect="1" noChangeArrowheads="1" noTextEdit="1"/>
          </p:cNvSpPr>
          <p:nvPr>
            <p:ph type="sldImg"/>
          </p:nvPr>
        </p:nvSpPr>
        <p:spPr>
          <a:xfrm>
            <a:off x="2195513" y="720725"/>
            <a:ext cx="4800600" cy="3600450"/>
          </a:xfrm>
          <a:ln/>
        </p:spPr>
      </p:sp>
      <p:sp>
        <p:nvSpPr>
          <p:cNvPr id="83973" name="Rectangle 3"/>
          <p:cNvSpPr>
            <a:spLocks noGrp="1" noChangeArrowheads="1"/>
          </p:cNvSpPr>
          <p:nvPr>
            <p:ph type="body" idx="1"/>
          </p:nvPr>
        </p:nvSpPr>
        <p:spPr>
          <a:xfrm>
            <a:off x="2112964" y="4449763"/>
            <a:ext cx="4957762" cy="4513264"/>
          </a:xfrm>
          <a:noFill/>
          <a:ln/>
        </p:spPr>
        <p:txBody>
          <a:bodyPr/>
          <a:lstStyle/>
          <a:p>
            <a:pPr eaLnBrk="1" hangingPunct="1"/>
            <a:r>
              <a:rPr lang="en-US" b="1" u="sng" dirty="0" err="1" smtClean="0"/>
              <a:t>rm</a:t>
            </a:r>
            <a:r>
              <a:rPr lang="en-US" b="1" u="sng" dirty="0" smtClean="0"/>
              <a:t> Command (Removing Files)</a:t>
            </a:r>
            <a:r>
              <a:rPr lang="en-US" b="1" dirty="0" smtClean="0"/>
              <a:t> : </a:t>
            </a:r>
          </a:p>
          <a:p>
            <a:pPr eaLnBrk="1" hangingPunct="1"/>
            <a:endParaRPr lang="en-US" b="1" dirty="0" smtClean="0"/>
          </a:p>
          <a:p>
            <a:pPr eaLnBrk="1" hangingPunct="1"/>
            <a:r>
              <a:rPr lang="en-US" dirty="0" smtClean="0"/>
              <a:t>This command is used to delete files. There are options for </a:t>
            </a:r>
            <a:r>
              <a:rPr lang="en-US" b="1" dirty="0" smtClean="0"/>
              <a:t>interactive (-</a:t>
            </a:r>
            <a:r>
              <a:rPr lang="en-US" b="1" dirty="0" err="1" smtClean="0"/>
              <a:t>i</a:t>
            </a:r>
            <a:r>
              <a:rPr lang="en-US" b="1" dirty="0" smtClean="0"/>
              <a:t>) delete </a:t>
            </a:r>
            <a:r>
              <a:rPr lang="en-US" dirty="0" smtClean="0"/>
              <a:t>and </a:t>
            </a:r>
            <a:r>
              <a:rPr lang="en-US" b="1" dirty="0" smtClean="0"/>
              <a:t>recursive (-r) delete</a:t>
            </a:r>
            <a:r>
              <a:rPr lang="en-US" dirty="0" smtClean="0"/>
              <a:t>. The </a:t>
            </a:r>
            <a:r>
              <a:rPr lang="en-US" b="1" dirty="0" smtClean="0"/>
              <a:t>–r</a:t>
            </a:r>
            <a:r>
              <a:rPr lang="en-US" dirty="0" smtClean="0"/>
              <a:t> option will delete files from subfolders also.</a:t>
            </a:r>
          </a:p>
        </p:txBody>
      </p:sp>
      <p:sp>
        <p:nvSpPr>
          <p:cNvPr id="83974" name="AutoShape 5"/>
          <p:cNvSpPr>
            <a:spLocks noChangeArrowheads="1"/>
          </p:cNvSpPr>
          <p:nvPr/>
        </p:nvSpPr>
        <p:spPr bwMode="auto">
          <a:xfrm>
            <a:off x="2321823" y="5272560"/>
            <a:ext cx="4278313" cy="960438"/>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rm</a:t>
            </a:r>
            <a:r>
              <a:rPr lang="en-US" sz="1100" dirty="0">
                <a:latin typeface="Arial" pitchFamily="34" charset="0"/>
                <a:cs typeface="Arial" pitchFamily="34" charset="0"/>
              </a:rPr>
              <a:t> newfile.txt</a:t>
            </a:r>
          </a:p>
          <a:p>
            <a:pPr marL="241256" lvl="1" defTabSz="966607"/>
            <a:r>
              <a:rPr lang="en-US" sz="1100" dirty="0">
                <a:latin typeface="Arial" pitchFamily="34" charset="0"/>
                <a:cs typeface="Arial" pitchFamily="34" charset="0"/>
              </a:rPr>
              <a:t>Option   -   r (recursive delete)</a:t>
            </a:r>
          </a:p>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rm</a:t>
            </a:r>
            <a:r>
              <a:rPr lang="en-US" sz="1100" dirty="0">
                <a:latin typeface="Arial" pitchFamily="34" charset="0"/>
                <a:cs typeface="Arial" pitchFamily="34" charset="0"/>
              </a:rPr>
              <a:t>  -r *</a:t>
            </a:r>
          </a:p>
          <a:p>
            <a:pPr marL="241256" lvl="1" defTabSz="966607"/>
            <a:r>
              <a:rPr lang="en-US" sz="1100" dirty="0">
                <a:latin typeface="Arial" pitchFamily="34" charset="0"/>
                <a:cs typeface="Arial" pitchFamily="34" charset="0"/>
              </a:rPr>
              <a:t>(Warning: Pl. do not use this option)</a:t>
            </a:r>
          </a:p>
        </p:txBody>
      </p:sp>
    </p:spTree>
    <p:extLst>
      <p:ext uri="{BB962C8B-B14F-4D97-AF65-F5344CB8AC3E}">
        <p14:creationId xmlns:p14="http://schemas.microsoft.com/office/powerpoint/2010/main" val="26154641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2"/>
          <p:cNvSpPr>
            <a:spLocks noGrp="1" noRot="1" noChangeAspect="1" noChangeArrowheads="1" noTextEdit="1"/>
          </p:cNvSpPr>
          <p:nvPr>
            <p:ph type="sldImg"/>
          </p:nvPr>
        </p:nvSpPr>
        <p:spPr>
          <a:xfrm>
            <a:off x="2195513" y="720725"/>
            <a:ext cx="4800600" cy="3600450"/>
          </a:xfrm>
          <a:ln/>
        </p:spPr>
      </p:sp>
      <p:sp>
        <p:nvSpPr>
          <p:cNvPr id="84997" name="Rectangle 3"/>
          <p:cNvSpPr>
            <a:spLocks noGrp="1" noChangeArrowheads="1"/>
          </p:cNvSpPr>
          <p:nvPr>
            <p:ph type="body" idx="1"/>
          </p:nvPr>
        </p:nvSpPr>
        <p:spPr>
          <a:xfrm>
            <a:off x="2112964" y="4449763"/>
            <a:ext cx="4957762" cy="4513264"/>
          </a:xfrm>
          <a:noFill/>
          <a:ln/>
        </p:spPr>
        <p:txBody>
          <a:bodyPr/>
          <a:lstStyle/>
          <a:p>
            <a:pPr marL="228558" indent="-228558"/>
            <a:r>
              <a:rPr lang="en-US" b="1" u="sng" dirty="0" err="1" smtClean="0"/>
              <a:t>mv</a:t>
            </a:r>
            <a:r>
              <a:rPr lang="en-US" b="1" u="sng" dirty="0" smtClean="0"/>
              <a:t> Command (Renaming Files)</a:t>
            </a:r>
            <a:r>
              <a:rPr lang="en-US" b="1" dirty="0" smtClean="0"/>
              <a:t>: </a:t>
            </a:r>
          </a:p>
          <a:p>
            <a:pPr marL="228558" indent="-228558"/>
            <a:endParaRPr lang="en-US" b="1" dirty="0" smtClean="0"/>
          </a:p>
          <a:p>
            <a:pPr marL="228558" indent="-228558"/>
            <a:r>
              <a:rPr lang="en-US" dirty="0" smtClean="0"/>
              <a:t>Files as well as directories (belonging to the same parent) can be renamed using this command. </a:t>
            </a:r>
          </a:p>
          <a:p>
            <a:pPr marL="228558" indent="-228558"/>
            <a:r>
              <a:rPr lang="en-US" dirty="0" smtClean="0"/>
              <a:t/>
            </a:r>
            <a:br>
              <a:rPr lang="en-US" dirty="0" smtClean="0"/>
            </a:br>
            <a:endParaRPr lang="en-US" dirty="0" smtClean="0"/>
          </a:p>
          <a:p>
            <a:pPr marL="228558" indent="-228558"/>
            <a:endParaRPr lang="en-US" dirty="0" smtClean="0"/>
          </a:p>
          <a:p>
            <a:pPr marL="228558" indent="-228558"/>
            <a:endParaRPr lang="en-US" dirty="0" smtClean="0"/>
          </a:p>
          <a:p>
            <a:pPr marL="228558" indent="-228558"/>
            <a:endParaRPr lang="pt-BR" dirty="0" smtClean="0"/>
          </a:p>
          <a:p>
            <a:pPr marL="228558" indent="-228558"/>
            <a:endParaRPr lang="pt-BR" dirty="0" smtClean="0"/>
          </a:p>
          <a:p>
            <a:pPr marL="228558" indent="-228558"/>
            <a:endParaRPr lang="pt-BR" dirty="0"/>
          </a:p>
          <a:p>
            <a:pPr marL="228558" indent="-228558"/>
            <a:r>
              <a:rPr lang="pt-BR" dirty="0" smtClean="0"/>
              <a:t>total 12</a:t>
            </a:r>
          </a:p>
          <a:p>
            <a:pPr marL="228558" indent="-228558"/>
            <a:r>
              <a:rPr lang="pt-BR" dirty="0" smtClean="0"/>
              <a:t>-rw-r--r--   3 deshpavn group         60 Mar 29 10:43 file1.txt</a:t>
            </a:r>
          </a:p>
          <a:p>
            <a:pPr marL="228558" indent="-228558"/>
            <a:r>
              <a:rPr lang="pt-BR" dirty="0" smtClean="0"/>
              <a:t>-rw-r--r--   1 deshpavn group         61 Mar 29 10:44 file2.txt</a:t>
            </a:r>
          </a:p>
          <a:p>
            <a:pPr marL="228558" indent="-228558"/>
            <a:r>
              <a:rPr lang="pt-BR" dirty="0" smtClean="0"/>
              <a:t>-rw-r--r--   1 deshpavn group         60 Mar 29 10:44 file3.txt</a:t>
            </a:r>
          </a:p>
          <a:p>
            <a:pPr marL="228558" indent="-228558"/>
            <a:r>
              <a:rPr lang="pt-BR" dirty="0" smtClean="0"/>
              <a:t>drwx------   2 deshpavn group        512 Mar 14 10:00 mail</a:t>
            </a:r>
          </a:p>
          <a:p>
            <a:pPr marL="228558" indent="-228558"/>
            <a:r>
              <a:rPr lang="pt-BR" dirty="0" smtClean="0"/>
              <a:t>-rw-r--r--   1 deshpavn group        126 Mar 29 10:54 newfile.txt</a:t>
            </a:r>
            <a:endParaRPr lang="en-US" dirty="0" smtClean="0"/>
          </a:p>
          <a:p>
            <a:pPr marL="228558" indent="-228558"/>
            <a:r>
              <a:rPr lang="en-US" dirty="0" err="1" smtClean="0"/>
              <a:t>drwxr</a:t>
            </a:r>
            <a:r>
              <a:rPr lang="en-US" dirty="0" smtClean="0"/>
              <a:t>-</a:t>
            </a:r>
            <a:r>
              <a:rPr lang="en-US" dirty="0" err="1" smtClean="0"/>
              <a:t>xr</a:t>
            </a:r>
            <a:r>
              <a:rPr lang="en-US" dirty="0" smtClean="0"/>
              <a:t>-x   3 </a:t>
            </a:r>
            <a:r>
              <a:rPr lang="en-US" dirty="0" err="1" smtClean="0"/>
              <a:t>deshpavn</a:t>
            </a:r>
            <a:r>
              <a:rPr lang="en-US" dirty="0" smtClean="0"/>
              <a:t> group        512 Mar 29 10:58 testdir2</a:t>
            </a:r>
          </a:p>
        </p:txBody>
      </p:sp>
      <p:sp>
        <p:nvSpPr>
          <p:cNvPr id="84998" name="AutoShape 5"/>
          <p:cNvSpPr>
            <a:spLocks noChangeArrowheads="1"/>
          </p:cNvSpPr>
          <p:nvPr/>
        </p:nvSpPr>
        <p:spPr bwMode="auto">
          <a:xfrm>
            <a:off x="2309476" y="5139755"/>
            <a:ext cx="4278313" cy="560388"/>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mv</a:t>
            </a:r>
            <a:r>
              <a:rPr lang="en-US" sz="1100" dirty="0">
                <a:latin typeface="Arial" pitchFamily="34" charset="0"/>
                <a:cs typeface="Arial" pitchFamily="34" charset="0"/>
              </a:rPr>
              <a:t> anotherfile.txt newfile.txt</a:t>
            </a:r>
          </a:p>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mv</a:t>
            </a:r>
            <a:r>
              <a:rPr lang="en-US" sz="1100" dirty="0">
                <a:latin typeface="Arial" pitchFamily="34" charset="0"/>
                <a:cs typeface="Arial" pitchFamily="34" charset="0"/>
              </a:rPr>
              <a:t> testdir1 testdir2</a:t>
            </a:r>
          </a:p>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ls</a:t>
            </a:r>
            <a:r>
              <a:rPr lang="en-US" sz="1100" dirty="0">
                <a:latin typeface="Arial" pitchFamily="34" charset="0"/>
                <a:cs typeface="Arial" pitchFamily="34" charset="0"/>
              </a:rPr>
              <a:t> -l</a:t>
            </a:r>
          </a:p>
        </p:txBody>
      </p:sp>
    </p:spTree>
    <p:extLst>
      <p:ext uri="{BB962C8B-B14F-4D97-AF65-F5344CB8AC3E}">
        <p14:creationId xmlns:p14="http://schemas.microsoft.com/office/powerpoint/2010/main" val="13726785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2"/>
          <p:cNvSpPr>
            <a:spLocks noGrp="1" noRot="1" noChangeAspect="1" noChangeArrowheads="1" noTextEdit="1"/>
          </p:cNvSpPr>
          <p:nvPr>
            <p:ph type="sldImg"/>
          </p:nvPr>
        </p:nvSpPr>
        <p:spPr>
          <a:xfrm>
            <a:off x="2195513" y="720725"/>
            <a:ext cx="4800600" cy="3600450"/>
          </a:xfrm>
          <a:ln/>
        </p:spPr>
      </p:sp>
      <p:sp>
        <p:nvSpPr>
          <p:cNvPr id="86021" name="Rectangle 3"/>
          <p:cNvSpPr>
            <a:spLocks noGrp="1" noChangeArrowheads="1"/>
          </p:cNvSpPr>
          <p:nvPr>
            <p:ph type="body" idx="1"/>
          </p:nvPr>
        </p:nvSpPr>
        <p:spPr>
          <a:xfrm>
            <a:off x="2112964" y="4449764"/>
            <a:ext cx="4957762" cy="4513264"/>
          </a:xfrm>
          <a:noFill/>
          <a:ln/>
        </p:spPr>
        <p:txBody>
          <a:bodyPr/>
          <a:lstStyle/>
          <a:p>
            <a:pPr marL="228558" indent="-228558" algn="just">
              <a:lnSpc>
                <a:spcPct val="80000"/>
              </a:lnSpc>
            </a:pPr>
            <a:r>
              <a:rPr lang="en-US" b="1" dirty="0" smtClean="0"/>
              <a:t>Line, word, and character counting – </a:t>
            </a:r>
            <a:r>
              <a:rPr lang="en-US" b="1" dirty="0" err="1" smtClean="0"/>
              <a:t>wc</a:t>
            </a:r>
            <a:r>
              <a:rPr lang="en-US" b="1" dirty="0" smtClean="0"/>
              <a:t> </a:t>
            </a:r>
          </a:p>
          <a:p>
            <a:pPr marL="228558" indent="-228558" algn="just">
              <a:lnSpc>
                <a:spcPct val="80000"/>
              </a:lnSpc>
            </a:pPr>
            <a:endParaRPr lang="en-US" b="1" dirty="0" smtClean="0"/>
          </a:p>
          <a:p>
            <a:pPr marL="228558" indent="-228558" algn="just">
              <a:lnSpc>
                <a:spcPct val="80000"/>
              </a:lnSpc>
            </a:pPr>
            <a:r>
              <a:rPr lang="en-US" dirty="0" smtClean="0"/>
              <a:t>	This command can be used to count the number of lines (-l option),words </a:t>
            </a:r>
            <a:br>
              <a:rPr lang="en-US" dirty="0" smtClean="0"/>
            </a:br>
            <a:r>
              <a:rPr lang="en-US" dirty="0" smtClean="0"/>
              <a:t>(-w option), or characters (-c option) for one or more files. If we specify multiple files, then the list of files should be separated by space. If no file name is specified, then it will accept data from standard </a:t>
            </a:r>
            <a:r>
              <a:rPr lang="en-US" dirty="0" err="1" smtClean="0"/>
              <a:t>i</a:t>
            </a:r>
            <a:r>
              <a:rPr lang="en-US" dirty="0" smtClean="0"/>
              <a:t>/p, that is from the keyboard.</a:t>
            </a:r>
          </a:p>
          <a:p>
            <a:pPr marL="228558" indent="-228558" algn="just">
              <a:lnSpc>
                <a:spcPct val="80000"/>
              </a:lnSpc>
            </a:pPr>
            <a:r>
              <a:rPr lang="en-US" dirty="0" smtClean="0"/>
              <a:t>	</a:t>
            </a:r>
          </a:p>
          <a:p>
            <a:pPr marL="228558" indent="-228558" algn="just">
              <a:lnSpc>
                <a:spcPct val="80000"/>
              </a:lnSpc>
            </a:pPr>
            <a:r>
              <a:rPr lang="en-US" dirty="0" smtClean="0"/>
              <a:t>	Example:</a:t>
            </a:r>
          </a:p>
          <a:p>
            <a:pPr marL="228558" indent="-228558" algn="just">
              <a:lnSpc>
                <a:spcPct val="80000"/>
              </a:lnSpc>
            </a:pPr>
            <a:endParaRPr lang="en-US" dirty="0" smtClean="0"/>
          </a:p>
          <a:p>
            <a:pPr marL="228558" indent="-228558" algn="just">
              <a:lnSpc>
                <a:spcPct val="80000"/>
              </a:lnSpc>
            </a:pPr>
            <a:endParaRPr lang="en-US" dirty="0"/>
          </a:p>
          <a:p>
            <a:pPr marL="228558" indent="-228558" algn="just">
              <a:lnSpc>
                <a:spcPct val="80000"/>
              </a:lnSpc>
            </a:pPr>
            <a:endParaRPr lang="en-US" dirty="0" smtClean="0"/>
          </a:p>
          <a:p>
            <a:pPr marL="228558" indent="-228558" algn="just">
              <a:lnSpc>
                <a:spcPct val="80000"/>
              </a:lnSpc>
            </a:pPr>
            <a:endParaRPr lang="en-US" dirty="0" smtClean="0"/>
          </a:p>
          <a:p>
            <a:pPr marL="228558" indent="-228558" algn="just">
              <a:lnSpc>
                <a:spcPct val="80000"/>
              </a:lnSpc>
            </a:pPr>
            <a:endParaRPr lang="en-US" dirty="0" smtClean="0"/>
          </a:p>
          <a:p>
            <a:pPr marL="228558" indent="-228558" algn="just">
              <a:lnSpc>
                <a:spcPct val="80000"/>
              </a:lnSpc>
            </a:pPr>
            <a:endParaRPr lang="en-US" dirty="0" smtClean="0"/>
          </a:p>
          <a:p>
            <a:pPr marL="228558" indent="-228558" algn="just">
              <a:lnSpc>
                <a:spcPct val="80000"/>
              </a:lnSpc>
            </a:pPr>
            <a:endParaRPr lang="en-US" dirty="0" smtClean="0"/>
          </a:p>
          <a:p>
            <a:pPr marL="584464" lvl="1" indent="-241630" algn="just">
              <a:lnSpc>
                <a:spcPct val="80000"/>
              </a:lnSpc>
              <a:buAutoNum type="arabicPlain" startAt="2"/>
            </a:pPr>
            <a:r>
              <a:rPr lang="en-US" dirty="0" smtClean="0"/>
              <a:t>12     60 file1.txt</a:t>
            </a:r>
          </a:p>
          <a:p>
            <a:pPr marL="584464" lvl="1" indent="-241630" algn="just">
              <a:lnSpc>
                <a:spcPct val="80000"/>
              </a:lnSpc>
              <a:buAutoNum type="arabicPlain" startAt="2"/>
            </a:pPr>
            <a:endParaRPr lang="en-US" dirty="0" smtClean="0"/>
          </a:p>
          <a:p>
            <a:pPr marL="584464" lvl="1" indent="-241630" algn="just">
              <a:lnSpc>
                <a:spcPct val="80000"/>
              </a:lnSpc>
              <a:buAutoNum type="arabicPlain" startAt="2"/>
            </a:pPr>
            <a:endParaRPr lang="en-US" dirty="0" smtClean="0"/>
          </a:p>
          <a:p>
            <a:pPr marL="342836" lvl="1" algn="just">
              <a:lnSpc>
                <a:spcPct val="80000"/>
              </a:lnSpc>
            </a:pPr>
            <a:endParaRPr lang="en-US" dirty="0" smtClean="0"/>
          </a:p>
          <a:p>
            <a:pPr marL="342836" lvl="1" algn="just">
              <a:lnSpc>
                <a:spcPct val="80000"/>
              </a:lnSpc>
            </a:pPr>
            <a:endParaRPr lang="en-US" dirty="0" smtClean="0"/>
          </a:p>
          <a:p>
            <a:pPr marL="342836" lvl="1" algn="just">
              <a:lnSpc>
                <a:spcPct val="80000"/>
              </a:lnSpc>
            </a:pPr>
            <a:endParaRPr lang="en-US" dirty="0" smtClean="0"/>
          </a:p>
          <a:p>
            <a:pPr marL="342836" lvl="1" algn="just">
              <a:lnSpc>
                <a:spcPct val="80000"/>
              </a:lnSpc>
            </a:pPr>
            <a:r>
              <a:rPr lang="en-US" dirty="0" smtClean="0"/>
              <a:t>212 file1.txt</a:t>
            </a:r>
          </a:p>
        </p:txBody>
      </p:sp>
      <p:sp>
        <p:nvSpPr>
          <p:cNvPr id="86022" name="AutoShape 5"/>
          <p:cNvSpPr>
            <a:spLocks noChangeArrowheads="1"/>
          </p:cNvSpPr>
          <p:nvPr/>
        </p:nvSpPr>
        <p:spPr bwMode="auto">
          <a:xfrm>
            <a:off x="2362202" y="5629338"/>
            <a:ext cx="4276725" cy="239713"/>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wc</a:t>
            </a:r>
            <a:r>
              <a:rPr lang="en-US" sz="1100" dirty="0">
                <a:latin typeface="Arial" pitchFamily="34" charset="0"/>
                <a:cs typeface="Arial" pitchFamily="34" charset="0"/>
              </a:rPr>
              <a:t> file1.txt </a:t>
            </a:r>
          </a:p>
        </p:txBody>
      </p:sp>
      <p:sp>
        <p:nvSpPr>
          <p:cNvPr id="86023" name="AutoShape 6"/>
          <p:cNvSpPr>
            <a:spLocks noChangeArrowheads="1"/>
          </p:cNvSpPr>
          <p:nvPr/>
        </p:nvSpPr>
        <p:spPr bwMode="auto">
          <a:xfrm>
            <a:off x="2411587" y="6404017"/>
            <a:ext cx="4276725" cy="241301"/>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wc</a:t>
            </a:r>
            <a:r>
              <a:rPr lang="en-US" sz="1100" dirty="0">
                <a:latin typeface="Arial" pitchFamily="34" charset="0"/>
                <a:cs typeface="Arial" pitchFamily="34" charset="0"/>
              </a:rPr>
              <a:t> -</a:t>
            </a:r>
            <a:r>
              <a:rPr lang="en-US" sz="1100" dirty="0" err="1">
                <a:latin typeface="Arial" pitchFamily="34" charset="0"/>
                <a:cs typeface="Arial" pitchFamily="34" charset="0"/>
              </a:rPr>
              <a:t>lw</a:t>
            </a:r>
            <a:r>
              <a:rPr lang="en-US" sz="1100" dirty="0">
                <a:latin typeface="Arial" pitchFamily="34" charset="0"/>
                <a:cs typeface="Arial" pitchFamily="34" charset="0"/>
              </a:rPr>
              <a:t> file1.txt</a:t>
            </a:r>
          </a:p>
        </p:txBody>
      </p:sp>
    </p:spTree>
    <p:extLst>
      <p:ext uri="{BB962C8B-B14F-4D97-AF65-F5344CB8AC3E}">
        <p14:creationId xmlns:p14="http://schemas.microsoft.com/office/powerpoint/2010/main" val="463374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6"/>
          <p:cNvSpPr>
            <a:spLocks noGrp="1" noRot="1" noChangeAspect="1" noChangeArrowheads="1" noTextEdit="1"/>
          </p:cNvSpPr>
          <p:nvPr>
            <p:ph type="sldImg"/>
          </p:nvPr>
        </p:nvSpPr>
        <p:spPr>
          <a:xfrm>
            <a:off x="2195513" y="720725"/>
            <a:ext cx="4800600" cy="3600450"/>
          </a:xfrm>
          <a:ln/>
        </p:spPr>
      </p:sp>
      <p:sp>
        <p:nvSpPr>
          <p:cNvPr id="59397" name="Rectangle 7"/>
          <p:cNvSpPr>
            <a:spLocks noGrp="1" noChangeArrowheads="1"/>
          </p:cNvSpPr>
          <p:nvPr>
            <p:ph type="body" idx="1"/>
          </p:nvPr>
        </p:nvSpPr>
        <p:spPr>
          <a:noFill/>
          <a:ln/>
        </p:spPr>
        <p:txBody>
          <a:bodyPr/>
          <a:lstStyle/>
          <a:p>
            <a:pPr marL="228558" indent="-228558"/>
            <a:r>
              <a:rPr lang="en-US" b="1" u="sng" dirty="0" smtClean="0"/>
              <a:t>File System Structure</a:t>
            </a:r>
            <a:r>
              <a:rPr lang="en-US" b="1" dirty="0" smtClean="0"/>
              <a:t>:</a:t>
            </a:r>
          </a:p>
          <a:p>
            <a:pPr marL="228558" indent="-228558"/>
            <a:endParaRPr lang="en-US" b="1" dirty="0" smtClean="0"/>
          </a:p>
          <a:p>
            <a:pPr marL="228558" indent="-228558"/>
            <a:endParaRPr lang="en-US" dirty="0" smtClean="0"/>
          </a:p>
          <a:p>
            <a:pPr marL="228558" indent="-228558"/>
            <a:r>
              <a:rPr lang="en-US" dirty="0" smtClean="0"/>
              <a:t>	The file system in UNIX is hierarchical.  The </a:t>
            </a:r>
            <a:r>
              <a:rPr lang="en-US" b="1" dirty="0" smtClean="0"/>
              <a:t>root</a:t>
            </a:r>
            <a:r>
              <a:rPr lang="en-US" dirty="0" smtClean="0"/>
              <a:t>, a directory file represented by /, is at the top of the hierarchy and has several subdirectories (branches) under it. An example of a typical UNIX file structure is given in the above slide. </a:t>
            </a:r>
          </a:p>
          <a:p>
            <a:pPr marL="228558" indent="-228558"/>
            <a:endParaRPr lang="en-US" dirty="0" smtClean="0"/>
          </a:p>
          <a:p>
            <a:pPr marL="228558" indent="-228558"/>
            <a:r>
              <a:rPr lang="en-US" dirty="0" smtClean="0"/>
              <a:t>	There can be more than one file system, each with its own root, in a single machine. The number of file systems cannot be less than the number of physical disks but can certainly exceed the latter. However, a file system cannot span multiple disks. If there are more than one file systems, there will always be one main file system.</a:t>
            </a:r>
          </a:p>
          <a:p>
            <a:pPr marL="228558" indent="-228558"/>
            <a:endParaRPr lang="en-US" dirty="0" smtClean="0"/>
          </a:p>
        </p:txBody>
      </p:sp>
    </p:spTree>
    <p:extLst>
      <p:ext uri="{BB962C8B-B14F-4D97-AF65-F5344CB8AC3E}">
        <p14:creationId xmlns:p14="http://schemas.microsoft.com/office/powerpoint/2010/main" val="15523252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2"/>
          <p:cNvSpPr>
            <a:spLocks noGrp="1" noRot="1" noChangeAspect="1" noChangeArrowheads="1" noTextEdit="1"/>
          </p:cNvSpPr>
          <p:nvPr>
            <p:ph type="sldImg"/>
          </p:nvPr>
        </p:nvSpPr>
        <p:spPr>
          <a:xfrm>
            <a:off x="2195513" y="720725"/>
            <a:ext cx="4800600" cy="3600450"/>
          </a:xfrm>
          <a:ln/>
        </p:spPr>
      </p:sp>
      <p:sp>
        <p:nvSpPr>
          <p:cNvPr id="87045" name="Rectangle 3"/>
          <p:cNvSpPr>
            <a:spLocks noGrp="1" noChangeArrowheads="1"/>
          </p:cNvSpPr>
          <p:nvPr>
            <p:ph type="body" idx="1"/>
          </p:nvPr>
        </p:nvSpPr>
        <p:spPr>
          <a:xfrm>
            <a:off x="2112964" y="4449762"/>
            <a:ext cx="4957762" cy="4513263"/>
          </a:xfrm>
          <a:noFill/>
          <a:ln/>
        </p:spPr>
        <p:txBody>
          <a:bodyPr/>
          <a:lstStyle/>
          <a:p>
            <a:pPr marL="228558" indent="-228558" algn="just"/>
            <a:r>
              <a:rPr lang="en-US" b="1" u="sng" dirty="0" err="1" smtClean="0"/>
              <a:t>wc</a:t>
            </a:r>
            <a:r>
              <a:rPr lang="en-US" b="1" u="sng" dirty="0" smtClean="0"/>
              <a:t> Command with Redirection</a:t>
            </a:r>
            <a:r>
              <a:rPr lang="en-US" b="1" dirty="0" smtClean="0"/>
              <a:t>:</a:t>
            </a:r>
            <a:r>
              <a:rPr lang="en-US" dirty="0" smtClean="0"/>
              <a:t> </a:t>
            </a:r>
          </a:p>
          <a:p>
            <a:pPr marL="228558" indent="-228558" algn="just"/>
            <a:r>
              <a:rPr lang="en-US" dirty="0" smtClean="0"/>
              <a:t>	In order to take the input from a file (instead of standard </a:t>
            </a:r>
            <a:r>
              <a:rPr lang="en-US" dirty="0" err="1" smtClean="0"/>
              <a:t>i</a:t>
            </a:r>
            <a:r>
              <a:rPr lang="en-US" dirty="0" smtClean="0"/>
              <a:t>/p), the character &lt; is used.</a:t>
            </a:r>
          </a:p>
          <a:p>
            <a:pPr marL="228558" indent="-228558" algn="just"/>
            <a:endParaRPr lang="en-US" dirty="0" smtClean="0"/>
          </a:p>
          <a:p>
            <a:pPr marL="228558" indent="-228558" algn="just"/>
            <a:endParaRPr lang="en-US" dirty="0" smtClean="0"/>
          </a:p>
          <a:p>
            <a:pPr marL="228558" indent="-228558" algn="just"/>
            <a:r>
              <a:rPr lang="en-US" dirty="0" smtClean="0"/>
              <a:t>       </a:t>
            </a:r>
          </a:p>
          <a:p>
            <a:pPr marL="228558" indent="-228558" algn="just"/>
            <a:r>
              <a:rPr lang="en-US" b="1" dirty="0" smtClean="0"/>
              <a:t>      Output: </a:t>
            </a:r>
            <a:r>
              <a:rPr lang="en-US" dirty="0" smtClean="0"/>
              <a:t>2     12     60</a:t>
            </a:r>
          </a:p>
          <a:p>
            <a:pPr marL="228558" indent="-228558" algn="just"/>
            <a:endParaRPr lang="en-US" dirty="0" smtClean="0"/>
          </a:p>
          <a:p>
            <a:pPr marL="228558" indent="-228558"/>
            <a:r>
              <a:rPr lang="en-US" dirty="0" smtClean="0"/>
              <a:t>	To redirect the output to a file, &gt; is used. If </a:t>
            </a:r>
            <a:r>
              <a:rPr lang="en-US" dirty="0" err="1" smtClean="0"/>
              <a:t>outfile</a:t>
            </a:r>
            <a:r>
              <a:rPr lang="en-US" dirty="0" smtClean="0"/>
              <a:t> does not exist, it is first created; otherwise, the contents are overwritten. In order to append output to the existing contents, &gt;&gt; is used.</a:t>
            </a:r>
          </a:p>
          <a:p>
            <a:pPr marL="228558" indent="-228558" algn="just"/>
            <a:r>
              <a:rPr lang="en-US" dirty="0" smtClean="0"/>
              <a:t>	</a:t>
            </a:r>
          </a:p>
          <a:p>
            <a:pPr marL="228558" indent="-228558" algn="just"/>
            <a:r>
              <a:rPr lang="en-US" dirty="0" smtClean="0"/>
              <a:t>	In following command, </a:t>
            </a:r>
            <a:r>
              <a:rPr lang="en-US" dirty="0" err="1" smtClean="0"/>
              <a:t>wc</a:t>
            </a:r>
            <a:r>
              <a:rPr lang="en-US" dirty="0" smtClean="0"/>
              <a:t> will take </a:t>
            </a:r>
            <a:r>
              <a:rPr lang="en-US" dirty="0" err="1" smtClean="0"/>
              <a:t>i</a:t>
            </a:r>
            <a:r>
              <a:rPr lang="en-US" dirty="0" smtClean="0"/>
              <a:t>/p from file file1.txt and send the o/p to result file. If result file exists, contents will be overwritten, otherwise new result file will be created. </a:t>
            </a:r>
          </a:p>
          <a:p>
            <a:pPr marL="228558" indent="-228558" algn="just"/>
            <a:endParaRPr lang="en-US" dirty="0"/>
          </a:p>
          <a:p>
            <a:pPr marL="228558" indent="-228558" algn="just"/>
            <a:endParaRPr lang="en-US" dirty="0" smtClean="0"/>
          </a:p>
          <a:p>
            <a:pPr marL="228558" indent="-228558" algn="just"/>
            <a:endParaRPr lang="en-US" dirty="0" smtClean="0"/>
          </a:p>
          <a:p>
            <a:pPr marL="228558" indent="-228558" algn="just"/>
            <a:endParaRPr lang="en-US" dirty="0" smtClean="0"/>
          </a:p>
          <a:p>
            <a:pPr marL="228558" indent="-228558" algn="just"/>
            <a:endParaRPr lang="en-US" dirty="0" smtClean="0"/>
          </a:p>
          <a:p>
            <a:pPr marL="228558" indent="-228558" algn="just"/>
            <a:r>
              <a:rPr lang="en-US" b="1" dirty="0" smtClean="0"/>
              <a:t>      </a:t>
            </a:r>
          </a:p>
          <a:p>
            <a:pPr marL="228558" indent="-228558" algn="just"/>
            <a:r>
              <a:rPr lang="en-US" b="1" dirty="0" smtClean="0"/>
              <a:t>	Output: </a:t>
            </a:r>
            <a:r>
              <a:rPr lang="en-US" dirty="0" smtClean="0"/>
              <a:t>2     12     60</a:t>
            </a:r>
          </a:p>
          <a:p>
            <a:pPr marL="228558" indent="-228558" algn="just"/>
            <a:endParaRPr lang="en-US" dirty="0" smtClean="0"/>
          </a:p>
          <a:p>
            <a:pPr marL="228558" indent="-228558" algn="just"/>
            <a:endParaRPr lang="en-US" dirty="0" smtClean="0"/>
          </a:p>
          <a:p>
            <a:pPr marL="228558" indent="-228558" algn="just"/>
            <a:endParaRPr lang="en-US" dirty="0" smtClean="0"/>
          </a:p>
          <a:p>
            <a:pPr marL="228558" indent="-228558" algn="just"/>
            <a:endParaRPr lang="en-US" dirty="0" smtClean="0"/>
          </a:p>
          <a:p>
            <a:pPr marL="228558" indent="-228558" algn="just"/>
            <a:r>
              <a:rPr lang="en-US" b="1" dirty="0" smtClean="0"/>
              <a:t>      Output: 	</a:t>
            </a:r>
            <a:r>
              <a:rPr lang="en-US" dirty="0" smtClean="0"/>
              <a:t>2     12     60</a:t>
            </a:r>
          </a:p>
          <a:p>
            <a:pPr marL="228558" indent="-228558" algn="just"/>
            <a:r>
              <a:rPr lang="en-US" dirty="0" smtClean="0"/>
              <a:t>    	  	4      4      8</a:t>
            </a:r>
          </a:p>
          <a:p>
            <a:pPr marL="228558" indent="-228558" algn="just"/>
            <a:endParaRPr lang="en-US" dirty="0" smtClean="0"/>
          </a:p>
          <a:p>
            <a:pPr marL="228558" indent="-228558" algn="just"/>
            <a:endParaRPr lang="en-US" dirty="0" smtClean="0"/>
          </a:p>
        </p:txBody>
      </p:sp>
      <p:sp>
        <p:nvSpPr>
          <p:cNvPr id="87046" name="AutoShape 5"/>
          <p:cNvSpPr>
            <a:spLocks noChangeArrowheads="1"/>
          </p:cNvSpPr>
          <p:nvPr/>
        </p:nvSpPr>
        <p:spPr bwMode="auto">
          <a:xfrm>
            <a:off x="2452869" y="4895355"/>
            <a:ext cx="4278313" cy="192088"/>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wc</a:t>
            </a:r>
            <a:r>
              <a:rPr lang="en-US" sz="1100" dirty="0">
                <a:latin typeface="Arial" pitchFamily="34" charset="0"/>
                <a:cs typeface="Arial" pitchFamily="34" charset="0"/>
              </a:rPr>
              <a:t> &lt; file1.txt</a:t>
            </a:r>
          </a:p>
        </p:txBody>
      </p:sp>
      <p:sp>
        <p:nvSpPr>
          <p:cNvPr id="87047" name="AutoShape 6"/>
          <p:cNvSpPr>
            <a:spLocks noChangeArrowheads="1"/>
          </p:cNvSpPr>
          <p:nvPr/>
        </p:nvSpPr>
        <p:spPr bwMode="auto">
          <a:xfrm>
            <a:off x="2514601" y="6348986"/>
            <a:ext cx="4278313" cy="319088"/>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wc</a:t>
            </a:r>
            <a:r>
              <a:rPr lang="en-US" sz="1100" dirty="0">
                <a:latin typeface="Arial" pitchFamily="34" charset="0"/>
                <a:cs typeface="Arial" pitchFamily="34" charset="0"/>
              </a:rPr>
              <a:t> &lt; file1.txt &gt; result        </a:t>
            </a:r>
          </a:p>
          <a:p>
            <a:pPr marL="241256" lvl="1" defTabSz="966607"/>
            <a:r>
              <a:rPr lang="en-US" sz="1100" dirty="0">
                <a:latin typeface="Arial" pitchFamily="34" charset="0"/>
                <a:cs typeface="Arial" pitchFamily="34" charset="0"/>
              </a:rPr>
              <a:t>$ cat result</a:t>
            </a:r>
          </a:p>
        </p:txBody>
      </p:sp>
      <p:sp>
        <p:nvSpPr>
          <p:cNvPr id="87048" name="AutoShape 7"/>
          <p:cNvSpPr>
            <a:spLocks noChangeArrowheads="1"/>
          </p:cNvSpPr>
          <p:nvPr/>
        </p:nvSpPr>
        <p:spPr bwMode="auto">
          <a:xfrm>
            <a:off x="2539294" y="7181074"/>
            <a:ext cx="4278313" cy="319088"/>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wc</a:t>
            </a:r>
            <a:r>
              <a:rPr lang="en-US" sz="1100" dirty="0">
                <a:latin typeface="Arial" pitchFamily="34" charset="0"/>
                <a:cs typeface="Arial" pitchFamily="34" charset="0"/>
              </a:rPr>
              <a:t> &lt; cfile1.lst &gt;&gt; result         </a:t>
            </a:r>
          </a:p>
          <a:p>
            <a:pPr marL="241256" lvl="1" defTabSz="966607"/>
            <a:r>
              <a:rPr lang="en-US" sz="1100" dirty="0">
                <a:latin typeface="Arial" pitchFamily="34" charset="0"/>
                <a:cs typeface="Arial" pitchFamily="34" charset="0"/>
              </a:rPr>
              <a:t>$ cat result</a:t>
            </a:r>
          </a:p>
        </p:txBody>
      </p:sp>
    </p:spTree>
    <p:extLst>
      <p:ext uri="{BB962C8B-B14F-4D97-AF65-F5344CB8AC3E}">
        <p14:creationId xmlns:p14="http://schemas.microsoft.com/office/powerpoint/2010/main" val="6726174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Rectangle 2"/>
          <p:cNvSpPr>
            <a:spLocks noGrp="1" noRot="1" noChangeAspect="1" noChangeArrowheads="1" noTextEdit="1"/>
          </p:cNvSpPr>
          <p:nvPr>
            <p:ph type="sldImg"/>
          </p:nvPr>
        </p:nvSpPr>
        <p:spPr>
          <a:xfrm>
            <a:off x="2195513" y="720725"/>
            <a:ext cx="4800600" cy="3600450"/>
          </a:xfrm>
          <a:ln/>
        </p:spPr>
      </p:sp>
      <p:sp>
        <p:nvSpPr>
          <p:cNvPr id="88069" name="Rectangle 3"/>
          <p:cNvSpPr>
            <a:spLocks noGrp="1" noChangeArrowheads="1"/>
          </p:cNvSpPr>
          <p:nvPr>
            <p:ph type="body" idx="1"/>
          </p:nvPr>
        </p:nvSpPr>
        <p:spPr>
          <a:xfrm>
            <a:off x="2112964" y="4449763"/>
            <a:ext cx="4957762" cy="4513264"/>
          </a:xfrm>
          <a:noFill/>
          <a:ln/>
        </p:spPr>
        <p:txBody>
          <a:bodyPr/>
          <a:lstStyle/>
          <a:p>
            <a:pPr algn="just" eaLnBrk="1" hangingPunct="1"/>
            <a:r>
              <a:rPr lang="en-US" b="1" u="sng" dirty="0" err="1" smtClean="0"/>
              <a:t>cmp</a:t>
            </a:r>
            <a:r>
              <a:rPr lang="en-US" b="1" u="sng" dirty="0" smtClean="0"/>
              <a:t> Command (Comparing Files)</a:t>
            </a:r>
            <a:r>
              <a:rPr lang="en-US" b="1" dirty="0" smtClean="0"/>
              <a:t>:</a:t>
            </a:r>
          </a:p>
          <a:p>
            <a:pPr algn="just" eaLnBrk="1" hangingPunct="1"/>
            <a:endParaRPr lang="en-US" b="1" dirty="0" smtClean="0"/>
          </a:p>
          <a:p>
            <a:pPr algn="just" eaLnBrk="1" hangingPunct="1"/>
            <a:r>
              <a:rPr lang="en-US" b="1" dirty="0" smtClean="0"/>
              <a:t>Using the </a:t>
            </a:r>
            <a:r>
              <a:rPr lang="en-US" b="1" dirty="0" err="1" smtClean="0"/>
              <a:t>cmp</a:t>
            </a:r>
            <a:r>
              <a:rPr lang="en-US" b="1" dirty="0" smtClean="0"/>
              <a:t> Command:</a:t>
            </a:r>
          </a:p>
          <a:p>
            <a:pPr algn="just" eaLnBrk="1" hangingPunct="1"/>
            <a:endParaRPr lang="en-US" b="1" dirty="0" smtClean="0"/>
          </a:p>
          <a:p>
            <a:pPr lvl="1" algn="just"/>
            <a:r>
              <a:rPr lang="en-US" dirty="0" smtClean="0"/>
              <a:t>The </a:t>
            </a:r>
            <a:r>
              <a:rPr lang="en-US" dirty="0" err="1" smtClean="0"/>
              <a:t>cmp</a:t>
            </a:r>
            <a:r>
              <a:rPr lang="en-US" dirty="0" smtClean="0"/>
              <a:t> command can be used to compare if two files are matching or not. The comparison is done on a byte by byte basis. In case files are identical, no message is displayed. Otherwise, locations of mismatches are echoed.</a:t>
            </a:r>
          </a:p>
          <a:p>
            <a:pPr marL="1588" lvl="1" algn="just"/>
            <a:r>
              <a:rPr lang="en-US" dirty="0" smtClean="0"/>
              <a:t/>
            </a:r>
            <a:br>
              <a:rPr lang="en-US" dirty="0" smtClean="0"/>
            </a:br>
            <a:endParaRPr lang="en-US" dirty="0" smtClean="0"/>
          </a:p>
          <a:p>
            <a:pPr marL="1588" lvl="1" algn="just"/>
            <a:r>
              <a:rPr lang="en-US" dirty="0" smtClean="0"/>
              <a:t>    </a:t>
            </a:r>
          </a:p>
          <a:p>
            <a:pPr algn="just" eaLnBrk="1" hangingPunct="1"/>
            <a:endParaRPr lang="en-US" dirty="0" smtClean="0"/>
          </a:p>
        </p:txBody>
      </p:sp>
      <p:sp>
        <p:nvSpPr>
          <p:cNvPr id="88070" name="AutoShape 5"/>
          <p:cNvSpPr>
            <a:spLocks noChangeArrowheads="1"/>
          </p:cNvSpPr>
          <p:nvPr/>
        </p:nvSpPr>
        <p:spPr bwMode="auto">
          <a:xfrm>
            <a:off x="2519364" y="5574905"/>
            <a:ext cx="4278313" cy="609600"/>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lnSpc>
                <a:spcPct val="90000"/>
              </a:lnSpc>
            </a:pPr>
            <a:r>
              <a:rPr lang="en-US" sz="1100" dirty="0">
                <a:latin typeface="Arial" pitchFamily="34" charset="0"/>
                <a:cs typeface="Arial" pitchFamily="34" charset="0"/>
              </a:rPr>
              <a:t>$ </a:t>
            </a:r>
            <a:r>
              <a:rPr lang="en-US" sz="1100" dirty="0" err="1">
                <a:latin typeface="Arial" pitchFamily="34" charset="0"/>
                <a:cs typeface="Arial" pitchFamily="34" charset="0"/>
              </a:rPr>
              <a:t>cmp</a:t>
            </a:r>
            <a:r>
              <a:rPr lang="en-US" sz="1100" dirty="0">
                <a:latin typeface="Arial" pitchFamily="34" charset="0"/>
                <a:cs typeface="Arial" pitchFamily="34" charset="0"/>
              </a:rPr>
              <a:t> file1.txt file2.txt</a:t>
            </a:r>
          </a:p>
          <a:p>
            <a:pPr marL="241256" lvl="1" defTabSz="966607">
              <a:lnSpc>
                <a:spcPct val="90000"/>
              </a:lnSpc>
            </a:pPr>
            <a:r>
              <a:rPr lang="en-US" sz="1100" dirty="0">
                <a:latin typeface="Arial" pitchFamily="34" charset="0"/>
                <a:cs typeface="Arial" pitchFamily="34" charset="0"/>
              </a:rPr>
              <a:t>	file1.txt file2.txt differ: char 41, line 2</a:t>
            </a:r>
          </a:p>
          <a:p>
            <a:pPr marL="241256" lvl="1" defTabSz="966607">
              <a:lnSpc>
                <a:spcPct val="90000"/>
              </a:lnSpc>
            </a:pPr>
            <a:r>
              <a:rPr lang="en-US" sz="1100" dirty="0">
                <a:latin typeface="Arial" pitchFamily="34" charset="0"/>
                <a:cs typeface="Arial" pitchFamily="34" charset="0"/>
              </a:rPr>
              <a:t>    $ </a:t>
            </a:r>
            <a:r>
              <a:rPr lang="en-US" sz="1100" dirty="0" err="1">
                <a:latin typeface="Arial" pitchFamily="34" charset="0"/>
                <a:cs typeface="Arial" pitchFamily="34" charset="0"/>
              </a:rPr>
              <a:t>cmp</a:t>
            </a:r>
            <a:r>
              <a:rPr lang="en-US" sz="1100" dirty="0">
                <a:latin typeface="Arial" pitchFamily="34" charset="0"/>
                <a:cs typeface="Arial" pitchFamily="34" charset="0"/>
              </a:rPr>
              <a:t> file1.txt </a:t>
            </a:r>
            <a:r>
              <a:rPr lang="en-US" sz="1100" dirty="0" err="1">
                <a:latin typeface="Arial" pitchFamily="34" charset="0"/>
                <a:cs typeface="Arial" pitchFamily="34" charset="0"/>
              </a:rPr>
              <a:t>file1.txt</a:t>
            </a:r>
            <a:endParaRPr lang="en-US" sz="1100" dirty="0">
              <a:latin typeface="Arial" pitchFamily="34" charset="0"/>
              <a:cs typeface="Arial" pitchFamily="34" charset="0"/>
            </a:endParaRPr>
          </a:p>
        </p:txBody>
      </p:sp>
    </p:spTree>
    <p:extLst>
      <p:ext uri="{BB962C8B-B14F-4D97-AF65-F5344CB8AC3E}">
        <p14:creationId xmlns:p14="http://schemas.microsoft.com/office/powerpoint/2010/main" val="23688502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2"/>
          <p:cNvSpPr>
            <a:spLocks noGrp="1" noRot="1" noChangeAspect="1" noChangeArrowheads="1" noTextEdit="1"/>
          </p:cNvSpPr>
          <p:nvPr>
            <p:ph type="sldImg"/>
          </p:nvPr>
        </p:nvSpPr>
        <p:spPr>
          <a:xfrm>
            <a:off x="2195513" y="720725"/>
            <a:ext cx="4800600" cy="3600450"/>
          </a:xfrm>
          <a:ln/>
        </p:spPr>
      </p:sp>
      <p:sp>
        <p:nvSpPr>
          <p:cNvPr id="89093" name="Rectangle 3"/>
          <p:cNvSpPr>
            <a:spLocks noGrp="1" noChangeArrowheads="1"/>
          </p:cNvSpPr>
          <p:nvPr>
            <p:ph type="body" idx="1"/>
          </p:nvPr>
        </p:nvSpPr>
        <p:spPr>
          <a:xfrm>
            <a:off x="2112964" y="4449763"/>
            <a:ext cx="4957762" cy="4513263"/>
          </a:xfrm>
          <a:noFill/>
          <a:ln/>
        </p:spPr>
        <p:txBody>
          <a:bodyPr/>
          <a:lstStyle/>
          <a:p>
            <a:pPr algn="just" eaLnBrk="1" hangingPunct="1"/>
            <a:r>
              <a:rPr lang="en-US" b="1" u="sng" dirty="0" err="1" smtClean="0"/>
              <a:t>comm</a:t>
            </a:r>
            <a:r>
              <a:rPr lang="en-US" b="1" u="sng" dirty="0" smtClean="0"/>
              <a:t> Commands (Comparing Files)</a:t>
            </a:r>
            <a:r>
              <a:rPr lang="en-US" b="1" dirty="0" smtClean="0"/>
              <a:t>:</a:t>
            </a:r>
          </a:p>
          <a:p>
            <a:pPr algn="just" eaLnBrk="1" hangingPunct="1"/>
            <a:endParaRPr lang="en-US" b="1" dirty="0" smtClean="0"/>
          </a:p>
          <a:p>
            <a:pPr algn="just" eaLnBrk="1" hangingPunct="1"/>
            <a:r>
              <a:rPr lang="en-US" dirty="0" smtClean="0"/>
              <a:t>   The </a:t>
            </a:r>
            <a:r>
              <a:rPr lang="en-US" dirty="0" err="1" smtClean="0"/>
              <a:t>comm</a:t>
            </a:r>
            <a:r>
              <a:rPr lang="en-US" dirty="0" smtClean="0"/>
              <a:t> command compares two sorted files. It gives a 3 columnar output. </a:t>
            </a:r>
          </a:p>
          <a:p>
            <a:pPr marL="342836" lvl="2" indent="-226971" algn="just"/>
            <a:r>
              <a:rPr lang="en-US" dirty="0" smtClean="0"/>
              <a:t>First column contains lines unique to the first file. </a:t>
            </a:r>
          </a:p>
          <a:p>
            <a:pPr marL="342836" lvl="2" indent="-226971" algn="just"/>
            <a:endParaRPr lang="en-US" dirty="0" smtClean="0"/>
          </a:p>
          <a:p>
            <a:pPr marL="342836" lvl="2" indent="-226971" algn="just"/>
            <a:r>
              <a:rPr lang="en-US" dirty="0" smtClean="0"/>
              <a:t>Second column contains lines unique to the second file. </a:t>
            </a:r>
          </a:p>
          <a:p>
            <a:pPr marL="342836" lvl="2" indent="-226971" algn="just"/>
            <a:r>
              <a:rPr lang="en-US" dirty="0" smtClean="0"/>
              <a:t>Third column displays the common lines.</a:t>
            </a:r>
          </a:p>
          <a:p>
            <a:pPr algn="just" eaLnBrk="1" hangingPunct="1"/>
            <a:r>
              <a:rPr lang="en-US" dirty="0" smtClean="0"/>
              <a:t>   </a:t>
            </a:r>
          </a:p>
          <a:p>
            <a:pPr algn="just" eaLnBrk="1" hangingPunct="1"/>
            <a:r>
              <a:rPr lang="en-US" dirty="0" smtClean="0"/>
              <a:t>   Selective column output can be obtained by using options –1, -2 or –3. It    </a:t>
            </a:r>
          </a:p>
          <a:p>
            <a:pPr algn="just" eaLnBrk="1" hangingPunct="1"/>
            <a:r>
              <a:rPr lang="en-US" dirty="0" smtClean="0"/>
              <a:t>   would drop the column(s) specified from the output. </a:t>
            </a:r>
          </a:p>
          <a:p>
            <a:pPr marL="1588" lvl="1" algn="just"/>
            <a:r>
              <a:rPr lang="en-US" dirty="0" smtClean="0"/>
              <a:t/>
            </a:r>
            <a:br>
              <a:rPr lang="en-US" dirty="0" smtClean="0"/>
            </a:br>
            <a:endParaRPr lang="en-US" dirty="0" smtClean="0"/>
          </a:p>
        </p:txBody>
      </p:sp>
    </p:spTree>
    <p:extLst>
      <p:ext uri="{BB962C8B-B14F-4D97-AF65-F5344CB8AC3E}">
        <p14:creationId xmlns:p14="http://schemas.microsoft.com/office/powerpoint/2010/main" val="8114705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2"/>
          <p:cNvSpPr>
            <a:spLocks noGrp="1" noRot="1" noChangeAspect="1" noChangeArrowheads="1" noTextEdit="1"/>
          </p:cNvSpPr>
          <p:nvPr>
            <p:ph type="sldImg"/>
          </p:nvPr>
        </p:nvSpPr>
        <p:spPr>
          <a:xfrm>
            <a:off x="2195513" y="720725"/>
            <a:ext cx="4800600" cy="3600450"/>
          </a:xfrm>
          <a:ln/>
        </p:spPr>
      </p:sp>
      <p:sp>
        <p:nvSpPr>
          <p:cNvPr id="90117" name="Rectangle 3"/>
          <p:cNvSpPr>
            <a:spLocks noGrp="1" noChangeArrowheads="1"/>
          </p:cNvSpPr>
          <p:nvPr>
            <p:ph type="body" idx="1"/>
          </p:nvPr>
        </p:nvSpPr>
        <p:spPr>
          <a:xfrm>
            <a:off x="2112964" y="4449763"/>
            <a:ext cx="4957762" cy="4513264"/>
          </a:xfrm>
          <a:noFill/>
          <a:ln/>
        </p:spPr>
        <p:txBody>
          <a:bodyPr/>
          <a:lstStyle/>
          <a:p>
            <a:pPr algn="just" eaLnBrk="1" hangingPunct="1"/>
            <a:r>
              <a:rPr lang="en-US" dirty="0" smtClean="0"/>
              <a:t>In above example</a:t>
            </a:r>
          </a:p>
          <a:p>
            <a:pPr algn="just" eaLnBrk="1" hangingPunct="1"/>
            <a:r>
              <a:rPr lang="en-US" dirty="0" smtClean="0"/>
              <a:t>$ </a:t>
            </a:r>
            <a:r>
              <a:rPr lang="en-US" dirty="0" err="1" smtClean="0"/>
              <a:t>comm</a:t>
            </a:r>
            <a:r>
              <a:rPr lang="en-US" dirty="0" smtClean="0"/>
              <a:t> cfile1.lst cfile2.lst</a:t>
            </a:r>
          </a:p>
          <a:p>
            <a:pPr algn="just" eaLnBrk="1" hangingPunct="1"/>
            <a:r>
              <a:rPr lang="en-US" dirty="0" smtClean="0"/>
              <a:t>This command is showing output in 3 columns</a:t>
            </a:r>
          </a:p>
          <a:p>
            <a:pPr marL="342836" lvl="2" indent="-226971"/>
            <a:r>
              <a:rPr lang="en-US" dirty="0" smtClean="0"/>
              <a:t>First column display lines unique to the cfile1.lst. </a:t>
            </a:r>
          </a:p>
          <a:p>
            <a:pPr marL="342836" lvl="2" indent="-226971"/>
            <a:r>
              <a:rPr lang="en-US" dirty="0" smtClean="0"/>
              <a:t>Second column display lines unique to the cfile2.lst. </a:t>
            </a:r>
          </a:p>
          <a:p>
            <a:pPr marL="342836" lvl="2" indent="-226971"/>
            <a:r>
              <a:rPr lang="en-US" dirty="0" smtClean="0"/>
              <a:t>Third column displays the lines common in both files.</a:t>
            </a:r>
          </a:p>
          <a:p>
            <a:pPr marL="342836" lvl="2" indent="-226971"/>
            <a:endParaRPr lang="en-US" dirty="0" smtClean="0"/>
          </a:p>
          <a:p>
            <a:pPr marL="342836" lvl="2" indent="-226971"/>
            <a:endParaRPr lang="en-US" dirty="0" smtClean="0"/>
          </a:p>
          <a:p>
            <a:pPr marL="1588" lvl="1">
              <a:spcBef>
                <a:spcPct val="0"/>
              </a:spcBef>
            </a:pPr>
            <a:r>
              <a:rPr lang="en-US" dirty="0" smtClean="0"/>
              <a:t>$ </a:t>
            </a:r>
            <a:r>
              <a:rPr lang="en-US" dirty="0" err="1" smtClean="0"/>
              <a:t>comm</a:t>
            </a:r>
            <a:r>
              <a:rPr lang="en-US" dirty="0" smtClean="0"/>
              <a:t> -12 cfile1.lst cfile2.lst</a:t>
            </a:r>
          </a:p>
          <a:p>
            <a:pPr marL="1588" lvl="1">
              <a:spcBef>
                <a:spcPct val="0"/>
              </a:spcBef>
            </a:pPr>
            <a:r>
              <a:rPr lang="en-US" dirty="0" smtClean="0"/>
              <a:t>This command will hide first and second column and display only 3 rd column </a:t>
            </a:r>
            <a:r>
              <a:rPr lang="en-US" dirty="0" err="1" smtClean="0"/>
              <a:t>i.e</a:t>
            </a:r>
            <a:r>
              <a:rPr lang="en-US" dirty="0" smtClean="0"/>
              <a:t> lines common in both files.</a:t>
            </a:r>
          </a:p>
          <a:p>
            <a:pPr marL="342836" lvl="2" indent="-226971"/>
            <a:endParaRPr lang="en-US" dirty="0" smtClean="0"/>
          </a:p>
          <a:p>
            <a:pPr marL="342836" lvl="2" indent="-226971"/>
            <a:r>
              <a:rPr lang="en-US" dirty="0" smtClean="0"/>
              <a:t> </a:t>
            </a:r>
          </a:p>
          <a:p>
            <a:pPr algn="just" eaLnBrk="1" hangingPunct="1"/>
            <a:endParaRPr lang="en-US" dirty="0" smtClean="0">
              <a:solidFill>
                <a:srgbClr val="990000"/>
              </a:solidFill>
            </a:endParaRPr>
          </a:p>
        </p:txBody>
      </p:sp>
    </p:spTree>
    <p:extLst>
      <p:ext uri="{BB962C8B-B14F-4D97-AF65-F5344CB8AC3E}">
        <p14:creationId xmlns:p14="http://schemas.microsoft.com/office/powerpoint/2010/main" val="30760580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2"/>
          <p:cNvSpPr>
            <a:spLocks noGrp="1" noRot="1" noChangeAspect="1" noChangeArrowheads="1" noTextEdit="1"/>
          </p:cNvSpPr>
          <p:nvPr>
            <p:ph type="sldImg"/>
          </p:nvPr>
        </p:nvSpPr>
        <p:spPr>
          <a:xfrm>
            <a:off x="2195513" y="720725"/>
            <a:ext cx="4800600" cy="3600450"/>
          </a:xfrm>
          <a:ln/>
        </p:spPr>
      </p:sp>
      <p:sp>
        <p:nvSpPr>
          <p:cNvPr id="91141" name="Rectangle 3"/>
          <p:cNvSpPr>
            <a:spLocks noGrp="1" noChangeArrowheads="1"/>
          </p:cNvSpPr>
          <p:nvPr>
            <p:ph type="body" idx="1"/>
          </p:nvPr>
        </p:nvSpPr>
        <p:spPr>
          <a:xfrm>
            <a:off x="2112964" y="4449762"/>
            <a:ext cx="4957762" cy="4513263"/>
          </a:xfrm>
          <a:noFill/>
          <a:ln/>
        </p:spPr>
        <p:txBody>
          <a:bodyPr/>
          <a:lstStyle/>
          <a:p>
            <a:pPr algn="just" eaLnBrk="1" hangingPunct="1"/>
            <a:r>
              <a:rPr lang="en-US" b="1" u="sng" dirty="0" smtClean="0"/>
              <a:t>diff Command</a:t>
            </a:r>
            <a:r>
              <a:rPr lang="en-US" b="1" dirty="0" smtClean="0"/>
              <a:t>:</a:t>
            </a:r>
          </a:p>
          <a:p>
            <a:pPr algn="just" eaLnBrk="1" hangingPunct="1"/>
            <a:endParaRPr lang="en-US" b="1" dirty="0" smtClean="0"/>
          </a:p>
          <a:p>
            <a:pPr algn="just" eaLnBrk="1" hangingPunct="1"/>
            <a:r>
              <a:rPr lang="en-US" dirty="0" smtClean="0"/>
              <a:t>The file differences can be displayed using the diff command. It tells which lines of one file need to be changed to make the two files identical. </a:t>
            </a:r>
          </a:p>
          <a:p>
            <a:pPr algn="just" eaLnBrk="1" hangingPunct="1"/>
            <a:endParaRPr lang="en-US" dirty="0" smtClean="0"/>
          </a:p>
          <a:p>
            <a:pPr algn="just" eaLnBrk="1" hangingPunct="1"/>
            <a:r>
              <a:rPr lang="en-US" b="1" dirty="0" smtClean="0"/>
              <a:t>Example:</a:t>
            </a:r>
            <a:r>
              <a:rPr lang="en-US" dirty="0" smtClean="0"/>
              <a:t>  Using the diff command </a:t>
            </a:r>
          </a:p>
        </p:txBody>
      </p:sp>
      <p:sp>
        <p:nvSpPr>
          <p:cNvPr id="91142" name="AutoShape 5"/>
          <p:cNvSpPr>
            <a:spLocks noChangeArrowheads="1"/>
          </p:cNvSpPr>
          <p:nvPr/>
        </p:nvSpPr>
        <p:spPr bwMode="auto">
          <a:xfrm>
            <a:off x="2232207" y="5513233"/>
            <a:ext cx="4598803" cy="1749425"/>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diff cfile1.lst cfile2.lst</a:t>
            </a:r>
          </a:p>
          <a:p>
            <a:pPr marL="241256" lvl="1" defTabSz="966607"/>
            <a:r>
              <a:rPr lang="en-US" sz="1100" dirty="0">
                <a:latin typeface="Arial" pitchFamily="34" charset="0"/>
                <a:cs typeface="Arial" pitchFamily="34" charset="0"/>
              </a:rPr>
              <a:t>2c2	change line 2 of first file which is line 2 in 2nd file</a:t>
            </a:r>
          </a:p>
          <a:p>
            <a:pPr marL="241256" lvl="1" defTabSz="966607"/>
            <a:r>
              <a:rPr lang="en-US" sz="1100" dirty="0">
                <a:latin typeface="Arial" pitchFamily="34" charset="0"/>
                <a:cs typeface="Arial" pitchFamily="34" charset="0"/>
              </a:rPr>
              <a:t>&lt; G	replacing this line</a:t>
            </a:r>
          </a:p>
          <a:p>
            <a:pPr marL="241256" lvl="1" defTabSz="966607"/>
            <a:r>
              <a:rPr lang="en-US" sz="1100" dirty="0">
                <a:latin typeface="Arial" pitchFamily="34" charset="0"/>
                <a:cs typeface="Arial" pitchFamily="34" charset="0"/>
              </a:rPr>
              <a:t>---	with</a:t>
            </a:r>
          </a:p>
          <a:p>
            <a:pPr marL="241256" lvl="1" defTabSz="966607"/>
            <a:r>
              <a:rPr lang="en-US" sz="1100" dirty="0">
                <a:latin typeface="Arial" pitchFamily="34" charset="0"/>
                <a:cs typeface="Arial" pitchFamily="34" charset="0"/>
              </a:rPr>
              <a:t>&gt; F	this line</a:t>
            </a:r>
          </a:p>
          <a:p>
            <a:pPr marL="241256" lvl="1" defTabSz="966607"/>
            <a:r>
              <a:rPr lang="en-US" sz="1100" dirty="0">
                <a:latin typeface="Arial" pitchFamily="34" charset="0"/>
                <a:cs typeface="Arial" pitchFamily="34" charset="0"/>
              </a:rPr>
              <a:t>3a4	append after line 3 in first file</a:t>
            </a:r>
          </a:p>
          <a:p>
            <a:pPr marL="241256" lvl="1" defTabSz="966607"/>
            <a:r>
              <a:rPr lang="en-US" sz="1100" dirty="0">
                <a:latin typeface="Arial" pitchFamily="34" charset="0"/>
                <a:cs typeface="Arial" pitchFamily="34" charset="0"/>
              </a:rPr>
              <a:t>&gt; W	this line</a:t>
            </a:r>
          </a:p>
          <a:p>
            <a:pPr marL="241256" lvl="1" defTabSz="966607"/>
            <a:r>
              <a:rPr lang="en-US" sz="1100" dirty="0">
                <a:latin typeface="Arial" pitchFamily="34" charset="0"/>
                <a:cs typeface="Arial" pitchFamily="34" charset="0"/>
              </a:rPr>
              <a:t>4a6	append after line 4 in first file</a:t>
            </a:r>
          </a:p>
          <a:p>
            <a:pPr marL="241256" lvl="1" defTabSz="966607"/>
            <a:r>
              <a:rPr lang="en-US" sz="1100" dirty="0">
                <a:latin typeface="Arial" pitchFamily="34" charset="0"/>
                <a:cs typeface="Arial" pitchFamily="34" charset="0"/>
              </a:rPr>
              <a:t>&gt; Z	this line</a:t>
            </a:r>
          </a:p>
        </p:txBody>
      </p:sp>
    </p:spTree>
    <p:extLst>
      <p:ext uri="{BB962C8B-B14F-4D97-AF65-F5344CB8AC3E}">
        <p14:creationId xmlns:p14="http://schemas.microsoft.com/office/powerpoint/2010/main" val="32496325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2"/>
          <p:cNvSpPr>
            <a:spLocks noGrp="1" noRot="1" noChangeAspect="1" noChangeArrowheads="1" noTextEdit="1"/>
          </p:cNvSpPr>
          <p:nvPr>
            <p:ph type="sldImg"/>
          </p:nvPr>
        </p:nvSpPr>
        <p:spPr>
          <a:xfrm>
            <a:off x="2195513" y="720725"/>
            <a:ext cx="4800600" cy="3600450"/>
          </a:xfrm>
          <a:ln/>
        </p:spPr>
      </p:sp>
      <p:sp>
        <p:nvSpPr>
          <p:cNvPr id="92165" name="Rectangle 3"/>
          <p:cNvSpPr>
            <a:spLocks noGrp="1" noChangeArrowheads="1"/>
          </p:cNvSpPr>
          <p:nvPr>
            <p:ph type="body" idx="1"/>
          </p:nvPr>
        </p:nvSpPr>
        <p:spPr>
          <a:xfrm>
            <a:off x="2112964" y="4449763"/>
            <a:ext cx="4957762" cy="4476802"/>
          </a:xfrm>
          <a:noFill/>
          <a:ln/>
        </p:spPr>
        <p:txBody>
          <a:bodyPr/>
          <a:lstStyle/>
          <a:p>
            <a:pPr marL="228558" indent="-228558" algn="just"/>
            <a:r>
              <a:rPr lang="en-US" b="1" u="sng" dirty="0" err="1" smtClean="0"/>
              <a:t>tr</a:t>
            </a:r>
            <a:r>
              <a:rPr lang="en-US" b="1" u="sng" dirty="0" smtClean="0"/>
              <a:t> Command</a:t>
            </a:r>
            <a:r>
              <a:rPr lang="en-US" b="1" dirty="0" smtClean="0"/>
              <a:t>:</a:t>
            </a:r>
          </a:p>
          <a:p>
            <a:pPr marL="228558" indent="-228558" algn="just"/>
            <a:r>
              <a:rPr lang="en-US" dirty="0" smtClean="0"/>
              <a:t>It accepts </a:t>
            </a:r>
            <a:r>
              <a:rPr lang="en-US" dirty="0" err="1" smtClean="0"/>
              <a:t>i</a:t>
            </a:r>
            <a:r>
              <a:rPr lang="en-US" dirty="0" smtClean="0"/>
              <a:t>/p from standard </a:t>
            </a:r>
            <a:r>
              <a:rPr lang="en-US" dirty="0" err="1" smtClean="0"/>
              <a:t>i</a:t>
            </a:r>
            <a:r>
              <a:rPr lang="en-US" dirty="0" smtClean="0"/>
              <a:t>/p.</a:t>
            </a:r>
          </a:p>
          <a:p>
            <a:pPr marL="228558" indent="-228558" algn="just"/>
            <a:r>
              <a:rPr lang="en-US" dirty="0" smtClean="0"/>
              <a:t>Hence to give input to </a:t>
            </a:r>
            <a:r>
              <a:rPr lang="en-US" dirty="0" err="1" smtClean="0"/>
              <a:t>tr</a:t>
            </a:r>
            <a:r>
              <a:rPr lang="en-US" dirty="0" smtClean="0"/>
              <a:t> command we have to use </a:t>
            </a:r>
            <a:r>
              <a:rPr lang="en-US" dirty="0" err="1" smtClean="0"/>
              <a:t>i</a:t>
            </a:r>
            <a:r>
              <a:rPr lang="en-US" dirty="0" smtClean="0"/>
              <a:t>/p redirection operator.</a:t>
            </a:r>
          </a:p>
          <a:p>
            <a:pPr marL="228558" indent="-228558" algn="just"/>
            <a:r>
              <a:rPr lang="en-US" b="1" dirty="0" smtClean="0"/>
              <a:t>Example:</a:t>
            </a:r>
          </a:p>
          <a:p>
            <a:pPr marL="228558" indent="-228558" algn="just"/>
            <a:endParaRPr lang="en-US" b="1" dirty="0" smtClean="0"/>
          </a:p>
          <a:p>
            <a:pPr marL="228558" indent="-228558" algn="just"/>
            <a:endParaRPr lang="en-US" b="1" dirty="0" smtClean="0"/>
          </a:p>
          <a:p>
            <a:pPr marL="228558" indent="-228558" algn="just"/>
            <a:endParaRPr lang="en-US" b="1" dirty="0" smtClean="0"/>
          </a:p>
          <a:p>
            <a:pPr marL="228558" indent="-228558" algn="just"/>
            <a:endParaRPr lang="en-US" dirty="0" smtClean="0"/>
          </a:p>
          <a:p>
            <a:pPr marL="682498" lvl="1" indent="-225383" algn="just"/>
            <a:r>
              <a:rPr lang="en-US" dirty="0" smtClean="0"/>
              <a:t>This is wrong command it will not take </a:t>
            </a:r>
            <a:r>
              <a:rPr lang="en-US" dirty="0" err="1" smtClean="0"/>
              <a:t>i</a:t>
            </a:r>
            <a:r>
              <a:rPr lang="en-US" dirty="0" smtClean="0"/>
              <a:t>/p from file1.txt.</a:t>
            </a:r>
          </a:p>
          <a:p>
            <a:pPr marL="682498" lvl="1" indent="-225383" algn="just"/>
            <a:r>
              <a:rPr lang="en-US" dirty="0" smtClean="0"/>
              <a:t>The correct way of giving </a:t>
            </a:r>
            <a:r>
              <a:rPr lang="en-US" dirty="0" err="1" smtClean="0"/>
              <a:t>i</a:t>
            </a:r>
            <a:r>
              <a:rPr lang="en-US" dirty="0" smtClean="0"/>
              <a:t>/p is as follows:</a:t>
            </a:r>
          </a:p>
        </p:txBody>
      </p:sp>
      <p:sp>
        <p:nvSpPr>
          <p:cNvPr id="92166" name="AutoShape 6"/>
          <p:cNvSpPr>
            <a:spLocks noChangeArrowheads="1"/>
          </p:cNvSpPr>
          <p:nvPr/>
        </p:nvSpPr>
        <p:spPr bwMode="auto">
          <a:xfrm>
            <a:off x="2395900" y="6014237"/>
            <a:ext cx="4278313" cy="239712"/>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a:t>
            </a:r>
            <a:r>
              <a:rPr lang="en-US" sz="1100" dirty="0" err="1">
                <a:latin typeface="Arial" pitchFamily="34" charset="0"/>
                <a:cs typeface="Arial" pitchFamily="34" charset="0"/>
              </a:rPr>
              <a:t>tr</a:t>
            </a:r>
            <a:r>
              <a:rPr lang="en-US" sz="1100" dirty="0">
                <a:latin typeface="Arial" pitchFamily="34" charset="0"/>
                <a:cs typeface="Arial" pitchFamily="34" charset="0"/>
              </a:rPr>
              <a:t> –s“  “  &lt; file1.txt</a:t>
            </a:r>
          </a:p>
        </p:txBody>
      </p:sp>
      <p:sp>
        <p:nvSpPr>
          <p:cNvPr id="92167" name="AutoShape 7"/>
          <p:cNvSpPr>
            <a:spLocks noChangeArrowheads="1"/>
          </p:cNvSpPr>
          <p:nvPr/>
        </p:nvSpPr>
        <p:spPr bwMode="auto">
          <a:xfrm>
            <a:off x="2408247" y="5226289"/>
            <a:ext cx="4278313" cy="239712"/>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a:t>
            </a:r>
            <a:r>
              <a:rPr lang="en-US" sz="1100" dirty="0" err="1">
                <a:latin typeface="Arial" pitchFamily="34" charset="0"/>
                <a:cs typeface="Arial" pitchFamily="34" charset="0"/>
              </a:rPr>
              <a:t>tr</a:t>
            </a:r>
            <a:r>
              <a:rPr lang="en-US" sz="1100" dirty="0">
                <a:latin typeface="Arial" pitchFamily="34" charset="0"/>
                <a:cs typeface="Arial" pitchFamily="34" charset="0"/>
              </a:rPr>
              <a:t> –s” “ file1.txt </a:t>
            </a:r>
          </a:p>
        </p:txBody>
      </p:sp>
    </p:spTree>
    <p:extLst>
      <p:ext uri="{BB962C8B-B14F-4D97-AF65-F5344CB8AC3E}">
        <p14:creationId xmlns:p14="http://schemas.microsoft.com/office/powerpoint/2010/main" val="18103440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Rectangle 2"/>
          <p:cNvSpPr>
            <a:spLocks noGrp="1" noRot="1" noChangeAspect="1" noChangeArrowheads="1" noTextEdit="1"/>
          </p:cNvSpPr>
          <p:nvPr>
            <p:ph type="sldImg"/>
          </p:nvPr>
        </p:nvSpPr>
        <p:spPr>
          <a:xfrm>
            <a:off x="2195513" y="720725"/>
            <a:ext cx="4800600" cy="3600450"/>
          </a:xfrm>
          <a:ln/>
        </p:spPr>
      </p:sp>
      <p:sp>
        <p:nvSpPr>
          <p:cNvPr id="93189" name="Rectangle 3"/>
          <p:cNvSpPr>
            <a:spLocks noGrp="1" noChangeArrowheads="1"/>
          </p:cNvSpPr>
          <p:nvPr>
            <p:ph type="body" idx="1"/>
          </p:nvPr>
        </p:nvSpPr>
        <p:spPr>
          <a:xfrm>
            <a:off x="2112964" y="4449763"/>
            <a:ext cx="4957762" cy="4513264"/>
          </a:xfrm>
          <a:noFill/>
          <a:ln/>
        </p:spPr>
        <p:txBody>
          <a:bodyPr/>
          <a:lstStyle/>
          <a:p>
            <a:pPr algn="just" eaLnBrk="1" hangingPunct="1"/>
            <a:r>
              <a:rPr lang="en-US" b="1" u="sng" dirty="0" err="1" smtClean="0"/>
              <a:t>tr</a:t>
            </a:r>
            <a:r>
              <a:rPr lang="en-US" b="1" u="sng" dirty="0" smtClean="0"/>
              <a:t> Command</a:t>
            </a:r>
            <a:r>
              <a:rPr lang="en-US" b="1" dirty="0" smtClean="0"/>
              <a:t>:</a:t>
            </a:r>
          </a:p>
          <a:p>
            <a:pPr algn="just" eaLnBrk="1" hangingPunct="1"/>
            <a:endParaRPr lang="en-US" b="1" dirty="0" smtClean="0"/>
          </a:p>
          <a:p>
            <a:pPr algn="just" eaLnBrk="1" hangingPunct="1"/>
            <a:r>
              <a:rPr lang="en-US" b="1" dirty="0" smtClean="0"/>
              <a:t>Example: </a:t>
            </a:r>
            <a:r>
              <a:rPr lang="en-US" dirty="0" smtClean="0"/>
              <a:t>To convert small case into capital case:</a:t>
            </a:r>
            <a:endParaRPr lang="en-US" i="1" dirty="0" smtClean="0"/>
          </a:p>
          <a:p>
            <a:pPr algn="just" eaLnBrk="1" hangingPunct="1"/>
            <a:endParaRPr lang="en-US" dirty="0" smtClean="0"/>
          </a:p>
          <a:p>
            <a:pPr algn="just" eaLnBrk="1" hangingPunct="1"/>
            <a:endParaRPr lang="en-US" dirty="0" smtClean="0"/>
          </a:p>
          <a:p>
            <a:pPr algn="just" eaLnBrk="1" hangingPunct="1"/>
            <a:endParaRPr lang="en-US" dirty="0" smtClean="0"/>
          </a:p>
          <a:p>
            <a:pPr algn="just" eaLnBrk="1" hangingPunct="1"/>
            <a:endParaRPr lang="en-US" dirty="0" smtClean="0"/>
          </a:p>
          <a:p>
            <a:pPr algn="just" eaLnBrk="1" hangingPunct="1"/>
            <a:endParaRPr lang="en-US" dirty="0" smtClean="0"/>
          </a:p>
          <a:p>
            <a:pPr algn="just" eaLnBrk="1" hangingPunct="1"/>
            <a:endParaRPr lang="en-US" dirty="0" smtClean="0"/>
          </a:p>
          <a:p>
            <a:pPr algn="just" eaLnBrk="1" hangingPunct="1"/>
            <a:r>
              <a:rPr lang="en-US" dirty="0" smtClean="0"/>
              <a:t>The </a:t>
            </a:r>
            <a:r>
              <a:rPr lang="en-US" dirty="0" err="1" smtClean="0"/>
              <a:t>tr</a:t>
            </a:r>
            <a:r>
              <a:rPr lang="en-US" dirty="0" smtClean="0"/>
              <a:t> command will replace a with A , b with B, and so on.</a:t>
            </a:r>
          </a:p>
          <a:p>
            <a:pPr algn="just" eaLnBrk="1" hangingPunct="1"/>
            <a:endParaRPr lang="en-US" b="1" dirty="0" smtClean="0"/>
          </a:p>
          <a:p>
            <a:pPr algn="just" eaLnBrk="1" hangingPunct="1"/>
            <a:endParaRPr lang="en-US" dirty="0" smtClean="0"/>
          </a:p>
        </p:txBody>
      </p:sp>
      <p:sp>
        <p:nvSpPr>
          <p:cNvPr id="93190" name="AutoShape 5"/>
          <p:cNvSpPr>
            <a:spLocks noChangeArrowheads="1"/>
          </p:cNvSpPr>
          <p:nvPr/>
        </p:nvSpPr>
        <p:spPr bwMode="auto">
          <a:xfrm>
            <a:off x="2519364" y="5225115"/>
            <a:ext cx="4278313" cy="239712"/>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tr</a:t>
            </a:r>
            <a:r>
              <a:rPr lang="en-US" sz="1100" dirty="0">
                <a:latin typeface="Arial" pitchFamily="34" charset="0"/>
                <a:cs typeface="Arial" pitchFamily="34" charset="0"/>
              </a:rPr>
              <a:t> “[a-z]” “[A-Z]” &lt; file1.txt</a:t>
            </a:r>
          </a:p>
        </p:txBody>
      </p:sp>
    </p:spTree>
    <p:extLst>
      <p:ext uri="{BB962C8B-B14F-4D97-AF65-F5344CB8AC3E}">
        <p14:creationId xmlns:p14="http://schemas.microsoft.com/office/powerpoint/2010/main" val="40876134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2"/>
          <p:cNvSpPr>
            <a:spLocks noGrp="1" noRot="1" noChangeAspect="1" noChangeArrowheads="1" noTextEdit="1"/>
          </p:cNvSpPr>
          <p:nvPr>
            <p:ph type="sldImg"/>
          </p:nvPr>
        </p:nvSpPr>
        <p:spPr>
          <a:xfrm>
            <a:off x="2195513" y="720725"/>
            <a:ext cx="4800600" cy="3600450"/>
          </a:xfrm>
          <a:ln/>
        </p:spPr>
      </p:sp>
      <p:sp>
        <p:nvSpPr>
          <p:cNvPr id="94213" name="Rectangle 3"/>
          <p:cNvSpPr>
            <a:spLocks noGrp="1" noChangeArrowheads="1"/>
          </p:cNvSpPr>
          <p:nvPr>
            <p:ph type="body" idx="1"/>
          </p:nvPr>
        </p:nvSpPr>
        <p:spPr>
          <a:xfrm>
            <a:off x="2150003" y="4449763"/>
            <a:ext cx="4887406" cy="4568072"/>
          </a:xfrm>
          <a:noFill/>
          <a:ln/>
        </p:spPr>
        <p:txBody>
          <a:bodyPr/>
          <a:lstStyle/>
          <a:p>
            <a:pPr marL="228558" indent="-228558" algn="just"/>
            <a:r>
              <a:rPr lang="en-US" b="1" u="sng" dirty="0" smtClean="0"/>
              <a:t>more Command (Viewing a file one screen at a time)</a:t>
            </a:r>
            <a:r>
              <a:rPr lang="en-US" b="1" dirty="0" smtClean="0"/>
              <a:t>:</a:t>
            </a:r>
          </a:p>
          <a:p>
            <a:pPr marL="228558" indent="-228558" algn="just"/>
            <a:endParaRPr lang="en-US" b="1" dirty="0" smtClean="0"/>
          </a:p>
          <a:p>
            <a:pPr marL="228558" indent="-228558" algn="just"/>
            <a:r>
              <a:rPr lang="en-US" dirty="0" smtClean="0"/>
              <a:t>	This command from the University of California, Berkeley, is a paging tool – it can be used to view one page at a time.   It is particularly useful for viewing large files. </a:t>
            </a:r>
          </a:p>
          <a:p>
            <a:pPr marL="228558" indent="-228558" algn="just"/>
            <a:endParaRPr lang="en-US" dirty="0" smtClean="0"/>
          </a:p>
          <a:p>
            <a:pPr marL="228558" indent="-228558" algn="just"/>
            <a:r>
              <a:rPr lang="en-US" dirty="0" smtClean="0"/>
              <a:t>	Syntax of this is as follows:</a:t>
            </a:r>
          </a:p>
          <a:p>
            <a:pPr marL="228558" indent="-228558" algn="just"/>
            <a:endParaRPr lang="en-US" dirty="0" smtClean="0"/>
          </a:p>
          <a:p>
            <a:pPr marL="228558" indent="-228558" algn="just"/>
            <a:endParaRPr lang="en-US" dirty="0" smtClean="0"/>
          </a:p>
          <a:p>
            <a:pPr marL="228558" indent="-228558" algn="just"/>
            <a:endParaRPr lang="en-US" dirty="0" smtClean="0"/>
          </a:p>
          <a:p>
            <a:pPr marL="228558" indent="-228558" algn="just"/>
            <a:r>
              <a:rPr lang="en-US" dirty="0" smtClean="0"/>
              <a:t>	There are a number of options available with the more command. Some of them are listed below:</a:t>
            </a:r>
          </a:p>
        </p:txBody>
      </p:sp>
      <p:sp>
        <p:nvSpPr>
          <p:cNvPr id="94214" name="AutoShape 6"/>
          <p:cNvSpPr>
            <a:spLocks noChangeArrowheads="1"/>
          </p:cNvSpPr>
          <p:nvPr/>
        </p:nvSpPr>
        <p:spPr bwMode="auto">
          <a:xfrm>
            <a:off x="2413394" y="5367982"/>
            <a:ext cx="4278313" cy="239713"/>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more &lt;options&gt; &lt;+</a:t>
            </a:r>
            <a:r>
              <a:rPr lang="en-US" sz="1100" dirty="0" err="1">
                <a:latin typeface="Arial" pitchFamily="34" charset="0"/>
                <a:cs typeface="Arial" pitchFamily="34" charset="0"/>
              </a:rPr>
              <a:t>linenumber</a:t>
            </a:r>
            <a:r>
              <a:rPr lang="en-US" sz="1100" dirty="0">
                <a:latin typeface="Arial" pitchFamily="34" charset="0"/>
                <a:cs typeface="Arial" pitchFamily="34" charset="0"/>
              </a:rPr>
              <a:t>&gt; &lt;+/pattern&gt; &lt;filename(s)&gt;</a:t>
            </a:r>
          </a:p>
        </p:txBody>
      </p:sp>
      <p:graphicFrame>
        <p:nvGraphicFramePr>
          <p:cNvPr id="355471" name="Group 143"/>
          <p:cNvGraphicFramePr>
            <a:graphicFrameLocks noGrp="1"/>
          </p:cNvGraphicFramePr>
          <p:nvPr/>
        </p:nvGraphicFramePr>
        <p:xfrm>
          <a:off x="2365360" y="6080184"/>
          <a:ext cx="4278312" cy="2449095"/>
        </p:xfrm>
        <a:graphic>
          <a:graphicData uri="http://schemas.openxmlformats.org/drawingml/2006/table">
            <a:tbl>
              <a:tblPr/>
              <a:tblGrid>
                <a:gridCol w="817562"/>
                <a:gridCol w="3460750"/>
              </a:tblGrid>
              <a:tr h="222645">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tx1"/>
                          </a:solidFill>
                          <a:effectLst/>
                          <a:latin typeface="Trebuchet MS" pitchFamily="34" charset="0"/>
                        </a:rPr>
                        <a:t>Command</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tx1"/>
                          </a:solidFill>
                          <a:effectLst/>
                          <a:latin typeface="Trebuchet MS" pitchFamily="34" charset="0"/>
                        </a:rPr>
                        <a:t>Description</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22645">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Spacebar</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Displays next screen</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2645">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Ks</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Skips K lines forward</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2645">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Kf</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Skips K screens forward</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2645">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Displays current line number</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2645">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:f</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Displays current file name and line number</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2645">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K:n</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Skips to Kth next file specified on command line</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2645">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K:p</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Skips to Kth previous file specified on command line</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2645">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/pattern</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Searches forward for specified pattern</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2645">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Repeats previous command</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2645">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Q</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Trebuchet MS" pitchFamily="34" charset="0"/>
                        </a:rPr>
                        <a:t>Exits command</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3753248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Rectangle 2"/>
          <p:cNvSpPr>
            <a:spLocks noGrp="1" noRot="1" noChangeAspect="1" noChangeArrowheads="1" noTextEdit="1"/>
          </p:cNvSpPr>
          <p:nvPr>
            <p:ph type="sldImg"/>
          </p:nvPr>
        </p:nvSpPr>
        <p:spPr>
          <a:xfrm>
            <a:off x="2195513" y="720725"/>
            <a:ext cx="4800600" cy="3600450"/>
          </a:xfrm>
          <a:ln/>
        </p:spPr>
      </p:sp>
      <p:sp>
        <p:nvSpPr>
          <p:cNvPr id="95237" name="Rectangle 3"/>
          <p:cNvSpPr>
            <a:spLocks noGrp="1" noChangeArrowheads="1"/>
          </p:cNvSpPr>
          <p:nvPr>
            <p:ph type="body" idx="1"/>
          </p:nvPr>
        </p:nvSpPr>
        <p:spPr>
          <a:xfrm>
            <a:off x="2137656" y="4449763"/>
            <a:ext cx="4957762" cy="4124353"/>
          </a:xfrm>
          <a:noFill/>
          <a:ln/>
        </p:spPr>
        <p:txBody>
          <a:bodyPr/>
          <a:lstStyle/>
          <a:p>
            <a:pPr lvl="1" eaLnBrk="1" hangingPunct="1"/>
            <a:r>
              <a:rPr lang="en-US" dirty="0" smtClean="0"/>
              <a:t>In UNIX operating system every file is owned by the user who created that file. Only owner or </a:t>
            </a:r>
            <a:r>
              <a:rPr lang="en-US" dirty="0" err="1" smtClean="0"/>
              <a:t>Superuser</a:t>
            </a:r>
            <a:r>
              <a:rPr lang="en-US" dirty="0" smtClean="0"/>
              <a:t> can change the file permissions using </a:t>
            </a:r>
            <a:r>
              <a:rPr lang="en-US" dirty="0" err="1" smtClean="0"/>
              <a:t>chmod</a:t>
            </a:r>
            <a:r>
              <a:rPr lang="en-US" dirty="0" smtClean="0"/>
              <a:t> command.</a:t>
            </a:r>
          </a:p>
          <a:p>
            <a:pPr lvl="1" eaLnBrk="1" hangingPunct="1"/>
            <a:endParaRPr lang="en-US" dirty="0" smtClean="0"/>
          </a:p>
          <a:p>
            <a:pPr lvl="1" eaLnBrk="1" hangingPunct="1"/>
            <a:r>
              <a:rPr lang="en-US" b="1" dirty="0" err="1" smtClean="0"/>
              <a:t>Superuser</a:t>
            </a:r>
            <a:endParaRPr lang="en-US" b="1" dirty="0" smtClean="0"/>
          </a:p>
          <a:p>
            <a:pPr lvl="1" eaLnBrk="1" hangingPunct="1"/>
            <a:r>
              <a:rPr lang="en-US" dirty="0" smtClean="0"/>
              <a:t>In UNIX the </a:t>
            </a:r>
            <a:r>
              <a:rPr lang="en-US" dirty="0" err="1" smtClean="0"/>
              <a:t>superuser</a:t>
            </a:r>
            <a:r>
              <a:rPr lang="en-US" dirty="0" smtClean="0"/>
              <a:t> is responsible for system administration.</a:t>
            </a:r>
            <a:r>
              <a:rPr lang="en-US" b="1" dirty="0" smtClean="0"/>
              <a:t> root </a:t>
            </a:r>
            <a:r>
              <a:rPr lang="en-US" dirty="0" smtClean="0"/>
              <a:t>is the conventional name of the </a:t>
            </a:r>
            <a:r>
              <a:rPr lang="en-US" dirty="0" err="1" smtClean="0"/>
              <a:t>superuser</a:t>
            </a:r>
            <a:r>
              <a:rPr lang="en-US" dirty="0" smtClean="0"/>
              <a:t> who has all rights or permissions. </a:t>
            </a:r>
          </a:p>
          <a:p>
            <a:pPr lvl="1" eaLnBrk="1" hangingPunct="1"/>
            <a:r>
              <a:rPr lang="en-US" dirty="0" smtClean="0"/>
              <a:t>It is never good practice for anyone to use root as their normal user account, since simple typographical error in entering commands can cause major damage to the system. It is advisable to create a normal user account instead and then use the </a:t>
            </a:r>
            <a:r>
              <a:rPr lang="en-US" dirty="0" err="1" smtClean="0">
                <a:hlinkClick r:id="rId3" tooltip="Su (computing)"/>
              </a:rPr>
              <a:t>su</a:t>
            </a:r>
            <a:r>
              <a:rPr lang="en-US" dirty="0" smtClean="0"/>
              <a:t> command to switch to root user when necessary.</a:t>
            </a:r>
          </a:p>
          <a:p>
            <a:pPr lvl="1" eaLnBrk="1" hangingPunct="1"/>
            <a:r>
              <a:rPr lang="en-US" dirty="0" smtClean="0"/>
              <a:t> </a:t>
            </a:r>
          </a:p>
        </p:txBody>
      </p:sp>
    </p:spTree>
    <p:extLst>
      <p:ext uri="{BB962C8B-B14F-4D97-AF65-F5344CB8AC3E}">
        <p14:creationId xmlns:p14="http://schemas.microsoft.com/office/powerpoint/2010/main" val="10392999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2"/>
          <p:cNvSpPr>
            <a:spLocks noGrp="1" noRot="1" noChangeAspect="1" noChangeArrowheads="1" noTextEdit="1"/>
          </p:cNvSpPr>
          <p:nvPr>
            <p:ph type="sldImg"/>
          </p:nvPr>
        </p:nvSpPr>
        <p:spPr>
          <a:xfrm>
            <a:off x="2195513" y="720725"/>
            <a:ext cx="4800600" cy="3600450"/>
          </a:xfrm>
          <a:ln/>
        </p:spPr>
      </p:sp>
      <p:sp>
        <p:nvSpPr>
          <p:cNvPr id="96261" name="Rectangle 3"/>
          <p:cNvSpPr>
            <a:spLocks noGrp="1" noChangeArrowheads="1"/>
          </p:cNvSpPr>
          <p:nvPr>
            <p:ph type="body" idx="1"/>
          </p:nvPr>
        </p:nvSpPr>
        <p:spPr>
          <a:xfrm>
            <a:off x="2112964" y="4449763"/>
            <a:ext cx="4957762" cy="4513264"/>
          </a:xfrm>
          <a:noFill/>
          <a:ln/>
        </p:spPr>
        <p:txBody>
          <a:bodyPr/>
          <a:lstStyle/>
          <a:p>
            <a:pPr marL="228558" indent="-228558" algn="just"/>
            <a:r>
              <a:rPr lang="en-US" b="1" u="sng" dirty="0" err="1" smtClean="0"/>
              <a:t>chmod</a:t>
            </a:r>
            <a:r>
              <a:rPr lang="en-US" b="1" u="sng" dirty="0" smtClean="0"/>
              <a:t> Command (Working with file permissions)</a:t>
            </a:r>
            <a:r>
              <a:rPr lang="en-US" b="1" dirty="0" smtClean="0"/>
              <a:t>:</a:t>
            </a:r>
          </a:p>
          <a:p>
            <a:pPr marL="228558" indent="-228558" algn="just"/>
            <a:endParaRPr lang="en-US" b="1" dirty="0" smtClean="0"/>
          </a:p>
          <a:p>
            <a:pPr marL="228558" indent="-228558" algn="just"/>
            <a:r>
              <a:rPr lang="en-US" dirty="0" smtClean="0"/>
              <a:t>	The </a:t>
            </a:r>
            <a:r>
              <a:rPr lang="en-US" b="1" dirty="0" err="1" smtClean="0"/>
              <a:t>chmod</a:t>
            </a:r>
            <a:r>
              <a:rPr lang="en-US" b="1" dirty="0" smtClean="0"/>
              <a:t> </a:t>
            </a:r>
            <a:r>
              <a:rPr lang="en-US" dirty="0" smtClean="0"/>
              <a:t>command is used to change the file permissions. Permissions can be specified in two ways: </a:t>
            </a:r>
          </a:p>
          <a:p>
            <a:pPr marL="571393" lvl="1" indent="-228558" algn="just"/>
            <a:r>
              <a:rPr lang="en-US" dirty="0" smtClean="0"/>
              <a:t>by using symbolic notation, or </a:t>
            </a:r>
          </a:p>
          <a:p>
            <a:pPr marL="571393" lvl="1" indent="-228558" algn="just"/>
            <a:r>
              <a:rPr lang="en-US" dirty="0" smtClean="0"/>
              <a:t>by using octal numbers </a:t>
            </a:r>
          </a:p>
          <a:p>
            <a:pPr marL="228558" indent="-228558" algn="just"/>
            <a:r>
              <a:rPr lang="en-US" dirty="0" smtClean="0"/>
              <a:t>	</a:t>
            </a:r>
          </a:p>
          <a:p>
            <a:pPr marL="228558" indent="-228558" algn="just"/>
            <a:r>
              <a:rPr lang="en-US" dirty="0" smtClean="0"/>
              <a:t>	The table given below describes the category, operation, and attributes required by the </a:t>
            </a:r>
            <a:r>
              <a:rPr lang="en-US" b="1" dirty="0" err="1" smtClean="0"/>
              <a:t>chmod</a:t>
            </a:r>
            <a:r>
              <a:rPr lang="en-US" dirty="0" smtClean="0"/>
              <a:t> command:</a:t>
            </a:r>
          </a:p>
          <a:p>
            <a:pPr marL="228558" indent="-228558" algn="just"/>
            <a:endParaRPr lang="en-US" dirty="0" smtClean="0"/>
          </a:p>
          <a:p>
            <a:pPr marL="228558" indent="-228558" algn="just"/>
            <a:endParaRPr lang="en-US" dirty="0" smtClean="0"/>
          </a:p>
          <a:p>
            <a:pPr marL="228558" indent="-228558" algn="just"/>
            <a:endParaRPr lang="en-US" dirty="0" smtClean="0"/>
          </a:p>
          <a:p>
            <a:pPr marL="228558" indent="-228558" algn="just"/>
            <a:endParaRPr lang="en-US" dirty="0" smtClean="0"/>
          </a:p>
          <a:p>
            <a:pPr marL="228558" indent="-228558" algn="just"/>
            <a:endParaRPr lang="en-US" dirty="0" smtClean="0"/>
          </a:p>
          <a:p>
            <a:pPr marL="228558" indent="-228558" algn="just"/>
            <a:endParaRPr lang="en-US" dirty="0" smtClean="0"/>
          </a:p>
          <a:p>
            <a:pPr marL="228558" indent="-228558" algn="just"/>
            <a:endParaRPr lang="en-US" dirty="0" smtClean="0"/>
          </a:p>
          <a:p>
            <a:pPr marL="228558" indent="-228558" algn="just"/>
            <a:endParaRPr lang="en-US" dirty="0" smtClean="0"/>
          </a:p>
          <a:p>
            <a:pPr marL="228558" indent="-228558" algn="just"/>
            <a:endParaRPr lang="en-US" dirty="0" smtClean="0"/>
          </a:p>
          <a:p>
            <a:pPr marL="228558" indent="-228558" algn="just"/>
            <a:endParaRPr lang="en-US" dirty="0" smtClean="0"/>
          </a:p>
          <a:p>
            <a:pPr marL="228558" indent="-228558"/>
            <a:r>
              <a:rPr lang="en-US" dirty="0" smtClean="0"/>
              <a:t>	In </a:t>
            </a:r>
            <a:r>
              <a:rPr lang="en-US" b="1" dirty="0" smtClean="0"/>
              <a:t>octal notation</a:t>
            </a:r>
            <a:r>
              <a:rPr lang="en-US" dirty="0" smtClean="0"/>
              <a:t>, r is 4, w is 2, and x is 1. To give read and write permission to only user, we use number 600. 1</a:t>
            </a:r>
            <a:r>
              <a:rPr lang="en-US" baseline="30000" dirty="0" smtClean="0"/>
              <a:t>st</a:t>
            </a:r>
            <a:r>
              <a:rPr lang="en-US" dirty="0" smtClean="0"/>
              <a:t> number indicates permissions for user(4+2), 2</a:t>
            </a:r>
            <a:r>
              <a:rPr lang="en-US" baseline="30000" dirty="0" smtClean="0"/>
              <a:t>nd</a:t>
            </a:r>
            <a:r>
              <a:rPr lang="en-US" dirty="0" smtClean="0"/>
              <a:t> number for  group, and 3</a:t>
            </a:r>
            <a:r>
              <a:rPr lang="en-US" baseline="30000" dirty="0" smtClean="0"/>
              <a:t>rd</a:t>
            </a:r>
            <a:r>
              <a:rPr lang="en-US" dirty="0" smtClean="0"/>
              <a:t> number as others.  </a:t>
            </a:r>
          </a:p>
          <a:p>
            <a:pPr marL="228558" indent="-228558"/>
            <a:r>
              <a:rPr lang="en-US" dirty="0" smtClean="0"/>
              <a:t>	</a:t>
            </a:r>
          </a:p>
          <a:p>
            <a:pPr marL="228558" indent="-228558"/>
            <a:r>
              <a:rPr lang="en-US" dirty="0" smtClean="0"/>
              <a:t>	The following command will give read, write, and execute permissions to user(4+2+1=7), and read, write permissions to group(4+2), and execute (1) permission to others.</a:t>
            </a:r>
          </a:p>
          <a:p>
            <a:pPr marL="228558" indent="-228558" algn="just"/>
            <a:r>
              <a:rPr lang="en-US" dirty="0" smtClean="0"/>
              <a:t>	</a:t>
            </a:r>
          </a:p>
          <a:p>
            <a:pPr marL="228558" indent="-228558" algn="just"/>
            <a:r>
              <a:rPr lang="en-US" dirty="0" smtClean="0"/>
              <a:t>	Let us consider some examples.</a:t>
            </a:r>
          </a:p>
        </p:txBody>
      </p:sp>
      <p:graphicFrame>
        <p:nvGraphicFramePr>
          <p:cNvPr id="291941" name="Group 101"/>
          <p:cNvGraphicFramePr>
            <a:graphicFrameLocks noGrp="1"/>
          </p:cNvGraphicFramePr>
          <p:nvPr>
            <p:extLst>
              <p:ext uri="{D42A27DB-BD31-4B8C-83A1-F6EECF244321}">
                <p14:modId xmlns:p14="http://schemas.microsoft.com/office/powerpoint/2010/main" val="3475416327"/>
              </p:ext>
            </p:extLst>
          </p:nvPr>
        </p:nvGraphicFramePr>
        <p:xfrm>
          <a:off x="2432941" y="5873055"/>
          <a:ext cx="4278312" cy="1113225"/>
        </p:xfrm>
        <a:graphic>
          <a:graphicData uri="http://schemas.openxmlformats.org/drawingml/2006/table">
            <a:tbl>
              <a:tblPr/>
              <a:tblGrid>
                <a:gridCol w="1090612"/>
                <a:gridCol w="1789113"/>
                <a:gridCol w="1398587"/>
              </a:tblGrid>
              <a:tr h="222645">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tx1"/>
                          </a:solidFill>
                          <a:effectLst/>
                          <a:latin typeface="Trebuchet MS" pitchFamily="34" charset="0"/>
                        </a:rPr>
                        <a:t>Category</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Trebuchet MS" pitchFamily="34" charset="0"/>
                        </a:rPr>
                        <a:t>Operation</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Trebuchet MS" pitchFamily="34" charset="0"/>
                        </a:rPr>
                        <a:t>Attribute &amp; value</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22645">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u-user</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 assign permission</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r-read (4)</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2645">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g-group</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 remove permission</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w-write (2)</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2645">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o-others</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 assign absolute permission</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x-execute (1)</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2645">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A-all</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66788"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Trebuchet MS" pitchFamily="34" charset="0"/>
                      </a:endParaRP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66788"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Trebuchet MS" pitchFamily="34" charset="0"/>
                      </a:endParaRP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2562522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2"/>
          <p:cNvSpPr>
            <a:spLocks noGrp="1" noRot="1" noChangeAspect="1" noChangeArrowheads="1" noTextEdit="1"/>
          </p:cNvSpPr>
          <p:nvPr>
            <p:ph type="sldImg"/>
          </p:nvPr>
        </p:nvSpPr>
        <p:spPr>
          <a:xfrm>
            <a:off x="2195513" y="720725"/>
            <a:ext cx="4800600" cy="3600450"/>
          </a:xfrm>
          <a:ln/>
        </p:spPr>
      </p:sp>
      <p:sp>
        <p:nvSpPr>
          <p:cNvPr id="60421" name="Rectangle 3"/>
          <p:cNvSpPr>
            <a:spLocks noGrp="1" noChangeArrowheads="1"/>
          </p:cNvSpPr>
          <p:nvPr>
            <p:ph type="body" idx="1"/>
          </p:nvPr>
        </p:nvSpPr>
        <p:spPr>
          <a:xfrm>
            <a:off x="2112964" y="4800602"/>
            <a:ext cx="4957762" cy="4162425"/>
          </a:xfrm>
          <a:noFill/>
          <a:ln/>
        </p:spPr>
        <p:txBody>
          <a:bodyPr/>
          <a:lstStyle/>
          <a:p>
            <a:pPr eaLnBrk="1" hangingPunct="1"/>
            <a:endParaRPr lang="en-US" smtClean="0"/>
          </a:p>
        </p:txBody>
      </p:sp>
    </p:spTree>
    <p:extLst>
      <p:ext uri="{BB962C8B-B14F-4D97-AF65-F5344CB8AC3E}">
        <p14:creationId xmlns:p14="http://schemas.microsoft.com/office/powerpoint/2010/main" val="3238667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2"/>
          <p:cNvSpPr>
            <a:spLocks noGrp="1" noRot="1" noChangeAspect="1" noChangeArrowheads="1" noTextEdit="1"/>
          </p:cNvSpPr>
          <p:nvPr>
            <p:ph type="sldImg"/>
          </p:nvPr>
        </p:nvSpPr>
        <p:spPr>
          <a:xfrm>
            <a:off x="2195513" y="720725"/>
            <a:ext cx="4800600" cy="3600450"/>
          </a:xfrm>
          <a:ln/>
        </p:spPr>
      </p:sp>
      <p:sp>
        <p:nvSpPr>
          <p:cNvPr id="97285" name="Rectangle 3"/>
          <p:cNvSpPr>
            <a:spLocks noGrp="1" noChangeArrowheads="1"/>
          </p:cNvSpPr>
          <p:nvPr>
            <p:ph type="body" idx="1"/>
          </p:nvPr>
        </p:nvSpPr>
        <p:spPr>
          <a:xfrm>
            <a:off x="2112964" y="4449763"/>
            <a:ext cx="4957762" cy="4513264"/>
          </a:xfrm>
          <a:noFill/>
          <a:ln/>
        </p:spPr>
        <p:txBody>
          <a:bodyPr/>
          <a:lstStyle/>
          <a:p>
            <a:pPr algn="just" eaLnBrk="1" hangingPunct="1"/>
            <a:r>
              <a:rPr lang="en-US" b="1" u="sng" dirty="0" err="1" smtClean="0"/>
              <a:t>chmod</a:t>
            </a:r>
            <a:r>
              <a:rPr lang="en-US" b="1" u="sng" dirty="0" smtClean="0"/>
              <a:t> Command (Working with file permissions)</a:t>
            </a:r>
            <a:r>
              <a:rPr lang="en-US" b="1" dirty="0" smtClean="0"/>
              <a:t>:</a:t>
            </a:r>
          </a:p>
          <a:p>
            <a:pPr algn="just" eaLnBrk="1" hangingPunct="1"/>
            <a:r>
              <a:rPr lang="en-US" b="1" dirty="0" smtClean="0"/>
              <a:t>Example 1:</a:t>
            </a:r>
          </a:p>
          <a:p>
            <a:pPr algn="just" eaLnBrk="1" hangingPunct="1"/>
            <a:endParaRPr lang="en-US" b="1" dirty="0" smtClean="0"/>
          </a:p>
          <a:p>
            <a:pPr algn="just" eaLnBrk="1" hangingPunct="1"/>
            <a:endParaRPr lang="en-US" dirty="0" smtClean="0"/>
          </a:p>
          <a:p>
            <a:pPr eaLnBrk="1" hangingPunct="1"/>
            <a:endParaRPr lang="en-US" b="1" dirty="0" smtClean="0"/>
          </a:p>
          <a:p>
            <a:pPr eaLnBrk="1" hangingPunct="1"/>
            <a:endParaRPr lang="en-US" dirty="0" smtClean="0"/>
          </a:p>
          <a:p>
            <a:pPr eaLnBrk="1" hangingPunct="1"/>
            <a:endParaRPr lang="en-US" dirty="0" smtClean="0"/>
          </a:p>
          <a:p>
            <a:pPr eaLnBrk="1" hangingPunct="1"/>
            <a:r>
              <a:rPr lang="en-US" b="1" dirty="0" smtClean="0"/>
              <a:t>Example 2:</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r>
              <a:rPr lang="en-US" b="1" dirty="0" smtClean="0"/>
              <a:t>Example 3:</a:t>
            </a:r>
          </a:p>
          <a:p>
            <a:pPr eaLnBrk="1" hangingPunct="1"/>
            <a:endParaRPr lang="en-US" dirty="0" smtClean="0"/>
          </a:p>
          <a:p>
            <a:pPr eaLnBrk="1" hangingPunct="1"/>
            <a:endParaRPr lang="en-US" b="1" dirty="0" smtClean="0"/>
          </a:p>
          <a:p>
            <a:pPr eaLnBrk="1" hangingPunct="1"/>
            <a:endParaRPr lang="en-US" b="1" dirty="0" smtClean="0"/>
          </a:p>
          <a:p>
            <a:pPr eaLnBrk="1" hangingPunct="1"/>
            <a:endParaRPr lang="en-US" b="1" dirty="0" smtClean="0"/>
          </a:p>
          <a:p>
            <a:pPr eaLnBrk="1" hangingPunct="1"/>
            <a:r>
              <a:rPr lang="en-US" b="1" dirty="0" smtClean="0"/>
              <a:t>Example 4:</a:t>
            </a:r>
          </a:p>
          <a:p>
            <a:pPr eaLnBrk="1" hangingPunct="1"/>
            <a:endParaRPr lang="en-US" b="1" dirty="0" smtClean="0"/>
          </a:p>
          <a:p>
            <a:pPr eaLnBrk="1" hangingPunct="1"/>
            <a:endParaRPr lang="en-US" b="1"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r>
              <a:rPr lang="en-US" b="1" dirty="0" smtClean="0"/>
              <a:t>Example 5:</a:t>
            </a:r>
          </a:p>
        </p:txBody>
      </p:sp>
      <p:sp>
        <p:nvSpPr>
          <p:cNvPr id="97286" name="AutoShape 5"/>
          <p:cNvSpPr>
            <a:spLocks noChangeArrowheads="1"/>
          </p:cNvSpPr>
          <p:nvPr/>
        </p:nvSpPr>
        <p:spPr bwMode="auto">
          <a:xfrm>
            <a:off x="2284772" y="5643720"/>
            <a:ext cx="4278313" cy="481013"/>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lnSpc>
                <a:spcPct val="90000"/>
              </a:lnSpc>
            </a:pPr>
            <a:r>
              <a:rPr lang="en-US" sz="1100" dirty="0">
                <a:latin typeface="Candara" pitchFamily="34" charset="0"/>
                <a:cs typeface="Arial" pitchFamily="34" charset="0"/>
              </a:rPr>
              <a:t>$ </a:t>
            </a:r>
            <a:r>
              <a:rPr lang="en-US" sz="1100" dirty="0" err="1">
                <a:latin typeface="Candara" pitchFamily="34" charset="0"/>
                <a:cs typeface="Arial" pitchFamily="34" charset="0"/>
              </a:rPr>
              <a:t>chmod</a:t>
            </a:r>
            <a:r>
              <a:rPr lang="en-US" sz="1100" dirty="0">
                <a:latin typeface="Candara" pitchFamily="34" charset="0"/>
                <a:cs typeface="Arial" pitchFamily="34" charset="0"/>
              </a:rPr>
              <a:t> </a:t>
            </a:r>
            <a:r>
              <a:rPr lang="en-US" sz="1100" dirty="0" err="1">
                <a:latin typeface="Candara" pitchFamily="34" charset="0"/>
                <a:cs typeface="Arial" pitchFamily="34" charset="0"/>
              </a:rPr>
              <a:t>ugo</a:t>
            </a:r>
            <a:r>
              <a:rPr lang="en-US" sz="1100" dirty="0">
                <a:latin typeface="Candara" pitchFamily="34" charset="0"/>
                <a:cs typeface="Arial" pitchFamily="34" charset="0"/>
              </a:rPr>
              <a:t>-w file1.txt</a:t>
            </a:r>
          </a:p>
          <a:p>
            <a:pPr marL="241256" lvl="1" defTabSz="966607">
              <a:lnSpc>
                <a:spcPct val="90000"/>
              </a:lnSpc>
            </a:pPr>
            <a:r>
              <a:rPr lang="en-US" sz="1100" dirty="0">
                <a:latin typeface="Candara" pitchFamily="34" charset="0"/>
                <a:cs typeface="Arial" pitchFamily="34" charset="0"/>
              </a:rPr>
              <a:t>$ </a:t>
            </a:r>
            <a:r>
              <a:rPr lang="en-US" sz="1100" dirty="0" err="1">
                <a:latin typeface="Candara" pitchFamily="34" charset="0"/>
                <a:cs typeface="Arial" pitchFamily="34" charset="0"/>
              </a:rPr>
              <a:t>ls</a:t>
            </a:r>
            <a:r>
              <a:rPr lang="en-US" sz="1100" dirty="0">
                <a:latin typeface="Candara" pitchFamily="34" charset="0"/>
                <a:cs typeface="Arial" pitchFamily="34" charset="0"/>
              </a:rPr>
              <a:t> -l file1.txt</a:t>
            </a:r>
          </a:p>
          <a:p>
            <a:pPr marL="241256" lvl="1" defTabSz="966607">
              <a:lnSpc>
                <a:spcPct val="90000"/>
              </a:lnSpc>
            </a:pPr>
            <a:r>
              <a:rPr lang="en-US" sz="1100" dirty="0">
                <a:latin typeface="Candara" pitchFamily="34" charset="0"/>
                <a:cs typeface="Arial" pitchFamily="34" charset="0"/>
              </a:rPr>
              <a:t>-r--r--r--   3 </a:t>
            </a:r>
            <a:r>
              <a:rPr lang="en-US" sz="1100" dirty="0" err="1">
                <a:latin typeface="Candara" pitchFamily="34" charset="0"/>
                <a:cs typeface="Arial" pitchFamily="34" charset="0"/>
              </a:rPr>
              <a:t>deshpavn</a:t>
            </a:r>
            <a:r>
              <a:rPr lang="en-US" sz="1100" dirty="0">
                <a:latin typeface="Candara" pitchFamily="34" charset="0"/>
                <a:cs typeface="Arial" pitchFamily="34" charset="0"/>
              </a:rPr>
              <a:t> group         60 Mar 29 10:43 file1.txt</a:t>
            </a:r>
          </a:p>
        </p:txBody>
      </p:sp>
      <p:sp>
        <p:nvSpPr>
          <p:cNvPr id="97287" name="AutoShape 6"/>
          <p:cNvSpPr>
            <a:spLocks noChangeArrowheads="1"/>
          </p:cNvSpPr>
          <p:nvPr/>
        </p:nvSpPr>
        <p:spPr bwMode="auto">
          <a:xfrm>
            <a:off x="2255318" y="6321761"/>
            <a:ext cx="4278313" cy="479425"/>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lnSpc>
                <a:spcPct val="90000"/>
              </a:lnSpc>
            </a:pPr>
            <a:r>
              <a:rPr lang="en-US" sz="1100" dirty="0">
                <a:latin typeface="Candara" pitchFamily="34" charset="0"/>
                <a:cs typeface="Arial" pitchFamily="34" charset="0"/>
              </a:rPr>
              <a:t>$ </a:t>
            </a:r>
            <a:r>
              <a:rPr lang="en-US" sz="1100" dirty="0" err="1">
                <a:latin typeface="Candara" pitchFamily="34" charset="0"/>
                <a:cs typeface="Arial" pitchFamily="34" charset="0"/>
              </a:rPr>
              <a:t>chmod</a:t>
            </a:r>
            <a:r>
              <a:rPr lang="en-US" sz="1100" dirty="0">
                <a:latin typeface="Candara" pitchFamily="34" charset="0"/>
                <a:cs typeface="Arial" pitchFamily="34" charset="0"/>
              </a:rPr>
              <a:t> </a:t>
            </a:r>
            <a:r>
              <a:rPr lang="en-US" sz="1100" dirty="0" err="1">
                <a:latin typeface="Candara" pitchFamily="34" charset="0"/>
                <a:cs typeface="Arial" pitchFamily="34" charset="0"/>
              </a:rPr>
              <a:t>a+w</a:t>
            </a:r>
            <a:r>
              <a:rPr lang="en-US" sz="1100" dirty="0">
                <a:latin typeface="Candara" pitchFamily="34" charset="0"/>
                <a:cs typeface="Arial" pitchFamily="34" charset="0"/>
              </a:rPr>
              <a:t> file1.txt</a:t>
            </a:r>
          </a:p>
          <a:p>
            <a:pPr marL="241256" lvl="1" defTabSz="966607">
              <a:lnSpc>
                <a:spcPct val="90000"/>
              </a:lnSpc>
            </a:pPr>
            <a:r>
              <a:rPr lang="en-US" sz="1100" dirty="0">
                <a:latin typeface="Candara" pitchFamily="34" charset="0"/>
                <a:cs typeface="Arial" pitchFamily="34" charset="0"/>
              </a:rPr>
              <a:t>$ </a:t>
            </a:r>
            <a:r>
              <a:rPr lang="en-US" sz="1100" dirty="0" err="1">
                <a:latin typeface="Candara" pitchFamily="34" charset="0"/>
                <a:cs typeface="Arial" pitchFamily="34" charset="0"/>
              </a:rPr>
              <a:t>ls</a:t>
            </a:r>
            <a:r>
              <a:rPr lang="en-US" sz="1100" dirty="0">
                <a:latin typeface="Candara" pitchFamily="34" charset="0"/>
                <a:cs typeface="Arial" pitchFamily="34" charset="0"/>
              </a:rPr>
              <a:t> -l file1.txt</a:t>
            </a:r>
          </a:p>
          <a:p>
            <a:pPr marL="241256" lvl="1" defTabSz="966607">
              <a:lnSpc>
                <a:spcPct val="90000"/>
              </a:lnSpc>
            </a:pPr>
            <a:r>
              <a:rPr lang="en-US" sz="1100" dirty="0">
                <a:latin typeface="Candara" pitchFamily="34" charset="0"/>
                <a:cs typeface="Arial" pitchFamily="34" charset="0"/>
              </a:rPr>
              <a:t>-</a:t>
            </a:r>
            <a:r>
              <a:rPr lang="en-US" sz="1100" dirty="0" err="1">
                <a:latin typeface="Candara" pitchFamily="34" charset="0"/>
                <a:cs typeface="Arial" pitchFamily="34" charset="0"/>
              </a:rPr>
              <a:t>rw-rw-rw</a:t>
            </a:r>
            <a:r>
              <a:rPr lang="en-US" sz="1100" dirty="0">
                <a:latin typeface="Candara" pitchFamily="34" charset="0"/>
                <a:cs typeface="Arial" pitchFamily="34" charset="0"/>
              </a:rPr>
              <a:t>-   3 </a:t>
            </a:r>
            <a:r>
              <a:rPr lang="en-US" sz="1100" dirty="0" err="1">
                <a:latin typeface="Candara" pitchFamily="34" charset="0"/>
                <a:cs typeface="Arial" pitchFamily="34" charset="0"/>
              </a:rPr>
              <a:t>deshpavn</a:t>
            </a:r>
            <a:r>
              <a:rPr lang="en-US" sz="1100" dirty="0">
                <a:latin typeface="Candara" pitchFamily="34" charset="0"/>
                <a:cs typeface="Arial" pitchFamily="34" charset="0"/>
              </a:rPr>
              <a:t> group         60 Mar 29 10:43 file1.txt</a:t>
            </a:r>
          </a:p>
        </p:txBody>
      </p:sp>
      <p:sp>
        <p:nvSpPr>
          <p:cNvPr id="97288" name="AutoShape 7"/>
          <p:cNvSpPr>
            <a:spLocks noChangeArrowheads="1"/>
          </p:cNvSpPr>
          <p:nvPr/>
        </p:nvSpPr>
        <p:spPr bwMode="auto">
          <a:xfrm>
            <a:off x="2242975" y="7068625"/>
            <a:ext cx="4278313" cy="609600"/>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lnSpc>
                <a:spcPct val="90000"/>
              </a:lnSpc>
            </a:pPr>
            <a:r>
              <a:rPr lang="en-US" sz="1100" dirty="0">
                <a:latin typeface="Candara" pitchFamily="34" charset="0"/>
                <a:cs typeface="Arial" pitchFamily="34" charset="0"/>
              </a:rPr>
              <a:t>$ </a:t>
            </a:r>
            <a:r>
              <a:rPr lang="en-US" sz="1100" dirty="0" err="1">
                <a:latin typeface="Candara" pitchFamily="34" charset="0"/>
                <a:cs typeface="Arial" pitchFamily="34" charset="0"/>
              </a:rPr>
              <a:t>chmod</a:t>
            </a:r>
            <a:r>
              <a:rPr lang="en-US" sz="1100" dirty="0">
                <a:latin typeface="Candara" pitchFamily="34" charset="0"/>
                <a:cs typeface="Arial" pitchFamily="34" charset="0"/>
              </a:rPr>
              <a:t> o-</a:t>
            </a:r>
            <a:r>
              <a:rPr lang="en-US" sz="1100" dirty="0" err="1">
                <a:latin typeface="Candara" pitchFamily="34" charset="0"/>
                <a:cs typeface="Arial" pitchFamily="34" charset="0"/>
              </a:rPr>
              <a:t>w,ug+x</a:t>
            </a:r>
            <a:r>
              <a:rPr lang="en-US" sz="1100" dirty="0">
                <a:latin typeface="Candara" pitchFamily="34" charset="0"/>
                <a:cs typeface="Arial" pitchFamily="34" charset="0"/>
              </a:rPr>
              <a:t> file1.txt file2.txt</a:t>
            </a:r>
          </a:p>
          <a:p>
            <a:pPr marL="241256" lvl="1" defTabSz="966607">
              <a:lnSpc>
                <a:spcPct val="90000"/>
              </a:lnSpc>
            </a:pPr>
            <a:r>
              <a:rPr lang="en-US" sz="1100" dirty="0">
                <a:latin typeface="Candara" pitchFamily="34" charset="0"/>
                <a:cs typeface="Arial" pitchFamily="34" charset="0"/>
              </a:rPr>
              <a:t>$ </a:t>
            </a:r>
            <a:r>
              <a:rPr lang="en-US" sz="1100" dirty="0" err="1">
                <a:latin typeface="Candara" pitchFamily="34" charset="0"/>
                <a:cs typeface="Arial" pitchFamily="34" charset="0"/>
              </a:rPr>
              <a:t>ls</a:t>
            </a:r>
            <a:r>
              <a:rPr lang="en-US" sz="1100" dirty="0">
                <a:latin typeface="Candara" pitchFamily="34" charset="0"/>
                <a:cs typeface="Arial" pitchFamily="34" charset="0"/>
              </a:rPr>
              <a:t> -l file1.txt file2.txt</a:t>
            </a:r>
          </a:p>
          <a:p>
            <a:pPr marL="241256" lvl="1" defTabSz="966607">
              <a:lnSpc>
                <a:spcPct val="90000"/>
              </a:lnSpc>
            </a:pPr>
            <a:r>
              <a:rPr lang="en-US" sz="1100" dirty="0">
                <a:latin typeface="Candara" pitchFamily="34" charset="0"/>
                <a:cs typeface="Arial" pitchFamily="34" charset="0"/>
              </a:rPr>
              <a:t>-</a:t>
            </a:r>
            <a:r>
              <a:rPr lang="en-US" sz="1100" dirty="0" err="1">
                <a:latin typeface="Candara" pitchFamily="34" charset="0"/>
                <a:cs typeface="Arial" pitchFamily="34" charset="0"/>
              </a:rPr>
              <a:t>rwxrwxr</a:t>
            </a:r>
            <a:r>
              <a:rPr lang="en-US" sz="1100" dirty="0">
                <a:latin typeface="Candara" pitchFamily="34" charset="0"/>
                <a:cs typeface="Arial" pitchFamily="34" charset="0"/>
              </a:rPr>
              <a:t>--   3 </a:t>
            </a:r>
            <a:r>
              <a:rPr lang="en-US" sz="1100" dirty="0" err="1">
                <a:latin typeface="Candara" pitchFamily="34" charset="0"/>
                <a:cs typeface="Arial" pitchFamily="34" charset="0"/>
              </a:rPr>
              <a:t>deshpavn</a:t>
            </a:r>
            <a:r>
              <a:rPr lang="en-US" sz="1100" dirty="0">
                <a:latin typeface="Candara" pitchFamily="34" charset="0"/>
                <a:cs typeface="Arial" pitchFamily="34" charset="0"/>
              </a:rPr>
              <a:t> group         60 Mar 29 10:43 file1.txt</a:t>
            </a:r>
          </a:p>
          <a:p>
            <a:pPr marL="241256" lvl="1" defTabSz="966607">
              <a:lnSpc>
                <a:spcPct val="90000"/>
              </a:lnSpc>
            </a:pPr>
            <a:r>
              <a:rPr lang="en-US" sz="1100" dirty="0">
                <a:latin typeface="Candara" pitchFamily="34" charset="0"/>
                <a:cs typeface="Arial" pitchFamily="34" charset="0"/>
              </a:rPr>
              <a:t>-</a:t>
            </a:r>
            <a:r>
              <a:rPr lang="en-US" sz="1100" dirty="0" err="1">
                <a:latin typeface="Candara" pitchFamily="34" charset="0"/>
                <a:cs typeface="Arial" pitchFamily="34" charset="0"/>
              </a:rPr>
              <a:t>rwxr-xr</a:t>
            </a:r>
            <a:r>
              <a:rPr lang="en-US" sz="1100" dirty="0">
                <a:latin typeface="Candara" pitchFamily="34" charset="0"/>
                <a:cs typeface="Arial" pitchFamily="34" charset="0"/>
              </a:rPr>
              <a:t>--   1 </a:t>
            </a:r>
            <a:r>
              <a:rPr lang="en-US" sz="1100" dirty="0" err="1">
                <a:latin typeface="Candara" pitchFamily="34" charset="0"/>
                <a:cs typeface="Arial" pitchFamily="34" charset="0"/>
              </a:rPr>
              <a:t>deshpavn</a:t>
            </a:r>
            <a:r>
              <a:rPr lang="en-US" sz="1100" dirty="0">
                <a:latin typeface="Candara" pitchFamily="34" charset="0"/>
                <a:cs typeface="Arial" pitchFamily="34" charset="0"/>
              </a:rPr>
              <a:t> group         61 Mar 29 10:44 file2.txt</a:t>
            </a:r>
          </a:p>
        </p:txBody>
      </p:sp>
      <p:sp>
        <p:nvSpPr>
          <p:cNvPr id="97289" name="AutoShape 8"/>
          <p:cNvSpPr>
            <a:spLocks noChangeArrowheads="1"/>
          </p:cNvSpPr>
          <p:nvPr/>
        </p:nvSpPr>
        <p:spPr bwMode="auto">
          <a:xfrm>
            <a:off x="2292361" y="8000773"/>
            <a:ext cx="4278313" cy="609600"/>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lnSpc>
                <a:spcPct val="90000"/>
              </a:lnSpc>
            </a:pPr>
            <a:r>
              <a:rPr lang="en-US" sz="1100" dirty="0">
                <a:latin typeface="Candara" pitchFamily="34" charset="0"/>
                <a:cs typeface="Arial" pitchFamily="34" charset="0"/>
              </a:rPr>
              <a:t>$ </a:t>
            </a:r>
            <a:r>
              <a:rPr lang="en-US" sz="1100" dirty="0" err="1">
                <a:latin typeface="Candara" pitchFamily="34" charset="0"/>
                <a:cs typeface="Arial" pitchFamily="34" charset="0"/>
              </a:rPr>
              <a:t>chmod</a:t>
            </a:r>
            <a:r>
              <a:rPr lang="en-US" sz="1100" dirty="0">
                <a:latin typeface="Candara" pitchFamily="34" charset="0"/>
                <a:cs typeface="Arial" pitchFamily="34" charset="0"/>
              </a:rPr>
              <a:t> 644 file1.txt file2.txt</a:t>
            </a:r>
          </a:p>
          <a:p>
            <a:pPr marL="241256" lvl="1" defTabSz="966607">
              <a:lnSpc>
                <a:spcPct val="90000"/>
              </a:lnSpc>
            </a:pPr>
            <a:r>
              <a:rPr lang="en-US" sz="1100" dirty="0">
                <a:latin typeface="Candara" pitchFamily="34" charset="0"/>
                <a:cs typeface="Arial" pitchFamily="34" charset="0"/>
              </a:rPr>
              <a:t>$ </a:t>
            </a:r>
            <a:r>
              <a:rPr lang="en-US" sz="1100" dirty="0" err="1">
                <a:latin typeface="Candara" pitchFamily="34" charset="0"/>
                <a:cs typeface="Arial" pitchFamily="34" charset="0"/>
              </a:rPr>
              <a:t>ls</a:t>
            </a:r>
            <a:r>
              <a:rPr lang="en-US" sz="1100" dirty="0">
                <a:latin typeface="Candara" pitchFamily="34" charset="0"/>
                <a:cs typeface="Arial" pitchFamily="34" charset="0"/>
              </a:rPr>
              <a:t> -l file1.txt file2.txt</a:t>
            </a:r>
          </a:p>
          <a:p>
            <a:pPr marL="241256" lvl="1" defTabSz="966607">
              <a:lnSpc>
                <a:spcPct val="90000"/>
              </a:lnSpc>
            </a:pPr>
            <a:r>
              <a:rPr lang="en-US" sz="1100" dirty="0">
                <a:latin typeface="Candara" pitchFamily="34" charset="0"/>
                <a:cs typeface="Arial" pitchFamily="34" charset="0"/>
              </a:rPr>
              <a:t>-</a:t>
            </a:r>
            <a:r>
              <a:rPr lang="en-US" sz="1100" dirty="0" err="1">
                <a:latin typeface="Candara" pitchFamily="34" charset="0"/>
                <a:cs typeface="Arial" pitchFamily="34" charset="0"/>
              </a:rPr>
              <a:t>rw</a:t>
            </a:r>
            <a:r>
              <a:rPr lang="en-US" sz="1100" dirty="0">
                <a:latin typeface="Candara" pitchFamily="34" charset="0"/>
                <a:cs typeface="Arial" pitchFamily="34" charset="0"/>
              </a:rPr>
              <a:t>-r--r--   3 </a:t>
            </a:r>
            <a:r>
              <a:rPr lang="en-US" sz="1100" dirty="0" err="1">
                <a:latin typeface="Candara" pitchFamily="34" charset="0"/>
                <a:cs typeface="Arial" pitchFamily="34" charset="0"/>
              </a:rPr>
              <a:t>deshpavn</a:t>
            </a:r>
            <a:r>
              <a:rPr lang="en-US" sz="1100" dirty="0">
                <a:latin typeface="Candara" pitchFamily="34" charset="0"/>
                <a:cs typeface="Arial" pitchFamily="34" charset="0"/>
              </a:rPr>
              <a:t> group         60 Mar 29 10:43 file1.txt</a:t>
            </a:r>
          </a:p>
          <a:p>
            <a:pPr marL="241256" lvl="1" defTabSz="966607">
              <a:lnSpc>
                <a:spcPct val="90000"/>
              </a:lnSpc>
            </a:pPr>
            <a:r>
              <a:rPr lang="en-US" sz="1100" dirty="0">
                <a:latin typeface="Candara" pitchFamily="34" charset="0"/>
                <a:cs typeface="Arial" pitchFamily="34" charset="0"/>
              </a:rPr>
              <a:t>-</a:t>
            </a:r>
            <a:r>
              <a:rPr lang="en-US" sz="1100" dirty="0" err="1">
                <a:latin typeface="Candara" pitchFamily="34" charset="0"/>
                <a:cs typeface="Arial" pitchFamily="34" charset="0"/>
              </a:rPr>
              <a:t>rw</a:t>
            </a:r>
            <a:r>
              <a:rPr lang="en-US" sz="1100" dirty="0">
                <a:latin typeface="Candara" pitchFamily="34" charset="0"/>
                <a:cs typeface="Arial" pitchFamily="34" charset="0"/>
              </a:rPr>
              <a:t>-r--r--   1 </a:t>
            </a:r>
            <a:r>
              <a:rPr lang="en-US" sz="1100" dirty="0" err="1">
                <a:latin typeface="Candara" pitchFamily="34" charset="0"/>
                <a:cs typeface="Arial" pitchFamily="34" charset="0"/>
              </a:rPr>
              <a:t>deshpavn</a:t>
            </a:r>
            <a:r>
              <a:rPr lang="en-US" sz="1100" dirty="0">
                <a:latin typeface="Candara" pitchFamily="34" charset="0"/>
                <a:cs typeface="Arial" pitchFamily="34" charset="0"/>
              </a:rPr>
              <a:t> group         61 Mar 29 10:44 file2.txt</a:t>
            </a:r>
          </a:p>
        </p:txBody>
      </p:sp>
      <p:sp>
        <p:nvSpPr>
          <p:cNvPr id="97290" name="AutoShape 9"/>
          <p:cNvSpPr>
            <a:spLocks noChangeArrowheads="1"/>
          </p:cNvSpPr>
          <p:nvPr/>
        </p:nvSpPr>
        <p:spPr bwMode="auto">
          <a:xfrm>
            <a:off x="2284774" y="4796519"/>
            <a:ext cx="4278313" cy="509588"/>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lnSpc>
                <a:spcPct val="90000"/>
              </a:lnSpc>
            </a:pPr>
            <a:r>
              <a:rPr lang="en-US" sz="1100" dirty="0">
                <a:latin typeface="Candara" pitchFamily="34" charset="0"/>
                <a:cs typeface="Arial" pitchFamily="34" charset="0"/>
              </a:rPr>
              <a:t>$ </a:t>
            </a:r>
            <a:r>
              <a:rPr lang="en-US" sz="1100" dirty="0" err="1">
                <a:latin typeface="Candara" pitchFamily="34" charset="0"/>
                <a:cs typeface="Arial" pitchFamily="34" charset="0"/>
              </a:rPr>
              <a:t>chmod</a:t>
            </a:r>
            <a:r>
              <a:rPr lang="en-US" sz="1100" dirty="0">
                <a:latin typeface="Candara" pitchFamily="34" charset="0"/>
                <a:cs typeface="Arial" pitchFamily="34" charset="0"/>
              </a:rPr>
              <a:t> 761 file1.txt</a:t>
            </a:r>
          </a:p>
          <a:p>
            <a:pPr marL="241256" lvl="1" defTabSz="966607">
              <a:lnSpc>
                <a:spcPct val="90000"/>
              </a:lnSpc>
            </a:pPr>
            <a:r>
              <a:rPr lang="en-US" sz="1100" dirty="0">
                <a:latin typeface="Candara" pitchFamily="34" charset="0"/>
                <a:cs typeface="Arial" pitchFamily="34" charset="0"/>
              </a:rPr>
              <a:t>$ </a:t>
            </a:r>
            <a:r>
              <a:rPr lang="en-US" sz="1100" dirty="0" err="1">
                <a:latin typeface="Candara" pitchFamily="34" charset="0"/>
                <a:cs typeface="Arial" pitchFamily="34" charset="0"/>
              </a:rPr>
              <a:t>ls</a:t>
            </a:r>
            <a:r>
              <a:rPr lang="en-US" sz="1100" dirty="0">
                <a:latin typeface="Candara" pitchFamily="34" charset="0"/>
                <a:cs typeface="Arial" pitchFamily="34" charset="0"/>
              </a:rPr>
              <a:t> -l file1.txt</a:t>
            </a:r>
          </a:p>
          <a:p>
            <a:pPr marL="241256" lvl="1" defTabSz="966607">
              <a:lnSpc>
                <a:spcPct val="90000"/>
              </a:lnSpc>
            </a:pPr>
            <a:r>
              <a:rPr lang="en-US" sz="1100" dirty="0">
                <a:latin typeface="Candara" pitchFamily="34" charset="0"/>
                <a:cs typeface="Arial" pitchFamily="34" charset="0"/>
              </a:rPr>
              <a:t>-</a:t>
            </a:r>
            <a:r>
              <a:rPr lang="en-US" sz="1100" dirty="0" err="1">
                <a:latin typeface="Candara" pitchFamily="34" charset="0"/>
                <a:cs typeface="Arial" pitchFamily="34" charset="0"/>
              </a:rPr>
              <a:t>rw</a:t>
            </a:r>
            <a:r>
              <a:rPr lang="en-US" sz="1100" dirty="0">
                <a:latin typeface="Candara" pitchFamily="34" charset="0"/>
                <a:cs typeface="Arial" pitchFamily="34" charset="0"/>
              </a:rPr>
              <a:t>-</a:t>
            </a:r>
            <a:r>
              <a:rPr lang="en-US" sz="1100" dirty="0" err="1">
                <a:latin typeface="Candara" pitchFamily="34" charset="0"/>
                <a:cs typeface="Arial" pitchFamily="34" charset="0"/>
              </a:rPr>
              <a:t>rw</a:t>
            </a:r>
            <a:r>
              <a:rPr lang="en-US" sz="1100" dirty="0">
                <a:latin typeface="Candara" pitchFamily="34" charset="0"/>
                <a:cs typeface="Arial" pitchFamily="34" charset="0"/>
              </a:rPr>
              <a:t>-r--   3 </a:t>
            </a:r>
            <a:r>
              <a:rPr lang="en-US" sz="1100" dirty="0" err="1">
                <a:latin typeface="Candara" pitchFamily="34" charset="0"/>
                <a:cs typeface="Arial" pitchFamily="34" charset="0"/>
              </a:rPr>
              <a:t>deshpavn</a:t>
            </a:r>
            <a:r>
              <a:rPr lang="en-US" sz="1100" dirty="0">
                <a:latin typeface="Candara" pitchFamily="34" charset="0"/>
                <a:cs typeface="Arial" pitchFamily="34" charset="0"/>
              </a:rPr>
              <a:t> group         60 Mar 29 10:43 file1.txt</a:t>
            </a:r>
          </a:p>
        </p:txBody>
      </p:sp>
    </p:spTree>
    <p:extLst>
      <p:ext uri="{BB962C8B-B14F-4D97-AF65-F5344CB8AC3E}">
        <p14:creationId xmlns:p14="http://schemas.microsoft.com/office/powerpoint/2010/main" val="5600951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2"/>
          <p:cNvSpPr>
            <a:spLocks noGrp="1" noRot="1" noChangeAspect="1" noChangeArrowheads="1" noTextEdit="1"/>
          </p:cNvSpPr>
          <p:nvPr>
            <p:ph type="sldImg"/>
          </p:nvPr>
        </p:nvSpPr>
        <p:spPr>
          <a:xfrm>
            <a:off x="2195513" y="720725"/>
            <a:ext cx="4800600" cy="3600450"/>
          </a:xfrm>
          <a:ln/>
        </p:spPr>
      </p:sp>
      <p:sp>
        <p:nvSpPr>
          <p:cNvPr id="98309" name="Rectangle 3"/>
          <p:cNvSpPr>
            <a:spLocks noGrp="1" noChangeArrowheads="1"/>
          </p:cNvSpPr>
          <p:nvPr>
            <p:ph type="body" idx="1"/>
          </p:nvPr>
        </p:nvSpPr>
        <p:spPr>
          <a:xfrm>
            <a:off x="2112964" y="4449763"/>
            <a:ext cx="4957762" cy="4513264"/>
          </a:xfrm>
          <a:noFill/>
          <a:ln/>
        </p:spPr>
        <p:txBody>
          <a:bodyPr/>
          <a:lstStyle/>
          <a:p>
            <a:pPr marL="228558" indent="-228558" algn="just"/>
            <a:r>
              <a:rPr lang="en-US" b="1" u="sng" dirty="0" err="1" smtClean="0"/>
              <a:t>chmod</a:t>
            </a:r>
            <a:r>
              <a:rPr lang="en-US" b="1" u="sng" dirty="0" smtClean="0"/>
              <a:t> Command (Working with file permissions)</a:t>
            </a:r>
            <a:r>
              <a:rPr lang="en-US" b="1" dirty="0" smtClean="0"/>
              <a:t>:</a:t>
            </a:r>
          </a:p>
          <a:p>
            <a:pPr marL="228558" indent="-228558" algn="just"/>
            <a:endParaRPr lang="en-US" b="1" dirty="0" smtClean="0"/>
          </a:p>
          <a:p>
            <a:pPr marL="228558" indent="-228558" algn="just"/>
            <a:r>
              <a:rPr lang="en-US" b="1" dirty="0" smtClean="0"/>
              <a:t>Setting Permissions:</a:t>
            </a:r>
          </a:p>
          <a:p>
            <a:pPr marL="228558" indent="-228558" algn="just"/>
            <a:endParaRPr lang="en-US" b="1" dirty="0" smtClean="0"/>
          </a:p>
          <a:p>
            <a:pPr marL="228558" indent="-228558" algn="just"/>
            <a:r>
              <a:rPr lang="en-US" dirty="0" smtClean="0"/>
              <a:t>	The </a:t>
            </a:r>
            <a:r>
              <a:rPr lang="en-US" dirty="0" err="1" smtClean="0"/>
              <a:t>chmod</a:t>
            </a:r>
            <a:r>
              <a:rPr lang="en-US" dirty="0" smtClean="0"/>
              <a:t> command uses a string, which describes the permissions for a file, as an argument. </a:t>
            </a:r>
          </a:p>
          <a:p>
            <a:pPr marL="228558" indent="-228558" algn="just"/>
            <a:endParaRPr lang="en-US" dirty="0" smtClean="0"/>
          </a:p>
          <a:p>
            <a:pPr marL="228558" indent="-228558" algn="just"/>
            <a:r>
              <a:rPr lang="en-US" dirty="0" smtClean="0"/>
              <a:t>	The permission description can be in the form of a number that is exactly three digits. Each digit of this number is a code for the permissions level of three types of people that might access this file: </a:t>
            </a:r>
          </a:p>
          <a:p>
            <a:pPr marL="682498" lvl="1" indent="-225383" algn="just"/>
            <a:r>
              <a:rPr lang="en-US" dirty="0" smtClean="0"/>
              <a:t>Owner </a:t>
            </a:r>
          </a:p>
          <a:p>
            <a:pPr marL="682498" lvl="1" indent="-225383" algn="just"/>
            <a:r>
              <a:rPr lang="en-US" dirty="0" smtClean="0"/>
              <a:t>Group (a group of users where owner is part of) </a:t>
            </a:r>
          </a:p>
          <a:p>
            <a:pPr marL="682498" lvl="1" indent="-225383" algn="just"/>
            <a:r>
              <a:rPr lang="en-US" dirty="0" smtClean="0"/>
              <a:t>Others (anyone else browsing around on the file system) </a:t>
            </a:r>
          </a:p>
          <a:p>
            <a:pPr marL="228558" indent="-228558" algn="just"/>
            <a:endParaRPr lang="en-US" dirty="0" smtClean="0"/>
          </a:p>
          <a:p>
            <a:pPr marL="228558" indent="-228558" algn="just"/>
            <a:r>
              <a:rPr lang="en-US" dirty="0" smtClean="0"/>
              <a:t>	The value of each digit is set according to the rights that each of the types of people listed above have to manipulate that file. </a:t>
            </a:r>
          </a:p>
          <a:p>
            <a:pPr marL="228558" indent="-228558" algn="just"/>
            <a:endParaRPr lang="en-US" dirty="0" smtClean="0"/>
          </a:p>
          <a:p>
            <a:pPr marL="228558" indent="-228558" algn="just"/>
            <a:r>
              <a:rPr lang="en-US" dirty="0" smtClean="0"/>
              <a:t>	Permissions are set according to numbers</a:t>
            </a:r>
            <a:r>
              <a:rPr lang="en-US" b="1" dirty="0" smtClean="0"/>
              <a:t>. Read is 4. Write is 2. Execute is 1</a:t>
            </a:r>
            <a:r>
              <a:rPr lang="en-US" dirty="0" smtClean="0"/>
              <a:t>. The sums of these numbers, give combinations of these permissions: </a:t>
            </a:r>
          </a:p>
          <a:p>
            <a:pPr marL="682498" lvl="1" indent="-225383" algn="just"/>
            <a:r>
              <a:rPr lang="en-US" dirty="0" smtClean="0"/>
              <a:t>0 = no permissions whatsoever; this person cannot read, write, or execute the file </a:t>
            </a:r>
          </a:p>
          <a:p>
            <a:pPr marL="682498" lvl="1" indent="-225383" algn="just"/>
            <a:r>
              <a:rPr lang="en-US" dirty="0" smtClean="0"/>
              <a:t>1 = execute only </a:t>
            </a:r>
          </a:p>
          <a:p>
            <a:pPr marL="682498" lvl="1" indent="-225383" algn="just"/>
            <a:r>
              <a:rPr lang="en-US" dirty="0" smtClean="0"/>
              <a:t>2 = write only </a:t>
            </a:r>
          </a:p>
          <a:p>
            <a:pPr marL="682498" lvl="1" indent="-225383" algn="just"/>
            <a:r>
              <a:rPr lang="en-US" dirty="0" smtClean="0"/>
              <a:t>3 = write and execute (1+2) </a:t>
            </a:r>
          </a:p>
          <a:p>
            <a:pPr marL="682498" lvl="1" indent="-225383" algn="just"/>
            <a:r>
              <a:rPr lang="en-US" dirty="0" smtClean="0"/>
              <a:t>4 = read only </a:t>
            </a:r>
          </a:p>
          <a:p>
            <a:pPr marL="682498" lvl="1" indent="-225383" algn="just"/>
            <a:r>
              <a:rPr lang="en-US" dirty="0" smtClean="0"/>
              <a:t>5 = read and execute (4+1) </a:t>
            </a:r>
          </a:p>
          <a:p>
            <a:pPr marL="682498" lvl="1" indent="-225383" algn="just"/>
            <a:r>
              <a:rPr lang="en-US" dirty="0" smtClean="0"/>
              <a:t>6 = read and write (4+2) </a:t>
            </a:r>
          </a:p>
          <a:p>
            <a:pPr marL="682498" lvl="1" indent="-225383" algn="just"/>
            <a:r>
              <a:rPr lang="en-US" dirty="0" smtClean="0"/>
              <a:t>7 = read and write and execute (4+2+1) </a:t>
            </a:r>
          </a:p>
        </p:txBody>
      </p:sp>
    </p:spTree>
    <p:extLst>
      <p:ext uri="{BB962C8B-B14F-4D97-AF65-F5344CB8AC3E}">
        <p14:creationId xmlns:p14="http://schemas.microsoft.com/office/powerpoint/2010/main" val="11427881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2"/>
          <p:cNvSpPr>
            <a:spLocks noGrp="1" noRot="1" noChangeAspect="1" noChangeArrowheads="1" noTextEdit="1"/>
          </p:cNvSpPr>
          <p:nvPr>
            <p:ph type="sldImg"/>
          </p:nvPr>
        </p:nvSpPr>
        <p:spPr>
          <a:xfrm>
            <a:off x="2146300" y="454025"/>
            <a:ext cx="4800600" cy="3600450"/>
          </a:xfrm>
          <a:ln/>
        </p:spPr>
      </p:sp>
      <p:sp>
        <p:nvSpPr>
          <p:cNvPr id="99333" name="Rectangle 3"/>
          <p:cNvSpPr>
            <a:spLocks noGrp="1" noChangeArrowheads="1"/>
          </p:cNvSpPr>
          <p:nvPr>
            <p:ph type="body" idx="1"/>
          </p:nvPr>
        </p:nvSpPr>
        <p:spPr>
          <a:xfrm>
            <a:off x="2038884" y="4449763"/>
            <a:ext cx="4957762" cy="4908362"/>
          </a:xfrm>
          <a:noFill/>
          <a:ln/>
        </p:spPr>
        <p:txBody>
          <a:bodyPr>
            <a:normAutofit/>
          </a:bodyPr>
          <a:lstStyle/>
          <a:p>
            <a:pPr marL="228558" indent="-228558" algn="just">
              <a:lnSpc>
                <a:spcPct val="90000"/>
              </a:lnSpc>
            </a:pPr>
            <a:r>
              <a:rPr lang="en-US" b="1" u="sng" dirty="0" err="1" smtClean="0"/>
              <a:t>chmod</a:t>
            </a:r>
            <a:r>
              <a:rPr lang="en-US" b="1" u="sng" dirty="0" smtClean="0"/>
              <a:t> Command (Working with file permissions)</a:t>
            </a:r>
            <a:r>
              <a:rPr lang="en-US" b="1" dirty="0" smtClean="0"/>
              <a:t>:</a:t>
            </a:r>
          </a:p>
          <a:p>
            <a:pPr marL="228558" indent="-228558" algn="just">
              <a:lnSpc>
                <a:spcPct val="90000"/>
              </a:lnSpc>
            </a:pPr>
            <a:endParaRPr lang="en-US" b="1" dirty="0" smtClean="0"/>
          </a:p>
          <a:p>
            <a:pPr marL="228558" indent="-228558" algn="just">
              <a:lnSpc>
                <a:spcPct val="90000"/>
              </a:lnSpc>
            </a:pPr>
            <a:r>
              <a:rPr lang="en-US" dirty="0" smtClean="0"/>
              <a:t>	Permissions are given using these digits in a sequence of three: one for owner, one for group, one for world. </a:t>
            </a:r>
          </a:p>
          <a:p>
            <a:pPr marL="228558" indent="-228558" algn="just">
              <a:lnSpc>
                <a:spcPct val="90000"/>
              </a:lnSpc>
            </a:pPr>
            <a:r>
              <a:rPr lang="en-US" dirty="0" smtClean="0"/>
              <a:t>	</a:t>
            </a:r>
          </a:p>
          <a:p>
            <a:pPr marL="228558" indent="-228558" algn="just">
              <a:lnSpc>
                <a:spcPct val="90000"/>
              </a:lnSpc>
            </a:pPr>
            <a:r>
              <a:rPr lang="en-US" dirty="0" smtClean="0"/>
              <a:t>	Let us look at how I can make it impossible for anyone else to do anything with my apple.txt file but me: </a:t>
            </a:r>
          </a:p>
          <a:p>
            <a:pPr marL="228558" indent="-228558" algn="just">
              <a:lnSpc>
                <a:spcPct val="90000"/>
              </a:lnSpc>
            </a:pPr>
            <a:endParaRPr lang="en-US" dirty="0"/>
          </a:p>
          <a:p>
            <a:pPr marL="228558" indent="-228558" algn="just">
              <a:lnSpc>
                <a:spcPct val="90000"/>
              </a:lnSpc>
            </a:pPr>
            <a:endParaRPr lang="en-US" dirty="0" smtClean="0"/>
          </a:p>
          <a:p>
            <a:pPr marL="228558" indent="-228558" algn="just">
              <a:lnSpc>
                <a:spcPct val="90000"/>
              </a:lnSpc>
            </a:pPr>
            <a:endParaRPr lang="en-US" dirty="0" smtClean="0"/>
          </a:p>
          <a:p>
            <a:pPr marL="228558" indent="-228558" algn="just">
              <a:lnSpc>
                <a:spcPct val="90000"/>
              </a:lnSpc>
            </a:pPr>
            <a:endParaRPr lang="en-US" dirty="0" smtClean="0"/>
          </a:p>
          <a:p>
            <a:pPr marL="228558" indent="-228558" algn="just">
              <a:lnSpc>
                <a:spcPct val="90000"/>
              </a:lnSpc>
            </a:pPr>
            <a:r>
              <a:rPr lang="en-US" dirty="0" smtClean="0"/>
              <a:t>	If someone else tries to look into apple.txt, they get an error message: </a:t>
            </a:r>
          </a:p>
          <a:p>
            <a:pPr marL="228558" indent="-228558" algn="just">
              <a:lnSpc>
                <a:spcPct val="90000"/>
              </a:lnSpc>
            </a:pPr>
            <a:endParaRPr lang="en-US" dirty="0" smtClean="0"/>
          </a:p>
          <a:p>
            <a:pPr marL="228558" indent="-228558" algn="just">
              <a:lnSpc>
                <a:spcPct val="90000"/>
              </a:lnSpc>
            </a:pPr>
            <a:endParaRPr lang="en-US" dirty="0" smtClean="0"/>
          </a:p>
          <a:p>
            <a:pPr marL="228558" indent="-228558" algn="just">
              <a:lnSpc>
                <a:spcPct val="90000"/>
              </a:lnSpc>
            </a:pPr>
            <a:endParaRPr lang="en-US" dirty="0" smtClean="0"/>
          </a:p>
          <a:p>
            <a:pPr marL="228558" indent="-228558" algn="just">
              <a:lnSpc>
                <a:spcPct val="90000"/>
              </a:lnSpc>
            </a:pPr>
            <a:endParaRPr lang="en-US" dirty="0" smtClean="0"/>
          </a:p>
          <a:p>
            <a:pPr marL="228558" indent="-228558" algn="just">
              <a:lnSpc>
                <a:spcPct val="90000"/>
              </a:lnSpc>
            </a:pPr>
            <a:r>
              <a:rPr lang="en-US" dirty="0" smtClean="0"/>
              <a:t>	</a:t>
            </a:r>
          </a:p>
          <a:p>
            <a:pPr marL="228558" indent="-228558" algn="just">
              <a:lnSpc>
                <a:spcPct val="90000"/>
              </a:lnSpc>
            </a:pPr>
            <a:r>
              <a:rPr lang="en-US" dirty="0" smtClean="0"/>
              <a:t>If  I want other people to be able to read apple.txt, I would set the file permissions as shown below: </a:t>
            </a:r>
          </a:p>
          <a:p>
            <a:pPr marL="228558" indent="-228558" algn="just">
              <a:lnSpc>
                <a:spcPct val="90000"/>
              </a:lnSpc>
            </a:pPr>
            <a:endParaRPr lang="en-US" dirty="0" smtClean="0"/>
          </a:p>
          <a:p>
            <a:pPr marL="228558" indent="-228558" algn="just">
              <a:lnSpc>
                <a:spcPct val="90000"/>
              </a:lnSpc>
            </a:pPr>
            <a:endParaRPr lang="en-US" dirty="0" smtClean="0"/>
          </a:p>
          <a:p>
            <a:pPr marL="228558" indent="-228558" algn="just">
              <a:lnSpc>
                <a:spcPct val="90000"/>
              </a:lnSpc>
            </a:pPr>
            <a:endParaRPr lang="en-US" dirty="0" smtClean="0"/>
          </a:p>
          <a:p>
            <a:pPr marL="228558" indent="-228558" algn="just">
              <a:lnSpc>
                <a:spcPct val="90000"/>
              </a:lnSpc>
            </a:pPr>
            <a:endParaRPr lang="en-US" b="1" dirty="0" smtClean="0"/>
          </a:p>
          <a:p>
            <a:pPr marL="228558" indent="-228558" algn="just">
              <a:lnSpc>
                <a:spcPct val="90000"/>
              </a:lnSpc>
            </a:pPr>
            <a:r>
              <a:rPr lang="en-US" b="1" dirty="0" smtClean="0"/>
              <a:t>Detecting File Permissions:</a:t>
            </a:r>
          </a:p>
          <a:p>
            <a:pPr marL="228558" indent="-228558" algn="just">
              <a:lnSpc>
                <a:spcPct val="90000"/>
              </a:lnSpc>
            </a:pPr>
            <a:endParaRPr lang="en-US" b="1" dirty="0" smtClean="0"/>
          </a:p>
          <a:p>
            <a:pPr marL="228558" indent="-228558" algn="just">
              <a:lnSpc>
                <a:spcPct val="90000"/>
              </a:lnSpc>
            </a:pPr>
            <a:r>
              <a:rPr lang="en-US" dirty="0" smtClean="0"/>
              <a:t>	You can use the </a:t>
            </a:r>
            <a:r>
              <a:rPr lang="en-US" dirty="0" err="1" smtClean="0"/>
              <a:t>ls</a:t>
            </a:r>
            <a:r>
              <a:rPr lang="en-US" dirty="0" smtClean="0"/>
              <a:t> command with the -l option to show the file permissions set. For example, for apple.txt, I can do a change as follows: </a:t>
            </a:r>
          </a:p>
          <a:p>
            <a:pPr marL="228558" indent="-228558" algn="just">
              <a:lnSpc>
                <a:spcPct val="90000"/>
              </a:lnSpc>
            </a:pPr>
            <a:endParaRPr lang="en-US" dirty="0" smtClean="0"/>
          </a:p>
          <a:p>
            <a:pPr marL="228558" indent="-228558" algn="just">
              <a:lnSpc>
                <a:spcPct val="90000"/>
              </a:lnSpc>
            </a:pPr>
            <a:endParaRPr lang="en-US" dirty="0" smtClean="0"/>
          </a:p>
          <a:p>
            <a:pPr marL="228558" indent="-228558" algn="just">
              <a:lnSpc>
                <a:spcPct val="90000"/>
              </a:lnSpc>
            </a:pPr>
            <a:endParaRPr lang="en-US" dirty="0" smtClean="0"/>
          </a:p>
          <a:p>
            <a:pPr marL="228558" indent="-228558" algn="just">
              <a:lnSpc>
                <a:spcPct val="90000"/>
              </a:lnSpc>
            </a:pPr>
            <a:endParaRPr lang="en-US" dirty="0" smtClean="0"/>
          </a:p>
          <a:p>
            <a:pPr marL="228558" indent="-228558" algn="just">
              <a:lnSpc>
                <a:spcPct val="90000"/>
              </a:lnSpc>
            </a:pPr>
            <a:r>
              <a:rPr lang="en-US" dirty="0" smtClean="0"/>
              <a:t>	The sequence -</a:t>
            </a:r>
            <a:r>
              <a:rPr lang="en-US" dirty="0" err="1" smtClean="0"/>
              <a:t>rwxr</a:t>
            </a:r>
            <a:r>
              <a:rPr lang="en-US" dirty="0" smtClean="0"/>
              <a:t>--r-- tells the permissions set for the file apple.txt. The first - tells that apple.txt is a file. The next three letters, </a:t>
            </a:r>
            <a:r>
              <a:rPr lang="en-US" dirty="0" err="1" smtClean="0"/>
              <a:t>rwx</a:t>
            </a:r>
            <a:r>
              <a:rPr lang="en-US" dirty="0" smtClean="0"/>
              <a:t>, show that the owner has read, write, and execute permissions. Then the next three symbols, r--, show that the group permissions are read only. The final three symbols, r--, show that the others permissions are read only. </a:t>
            </a:r>
          </a:p>
        </p:txBody>
      </p:sp>
      <p:sp>
        <p:nvSpPr>
          <p:cNvPr id="99334" name="AutoShape 5"/>
          <p:cNvSpPr>
            <a:spLocks noChangeArrowheads="1"/>
          </p:cNvSpPr>
          <p:nvPr/>
        </p:nvSpPr>
        <p:spPr bwMode="auto">
          <a:xfrm>
            <a:off x="3062621" y="5388380"/>
            <a:ext cx="2233975" cy="242750"/>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lnSpc>
                <a:spcPct val="90000"/>
              </a:lnSpc>
            </a:pPr>
            <a:r>
              <a:rPr lang="en-US" sz="1100" dirty="0">
                <a:latin typeface="Arial" pitchFamily="34" charset="0"/>
                <a:cs typeface="Arial" pitchFamily="34" charset="0"/>
              </a:rPr>
              <a:t>$ </a:t>
            </a:r>
            <a:r>
              <a:rPr lang="en-US" sz="1100" dirty="0" err="1">
                <a:latin typeface="Arial" pitchFamily="34" charset="0"/>
                <a:cs typeface="Arial" pitchFamily="34" charset="0"/>
              </a:rPr>
              <a:t>chmod</a:t>
            </a:r>
            <a:r>
              <a:rPr lang="en-US" sz="1100" dirty="0">
                <a:latin typeface="Arial" pitchFamily="34" charset="0"/>
                <a:cs typeface="Arial" pitchFamily="34" charset="0"/>
              </a:rPr>
              <a:t> 700 apple.txt</a:t>
            </a:r>
          </a:p>
        </p:txBody>
      </p:sp>
      <p:sp>
        <p:nvSpPr>
          <p:cNvPr id="99335" name="AutoShape 6"/>
          <p:cNvSpPr>
            <a:spLocks noChangeArrowheads="1"/>
          </p:cNvSpPr>
          <p:nvPr/>
        </p:nvSpPr>
        <p:spPr bwMode="auto">
          <a:xfrm>
            <a:off x="2358861" y="6062247"/>
            <a:ext cx="4278313" cy="449264"/>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lnSpc>
                <a:spcPct val="90000"/>
              </a:lnSpc>
            </a:pPr>
            <a:r>
              <a:rPr lang="en-US" sz="1100" dirty="0">
                <a:latin typeface="Arial" pitchFamily="34" charset="0"/>
                <a:cs typeface="Arial" pitchFamily="34" charset="0"/>
              </a:rPr>
              <a:t>$ cat apple.txt</a:t>
            </a:r>
          </a:p>
          <a:p>
            <a:pPr marL="241256" lvl="1" defTabSz="966607">
              <a:lnSpc>
                <a:spcPct val="90000"/>
              </a:lnSpc>
            </a:pPr>
            <a:r>
              <a:rPr lang="en-US" sz="1100" dirty="0">
                <a:latin typeface="Arial" pitchFamily="34" charset="0"/>
                <a:cs typeface="Arial" pitchFamily="34" charset="0"/>
              </a:rPr>
              <a:t>cat: apple.txt: Permission denied </a:t>
            </a:r>
          </a:p>
          <a:p>
            <a:pPr marL="241256" lvl="1" defTabSz="966607">
              <a:lnSpc>
                <a:spcPct val="90000"/>
              </a:lnSpc>
            </a:pPr>
            <a:r>
              <a:rPr lang="en-US" sz="1100" dirty="0">
                <a:latin typeface="Arial" pitchFamily="34" charset="0"/>
                <a:cs typeface="Arial" pitchFamily="34" charset="0"/>
              </a:rPr>
              <a:t>$ </a:t>
            </a:r>
          </a:p>
        </p:txBody>
      </p:sp>
      <p:sp>
        <p:nvSpPr>
          <p:cNvPr id="99336" name="AutoShape 7"/>
          <p:cNvSpPr>
            <a:spLocks noChangeArrowheads="1"/>
          </p:cNvSpPr>
          <p:nvPr/>
        </p:nvSpPr>
        <p:spPr bwMode="auto">
          <a:xfrm>
            <a:off x="2391138" y="6937177"/>
            <a:ext cx="4278313" cy="330200"/>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lnSpc>
                <a:spcPct val="90000"/>
              </a:lnSpc>
            </a:pPr>
            <a:r>
              <a:rPr lang="en-US" sz="1100" dirty="0">
                <a:latin typeface="Arial" pitchFamily="34" charset="0"/>
                <a:cs typeface="Arial" pitchFamily="34" charset="0"/>
              </a:rPr>
              <a:t>$ </a:t>
            </a:r>
            <a:r>
              <a:rPr lang="en-US" sz="1100" dirty="0" err="1">
                <a:latin typeface="Arial" pitchFamily="34" charset="0"/>
                <a:cs typeface="Arial" pitchFamily="34" charset="0"/>
              </a:rPr>
              <a:t>chmod</a:t>
            </a:r>
            <a:r>
              <a:rPr lang="en-US" sz="1100" dirty="0">
                <a:latin typeface="Arial" pitchFamily="34" charset="0"/>
                <a:cs typeface="Arial" pitchFamily="34" charset="0"/>
              </a:rPr>
              <a:t> 744 apple.txt</a:t>
            </a:r>
          </a:p>
          <a:p>
            <a:pPr marL="241256" lvl="1" defTabSz="966607">
              <a:lnSpc>
                <a:spcPct val="90000"/>
              </a:lnSpc>
            </a:pPr>
            <a:r>
              <a:rPr lang="en-US" sz="1100" dirty="0">
                <a:latin typeface="Arial" pitchFamily="34" charset="0"/>
                <a:cs typeface="Arial" pitchFamily="34" charset="0"/>
              </a:rPr>
              <a:t>$</a:t>
            </a:r>
          </a:p>
        </p:txBody>
      </p:sp>
      <p:sp>
        <p:nvSpPr>
          <p:cNvPr id="99337" name="AutoShape 8"/>
          <p:cNvSpPr>
            <a:spLocks noChangeArrowheads="1"/>
          </p:cNvSpPr>
          <p:nvPr/>
        </p:nvSpPr>
        <p:spPr bwMode="auto">
          <a:xfrm>
            <a:off x="2403486" y="7917545"/>
            <a:ext cx="4486413" cy="330200"/>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lnSpc>
                <a:spcPct val="90000"/>
              </a:lnSpc>
            </a:pPr>
            <a:r>
              <a:rPr lang="en-US" sz="1100" dirty="0">
                <a:latin typeface="Arial" pitchFamily="34" charset="0"/>
                <a:cs typeface="Arial" pitchFamily="34" charset="0"/>
              </a:rPr>
              <a:t>$ </a:t>
            </a:r>
            <a:r>
              <a:rPr lang="en-US" sz="1100" dirty="0" err="1">
                <a:latin typeface="Arial" pitchFamily="34" charset="0"/>
                <a:cs typeface="Arial" pitchFamily="34" charset="0"/>
              </a:rPr>
              <a:t>ls</a:t>
            </a:r>
            <a:r>
              <a:rPr lang="en-US" sz="1100" dirty="0">
                <a:latin typeface="Arial" pitchFamily="34" charset="0"/>
                <a:cs typeface="Arial" pitchFamily="34" charset="0"/>
              </a:rPr>
              <a:t> -l apple.txt</a:t>
            </a:r>
          </a:p>
          <a:p>
            <a:pPr marL="241256" lvl="1" defTabSz="966607">
              <a:lnSpc>
                <a:spcPct val="90000"/>
              </a:lnSpc>
            </a:pPr>
            <a:r>
              <a:rPr lang="en-US" sz="1100" dirty="0">
                <a:latin typeface="Arial" pitchFamily="34" charset="0"/>
                <a:cs typeface="Arial" pitchFamily="34" charset="0"/>
              </a:rPr>
              <a:t>-</a:t>
            </a:r>
            <a:r>
              <a:rPr lang="en-US" sz="1100" dirty="0" err="1">
                <a:latin typeface="Arial" pitchFamily="34" charset="0"/>
                <a:cs typeface="Arial" pitchFamily="34" charset="0"/>
              </a:rPr>
              <a:t>rwxr</a:t>
            </a:r>
            <a:r>
              <a:rPr lang="en-US" sz="1100" dirty="0">
                <a:latin typeface="Arial" pitchFamily="34" charset="0"/>
                <a:cs typeface="Arial" pitchFamily="34" charset="0"/>
              </a:rPr>
              <a:t>--r--   1 </a:t>
            </a:r>
            <a:r>
              <a:rPr lang="en-US" sz="1100" dirty="0" err="1">
                <a:latin typeface="Arial" pitchFamily="34" charset="0"/>
                <a:cs typeface="Arial" pitchFamily="34" charset="0"/>
              </a:rPr>
              <a:t>december</a:t>
            </a:r>
            <a:r>
              <a:rPr lang="en-US" sz="1100" dirty="0">
                <a:latin typeface="Arial" pitchFamily="34" charset="0"/>
                <a:cs typeface="Arial" pitchFamily="34" charset="0"/>
              </a:rPr>
              <a:t> </a:t>
            </a:r>
            <a:r>
              <a:rPr lang="en-US" sz="1100" dirty="0" err="1">
                <a:latin typeface="Arial" pitchFamily="34" charset="0"/>
                <a:cs typeface="Arial" pitchFamily="34" charset="0"/>
              </a:rPr>
              <a:t>december</a:t>
            </a:r>
            <a:r>
              <a:rPr lang="en-US" sz="1100" dirty="0">
                <a:latin typeface="Arial" pitchFamily="34" charset="0"/>
                <a:cs typeface="Arial" pitchFamily="34" charset="0"/>
              </a:rPr>
              <a:t>       81 Feb 12 12:45 apple.txt</a:t>
            </a:r>
          </a:p>
        </p:txBody>
      </p:sp>
    </p:spTree>
    <p:extLst>
      <p:ext uri="{BB962C8B-B14F-4D97-AF65-F5344CB8AC3E}">
        <p14:creationId xmlns:p14="http://schemas.microsoft.com/office/powerpoint/2010/main" val="16178378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Rectangle 2"/>
          <p:cNvSpPr>
            <a:spLocks noGrp="1" noRot="1" noChangeAspect="1" noChangeArrowheads="1" noTextEdit="1"/>
          </p:cNvSpPr>
          <p:nvPr>
            <p:ph type="sldImg"/>
          </p:nvPr>
        </p:nvSpPr>
        <p:spPr>
          <a:xfrm>
            <a:off x="2195513" y="720725"/>
            <a:ext cx="4800600" cy="3600450"/>
          </a:xfrm>
          <a:ln/>
        </p:spPr>
      </p:sp>
      <p:sp>
        <p:nvSpPr>
          <p:cNvPr id="100357" name="Rectangle 3"/>
          <p:cNvSpPr>
            <a:spLocks noGrp="1" noChangeArrowheads="1"/>
          </p:cNvSpPr>
          <p:nvPr>
            <p:ph type="body" idx="1"/>
          </p:nvPr>
        </p:nvSpPr>
        <p:spPr>
          <a:xfrm>
            <a:off x="2112964" y="4449763"/>
            <a:ext cx="4957762" cy="4513264"/>
          </a:xfrm>
          <a:noFill/>
          <a:ln/>
        </p:spPr>
        <p:txBody>
          <a:bodyPr/>
          <a:lstStyle/>
          <a:p>
            <a:pPr marL="228558" indent="-228558" algn="just"/>
            <a:r>
              <a:rPr lang="en-US" b="1" u="sng" dirty="0" err="1" smtClean="0"/>
              <a:t>mkdir</a:t>
            </a:r>
            <a:r>
              <a:rPr lang="en-US" b="1" u="sng" dirty="0" smtClean="0"/>
              <a:t> Command (Creating directory)</a:t>
            </a:r>
            <a:r>
              <a:rPr lang="en-US" b="1" dirty="0" smtClean="0"/>
              <a:t>:</a:t>
            </a:r>
          </a:p>
          <a:p>
            <a:pPr marL="228558" indent="-228558" algn="just"/>
            <a:endParaRPr lang="en-US" b="1" dirty="0" smtClean="0"/>
          </a:p>
          <a:p>
            <a:pPr marL="228558" indent="-228558" algn="just"/>
            <a:r>
              <a:rPr lang="en-US" dirty="0" smtClean="0"/>
              <a:t>	A single directory, or a number of subdirectories, can be created using the </a:t>
            </a:r>
            <a:r>
              <a:rPr lang="en-US" dirty="0" err="1" smtClean="0"/>
              <a:t>mkdir</a:t>
            </a:r>
            <a:r>
              <a:rPr lang="en-US" dirty="0" smtClean="0"/>
              <a:t> command. A directory will not get created if there is already another directory by the same name under the parent directory. </a:t>
            </a:r>
          </a:p>
          <a:p>
            <a:pPr marL="228558" indent="-228558" algn="just"/>
            <a:endParaRPr lang="en-US" dirty="0" smtClean="0"/>
          </a:p>
          <a:p>
            <a:pPr marL="228558" indent="-228558" algn="just"/>
            <a:r>
              <a:rPr lang="en-US" dirty="0" smtClean="0"/>
              <a:t>	Besides, appropriate permissions will be required.</a:t>
            </a:r>
          </a:p>
          <a:p>
            <a:pPr marL="228558" indent="-228558" algn="just"/>
            <a:endParaRPr lang="en-US" dirty="0" smtClean="0"/>
          </a:p>
          <a:p>
            <a:pPr marL="228558" indent="-228558" algn="just"/>
            <a:r>
              <a:rPr lang="en-US" dirty="0" smtClean="0"/>
              <a:t>	Example:</a:t>
            </a:r>
          </a:p>
        </p:txBody>
      </p:sp>
      <p:sp>
        <p:nvSpPr>
          <p:cNvPr id="100358" name="AutoShape 5"/>
          <p:cNvSpPr>
            <a:spLocks noChangeArrowheads="1"/>
          </p:cNvSpPr>
          <p:nvPr/>
        </p:nvSpPr>
        <p:spPr bwMode="auto">
          <a:xfrm>
            <a:off x="2146406" y="5852186"/>
            <a:ext cx="4586458" cy="2652742"/>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mkdir</a:t>
            </a:r>
            <a:r>
              <a:rPr lang="en-US" sz="1100" dirty="0">
                <a:latin typeface="Arial" pitchFamily="34" charset="0"/>
                <a:cs typeface="Arial" pitchFamily="34" charset="0"/>
              </a:rPr>
              <a:t> newdir1</a:t>
            </a:r>
          </a:p>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ls</a:t>
            </a:r>
            <a:r>
              <a:rPr lang="en-US" sz="1100" dirty="0">
                <a:latin typeface="Arial" pitchFamily="34" charset="0"/>
                <a:cs typeface="Arial" pitchFamily="34" charset="0"/>
              </a:rPr>
              <a:t> -F</a:t>
            </a:r>
          </a:p>
          <a:p>
            <a:pPr marL="241256" lvl="1" defTabSz="966607"/>
            <a:r>
              <a:rPr lang="en-US" sz="1100" dirty="0">
                <a:latin typeface="Arial" pitchFamily="34" charset="0"/>
                <a:cs typeface="Arial" pitchFamily="34" charset="0"/>
              </a:rPr>
              <a:t>file1.txt</a:t>
            </a:r>
          </a:p>
          <a:p>
            <a:pPr marL="241256" lvl="1" defTabSz="966607"/>
            <a:r>
              <a:rPr lang="en-US" sz="1100" dirty="0">
                <a:latin typeface="Arial" pitchFamily="34" charset="0"/>
                <a:cs typeface="Arial" pitchFamily="34" charset="0"/>
              </a:rPr>
              <a:t>file2.txt</a:t>
            </a:r>
          </a:p>
          <a:p>
            <a:pPr marL="241256" lvl="1" defTabSz="966607"/>
            <a:r>
              <a:rPr lang="en-US" sz="1100" dirty="0">
                <a:latin typeface="Arial" pitchFamily="34" charset="0"/>
                <a:cs typeface="Arial" pitchFamily="34" charset="0"/>
              </a:rPr>
              <a:t>file3.txt</a:t>
            </a:r>
          </a:p>
          <a:p>
            <a:pPr marL="241256" lvl="1" defTabSz="966607"/>
            <a:r>
              <a:rPr lang="en-US" sz="1100" dirty="0">
                <a:latin typeface="Arial" pitchFamily="34" charset="0"/>
                <a:cs typeface="Arial" pitchFamily="34" charset="0"/>
              </a:rPr>
              <a:t>mail/</a:t>
            </a:r>
          </a:p>
          <a:p>
            <a:pPr marL="241256" lvl="1" defTabSz="966607"/>
            <a:r>
              <a:rPr lang="en-US" sz="1100" dirty="0">
                <a:latin typeface="Arial" pitchFamily="34" charset="0"/>
                <a:cs typeface="Arial" pitchFamily="34" charset="0"/>
              </a:rPr>
              <a:t>newdir1/</a:t>
            </a:r>
          </a:p>
          <a:p>
            <a:pPr marL="241256" lvl="1" defTabSz="966607"/>
            <a:r>
              <a:rPr lang="en-US" sz="1100" dirty="0">
                <a:latin typeface="Arial" pitchFamily="34" charset="0"/>
                <a:cs typeface="Arial" pitchFamily="34" charset="0"/>
              </a:rPr>
              <a:t>newfile.txt</a:t>
            </a:r>
          </a:p>
          <a:p>
            <a:pPr marL="241256" lvl="1" defTabSz="966607"/>
            <a:r>
              <a:rPr lang="en-US" sz="1100" dirty="0">
                <a:latin typeface="Arial" pitchFamily="34" charset="0"/>
                <a:cs typeface="Arial" pitchFamily="34" charset="0"/>
              </a:rPr>
              <a:t>testdir2/</a:t>
            </a:r>
          </a:p>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mkdir</a:t>
            </a:r>
            <a:r>
              <a:rPr lang="en-US" sz="1100" dirty="0">
                <a:latin typeface="Arial" pitchFamily="34" charset="0"/>
                <a:cs typeface="Arial" pitchFamily="34" charset="0"/>
              </a:rPr>
              <a:t> newdir2 </a:t>
            </a:r>
            <a:r>
              <a:rPr lang="en-US" sz="1100" dirty="0" err="1">
                <a:latin typeface="Arial" pitchFamily="34" charset="0"/>
                <a:cs typeface="Arial" pitchFamily="34" charset="0"/>
              </a:rPr>
              <a:t>newdir2</a:t>
            </a:r>
            <a:r>
              <a:rPr lang="en-US" sz="1100" dirty="0">
                <a:latin typeface="Arial" pitchFamily="34" charset="0"/>
                <a:cs typeface="Arial" pitchFamily="34" charset="0"/>
              </a:rPr>
              <a:t>/subdir1 newdir2/subdir2</a:t>
            </a:r>
          </a:p>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ls</a:t>
            </a:r>
            <a:r>
              <a:rPr lang="en-US" sz="1100" dirty="0">
                <a:latin typeface="Arial" pitchFamily="34" charset="0"/>
                <a:cs typeface="Arial" pitchFamily="34" charset="0"/>
              </a:rPr>
              <a:t> -l newdir2</a:t>
            </a:r>
          </a:p>
          <a:p>
            <a:pPr marL="241256" lvl="1" defTabSz="966607"/>
            <a:r>
              <a:rPr lang="en-US" sz="1100" dirty="0">
                <a:latin typeface="Arial" pitchFamily="34" charset="0"/>
                <a:cs typeface="Arial" pitchFamily="34" charset="0"/>
              </a:rPr>
              <a:t>total 4</a:t>
            </a:r>
          </a:p>
          <a:p>
            <a:pPr marL="241256" lvl="1" defTabSz="966607"/>
            <a:r>
              <a:rPr lang="en-US" sz="1100" dirty="0" err="1">
                <a:latin typeface="Arial" pitchFamily="34" charset="0"/>
                <a:cs typeface="Arial" pitchFamily="34" charset="0"/>
              </a:rPr>
              <a:t>drwxr</a:t>
            </a:r>
            <a:r>
              <a:rPr lang="en-US" sz="1100" dirty="0">
                <a:latin typeface="Arial" pitchFamily="34" charset="0"/>
                <a:cs typeface="Arial" pitchFamily="34" charset="0"/>
              </a:rPr>
              <a:t>-</a:t>
            </a:r>
            <a:r>
              <a:rPr lang="en-US" sz="1100" dirty="0" err="1">
                <a:latin typeface="Arial" pitchFamily="34" charset="0"/>
                <a:cs typeface="Arial" pitchFamily="34" charset="0"/>
              </a:rPr>
              <a:t>xr</a:t>
            </a:r>
            <a:r>
              <a:rPr lang="en-US" sz="1100" dirty="0">
                <a:latin typeface="Arial" pitchFamily="34" charset="0"/>
                <a:cs typeface="Arial" pitchFamily="34" charset="0"/>
              </a:rPr>
              <a:t>-x   2 </a:t>
            </a:r>
            <a:r>
              <a:rPr lang="en-US" sz="1100" dirty="0" err="1">
                <a:latin typeface="Arial" pitchFamily="34" charset="0"/>
                <a:cs typeface="Arial" pitchFamily="34" charset="0"/>
              </a:rPr>
              <a:t>deshpavn</a:t>
            </a:r>
            <a:r>
              <a:rPr lang="en-US" sz="1100" dirty="0">
                <a:latin typeface="Arial" pitchFamily="34" charset="0"/>
                <a:cs typeface="Arial" pitchFamily="34" charset="0"/>
              </a:rPr>
              <a:t> group        512 Mar 29 11:09 subdir1</a:t>
            </a:r>
          </a:p>
          <a:p>
            <a:pPr marL="241256" lvl="1" defTabSz="966607"/>
            <a:r>
              <a:rPr lang="en-US" sz="1100" dirty="0" err="1">
                <a:latin typeface="Arial" pitchFamily="34" charset="0"/>
                <a:cs typeface="Arial" pitchFamily="34" charset="0"/>
              </a:rPr>
              <a:t>drwxr</a:t>
            </a:r>
            <a:r>
              <a:rPr lang="en-US" sz="1100" dirty="0">
                <a:latin typeface="Arial" pitchFamily="34" charset="0"/>
                <a:cs typeface="Arial" pitchFamily="34" charset="0"/>
              </a:rPr>
              <a:t>-</a:t>
            </a:r>
            <a:r>
              <a:rPr lang="en-US" sz="1100" dirty="0" err="1">
                <a:latin typeface="Arial" pitchFamily="34" charset="0"/>
                <a:cs typeface="Arial" pitchFamily="34" charset="0"/>
              </a:rPr>
              <a:t>xr</a:t>
            </a:r>
            <a:r>
              <a:rPr lang="en-US" sz="1100" dirty="0">
                <a:latin typeface="Arial" pitchFamily="34" charset="0"/>
                <a:cs typeface="Arial" pitchFamily="34" charset="0"/>
              </a:rPr>
              <a:t>-x   2 </a:t>
            </a:r>
            <a:r>
              <a:rPr lang="en-US" sz="1100" dirty="0" err="1">
                <a:latin typeface="Arial" pitchFamily="34" charset="0"/>
                <a:cs typeface="Arial" pitchFamily="34" charset="0"/>
              </a:rPr>
              <a:t>deshpavn</a:t>
            </a:r>
            <a:r>
              <a:rPr lang="en-US" sz="1100" dirty="0">
                <a:latin typeface="Arial" pitchFamily="34" charset="0"/>
                <a:cs typeface="Arial" pitchFamily="34" charset="0"/>
              </a:rPr>
              <a:t> group        512 Mar 29 11:09 subdir2</a:t>
            </a:r>
          </a:p>
        </p:txBody>
      </p:sp>
    </p:spTree>
    <p:extLst>
      <p:ext uri="{BB962C8B-B14F-4D97-AF65-F5344CB8AC3E}">
        <p14:creationId xmlns:p14="http://schemas.microsoft.com/office/powerpoint/2010/main" val="24009716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Rectangle 5"/>
          <p:cNvSpPr>
            <a:spLocks noGrp="1" noRot="1" noChangeAspect="1" noChangeArrowheads="1" noTextEdit="1"/>
          </p:cNvSpPr>
          <p:nvPr>
            <p:ph type="sldImg"/>
          </p:nvPr>
        </p:nvSpPr>
        <p:spPr>
          <a:xfrm>
            <a:off x="2195513" y="720725"/>
            <a:ext cx="4800600" cy="3600450"/>
          </a:xfrm>
          <a:ln/>
        </p:spPr>
      </p:sp>
      <p:sp>
        <p:nvSpPr>
          <p:cNvPr id="101381" name="Rectangle 6"/>
          <p:cNvSpPr>
            <a:spLocks noGrp="1" noChangeArrowheads="1"/>
          </p:cNvSpPr>
          <p:nvPr>
            <p:ph type="body" idx="1"/>
          </p:nvPr>
        </p:nvSpPr>
        <p:spPr>
          <a:noFill/>
          <a:ln/>
        </p:spPr>
        <p:txBody>
          <a:bodyPr/>
          <a:lstStyle/>
          <a:p>
            <a:pPr marL="228558" indent="-228558"/>
            <a:r>
              <a:rPr lang="en-US" b="1" u="sng" dirty="0" err="1" smtClean="0"/>
              <a:t>rmdir</a:t>
            </a:r>
            <a:r>
              <a:rPr lang="en-US" b="1" u="sng" dirty="0" smtClean="0"/>
              <a:t> Command (Removing directory)</a:t>
            </a:r>
            <a:r>
              <a:rPr lang="en-US" b="1" dirty="0" smtClean="0"/>
              <a:t>:</a:t>
            </a:r>
          </a:p>
          <a:p>
            <a:pPr marL="228558" indent="-228558"/>
            <a:endParaRPr lang="en-US" b="1" dirty="0" smtClean="0"/>
          </a:p>
          <a:p>
            <a:pPr marL="228558" indent="-228558"/>
            <a:r>
              <a:rPr lang="en-US" dirty="0" smtClean="0"/>
              <a:t>	The </a:t>
            </a:r>
            <a:r>
              <a:rPr lang="en-US" b="1" dirty="0" err="1" smtClean="0"/>
              <a:t>rmdir</a:t>
            </a:r>
            <a:r>
              <a:rPr lang="en-US" b="1" dirty="0" smtClean="0"/>
              <a:t> </a:t>
            </a:r>
            <a:r>
              <a:rPr lang="en-US" dirty="0" smtClean="0"/>
              <a:t>command can be used to delete one or more directories. </a:t>
            </a:r>
          </a:p>
          <a:p>
            <a:pPr marL="228558" indent="-228558"/>
            <a:endParaRPr lang="en-US" dirty="0" smtClean="0"/>
          </a:p>
          <a:p>
            <a:pPr marL="228558" indent="-228558"/>
            <a:r>
              <a:rPr lang="en-US" dirty="0" smtClean="0"/>
              <a:t>	Any directory can be deleted only if it is empty. It is important to note that the command needs to be issued from a directory, which is hierarchically above the directory to be deleted. </a:t>
            </a:r>
          </a:p>
          <a:p>
            <a:pPr marL="228558" indent="-228558"/>
            <a:endParaRPr lang="en-US" dirty="0" smtClean="0"/>
          </a:p>
          <a:p>
            <a:pPr marL="228558" indent="-228558"/>
            <a:r>
              <a:rPr lang="en-US" dirty="0" smtClean="0"/>
              <a:t>	Example:</a:t>
            </a:r>
          </a:p>
        </p:txBody>
      </p:sp>
      <p:sp>
        <p:nvSpPr>
          <p:cNvPr id="101382" name="AutoShape 7"/>
          <p:cNvSpPr>
            <a:spLocks noChangeArrowheads="1"/>
          </p:cNvSpPr>
          <p:nvPr/>
        </p:nvSpPr>
        <p:spPr bwMode="auto">
          <a:xfrm>
            <a:off x="2902113" y="6019363"/>
            <a:ext cx="2147547" cy="397641"/>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rmdir</a:t>
            </a:r>
            <a:r>
              <a:rPr lang="en-US" sz="1100" dirty="0">
                <a:latin typeface="Arial" pitchFamily="34" charset="0"/>
                <a:cs typeface="Arial" pitchFamily="34" charset="0"/>
              </a:rPr>
              <a:t> newdir1</a:t>
            </a:r>
          </a:p>
        </p:txBody>
      </p:sp>
    </p:spTree>
    <p:extLst>
      <p:ext uri="{BB962C8B-B14F-4D97-AF65-F5344CB8AC3E}">
        <p14:creationId xmlns:p14="http://schemas.microsoft.com/office/powerpoint/2010/main" val="945591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Rectangle 5"/>
          <p:cNvSpPr>
            <a:spLocks noGrp="1" noRot="1" noChangeAspect="1" noChangeArrowheads="1" noTextEdit="1"/>
          </p:cNvSpPr>
          <p:nvPr>
            <p:ph type="sldImg"/>
          </p:nvPr>
        </p:nvSpPr>
        <p:spPr>
          <a:xfrm>
            <a:off x="2195513" y="720725"/>
            <a:ext cx="4800600" cy="3600450"/>
          </a:xfrm>
          <a:ln/>
        </p:spPr>
      </p:sp>
      <p:sp>
        <p:nvSpPr>
          <p:cNvPr id="102405" name="Rectangle 6"/>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6660894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2"/>
          <p:cNvSpPr>
            <a:spLocks noGrp="1" noRot="1" noChangeAspect="1" noChangeArrowheads="1" noTextEdit="1"/>
          </p:cNvSpPr>
          <p:nvPr>
            <p:ph type="sldImg"/>
          </p:nvPr>
        </p:nvSpPr>
        <p:spPr>
          <a:xfrm>
            <a:off x="2195513" y="720725"/>
            <a:ext cx="4800600" cy="3600450"/>
          </a:xfrm>
          <a:ln/>
        </p:spPr>
      </p:sp>
      <p:sp>
        <p:nvSpPr>
          <p:cNvPr id="103429" name="Rectangle 3"/>
          <p:cNvSpPr>
            <a:spLocks noGrp="1" noChangeArrowheads="1"/>
          </p:cNvSpPr>
          <p:nvPr>
            <p:ph type="body" idx="1"/>
          </p:nvPr>
        </p:nvSpPr>
        <p:spPr>
          <a:xfrm>
            <a:off x="2175522" y="4449762"/>
            <a:ext cx="4892673" cy="4318395"/>
          </a:xfrm>
          <a:noFill/>
          <a:ln/>
        </p:spPr>
        <p:txBody>
          <a:bodyPr/>
          <a:lstStyle/>
          <a:p>
            <a:pPr marL="228558" indent="-228558" algn="just"/>
            <a:r>
              <a:rPr lang="en-US" b="1" u="sng" dirty="0" smtClean="0"/>
              <a:t>Internal and External Commands</a:t>
            </a:r>
            <a:r>
              <a:rPr lang="en-US" b="1" dirty="0" smtClean="0"/>
              <a:t>:</a:t>
            </a:r>
          </a:p>
          <a:p>
            <a:pPr marL="228558" indent="-228558" algn="just"/>
            <a:endParaRPr lang="en-US" b="1" dirty="0" smtClean="0"/>
          </a:p>
          <a:p>
            <a:pPr marL="228558" indent="-228558" algn="just"/>
            <a:r>
              <a:rPr lang="en-US" dirty="0" smtClean="0"/>
              <a:t>	The shell recognizes two types of commands – external and internal.</a:t>
            </a:r>
          </a:p>
          <a:p>
            <a:pPr marL="228558" indent="-228558" algn="just"/>
            <a:endParaRPr lang="en-US" dirty="0" smtClean="0"/>
          </a:p>
          <a:p>
            <a:pPr marL="228558" indent="-228558" algn="just"/>
            <a:endParaRPr lang="en-US" dirty="0" smtClean="0"/>
          </a:p>
          <a:p>
            <a:pPr marL="228558" indent="-228558" algn="just"/>
            <a:endParaRPr lang="en-US" b="1" dirty="0" smtClean="0"/>
          </a:p>
          <a:p>
            <a:pPr marL="228558" indent="-228558" algn="just"/>
            <a:r>
              <a:rPr lang="en-US" b="1" dirty="0" smtClean="0"/>
              <a:t>	External commands</a:t>
            </a:r>
          </a:p>
          <a:p>
            <a:pPr marL="228558" indent="-228558" algn="just"/>
            <a:endParaRPr lang="en-US" b="1" dirty="0" smtClean="0"/>
          </a:p>
          <a:p>
            <a:pPr lvl="1" algn="just" eaLnBrk="1" hangingPunct="1">
              <a:buFontTx/>
              <a:buChar char="•"/>
            </a:pPr>
            <a:r>
              <a:rPr lang="en-US" dirty="0" smtClean="0"/>
              <a:t>These  are commands like cat, </a:t>
            </a:r>
            <a:r>
              <a:rPr lang="en-US" dirty="0" err="1" smtClean="0"/>
              <a:t>ls</a:t>
            </a:r>
            <a:r>
              <a:rPr lang="en-US" dirty="0" smtClean="0"/>
              <a:t>, and so on or utilities. Shell scripts also come under the category of external commands. </a:t>
            </a:r>
          </a:p>
          <a:p>
            <a:pPr lvl="1" algn="just" eaLnBrk="1" hangingPunct="1">
              <a:buFontTx/>
              <a:buChar char="•"/>
            </a:pPr>
            <a:r>
              <a:rPr lang="en-US" dirty="0" smtClean="0"/>
              <a:t>A new process will be set up for the external commands. </a:t>
            </a:r>
          </a:p>
          <a:p>
            <a:pPr lvl="1" algn="just" eaLnBrk="1" hangingPunct="1">
              <a:buFontTx/>
              <a:buChar char="•"/>
            </a:pPr>
            <a:r>
              <a:rPr lang="en-US" dirty="0" smtClean="0"/>
              <a:t>The file for external command should be available in BIN directory</a:t>
            </a:r>
          </a:p>
          <a:p>
            <a:pPr marL="228558" indent="-228558" algn="just"/>
            <a:r>
              <a:rPr lang="en-US" b="1" dirty="0" smtClean="0"/>
              <a:t>	</a:t>
            </a:r>
          </a:p>
          <a:p>
            <a:pPr marL="228558" indent="-228558" algn="just"/>
            <a:r>
              <a:rPr lang="en-US" b="1" dirty="0" smtClean="0"/>
              <a:t>	Internal commands</a:t>
            </a:r>
          </a:p>
          <a:p>
            <a:pPr marL="228558" indent="-228558" algn="just"/>
            <a:r>
              <a:rPr lang="en-US" b="1" dirty="0" smtClean="0"/>
              <a:t> </a:t>
            </a:r>
          </a:p>
          <a:p>
            <a:pPr lvl="1" algn="just" eaLnBrk="1" hangingPunct="1">
              <a:buFontTx/>
              <a:buChar char="•"/>
            </a:pPr>
            <a:r>
              <a:rPr lang="en-US" dirty="0" smtClean="0"/>
              <a:t>These are the shell’s own built in statements, and commands such as </a:t>
            </a:r>
            <a:r>
              <a:rPr lang="en-US" dirty="0" err="1" smtClean="0"/>
              <a:t>cd</a:t>
            </a:r>
            <a:r>
              <a:rPr lang="en-US" dirty="0" smtClean="0"/>
              <a:t>, echo, and so on.</a:t>
            </a:r>
          </a:p>
          <a:p>
            <a:pPr lvl="1" algn="just" eaLnBrk="1" hangingPunct="1">
              <a:buFontTx/>
              <a:buChar char="•"/>
            </a:pPr>
            <a:r>
              <a:rPr lang="en-US" dirty="0" smtClean="0"/>
              <a:t>No process is set up for such commands. For external command it is necessary that some commands are built into the shell itself and no process is set up. That is because it is very difficult or sometimes impossible to implement some commands as external commands.</a:t>
            </a:r>
          </a:p>
          <a:p>
            <a:pPr marL="228558" indent="-228558"/>
            <a:endParaRPr lang="en-US" dirty="0" smtClean="0"/>
          </a:p>
        </p:txBody>
      </p:sp>
      <p:sp>
        <p:nvSpPr>
          <p:cNvPr id="103430" name="AutoShape 5"/>
          <p:cNvSpPr>
            <a:spLocks noChangeArrowheads="1"/>
          </p:cNvSpPr>
          <p:nvPr/>
        </p:nvSpPr>
        <p:spPr bwMode="auto">
          <a:xfrm>
            <a:off x="2494671" y="5004221"/>
            <a:ext cx="4278313" cy="241301"/>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rmdir</a:t>
            </a:r>
            <a:r>
              <a:rPr lang="en-US" sz="1100" dirty="0">
                <a:latin typeface="Arial" pitchFamily="34" charset="0"/>
                <a:cs typeface="Arial" pitchFamily="34" charset="0"/>
              </a:rPr>
              <a:t> newdir1</a:t>
            </a:r>
          </a:p>
        </p:txBody>
      </p:sp>
    </p:spTree>
    <p:extLst>
      <p:ext uri="{BB962C8B-B14F-4D97-AF65-F5344CB8AC3E}">
        <p14:creationId xmlns:p14="http://schemas.microsoft.com/office/powerpoint/2010/main" val="12730019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Rectangle 2"/>
          <p:cNvSpPr>
            <a:spLocks noGrp="1" noRot="1" noChangeAspect="1" noChangeArrowheads="1" noTextEdit="1"/>
          </p:cNvSpPr>
          <p:nvPr>
            <p:ph type="sldImg"/>
          </p:nvPr>
        </p:nvSpPr>
        <p:spPr>
          <a:xfrm>
            <a:off x="2195513" y="720725"/>
            <a:ext cx="4800600" cy="3600450"/>
          </a:xfrm>
          <a:ln/>
        </p:spPr>
      </p:sp>
      <p:sp>
        <p:nvSpPr>
          <p:cNvPr id="104453" name="Rectangle 3"/>
          <p:cNvSpPr>
            <a:spLocks noGrp="1" noChangeArrowheads="1"/>
          </p:cNvSpPr>
          <p:nvPr>
            <p:ph type="body" idx="1"/>
          </p:nvPr>
        </p:nvSpPr>
        <p:spPr>
          <a:xfrm>
            <a:off x="2112964" y="4800602"/>
            <a:ext cx="4957762" cy="4162425"/>
          </a:xfrm>
          <a:noFill/>
          <a:ln/>
        </p:spPr>
        <p:txBody>
          <a:bodyPr/>
          <a:lstStyle/>
          <a:p>
            <a:pPr eaLnBrk="1" hangingPunct="1"/>
            <a:endParaRPr lang="en-US" smtClean="0"/>
          </a:p>
        </p:txBody>
      </p:sp>
    </p:spTree>
    <p:extLst>
      <p:ext uri="{BB962C8B-B14F-4D97-AF65-F5344CB8AC3E}">
        <p14:creationId xmlns:p14="http://schemas.microsoft.com/office/powerpoint/2010/main" val="19573781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2"/>
          <p:cNvSpPr>
            <a:spLocks noGrp="1" noRot="1" noChangeAspect="1" noChangeArrowheads="1" noTextEdit="1"/>
          </p:cNvSpPr>
          <p:nvPr>
            <p:ph type="sldImg"/>
          </p:nvPr>
        </p:nvSpPr>
        <p:spPr>
          <a:xfrm>
            <a:off x="2195513" y="720725"/>
            <a:ext cx="4800600" cy="3600450"/>
          </a:xfrm>
          <a:ln/>
        </p:spPr>
      </p:sp>
      <p:sp>
        <p:nvSpPr>
          <p:cNvPr id="105477" name="Rectangle 3"/>
          <p:cNvSpPr>
            <a:spLocks noGrp="1" noChangeArrowheads="1"/>
          </p:cNvSpPr>
          <p:nvPr>
            <p:ph type="body" idx="1"/>
          </p:nvPr>
        </p:nvSpPr>
        <p:spPr>
          <a:xfrm>
            <a:off x="2112964" y="4800602"/>
            <a:ext cx="4957762" cy="4162425"/>
          </a:xfrm>
          <a:noFill/>
          <a:ln/>
        </p:spPr>
        <p:txBody>
          <a:bodyPr/>
          <a:lstStyle/>
          <a:p>
            <a:pPr eaLnBrk="1" hangingPunct="1"/>
            <a:endParaRPr lang="en-US" smtClean="0"/>
          </a:p>
        </p:txBody>
      </p:sp>
    </p:spTree>
    <p:extLst>
      <p:ext uri="{BB962C8B-B14F-4D97-AF65-F5344CB8AC3E}">
        <p14:creationId xmlns:p14="http://schemas.microsoft.com/office/powerpoint/2010/main" val="20565477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4" name="Rectangle 2"/>
          <p:cNvSpPr>
            <a:spLocks noGrp="1" noRot="1" noChangeAspect="1" noChangeArrowheads="1" noTextEdit="1"/>
          </p:cNvSpPr>
          <p:nvPr>
            <p:ph type="sldImg"/>
          </p:nvPr>
        </p:nvSpPr>
        <p:spPr>
          <a:xfrm>
            <a:off x="2195513" y="720725"/>
            <a:ext cx="4800600" cy="3600450"/>
          </a:xfrm>
          <a:ln/>
        </p:spPr>
      </p:sp>
      <p:sp>
        <p:nvSpPr>
          <p:cNvPr id="107525" name="Rectangle 3"/>
          <p:cNvSpPr>
            <a:spLocks noGrp="1" noChangeArrowheads="1"/>
          </p:cNvSpPr>
          <p:nvPr>
            <p:ph type="body" idx="1"/>
          </p:nvPr>
        </p:nvSpPr>
        <p:spPr>
          <a:xfrm>
            <a:off x="2112964" y="4800602"/>
            <a:ext cx="4957762" cy="4162425"/>
          </a:xfrm>
          <a:noFill/>
          <a:ln/>
        </p:spPr>
        <p:txBody>
          <a:bodyPr/>
          <a:lstStyle/>
          <a:p>
            <a:pPr eaLnBrk="1" hangingPunct="1"/>
            <a:endParaRPr lang="en-US" dirty="0" smtClean="0"/>
          </a:p>
        </p:txBody>
      </p:sp>
    </p:spTree>
    <p:extLst>
      <p:ext uri="{BB962C8B-B14F-4D97-AF65-F5344CB8AC3E}">
        <p14:creationId xmlns:p14="http://schemas.microsoft.com/office/powerpoint/2010/main" val="2466494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Rot="1" noChangeAspect="1" noChangeArrowheads="1" noTextEdit="1"/>
          </p:cNvSpPr>
          <p:nvPr>
            <p:ph type="sldImg"/>
          </p:nvPr>
        </p:nvSpPr>
        <p:spPr>
          <a:xfrm>
            <a:off x="2195513" y="720725"/>
            <a:ext cx="4800600" cy="3600450"/>
          </a:xfrm>
          <a:ln/>
        </p:spPr>
      </p:sp>
      <p:sp>
        <p:nvSpPr>
          <p:cNvPr id="61445" name="Rectangle 3"/>
          <p:cNvSpPr>
            <a:spLocks noGrp="1" noChangeArrowheads="1"/>
          </p:cNvSpPr>
          <p:nvPr>
            <p:ph type="body" idx="1"/>
          </p:nvPr>
        </p:nvSpPr>
        <p:spPr>
          <a:xfrm>
            <a:off x="2112964" y="4800602"/>
            <a:ext cx="4957762" cy="4162425"/>
          </a:xfrm>
          <a:noFill/>
          <a:ln/>
        </p:spPr>
        <p:txBody>
          <a:bodyPr/>
          <a:lstStyle/>
          <a:p>
            <a:pPr eaLnBrk="1" hangingPunct="1"/>
            <a:endParaRPr lang="en-US" smtClean="0"/>
          </a:p>
        </p:txBody>
      </p:sp>
    </p:spTree>
    <p:extLst>
      <p:ext uri="{BB962C8B-B14F-4D97-AF65-F5344CB8AC3E}">
        <p14:creationId xmlns:p14="http://schemas.microsoft.com/office/powerpoint/2010/main" val="2400350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2"/>
          <p:cNvSpPr>
            <a:spLocks noGrp="1" noRot="1" noChangeAspect="1" noChangeArrowheads="1" noTextEdit="1"/>
          </p:cNvSpPr>
          <p:nvPr>
            <p:ph type="sldImg"/>
          </p:nvPr>
        </p:nvSpPr>
        <p:spPr>
          <a:xfrm>
            <a:off x="2195513" y="720725"/>
            <a:ext cx="4800600" cy="3600450"/>
          </a:xfrm>
          <a:ln/>
        </p:spPr>
      </p:sp>
      <p:sp>
        <p:nvSpPr>
          <p:cNvPr id="62469" name="Rectangle 3"/>
          <p:cNvSpPr>
            <a:spLocks noGrp="1" noChangeArrowheads="1"/>
          </p:cNvSpPr>
          <p:nvPr>
            <p:ph type="body" idx="1"/>
          </p:nvPr>
        </p:nvSpPr>
        <p:spPr>
          <a:xfrm>
            <a:off x="2112964" y="4449763"/>
            <a:ext cx="4957762" cy="4513263"/>
          </a:xfrm>
          <a:noFill/>
          <a:ln/>
        </p:spPr>
        <p:txBody>
          <a:bodyPr/>
          <a:lstStyle/>
          <a:p>
            <a:pPr marL="228558" indent="-228558" algn="just"/>
            <a:r>
              <a:rPr lang="en-US" b="1" u="sng" dirty="0" smtClean="0"/>
              <a:t>UNIX Files</a:t>
            </a:r>
            <a:r>
              <a:rPr lang="en-US" b="1" dirty="0" smtClean="0"/>
              <a:t>:</a:t>
            </a:r>
          </a:p>
          <a:p>
            <a:pPr marL="228558" indent="-228558" algn="just"/>
            <a:endParaRPr lang="en-US" b="1" dirty="0" smtClean="0"/>
          </a:p>
          <a:p>
            <a:pPr marL="228558" indent="-228558" algn="just"/>
            <a:r>
              <a:rPr lang="en-US" dirty="0" smtClean="0"/>
              <a:t>	A UNIX file consists of a sequence of characters, and there are no restrictions on the file structure. The file consists only the actual bytes – and no extra information like its own size, attributes, or even an end of file marker. Extra information is stored in a structure called as </a:t>
            </a:r>
            <a:r>
              <a:rPr lang="en-US" b="1" dirty="0" err="1" smtClean="0"/>
              <a:t>inode</a:t>
            </a:r>
            <a:r>
              <a:rPr lang="en-US" b="1" dirty="0" smtClean="0"/>
              <a:t> (index node)</a:t>
            </a:r>
            <a:r>
              <a:rPr lang="en-US" dirty="0" smtClean="0"/>
              <a:t>. </a:t>
            </a:r>
          </a:p>
          <a:p>
            <a:pPr marL="228558" indent="-228558" algn="just"/>
            <a:r>
              <a:rPr lang="en-US" dirty="0" smtClean="0"/>
              <a:t>	</a:t>
            </a:r>
          </a:p>
          <a:p>
            <a:pPr marL="228558" indent="-228558" algn="just"/>
            <a:r>
              <a:rPr lang="en-US" dirty="0" smtClean="0"/>
              <a:t>	In UNIX, for every file, an </a:t>
            </a:r>
            <a:r>
              <a:rPr lang="en-US" dirty="0" err="1" smtClean="0"/>
              <a:t>inode</a:t>
            </a:r>
            <a:r>
              <a:rPr lang="en-US" dirty="0" smtClean="0"/>
              <a:t> is stored irrespective of its type.  </a:t>
            </a:r>
          </a:p>
          <a:p>
            <a:pPr marL="228558" indent="-228558" algn="just"/>
            <a:r>
              <a:rPr lang="en-US" dirty="0" smtClean="0"/>
              <a:t>	Everything in UNIX is treated as a file, may be it is a user created or system file, a directory or a peripheral device. UNIX treats all the files in a consistent format. The lack of file formats and the consequent uniformity of files is of advantage to the programmer, as programmers do not need to worry about the file types. Further most of the standard programs work with any file.</a:t>
            </a:r>
          </a:p>
          <a:p>
            <a:pPr marL="228558" indent="-228558" algn="just"/>
            <a:r>
              <a:rPr lang="en-US" dirty="0" smtClean="0"/>
              <a:t>	</a:t>
            </a:r>
          </a:p>
          <a:p>
            <a:pPr marL="228558" indent="-228558" algn="just"/>
            <a:r>
              <a:rPr lang="en-US" dirty="0" smtClean="0"/>
              <a:t>	Though everything is treated as a file, the significance of the file attributes is dependent on the categorization of files as Ordinary files, Directory Files and Device files.</a:t>
            </a:r>
          </a:p>
          <a:p>
            <a:pPr marL="228558" indent="-228558" algn="just"/>
            <a:endParaRPr lang="en-US" b="1" dirty="0" smtClean="0"/>
          </a:p>
          <a:p>
            <a:pPr marL="228558" indent="-228558" algn="just"/>
            <a:r>
              <a:rPr lang="en-US" b="1" dirty="0" smtClean="0"/>
              <a:t>	Ordinary Files or Regular File : </a:t>
            </a:r>
          </a:p>
          <a:p>
            <a:pPr marL="228558" indent="-228558" algn="just"/>
            <a:endParaRPr lang="en-US" dirty="0" smtClean="0"/>
          </a:p>
          <a:p>
            <a:pPr marL="228558" indent="-228558" algn="just"/>
            <a:r>
              <a:rPr lang="en-US" dirty="0" smtClean="0"/>
              <a:t>	These are also called as regular files. This is the “traditional” file, which can contain programs, data, object, and executable code, as well as all the UNIX programs and other user created files.</a:t>
            </a:r>
          </a:p>
          <a:p>
            <a:pPr marL="228558" indent="-228558" algn="just"/>
            <a:r>
              <a:rPr lang="en-US" dirty="0" smtClean="0"/>
              <a:t>	</a:t>
            </a:r>
          </a:p>
          <a:p>
            <a:pPr marL="228558" indent="-228558" algn="just"/>
            <a:r>
              <a:rPr lang="en-US" dirty="0" smtClean="0"/>
              <a:t>	All text files belong to this category.</a:t>
            </a:r>
          </a:p>
        </p:txBody>
      </p:sp>
    </p:spTree>
    <p:extLst>
      <p:ext uri="{BB962C8B-B14F-4D97-AF65-F5344CB8AC3E}">
        <p14:creationId xmlns:p14="http://schemas.microsoft.com/office/powerpoint/2010/main" val="2535945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noRot="1" noChangeAspect="1" noChangeArrowheads="1" noTextEdit="1"/>
          </p:cNvSpPr>
          <p:nvPr>
            <p:ph type="sldImg"/>
          </p:nvPr>
        </p:nvSpPr>
        <p:spPr>
          <a:xfrm>
            <a:off x="2195513" y="720725"/>
            <a:ext cx="4800600" cy="3600450"/>
          </a:xfrm>
          <a:ln/>
        </p:spPr>
      </p:sp>
      <p:sp>
        <p:nvSpPr>
          <p:cNvPr id="63493" name="Rectangle 3"/>
          <p:cNvSpPr>
            <a:spLocks noGrp="1" noChangeArrowheads="1"/>
          </p:cNvSpPr>
          <p:nvPr>
            <p:ph type="body" idx="1"/>
          </p:nvPr>
        </p:nvSpPr>
        <p:spPr>
          <a:xfrm>
            <a:off x="2112965" y="4449763"/>
            <a:ext cx="4788635" cy="4513263"/>
          </a:xfrm>
          <a:noFill/>
          <a:ln/>
        </p:spPr>
        <p:txBody>
          <a:bodyPr/>
          <a:lstStyle/>
          <a:p>
            <a:pPr marL="228558" indent="-228558" algn="just"/>
            <a:r>
              <a:rPr lang="en-US" b="1" u="sng" dirty="0" smtClean="0"/>
              <a:t>File Permissions</a:t>
            </a:r>
            <a:r>
              <a:rPr lang="en-US" b="1" dirty="0" smtClean="0"/>
              <a:t>:</a:t>
            </a:r>
          </a:p>
          <a:p>
            <a:pPr marL="228558" indent="-228558" algn="just"/>
            <a:endParaRPr lang="en-US" b="1" dirty="0" smtClean="0"/>
          </a:p>
          <a:p>
            <a:pPr marL="228558" indent="-228558" algn="just"/>
            <a:r>
              <a:rPr lang="en-US" dirty="0" smtClean="0"/>
              <a:t>	Every file in UNIX has a set of permissions using which it is determined “who can do what” with the file. This is stored as part of </a:t>
            </a:r>
            <a:r>
              <a:rPr lang="en-US" b="1" dirty="0" err="1" smtClean="0"/>
              <a:t>inode</a:t>
            </a:r>
            <a:r>
              <a:rPr lang="en-US" dirty="0" smtClean="0"/>
              <a:t> information, and is useful for maintaining file security.</a:t>
            </a:r>
          </a:p>
          <a:p>
            <a:pPr marL="228558" indent="-228558" algn="just"/>
            <a:r>
              <a:rPr lang="en-US" dirty="0" smtClean="0"/>
              <a:t>	</a:t>
            </a:r>
          </a:p>
          <a:p>
            <a:pPr marL="228558" indent="-228558" algn="just"/>
            <a:r>
              <a:rPr lang="en-US" dirty="0" smtClean="0"/>
              <a:t>	There are three categories of users: </a:t>
            </a:r>
            <a:r>
              <a:rPr lang="en-US" b="1" dirty="0" smtClean="0"/>
              <a:t>Owner</a:t>
            </a:r>
            <a:r>
              <a:rPr lang="en-US" dirty="0" smtClean="0"/>
              <a:t> (the user), </a:t>
            </a:r>
            <a:r>
              <a:rPr lang="en-US" b="1" dirty="0" smtClean="0"/>
              <a:t>Group</a:t>
            </a:r>
            <a:r>
              <a:rPr lang="en-US" dirty="0" smtClean="0"/>
              <a:t> (user is a member of which group), and </a:t>
            </a:r>
            <a:r>
              <a:rPr lang="en-US" b="1" dirty="0" smtClean="0"/>
              <a:t>Others</a:t>
            </a:r>
            <a:r>
              <a:rPr lang="en-US" dirty="0" smtClean="0"/>
              <a:t> (everybody else on the system). Access permissions of read (examining contents), write (changing contents) and execute (running program) are assigned to a file. These permissions are assigned to file owner, group and others.</a:t>
            </a:r>
          </a:p>
          <a:p>
            <a:pPr marL="228558" indent="-228558" algn="just"/>
            <a:endParaRPr lang="en-US" dirty="0" smtClean="0"/>
          </a:p>
          <a:p>
            <a:pPr marL="228558" indent="-228558" algn="just"/>
            <a:r>
              <a:rPr lang="en-US" dirty="0" smtClean="0"/>
              <a:t>	It is the file permissions based on which reading, writing or executing a file is decided for a particular user.  It helps in giving restricted access to a file. The commands to assign permissions and also to change the same are discussed later.</a:t>
            </a:r>
          </a:p>
        </p:txBody>
      </p:sp>
    </p:spTree>
    <p:extLst>
      <p:ext uri="{BB962C8B-B14F-4D97-AF65-F5344CB8AC3E}">
        <p14:creationId xmlns:p14="http://schemas.microsoft.com/office/powerpoint/2010/main" val="889414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Rot="1" noChangeAspect="1" noChangeArrowheads="1" noTextEdit="1"/>
          </p:cNvSpPr>
          <p:nvPr>
            <p:ph type="sldImg"/>
          </p:nvPr>
        </p:nvSpPr>
        <p:spPr>
          <a:xfrm>
            <a:off x="2195513" y="720725"/>
            <a:ext cx="4800600" cy="3600450"/>
          </a:xfrm>
          <a:ln/>
        </p:spPr>
      </p:sp>
      <p:sp>
        <p:nvSpPr>
          <p:cNvPr id="64517" name="Rectangle 3"/>
          <p:cNvSpPr>
            <a:spLocks noGrp="1" noChangeArrowheads="1"/>
          </p:cNvSpPr>
          <p:nvPr>
            <p:ph type="body" idx="1"/>
          </p:nvPr>
        </p:nvSpPr>
        <p:spPr>
          <a:xfrm>
            <a:off x="2112964" y="4800602"/>
            <a:ext cx="4957762" cy="4162425"/>
          </a:xfrm>
          <a:noFill/>
          <a:ln/>
        </p:spPr>
        <p:txBody>
          <a:bodyPr/>
          <a:lstStyle/>
          <a:p>
            <a:pPr lvl="1" eaLnBrk="1" hangingPunct="1"/>
            <a:endParaRPr lang="en-US" smtClean="0"/>
          </a:p>
          <a:p>
            <a:pPr lvl="1" eaLnBrk="1" hangingPunct="1"/>
            <a:endParaRPr lang="en-US" smtClean="0"/>
          </a:p>
        </p:txBody>
      </p:sp>
    </p:spTree>
    <p:extLst>
      <p:ext uri="{BB962C8B-B14F-4D97-AF65-F5344CB8AC3E}">
        <p14:creationId xmlns:p14="http://schemas.microsoft.com/office/powerpoint/2010/main" val="924945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2"/>
          <p:cNvSpPr>
            <a:spLocks noGrp="1" noRot="1" noChangeAspect="1" noChangeArrowheads="1" noTextEdit="1"/>
          </p:cNvSpPr>
          <p:nvPr>
            <p:ph type="sldImg"/>
          </p:nvPr>
        </p:nvSpPr>
        <p:spPr>
          <a:xfrm>
            <a:off x="2195513" y="720725"/>
            <a:ext cx="4800600" cy="3600450"/>
          </a:xfrm>
          <a:ln/>
        </p:spPr>
      </p:sp>
      <p:sp>
        <p:nvSpPr>
          <p:cNvPr id="65541" name="Rectangle 3"/>
          <p:cNvSpPr>
            <a:spLocks noGrp="1" noChangeArrowheads="1"/>
          </p:cNvSpPr>
          <p:nvPr>
            <p:ph type="body" idx="1"/>
          </p:nvPr>
        </p:nvSpPr>
        <p:spPr>
          <a:xfrm>
            <a:off x="2112964" y="4449763"/>
            <a:ext cx="4957762" cy="4513264"/>
          </a:xfrm>
          <a:noFill/>
          <a:ln/>
        </p:spPr>
        <p:txBody>
          <a:bodyPr/>
          <a:lstStyle/>
          <a:p>
            <a:pPr algn="just" eaLnBrk="1" hangingPunct="1"/>
            <a:r>
              <a:rPr lang="en-US" b="1" u="sng" dirty="0" err="1" smtClean="0"/>
              <a:t>pwd</a:t>
            </a:r>
            <a:r>
              <a:rPr lang="en-US" b="1" u="sng" dirty="0" smtClean="0"/>
              <a:t> Command</a:t>
            </a:r>
            <a:r>
              <a:rPr lang="en-US" b="1" dirty="0" smtClean="0"/>
              <a:t>:</a:t>
            </a:r>
          </a:p>
          <a:p>
            <a:pPr algn="just" eaLnBrk="1" hangingPunct="1"/>
            <a:r>
              <a:rPr lang="en-US" dirty="0" smtClean="0"/>
              <a:t>The </a:t>
            </a:r>
            <a:r>
              <a:rPr lang="en-US" b="1" dirty="0" err="1" smtClean="0"/>
              <a:t>pwd</a:t>
            </a:r>
            <a:r>
              <a:rPr lang="en-US" dirty="0" smtClean="0"/>
              <a:t> command is used to print the name of the current working directory.</a:t>
            </a:r>
          </a:p>
          <a:p>
            <a:pPr algn="just" eaLnBrk="1" hangingPunct="1"/>
            <a:r>
              <a:rPr lang="en-US" dirty="0" smtClean="0"/>
              <a:t/>
            </a:r>
            <a:br>
              <a:rPr lang="en-US" dirty="0" smtClean="0"/>
            </a:br>
            <a:endParaRPr lang="en-US" dirty="0" smtClean="0"/>
          </a:p>
          <a:p>
            <a:pPr lvl="1" algn="just" eaLnBrk="1" hangingPunct="1"/>
            <a:endParaRPr lang="en-US" b="1" dirty="0" smtClean="0"/>
          </a:p>
          <a:p>
            <a:pPr lvl="1" algn="just" eaLnBrk="1" hangingPunct="1"/>
            <a:endParaRPr lang="en-US" b="1" dirty="0" smtClean="0"/>
          </a:p>
          <a:p>
            <a:pPr lvl="1" algn="just" eaLnBrk="1" hangingPunct="1"/>
            <a:r>
              <a:rPr lang="en-US" b="1" dirty="0" smtClean="0"/>
              <a:t>Output: </a:t>
            </a:r>
            <a:r>
              <a:rPr lang="en-US" dirty="0" smtClean="0"/>
              <a:t>/usr1/</a:t>
            </a:r>
            <a:r>
              <a:rPr lang="en-US" dirty="0" err="1" smtClean="0"/>
              <a:t>deshpavn</a:t>
            </a:r>
            <a:endParaRPr lang="en-US" dirty="0" smtClean="0"/>
          </a:p>
        </p:txBody>
      </p:sp>
      <p:sp>
        <p:nvSpPr>
          <p:cNvPr id="65542" name="AutoShape 5"/>
          <p:cNvSpPr>
            <a:spLocks noChangeArrowheads="1"/>
          </p:cNvSpPr>
          <p:nvPr/>
        </p:nvSpPr>
        <p:spPr bwMode="auto">
          <a:xfrm>
            <a:off x="2309477" y="4913931"/>
            <a:ext cx="4278313" cy="241301"/>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pwd</a:t>
            </a:r>
            <a:endParaRPr lang="en-US" sz="1100" dirty="0">
              <a:latin typeface="Arial" pitchFamily="34" charset="0"/>
              <a:cs typeface="Arial" pitchFamily="34" charset="0"/>
            </a:endParaRPr>
          </a:p>
        </p:txBody>
      </p:sp>
    </p:spTree>
    <p:extLst>
      <p:ext uri="{BB962C8B-B14F-4D97-AF65-F5344CB8AC3E}">
        <p14:creationId xmlns:p14="http://schemas.microsoft.com/office/powerpoint/2010/main" val="1591082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Master" Target="../slideMasters/slideMaster2.xml"/><Relationship Id="rId1" Type="http://schemas.openxmlformats.org/officeDocument/2006/relationships/tags" Target="../tags/tag2.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5.emf"/><Relationship Id="rId2" Type="http://schemas.openxmlformats.org/officeDocument/2006/relationships/tags" Target="../tags/tag3.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2.xml"/><Relationship Id="rId4" Type="http://schemas.openxmlformats.org/officeDocument/2006/relationships/tags" Target="../tags/tag5.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7.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2.xml"/><Relationship Id="rId1" Type="http://schemas.openxmlformats.org/officeDocument/2006/relationships/tags" Target="../tags/tag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796C13C1-136B-476E-BC47-74EFE6211CE9}" type="datetime1">
              <a:rPr lang="en-US" smtClean="0"/>
              <a:t>5/31/2018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980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2EE5C38-255D-43D8-97E0-ED1EB50EE060}" type="datetime1">
              <a:rPr lang="en-US" smtClean="0"/>
              <a:t>5/31/2018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1F0C984-60DD-4852-AD9F-DF6647F762D1}" type="datetime1">
              <a:rPr lang="en-US" smtClean="0"/>
              <a:t>5/31/2018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74997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ct val="100000"/>
              </a:lnSpc>
              <a:defRPr lang="en-US" sz="32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en-US" sz="24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2904867848"/>
      </p:ext>
    </p:extLst>
  </p:cSld>
  <p:clrMapOvr>
    <a:masterClrMapping/>
  </p:clrMapOvr>
  <p:hf sldNum="0" hdr="0" ftr="0" dt="0"/>
  <p:extLst mod="1">
    <p:ext uri="{DCECCB84-F9BA-43D5-87BE-67443E8EF086}">
      <p15:sldGuideLst xmlns:p15="http://schemas.microsoft.com/office/powerpoint/2012/main">
        <p15:guide id="4294967295" pos="541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8"/>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44936139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3"/>
          <a:ext cx="135749" cy="143985"/>
        </p:xfrm>
        <a:graphic>
          <a:graphicData uri="http://schemas.openxmlformats.org/presentationml/2006/ole">
            <mc:AlternateContent xmlns:mc="http://schemas.openxmlformats.org/markup-compatibility/2006">
              <mc:Choice xmlns:v="urn:schemas-microsoft-com:vml" Requires="v">
                <p:oleObj spid="_x0000_s102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3"/>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8"/>
            <a:ext cx="853949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51904733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8" y="1494768"/>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148533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44445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806262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BAD3DAC-BED7-424E-93B6-57A1FB9487A2}" type="datetime1">
              <a:rPr lang="en-US" smtClean="0"/>
              <a:t>5/31/2018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1868639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3645EC3-5AFB-4093-9C8E-43151E334CAF}" type="datetime1">
              <a:rPr lang="en-US" smtClean="0"/>
              <a:t>5/31/2018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085271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BAD3DAC-BED7-424E-93B6-57A1FB9487A2}" type="datetime1">
              <a:rPr lang="en-US" smtClean="0"/>
              <a:t>5/31/2018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F18E52F-4A07-40F8-8F9F-1E236658079D}" type="datetime1">
              <a:rPr lang="en-US" smtClean="0"/>
              <a:t>5/31/2018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3645EC3-5AFB-4093-9C8E-43151E334CAF}" type="datetime1">
              <a:rPr lang="en-US" smtClean="0"/>
              <a:t>5/31/2018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0C5C04DF-0F7E-45BE-8052-3FEC79CD7D22}" type="datetime1">
              <a:rPr lang="en-US" smtClean="0"/>
              <a:t>5/31/2018</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C7F8BADF-0771-499A-AB7D-F76244415ED8}" type="datetime1">
              <a:rPr lang="en-US" smtClean="0"/>
              <a:t>5/31/2018</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F13E6789-5DF7-4ED2-B634-331D9B5D5A28}" type="datetime1">
              <a:rPr lang="en-US" smtClean="0"/>
              <a:t>5/31/2018</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EEC71F6-EC24-47C1-8D70-B59FDAC012A4}" type="datetime1">
              <a:rPr lang="en-US" smtClean="0"/>
              <a:t>5/31/2018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C78424BA-1C89-42E3-9F81-38B165A1569A}" type="datetime1">
              <a:rPr lang="en-US" smtClean="0"/>
              <a:t>5/31/2018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2.svg"/><Relationship Id="rId5" Type="http://schemas.openxmlformats.org/officeDocument/2006/relationships/slideLayout" Target="../slideLayouts/slideLayout16.xml"/><Relationship Id="rId10"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May 31, 2018</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cxnSp>
        <p:nvCxnSpPr>
          <p:cNvPr id="12" name="Straight Connector 11"/>
          <p:cNvCxnSpPr/>
          <p:nvPr/>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381000" y="6610350"/>
            <a:ext cx="68389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6" name="Picture 12" descr="D:\Temlates\Capgemini_logo_pms.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394575" y="6321425"/>
            <a:ext cx="166846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reeform 4"/>
          <p:cNvSpPr>
            <a:spLocks/>
          </p:cNvSpPr>
          <p:nvPr userDrawn="1">
            <p:custDataLst>
              <p:tags r:id="rId13"/>
            </p:custDataLst>
          </p:nvPr>
        </p:nvSpPr>
        <p:spPr bwMode="auto">
          <a:xfrm>
            <a:off x="0" y="511175"/>
            <a:ext cx="9144000" cy="67151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rgbClr val="00B0F0"/>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a:defRPr/>
            </a:pPr>
            <a:endParaRPr lang="fr-FR" dirty="0">
              <a:solidFill>
                <a:schemeClr val="accent3"/>
              </a:solidFill>
            </a:endParaRPr>
          </a:p>
        </p:txBody>
      </p:sp>
    </p:spTree>
    <p:extLst>
      <p:ext uri="{BB962C8B-B14F-4D97-AF65-F5344CB8AC3E}">
        <p14:creationId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itchFamily="2" charset="2"/>
        <a:buChar char="Ø"/>
        <a:defRPr sz="1800" b="1" kern="1200">
          <a:solidFill>
            <a:schemeClr val="tx1"/>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tx1"/>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tx1"/>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xmlns="" id="{509B218C-0963-489A-AA77-3748FFA421C5}"/>
              </a:ext>
            </a:extLst>
          </p:cNvPr>
          <p:cNvSpPr>
            <a:spLocks noGrp="1"/>
          </p:cNvSpPr>
          <p:nvPr>
            <p:ph type="title"/>
          </p:nvPr>
        </p:nvSpPr>
        <p:spPr>
          <a:xfrm>
            <a:off x="305991" y="413387"/>
            <a:ext cx="8532019" cy="855026"/>
          </a:xfrm>
          <a:prstGeom prst="rect">
            <a:avLst/>
          </a:prstGeom>
        </p:spPr>
        <p:txBody>
          <a:bodyPr vert="horz" lIns="0" tIns="0" rIns="0" bIns="0" rtlCol="0" anchor="t">
            <a:normAutofit/>
          </a:bodyPr>
          <a:lstStyle/>
          <a:p>
            <a:r>
              <a:rPr lang="fr-FR" dirty="0"/>
              <a:t>Modifiez le style du titre</a:t>
            </a:r>
            <a:endParaRPr lang="pt-PT" dirty="0"/>
          </a:p>
        </p:txBody>
      </p:sp>
      <p:sp>
        <p:nvSpPr>
          <p:cNvPr id="5" name="Text Placeholder 4">
            <a:extLst>
              <a:ext uri="{FF2B5EF4-FFF2-40B4-BE49-F238E27FC236}">
                <a16:creationId xmlns:a16="http://schemas.microsoft.com/office/drawing/2014/main" xmlns=""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pic>
        <p:nvPicPr>
          <p:cNvPr id="7" name="Graphic 6">
            <a:extLst>
              <a:ext uri="{FF2B5EF4-FFF2-40B4-BE49-F238E27FC236}">
                <a16:creationId xmlns:a16="http://schemas.microsoft.com/office/drawing/2014/main" xmlns="" id="{C117F4DF-C380-44D6-BF54-2A26A056BCB8}"/>
              </a:ext>
            </a:extLst>
          </p:cNvPr>
          <p:cNvPicPr>
            <a:picLocks noChangeAspect="1"/>
          </p:cNvPicPr>
          <p:nvPr/>
        </p:nvPicPr>
        <p:blipFill rotWithShape="1">
          <a:blip r:embed="rId10">
            <a:extLst>
              <a:ext uri="{96DAC541-7B7A-43D3-8B79-37D633B846F1}">
                <asvg:svgBlip xmlns:asvg="http://schemas.microsoft.com/office/drawing/2016/SVG/main" xmlns="" r:embed="rId11"/>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234179330"/>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8" r:id="rId7"/>
    <p:sldLayoutId id="2147483679" r:id="rId8"/>
  </p:sldLayoutIdLst>
  <p:hf sldNum="0" hdr="0" ftr="0" dt="0"/>
  <p:txStyles>
    <p:titleStyle>
      <a:lvl1pPr algn="l" defTabSz="685800" rtl="0" eaLnBrk="1" latinLnBrk="0" hangingPunct="1">
        <a:lnSpc>
          <a:spcPct val="100000"/>
        </a:lnSpc>
        <a:spcBef>
          <a:spcPct val="0"/>
        </a:spcBef>
        <a:buNone/>
        <a:defRPr sz="28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14313" indent="-214313" algn="just" defTabSz="685800" rtl="0" eaLnBrk="1" latinLnBrk="0" hangingPunct="1">
        <a:lnSpc>
          <a:spcPct val="90000"/>
        </a:lnSpc>
        <a:spcBef>
          <a:spcPts val="750"/>
        </a:spcBef>
        <a:buClr>
          <a:schemeClr val="tx2"/>
        </a:buClr>
        <a:buFont typeface="Wingdings" panose="05000000000000000000" pitchFamily="2" charset="2"/>
        <a:buChar char="Ø"/>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57213" indent="-214313" algn="just" defTabSz="685800" rtl="0" eaLnBrk="1" latinLnBrk="0" hangingPunct="1">
        <a:lnSpc>
          <a:spcPct val="90000"/>
        </a:lnSpc>
        <a:spcBef>
          <a:spcPts val="375"/>
        </a:spcBef>
        <a:buClr>
          <a:schemeClr val="tx2"/>
        </a:buClr>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00113" indent="-214313" algn="just" defTabSz="685800" rtl="0" eaLnBrk="1" latinLnBrk="0" hangingPunct="1">
        <a:lnSpc>
          <a:spcPct val="90000"/>
        </a:lnSpc>
        <a:spcBef>
          <a:spcPts val="375"/>
        </a:spcBef>
        <a:buClr>
          <a:schemeClr val="tx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157288" indent="-128588" algn="just" defTabSz="685800" rtl="0" eaLnBrk="1" latinLnBrk="0" hangingPunct="1">
        <a:lnSpc>
          <a:spcPct val="90000"/>
        </a:lnSpc>
        <a:spcBef>
          <a:spcPts val="375"/>
        </a:spcBef>
        <a:buClr>
          <a:schemeClr val="tx2"/>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00188" indent="-128588" algn="just" defTabSz="685800" rtl="0" eaLnBrk="1" latinLnBrk="0" hangingPunct="1">
        <a:lnSpc>
          <a:spcPct val="90000"/>
        </a:lnSpc>
        <a:spcBef>
          <a:spcPts val="375"/>
        </a:spcBef>
        <a:buClr>
          <a:schemeClr val="tx2"/>
        </a:buClr>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orient="horz" pos="4065">
          <p15:clr>
            <a:srgbClr val="F26B43"/>
          </p15:clr>
        </p15:guide>
        <p15:guide id="4294967295" pos="193">
          <p15:clr>
            <a:srgbClr val="F26B43"/>
          </p15:clr>
        </p15:guide>
        <p15:guide id="4294967295" pos="5567">
          <p15:clr>
            <a:srgbClr val="F26B43"/>
          </p15:clr>
        </p15:guide>
        <p15:guide id="4294967295" orient="horz" pos="255">
          <p15:clr>
            <a:srgbClr val="F26B43"/>
          </p15:clr>
        </p15:guide>
        <p15:guide id="4294967295" orient="horz" pos="799">
          <p15:clr>
            <a:srgbClr val="F26B43"/>
          </p15:clr>
        </p15:guide>
        <p15:guide id="4294967295" orient="horz" pos="890">
          <p15:clr>
            <a:srgbClr val="F26B43"/>
          </p15:clr>
        </p15:guide>
        <p15:guide id="4294967295" pos="2880">
          <p15:clr>
            <a:srgbClr val="F26B43"/>
          </p15:clr>
        </p15:guide>
        <p15:guide id="4294967295" pos="2812">
          <p15:clr>
            <a:srgbClr val="F26B43"/>
          </p15:clr>
        </p15:guide>
        <p15:guide id="4294967295" pos="29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UNIX</a:t>
            </a:r>
          </a:p>
        </p:txBody>
      </p:sp>
      <p:sp>
        <p:nvSpPr>
          <p:cNvPr id="3" name="Subtitle 2"/>
          <p:cNvSpPr>
            <a:spLocks noGrp="1"/>
          </p:cNvSpPr>
          <p:nvPr>
            <p:ph type="subTitle" idx="1"/>
          </p:nvPr>
        </p:nvSpPr>
        <p:spPr/>
        <p:txBody>
          <a:bodyPr/>
          <a:lstStyle/>
          <a:p>
            <a:r>
              <a:rPr lang="en-US" dirty="0"/>
              <a:t>UNIX File System</a:t>
            </a:r>
          </a:p>
          <a:p>
            <a:endParaRPr lang="en-US" dirty="0"/>
          </a:p>
        </p:txBody>
      </p:sp>
    </p:spTree>
    <p:extLst>
      <p:ext uri="{BB962C8B-B14F-4D97-AF65-F5344CB8AC3E}">
        <p14:creationId xmlns:p14="http://schemas.microsoft.com/office/powerpoint/2010/main" val="1375915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p:txBody>
          <a:bodyPr/>
          <a:lstStyle/>
          <a:p>
            <a:r>
              <a:rPr lang="en-US" sz="1200" dirty="0" smtClean="0"/>
              <a:t>2.4: File Related Commands</a:t>
            </a:r>
            <a:r>
              <a:rPr lang="en-US" sz="1000" b="0" dirty="0" smtClean="0"/>
              <a:t> </a:t>
            </a:r>
            <a:br>
              <a:rPr lang="en-US" sz="1000" b="0" dirty="0" smtClean="0"/>
            </a:br>
            <a:r>
              <a:rPr lang="en-US" dirty="0" err="1" smtClean="0"/>
              <a:t>pwd</a:t>
            </a:r>
            <a:r>
              <a:rPr lang="en-US" dirty="0" smtClean="0"/>
              <a:t> Command</a:t>
            </a:r>
          </a:p>
        </p:txBody>
      </p:sp>
      <p:sp>
        <p:nvSpPr>
          <p:cNvPr id="12291" name="Rectangle 3"/>
          <p:cNvSpPr>
            <a:spLocks noGrp="1"/>
          </p:cNvSpPr>
          <p:nvPr>
            <p:ph idx="1"/>
          </p:nvPr>
        </p:nvSpPr>
        <p:spPr>
          <a:xfrm>
            <a:off x="457200" y="1161144"/>
            <a:ext cx="8229600" cy="4965020"/>
          </a:xfrm>
        </p:spPr>
        <p:txBody>
          <a:bodyPr/>
          <a:lstStyle/>
          <a:p>
            <a:pPr>
              <a:lnSpc>
                <a:spcPct val="150000"/>
              </a:lnSpc>
            </a:pPr>
            <a:r>
              <a:rPr lang="en-US" dirty="0" smtClean="0"/>
              <a:t>The </a:t>
            </a:r>
            <a:r>
              <a:rPr lang="en-US" b="0" dirty="0" err="1" smtClean="0"/>
              <a:t>pwd</a:t>
            </a:r>
            <a:r>
              <a:rPr lang="en-US" b="0" dirty="0" smtClean="0"/>
              <a:t> </a:t>
            </a:r>
            <a:r>
              <a:rPr lang="en-US" dirty="0" smtClean="0"/>
              <a:t>command checks current directory.</a:t>
            </a:r>
          </a:p>
          <a:p>
            <a:pPr>
              <a:lnSpc>
                <a:spcPct val="150000"/>
              </a:lnSpc>
            </a:pPr>
            <a:endParaRPr lang="en-US" dirty="0" smtClean="0"/>
          </a:p>
          <a:p>
            <a:pPr>
              <a:lnSpc>
                <a:spcPct val="150000"/>
              </a:lnSpc>
            </a:pPr>
            <a:endParaRPr lang="en-US" dirty="0" smtClean="0"/>
          </a:p>
          <a:p>
            <a:pPr lvl="2">
              <a:lnSpc>
                <a:spcPct val="150000"/>
              </a:lnSpc>
            </a:pPr>
            <a:endParaRPr lang="en-US" dirty="0" smtClean="0"/>
          </a:p>
          <a:p>
            <a:pPr lvl="2">
              <a:lnSpc>
                <a:spcPct val="150000"/>
              </a:lnSpc>
            </a:pPr>
            <a:endParaRPr lang="en-US" dirty="0" smtClean="0"/>
          </a:p>
          <a:p>
            <a:pPr lvl="2">
              <a:lnSpc>
                <a:spcPct val="150000"/>
              </a:lnSpc>
            </a:pPr>
            <a:r>
              <a:rPr lang="en-US" b="1" dirty="0" smtClean="0"/>
              <a:t>Output:</a:t>
            </a:r>
            <a:r>
              <a:rPr lang="en-US" dirty="0" smtClean="0"/>
              <a:t> /</a:t>
            </a:r>
            <a:r>
              <a:rPr lang="en-US" dirty="0" err="1" smtClean="0"/>
              <a:t>usr</a:t>
            </a:r>
            <a:r>
              <a:rPr lang="en-US" dirty="0" smtClean="0"/>
              <a:t>/Kumar</a:t>
            </a:r>
          </a:p>
        </p:txBody>
      </p:sp>
      <p:sp>
        <p:nvSpPr>
          <p:cNvPr id="12292" name="AutoShape 4"/>
          <p:cNvSpPr>
            <a:spLocks noChangeArrowheads="1"/>
          </p:cNvSpPr>
          <p:nvPr/>
        </p:nvSpPr>
        <p:spPr bwMode="auto">
          <a:xfrm>
            <a:off x="791029" y="1930400"/>
            <a:ext cx="4927600" cy="5080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rPr>
              <a:t>$ </a:t>
            </a:r>
            <a:r>
              <a:rPr lang="en-US" dirty="0" err="1">
                <a:latin typeface="Candara"/>
              </a:rPr>
              <a:t>pwd</a:t>
            </a:r>
            <a:endParaRPr lang="en-US" dirty="0">
              <a:latin typeface="Candar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a:xfrm>
            <a:off x="256692" y="0"/>
            <a:ext cx="6858048" cy="857255"/>
          </a:xfrm>
        </p:spPr>
        <p:txBody>
          <a:bodyPr/>
          <a:lstStyle/>
          <a:p>
            <a:r>
              <a:rPr lang="en-US" sz="1000" b="0" dirty="0" smtClean="0"/>
              <a:t/>
            </a:r>
            <a:br>
              <a:rPr lang="en-US" sz="1000" b="0" dirty="0" smtClean="0"/>
            </a:br>
            <a:r>
              <a:rPr lang="en-US" dirty="0" err="1" smtClean="0"/>
              <a:t>cd</a:t>
            </a:r>
            <a:r>
              <a:rPr lang="en-US" dirty="0" smtClean="0"/>
              <a:t> Command</a:t>
            </a:r>
          </a:p>
        </p:txBody>
      </p:sp>
      <p:sp>
        <p:nvSpPr>
          <p:cNvPr id="13315" name="Rectangle 3"/>
          <p:cNvSpPr>
            <a:spLocks noGrp="1"/>
          </p:cNvSpPr>
          <p:nvPr>
            <p:ph idx="1"/>
          </p:nvPr>
        </p:nvSpPr>
        <p:spPr>
          <a:xfrm>
            <a:off x="245292" y="1150414"/>
            <a:ext cx="8229600" cy="4892040"/>
          </a:xfrm>
          <a:noFill/>
        </p:spPr>
        <p:txBody>
          <a:bodyPr>
            <a:normAutofit/>
          </a:bodyPr>
          <a:lstStyle/>
          <a:p>
            <a:pPr>
              <a:lnSpc>
                <a:spcPct val="150000"/>
              </a:lnSpc>
            </a:pPr>
            <a:r>
              <a:rPr lang="en-US" dirty="0" smtClean="0"/>
              <a:t>The </a:t>
            </a:r>
            <a:r>
              <a:rPr lang="en-US" b="0" dirty="0" err="1" smtClean="0"/>
              <a:t>cd</a:t>
            </a:r>
            <a:r>
              <a:rPr lang="en-US" dirty="0" smtClean="0"/>
              <a:t> command changes directories to specified directory </a:t>
            </a:r>
          </a:p>
          <a:p>
            <a:pPr>
              <a:lnSpc>
                <a:spcPct val="150000"/>
              </a:lnSpc>
            </a:pPr>
            <a:r>
              <a:rPr lang="en-US" dirty="0" smtClean="0"/>
              <a:t>The directory name can be specified by using absolute path (Full Path) or relative path</a:t>
            </a:r>
          </a:p>
          <a:p>
            <a:pPr>
              <a:lnSpc>
                <a:spcPct val="150000"/>
              </a:lnSpc>
            </a:pPr>
            <a:endParaRPr lang="en-US" dirty="0" smtClean="0"/>
          </a:p>
          <a:p>
            <a:pPr>
              <a:lnSpc>
                <a:spcPct val="150000"/>
              </a:lnSpc>
              <a:buNone/>
            </a:pPr>
            <a:endParaRPr lang="en-US" dirty="0" smtClean="0"/>
          </a:p>
          <a:p>
            <a:pPr lvl="2">
              <a:lnSpc>
                <a:spcPct val="150000"/>
              </a:lnSpc>
            </a:pPr>
            <a:r>
              <a:rPr lang="en-US" b="1" dirty="0" smtClean="0"/>
              <a:t>Output: </a:t>
            </a:r>
            <a:r>
              <a:rPr lang="en-US" dirty="0" smtClean="0"/>
              <a:t>/</a:t>
            </a:r>
            <a:r>
              <a:rPr lang="en-US" dirty="0" err="1" smtClean="0"/>
              <a:t>usr</a:t>
            </a:r>
            <a:r>
              <a:rPr lang="en-US" dirty="0" smtClean="0"/>
              <a:t>/</a:t>
            </a:r>
            <a:r>
              <a:rPr lang="en-US" dirty="0" err="1" smtClean="0"/>
              <a:t>kumar</a:t>
            </a:r>
            <a:endParaRPr lang="en-US" dirty="0" smtClean="0"/>
          </a:p>
          <a:p>
            <a:pPr lvl="2">
              <a:lnSpc>
                <a:spcPct val="150000"/>
              </a:lnSpc>
            </a:pPr>
            <a:endParaRPr lang="en-US" dirty="0" smtClean="0"/>
          </a:p>
          <a:p>
            <a:pPr lvl="2">
              <a:lnSpc>
                <a:spcPct val="150000"/>
              </a:lnSpc>
            </a:pPr>
            <a:endParaRPr lang="en-US" dirty="0" smtClean="0"/>
          </a:p>
          <a:p>
            <a:pPr lvl="2">
              <a:lnSpc>
                <a:spcPct val="150000"/>
              </a:lnSpc>
              <a:buNone/>
            </a:pPr>
            <a:endParaRPr/>
          </a:p>
          <a:p>
            <a:pPr lvl="2">
              <a:lnSpc>
                <a:spcPct val="150000"/>
              </a:lnSpc>
              <a:buNone/>
            </a:pPr>
            <a:endParaRPr lang="en-US" dirty="0" smtClean="0"/>
          </a:p>
          <a:p>
            <a:pPr lvl="2">
              <a:lnSpc>
                <a:spcPct val="150000"/>
              </a:lnSpc>
            </a:pPr>
            <a:r>
              <a:rPr lang="en-US" b="1" dirty="0" smtClean="0"/>
              <a:t>Output: </a:t>
            </a:r>
            <a:r>
              <a:rPr lang="en-US" dirty="0" smtClean="0"/>
              <a:t>/</a:t>
            </a:r>
            <a:r>
              <a:rPr lang="en-US" dirty="0" err="1" smtClean="0"/>
              <a:t>usr</a:t>
            </a:r>
            <a:r>
              <a:rPr lang="en-US" dirty="0" smtClean="0"/>
              <a:t>/</a:t>
            </a:r>
            <a:r>
              <a:rPr lang="en-US" dirty="0" err="1" smtClean="0"/>
              <a:t>kumar</a:t>
            </a:r>
            <a:r>
              <a:rPr lang="en-US" dirty="0" smtClean="0"/>
              <a:t>/</a:t>
            </a:r>
            <a:r>
              <a:rPr lang="en-US" dirty="0" err="1" smtClean="0"/>
              <a:t>Prog</a:t>
            </a:r>
            <a:endParaRPr lang="en-US" dirty="0" smtClean="0"/>
          </a:p>
        </p:txBody>
      </p:sp>
      <p:sp>
        <p:nvSpPr>
          <p:cNvPr id="13316" name="AutoShape 4"/>
          <p:cNvSpPr>
            <a:spLocks noChangeArrowheads="1"/>
          </p:cNvSpPr>
          <p:nvPr/>
        </p:nvSpPr>
        <p:spPr bwMode="auto">
          <a:xfrm>
            <a:off x="428172" y="2650163"/>
            <a:ext cx="5551714" cy="44138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rPr>
              <a:t>$ </a:t>
            </a:r>
            <a:r>
              <a:rPr lang="en-US" dirty="0" err="1">
                <a:latin typeface="Candara"/>
              </a:rPr>
              <a:t>pwd</a:t>
            </a:r>
            <a:endParaRPr lang="en-US" dirty="0">
              <a:latin typeface="Candara"/>
            </a:endParaRPr>
          </a:p>
        </p:txBody>
      </p:sp>
      <p:sp>
        <p:nvSpPr>
          <p:cNvPr id="13317" name="AutoShape 5"/>
          <p:cNvSpPr>
            <a:spLocks noChangeArrowheads="1"/>
          </p:cNvSpPr>
          <p:nvPr/>
        </p:nvSpPr>
        <p:spPr bwMode="auto">
          <a:xfrm>
            <a:off x="420915" y="3825820"/>
            <a:ext cx="5631542" cy="905837"/>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rPr>
              <a:t>$ </a:t>
            </a:r>
            <a:r>
              <a:rPr lang="en-US" dirty="0" err="1">
                <a:latin typeface="Candara"/>
              </a:rPr>
              <a:t>cd</a:t>
            </a:r>
            <a:r>
              <a:rPr lang="en-US" dirty="0">
                <a:latin typeface="Candara"/>
              </a:rPr>
              <a:t> </a:t>
            </a:r>
            <a:r>
              <a:rPr lang="en-US" dirty="0" err="1">
                <a:latin typeface="Candara"/>
              </a:rPr>
              <a:t>Prog</a:t>
            </a:r>
            <a:endParaRPr lang="en-US" dirty="0">
              <a:latin typeface="Candara"/>
            </a:endParaRPr>
          </a:p>
          <a:p>
            <a:pPr lvl="1"/>
            <a:r>
              <a:rPr lang="en-US" dirty="0">
                <a:latin typeface="Candara"/>
              </a:rPr>
              <a:t>$ </a:t>
            </a:r>
            <a:r>
              <a:rPr lang="en-US" dirty="0" err="1">
                <a:latin typeface="Candara"/>
              </a:rPr>
              <a:t>pwd</a:t>
            </a:r>
            <a:endParaRPr lang="en-US" dirty="0">
              <a:latin typeface="Candar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p:txBody>
          <a:bodyPr/>
          <a:lstStyle/>
          <a:p>
            <a:r>
              <a:rPr lang="en-US" sz="1000" b="0" dirty="0" smtClean="0"/>
              <a:t/>
            </a:r>
            <a:br>
              <a:rPr lang="en-US" sz="1000" b="0" dirty="0" smtClean="0"/>
            </a:br>
            <a:r>
              <a:rPr lang="en-US" dirty="0" err="1" smtClean="0"/>
              <a:t>cd</a:t>
            </a:r>
            <a:r>
              <a:rPr lang="en-US" dirty="0" smtClean="0"/>
              <a:t> Command</a:t>
            </a:r>
          </a:p>
        </p:txBody>
      </p:sp>
      <p:sp>
        <p:nvSpPr>
          <p:cNvPr id="14339" name="Rectangle 3"/>
          <p:cNvSpPr>
            <a:spLocks noGrp="1"/>
          </p:cNvSpPr>
          <p:nvPr>
            <p:ph idx="1"/>
          </p:nvPr>
        </p:nvSpPr>
        <p:spPr>
          <a:xfrm>
            <a:off x="457200" y="1233714"/>
            <a:ext cx="8229600" cy="4892449"/>
          </a:xfrm>
          <a:noFill/>
        </p:spPr>
        <p:txBody>
          <a:bodyPr/>
          <a:lstStyle/>
          <a:p>
            <a:pPr>
              <a:lnSpc>
                <a:spcPct val="150000"/>
              </a:lnSpc>
            </a:pPr>
            <a:r>
              <a:rPr lang="en-US" dirty="0" smtClean="0"/>
              <a:t>Moving one level up:</a:t>
            </a:r>
          </a:p>
          <a:p>
            <a:pPr>
              <a:lnSpc>
                <a:spcPct val="150000"/>
              </a:lnSpc>
            </a:pPr>
            <a:endParaRPr lang="en-US" dirty="0" smtClean="0"/>
          </a:p>
          <a:p>
            <a:pPr>
              <a:lnSpc>
                <a:spcPct val="150000"/>
              </a:lnSpc>
              <a:buFont typeface="Arial" pitchFamily="34" charset="0"/>
              <a:buNone/>
            </a:pPr>
            <a:r>
              <a:rPr lang="en-US" dirty="0" smtClean="0"/>
              <a:t>	Switching to home directory:</a:t>
            </a:r>
          </a:p>
          <a:p>
            <a:pPr>
              <a:lnSpc>
                <a:spcPct val="150000"/>
              </a:lnSpc>
              <a:buFont typeface="Arial" pitchFamily="34" charset="0"/>
              <a:buNone/>
            </a:pPr>
            <a:endParaRPr lang="en-US" dirty="0" smtClean="0"/>
          </a:p>
          <a:p>
            <a:pPr>
              <a:lnSpc>
                <a:spcPct val="150000"/>
              </a:lnSpc>
              <a:buFont typeface="Arial" pitchFamily="34" charset="0"/>
              <a:buNone/>
            </a:pPr>
            <a:r>
              <a:rPr lang="en-US" dirty="0" smtClean="0"/>
              <a:t>	</a:t>
            </a:r>
          </a:p>
          <a:p>
            <a:pPr>
              <a:lnSpc>
                <a:spcPct val="150000"/>
              </a:lnSpc>
            </a:pPr>
            <a:r>
              <a:rPr lang="en-US" dirty="0" smtClean="0"/>
              <a:t>Switching to /</a:t>
            </a:r>
            <a:r>
              <a:rPr lang="en-US" dirty="0" err="1" smtClean="0"/>
              <a:t>usr</a:t>
            </a:r>
            <a:r>
              <a:rPr lang="en-US" dirty="0" smtClean="0"/>
              <a:t>/</a:t>
            </a:r>
            <a:r>
              <a:rPr lang="en-US" dirty="0" err="1" smtClean="0"/>
              <a:t>sharma</a:t>
            </a:r>
            <a:r>
              <a:rPr lang="en-US" dirty="0" smtClean="0"/>
              <a:t>:</a:t>
            </a:r>
          </a:p>
          <a:p>
            <a:pPr>
              <a:lnSpc>
                <a:spcPct val="150000"/>
              </a:lnSpc>
              <a:buFont typeface="Arial" pitchFamily="34" charset="0"/>
              <a:buNone/>
            </a:pPr>
            <a:r>
              <a:rPr lang="en-US" dirty="0" smtClean="0"/>
              <a:t>	</a:t>
            </a:r>
          </a:p>
          <a:p>
            <a:pPr>
              <a:lnSpc>
                <a:spcPct val="150000"/>
              </a:lnSpc>
            </a:pPr>
            <a:r>
              <a:rPr lang="en-US" dirty="0" smtClean="0"/>
              <a:t>Switching to root directory:</a:t>
            </a:r>
          </a:p>
          <a:p>
            <a:pPr>
              <a:lnSpc>
                <a:spcPct val="150000"/>
              </a:lnSpc>
              <a:buFont typeface="Arial" pitchFamily="34" charset="0"/>
              <a:buNone/>
            </a:pPr>
            <a:endParaRPr lang="en-US" dirty="0" smtClean="0"/>
          </a:p>
        </p:txBody>
      </p:sp>
      <p:sp>
        <p:nvSpPr>
          <p:cNvPr id="14340" name="AutoShape 4"/>
          <p:cNvSpPr>
            <a:spLocks noChangeArrowheads="1"/>
          </p:cNvSpPr>
          <p:nvPr/>
        </p:nvSpPr>
        <p:spPr bwMode="auto">
          <a:xfrm>
            <a:off x="762000" y="1828800"/>
            <a:ext cx="3882571" cy="5080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rPr>
              <a:t>$ </a:t>
            </a:r>
            <a:r>
              <a:rPr lang="en-US" dirty="0" err="1">
                <a:latin typeface="Candara"/>
              </a:rPr>
              <a:t>cd</a:t>
            </a:r>
            <a:r>
              <a:rPr lang="en-US" dirty="0">
                <a:latin typeface="Candara"/>
              </a:rPr>
              <a:t>  ..</a:t>
            </a:r>
          </a:p>
        </p:txBody>
      </p:sp>
      <p:sp>
        <p:nvSpPr>
          <p:cNvPr id="14341" name="AutoShape 5"/>
          <p:cNvSpPr>
            <a:spLocks noChangeArrowheads="1"/>
          </p:cNvSpPr>
          <p:nvPr/>
        </p:nvSpPr>
        <p:spPr bwMode="auto">
          <a:xfrm>
            <a:off x="762000" y="2808515"/>
            <a:ext cx="3969657" cy="515257"/>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rPr>
              <a:t>$ </a:t>
            </a:r>
            <a:r>
              <a:rPr lang="en-US" dirty="0" err="1">
                <a:latin typeface="Candara"/>
              </a:rPr>
              <a:t>cd</a:t>
            </a:r>
            <a:endParaRPr lang="en-US" dirty="0">
              <a:latin typeface="Candara"/>
            </a:endParaRPr>
          </a:p>
        </p:txBody>
      </p:sp>
      <p:sp>
        <p:nvSpPr>
          <p:cNvPr id="14342" name="AutoShape 6"/>
          <p:cNvSpPr>
            <a:spLocks noChangeArrowheads="1"/>
          </p:cNvSpPr>
          <p:nvPr/>
        </p:nvSpPr>
        <p:spPr bwMode="auto">
          <a:xfrm>
            <a:off x="762000" y="4160832"/>
            <a:ext cx="3940629" cy="478971"/>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rPr>
              <a:t>$ </a:t>
            </a:r>
            <a:r>
              <a:rPr lang="en-US" dirty="0" err="1">
                <a:latin typeface="Candara"/>
              </a:rPr>
              <a:t>cd</a:t>
            </a:r>
            <a:r>
              <a:rPr lang="en-US" dirty="0">
                <a:latin typeface="Candara"/>
              </a:rPr>
              <a:t>  /</a:t>
            </a:r>
            <a:r>
              <a:rPr lang="en-US" dirty="0" err="1">
                <a:latin typeface="Candara"/>
              </a:rPr>
              <a:t>usr</a:t>
            </a:r>
            <a:r>
              <a:rPr lang="en-US" dirty="0">
                <a:latin typeface="Candara"/>
              </a:rPr>
              <a:t>/Sharma</a:t>
            </a:r>
          </a:p>
        </p:txBody>
      </p:sp>
      <p:sp>
        <p:nvSpPr>
          <p:cNvPr id="14343" name="AutoShape 7"/>
          <p:cNvSpPr>
            <a:spLocks noChangeArrowheads="1"/>
          </p:cNvSpPr>
          <p:nvPr/>
        </p:nvSpPr>
        <p:spPr bwMode="auto">
          <a:xfrm>
            <a:off x="747486" y="5222458"/>
            <a:ext cx="3984171" cy="47534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rPr>
              <a:t>$ </a:t>
            </a:r>
            <a:r>
              <a:rPr lang="en-US" dirty="0" err="1">
                <a:latin typeface="Candara"/>
              </a:rPr>
              <a:t>cd</a:t>
            </a:r>
            <a:r>
              <a:rPr lang="en-US" dirty="0">
                <a:latin typeface="Candara"/>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p:cNvSpPr>
          <p:nvPr>
            <p:ph type="title"/>
          </p:nvPr>
        </p:nvSpPr>
        <p:spPr/>
        <p:txBody>
          <a:bodyPr/>
          <a:lstStyle/>
          <a:p>
            <a:r>
              <a:rPr lang="en-US" sz="1000" b="0" dirty="0" smtClean="0"/>
              <a:t/>
            </a:r>
            <a:br>
              <a:rPr lang="en-US" sz="1000" b="0" dirty="0" smtClean="0"/>
            </a:br>
            <a:r>
              <a:rPr lang="en-US" dirty="0" err="1" smtClean="0"/>
              <a:t>logname</a:t>
            </a:r>
            <a:r>
              <a:rPr lang="en-US" dirty="0" smtClean="0"/>
              <a:t> Command</a:t>
            </a:r>
          </a:p>
        </p:txBody>
      </p:sp>
      <p:sp>
        <p:nvSpPr>
          <p:cNvPr id="15363" name="Rectangle 7"/>
          <p:cNvSpPr>
            <a:spLocks noGrp="1"/>
          </p:cNvSpPr>
          <p:nvPr>
            <p:ph idx="1"/>
          </p:nvPr>
        </p:nvSpPr>
        <p:spPr>
          <a:xfrm>
            <a:off x="457200" y="1088572"/>
            <a:ext cx="8229600" cy="5037592"/>
          </a:xfrm>
        </p:spPr>
        <p:txBody>
          <a:bodyPr/>
          <a:lstStyle/>
          <a:p>
            <a:r>
              <a:rPr lang="en-US" dirty="0" smtClean="0"/>
              <a:t>The </a:t>
            </a:r>
            <a:r>
              <a:rPr lang="en-US" b="0" dirty="0" err="1" smtClean="0"/>
              <a:t>logname</a:t>
            </a:r>
            <a:r>
              <a:rPr lang="en-US" dirty="0" smtClean="0"/>
              <a:t> command checks the login directory.</a:t>
            </a:r>
          </a:p>
          <a:p>
            <a:endParaRPr lang="en-US" b="0" dirty="0" smtClean="0"/>
          </a:p>
          <a:p>
            <a:endParaRPr lang="en-US" b="0" dirty="0" smtClean="0"/>
          </a:p>
          <a:p>
            <a:endParaRPr lang="en-US" b="0" dirty="0" smtClean="0"/>
          </a:p>
          <a:p>
            <a:pPr lvl="1">
              <a:buFont typeface="Arial" pitchFamily="34" charset="0"/>
              <a:buNone/>
            </a:pPr>
            <a:r>
              <a:rPr lang="en-US" b="1" dirty="0" smtClean="0"/>
              <a:t>Output:</a:t>
            </a:r>
            <a:r>
              <a:rPr lang="en-US" dirty="0" smtClean="0"/>
              <a:t>   Kumar</a:t>
            </a:r>
          </a:p>
        </p:txBody>
      </p:sp>
      <p:sp>
        <p:nvSpPr>
          <p:cNvPr id="15364" name="AutoShape 8"/>
          <p:cNvSpPr>
            <a:spLocks noChangeArrowheads="1"/>
          </p:cNvSpPr>
          <p:nvPr/>
        </p:nvSpPr>
        <p:spPr bwMode="auto">
          <a:xfrm>
            <a:off x="762000" y="1828800"/>
            <a:ext cx="3984171" cy="44994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rPr>
              <a:t>$ </a:t>
            </a:r>
            <a:r>
              <a:rPr lang="en-US" dirty="0" err="1">
                <a:latin typeface="Candara"/>
              </a:rPr>
              <a:t>logname</a:t>
            </a:r>
            <a:endParaRPr lang="en-US" dirty="0">
              <a:latin typeface="Candar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p:txBody>
          <a:bodyPr/>
          <a:lstStyle/>
          <a:p>
            <a:r>
              <a:rPr lang="en-US" sz="1000" b="0" dirty="0" smtClean="0"/>
              <a:t/>
            </a:r>
            <a:br>
              <a:rPr lang="en-US" sz="1000" b="0" dirty="0" smtClean="0"/>
            </a:br>
            <a:r>
              <a:rPr lang="en-US" dirty="0" err="1" smtClean="0"/>
              <a:t>ls</a:t>
            </a:r>
            <a:r>
              <a:rPr lang="en-US" dirty="0" smtClean="0"/>
              <a:t> Command</a:t>
            </a:r>
          </a:p>
        </p:txBody>
      </p:sp>
      <p:sp>
        <p:nvSpPr>
          <p:cNvPr id="16387" name="Rectangle 3"/>
          <p:cNvSpPr>
            <a:spLocks noGrp="1"/>
          </p:cNvSpPr>
          <p:nvPr>
            <p:ph idx="1"/>
          </p:nvPr>
        </p:nvSpPr>
        <p:spPr/>
        <p:txBody>
          <a:bodyPr/>
          <a:lstStyle/>
          <a:p>
            <a:r>
              <a:rPr lang="en-US" dirty="0" smtClean="0"/>
              <a:t>The </a:t>
            </a:r>
            <a:r>
              <a:rPr lang="en-US" b="0" dirty="0" err="1" smtClean="0"/>
              <a:t>ls</a:t>
            </a:r>
            <a:r>
              <a:rPr lang="en-US" b="0" dirty="0" smtClean="0"/>
              <a:t> </a:t>
            </a:r>
            <a:r>
              <a:rPr lang="en-US" dirty="0" smtClean="0"/>
              <a:t>command lists the directory contents. </a:t>
            </a:r>
          </a:p>
          <a:p>
            <a:r>
              <a:rPr lang="en-US" dirty="0" smtClean="0"/>
              <a:t>Example:</a:t>
            </a:r>
          </a:p>
          <a:p>
            <a:pPr lvl="1"/>
            <a:endParaRPr lang="en-US" dirty="0" smtClean="0"/>
          </a:p>
          <a:p>
            <a:pPr lvl="1"/>
            <a:endParaRPr lang="en-US" dirty="0" smtClean="0"/>
          </a:p>
          <a:p>
            <a:pPr lvl="1"/>
            <a:endParaRPr lang="en-US" dirty="0" smtClean="0"/>
          </a:p>
          <a:p>
            <a:pPr lvl="1"/>
            <a:endParaRPr lang="en-US" dirty="0" smtClean="0"/>
          </a:p>
          <a:p>
            <a:pPr lvl="1">
              <a:buFont typeface="Arial" pitchFamily="34" charset="0"/>
              <a:buNone/>
            </a:pPr>
            <a:r>
              <a:rPr lang="en-US" b="1" dirty="0" smtClean="0"/>
              <a:t>Output:</a:t>
            </a:r>
          </a:p>
          <a:p>
            <a:pPr lvl="1">
              <a:buFont typeface="Arial" pitchFamily="34" charset="0"/>
              <a:buNone/>
            </a:pPr>
            <a:r>
              <a:rPr lang="en-US" dirty="0" smtClean="0"/>
              <a:t>		</a:t>
            </a:r>
            <a:r>
              <a:rPr lang="en-US" dirty="0" err="1" smtClean="0"/>
              <a:t>a.out</a:t>
            </a:r>
            <a:endParaRPr lang="en-US" dirty="0" smtClean="0"/>
          </a:p>
          <a:p>
            <a:pPr lvl="1">
              <a:buFont typeface="Arial" pitchFamily="34" charset="0"/>
              <a:buNone/>
            </a:pPr>
            <a:r>
              <a:rPr lang="en-US" dirty="0" smtClean="0"/>
              <a:t>		chap1		</a:t>
            </a:r>
          </a:p>
          <a:p>
            <a:pPr lvl="1">
              <a:buFont typeface="Arial" pitchFamily="34" charset="0"/>
              <a:buNone/>
            </a:pPr>
            <a:r>
              <a:rPr lang="en-US" dirty="0" smtClean="0"/>
              <a:t>		chap2</a:t>
            </a:r>
          </a:p>
          <a:p>
            <a:pPr lvl="1">
              <a:buFont typeface="Arial" pitchFamily="34" charset="0"/>
              <a:buNone/>
            </a:pPr>
            <a:r>
              <a:rPr lang="en-US" dirty="0" smtClean="0"/>
              <a:t>		test</a:t>
            </a:r>
          </a:p>
          <a:p>
            <a:pPr lvl="1">
              <a:buFont typeface="Arial" pitchFamily="34" charset="0"/>
              <a:buNone/>
            </a:pPr>
            <a:r>
              <a:rPr lang="en-US" dirty="0" smtClean="0"/>
              <a:t>		</a:t>
            </a:r>
            <a:r>
              <a:rPr lang="en-US" dirty="0" err="1" smtClean="0"/>
              <a:t>test.c</a:t>
            </a:r>
            <a:endParaRPr lang="en-US" dirty="0" smtClean="0"/>
          </a:p>
        </p:txBody>
      </p:sp>
      <p:sp>
        <p:nvSpPr>
          <p:cNvPr id="16388" name="AutoShape 4"/>
          <p:cNvSpPr>
            <a:spLocks noChangeArrowheads="1"/>
          </p:cNvSpPr>
          <p:nvPr/>
        </p:nvSpPr>
        <p:spPr bwMode="auto">
          <a:xfrm>
            <a:off x="762000" y="2514600"/>
            <a:ext cx="3940629" cy="446314"/>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rPr>
              <a:t>$ </a:t>
            </a:r>
            <a:r>
              <a:rPr lang="en-US" dirty="0" err="1">
                <a:latin typeface="Candara"/>
              </a:rPr>
              <a:t>ls</a:t>
            </a:r>
            <a:endParaRPr lang="en-US" dirty="0">
              <a:latin typeface="Candar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p:cNvSpPr>
          <p:nvPr>
            <p:ph type="title"/>
          </p:nvPr>
        </p:nvSpPr>
        <p:spPr/>
        <p:txBody>
          <a:bodyPr/>
          <a:lstStyle/>
          <a:p>
            <a:r>
              <a:rPr lang="en-US" sz="1000" b="0" dirty="0" smtClean="0"/>
              <a:t/>
            </a:r>
            <a:br>
              <a:rPr lang="en-US" sz="1000" b="0" dirty="0" smtClean="0"/>
            </a:br>
            <a:r>
              <a:rPr lang="en-US" dirty="0" err="1" smtClean="0"/>
              <a:t>ls</a:t>
            </a:r>
            <a:r>
              <a:rPr lang="en-US" dirty="0" smtClean="0"/>
              <a:t> Command</a:t>
            </a:r>
          </a:p>
        </p:txBody>
      </p:sp>
      <p:sp>
        <p:nvSpPr>
          <p:cNvPr id="17411" name="Rectangle 7"/>
          <p:cNvSpPr>
            <a:spLocks noGrp="1"/>
          </p:cNvSpPr>
          <p:nvPr>
            <p:ph idx="1"/>
          </p:nvPr>
        </p:nvSpPr>
        <p:spPr/>
        <p:txBody>
          <a:bodyPr/>
          <a:lstStyle/>
          <a:p>
            <a:r>
              <a:rPr lang="en-US" smtClean="0"/>
              <a:t>Options available in ls command:</a:t>
            </a:r>
          </a:p>
        </p:txBody>
      </p:sp>
      <p:graphicFrame>
        <p:nvGraphicFramePr>
          <p:cNvPr id="256056" name="Group 56"/>
          <p:cNvGraphicFramePr>
            <a:graphicFrameLocks noGrp="1"/>
          </p:cNvGraphicFramePr>
          <p:nvPr/>
        </p:nvGraphicFramePr>
        <p:xfrm>
          <a:off x="762000" y="2120900"/>
          <a:ext cx="7848600" cy="2542540"/>
        </p:xfrm>
        <a:graphic>
          <a:graphicData uri="http://schemas.openxmlformats.org/drawingml/2006/table">
            <a:tbl>
              <a:tblPr/>
              <a:tblGrid>
                <a:gridCol w="979488"/>
                <a:gridCol w="6869112"/>
              </a:tblGrid>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cs typeface="Arial" pitchFamily="34" charset="0"/>
                        </a:rPr>
                        <a:t>Option</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cs typeface="Arial" pitchFamily="34" charset="0"/>
                        </a:rPr>
                        <a:t>Description</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DDDDDD"/>
                    </a:solid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Candara" pitchFamily="34" charset="0"/>
                          <a:cs typeface="Arial" pitchFamily="34" charset="0"/>
                        </a:rPr>
                        <a:t>-x</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Displays multi columnar output (prior to Release 4)</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Candara" pitchFamily="34" charset="0"/>
                          <a:cs typeface="Arial" pitchFamily="34" charset="0"/>
                        </a:rPr>
                        <a:t>-F</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Marks executables with *and directories with /</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Candara" pitchFamily="34" charset="0"/>
                          <a:cs typeface="Arial" pitchFamily="34" charset="0"/>
                        </a:rPr>
                        <a:t>-r</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Sorts files in reverse order (ASCII collating sequence by default)</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Candara" pitchFamily="34" charset="0"/>
                          <a:cs typeface="Arial" pitchFamily="34" charset="0"/>
                        </a:rPr>
                        <a:t>-l</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The long listing showing seven attributes of a file</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Candara" pitchFamily="34" charset="0"/>
                          <a:cs typeface="Arial" pitchFamily="34" charset="0"/>
                        </a:rPr>
                        <a:t>-d</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Forces listing of a directory</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-a</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Shows all files including ., .. And those beginning with a dot</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p:cNvSpPr>
          <p:nvPr>
            <p:ph type="title"/>
          </p:nvPr>
        </p:nvSpPr>
        <p:spPr/>
        <p:txBody>
          <a:bodyPr/>
          <a:lstStyle/>
          <a:p>
            <a:r>
              <a:rPr lang="en-US" sz="1000" b="0" dirty="0" smtClean="0"/>
              <a:t/>
            </a:r>
            <a:br>
              <a:rPr lang="en-US" sz="1000" b="0" dirty="0" smtClean="0"/>
            </a:br>
            <a:r>
              <a:rPr lang="en-US" dirty="0" err="1" smtClean="0"/>
              <a:t>ls</a:t>
            </a:r>
            <a:r>
              <a:rPr lang="en-US" dirty="0" smtClean="0"/>
              <a:t> Command</a:t>
            </a:r>
          </a:p>
        </p:txBody>
      </p:sp>
      <p:sp>
        <p:nvSpPr>
          <p:cNvPr id="18435" name="Rectangle 7"/>
          <p:cNvSpPr>
            <a:spLocks noGrp="1"/>
          </p:cNvSpPr>
          <p:nvPr>
            <p:ph idx="1"/>
          </p:nvPr>
        </p:nvSpPr>
        <p:spPr/>
        <p:txBody>
          <a:bodyPr/>
          <a:lstStyle/>
          <a:p>
            <a:r>
              <a:rPr lang="en-US" smtClean="0"/>
              <a:t>Options available in ls command:</a:t>
            </a:r>
          </a:p>
        </p:txBody>
      </p:sp>
      <p:graphicFrame>
        <p:nvGraphicFramePr>
          <p:cNvPr id="258098" name="Group 50"/>
          <p:cNvGraphicFramePr>
            <a:graphicFrameLocks noGrp="1"/>
          </p:cNvGraphicFramePr>
          <p:nvPr/>
        </p:nvGraphicFramePr>
        <p:xfrm>
          <a:off x="762000" y="2133600"/>
          <a:ext cx="7848600" cy="2179320"/>
        </p:xfrm>
        <a:graphic>
          <a:graphicData uri="http://schemas.openxmlformats.org/drawingml/2006/table">
            <a:tbl>
              <a:tblPr/>
              <a:tblGrid>
                <a:gridCol w="979488"/>
                <a:gridCol w="6869112"/>
              </a:tblGrid>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cs typeface="Arial" pitchFamily="34" charset="0"/>
                        </a:rPr>
                        <a:t>Option</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cs typeface="Arial" pitchFamily="34" charset="0"/>
                        </a:rPr>
                        <a:t>Description</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DDDDDD"/>
                    </a:solid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-t</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Sorts files by modification time</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-R</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Recursive listing of all files in sub-directories</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-u</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Sorts files by access time (when used with the –t option)</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a:t>
                      </a:r>
                      <a:r>
                        <a:rPr kumimoji="0" lang="en-US" sz="1800" b="1" i="0" u="none" strike="noStrike" cap="none" normalizeH="0" baseline="0" dirty="0" err="1" smtClean="0">
                          <a:ln>
                            <a:noFill/>
                          </a:ln>
                          <a:solidFill>
                            <a:schemeClr val="tx1"/>
                          </a:solidFill>
                          <a:effectLst/>
                          <a:latin typeface="Candara" pitchFamily="34" charset="0"/>
                          <a:cs typeface="Arial" pitchFamily="34" charset="0"/>
                        </a:rPr>
                        <a:t>i</a:t>
                      </a:r>
                      <a:endParaRPr kumimoji="0" lang="en-US" sz="1800" b="1" i="0" u="none" strike="noStrike" cap="none" normalizeH="0" baseline="0" dirty="0" smtClean="0">
                        <a:ln>
                          <a:noFill/>
                        </a:ln>
                        <a:solidFill>
                          <a:schemeClr val="tx1"/>
                        </a:solidFill>
                        <a:effectLst/>
                        <a:latin typeface="Candara" pitchFamily="34" charset="0"/>
                        <a:cs typeface="Arial" pitchFamily="34" charset="0"/>
                      </a:endParaRP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Shows </a:t>
                      </a:r>
                      <a:r>
                        <a:rPr kumimoji="0" lang="en-US" sz="1800" b="1" i="0" u="none" strike="noStrike" cap="none" normalizeH="0" baseline="0" dirty="0" err="1" smtClean="0">
                          <a:ln>
                            <a:noFill/>
                          </a:ln>
                          <a:solidFill>
                            <a:schemeClr val="tx1"/>
                          </a:solidFill>
                          <a:effectLst/>
                          <a:latin typeface="Candara" pitchFamily="34" charset="0"/>
                          <a:cs typeface="Arial" pitchFamily="34" charset="0"/>
                        </a:rPr>
                        <a:t>i</a:t>
                      </a:r>
                      <a:r>
                        <a:rPr kumimoji="0" lang="en-US" sz="1800" b="1" i="0" u="none" strike="noStrike" cap="none" normalizeH="0" baseline="0" dirty="0" smtClean="0">
                          <a:ln>
                            <a:noFill/>
                          </a:ln>
                          <a:solidFill>
                            <a:schemeClr val="tx1"/>
                          </a:solidFill>
                          <a:effectLst/>
                          <a:latin typeface="Candara" pitchFamily="34" charset="0"/>
                          <a:cs typeface="Arial" pitchFamily="34" charset="0"/>
                        </a:rPr>
                        <a:t>-node number of a file</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Candara" pitchFamily="34" charset="0"/>
                          <a:cs typeface="Arial" pitchFamily="34" charset="0"/>
                        </a:rPr>
                        <a:t>-s</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Displays number of blocks used by a file</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p:cNvSpPr>
          <p:nvPr>
            <p:ph type="title"/>
          </p:nvPr>
        </p:nvSpPr>
        <p:spPr/>
        <p:txBody>
          <a:bodyPr/>
          <a:lstStyle/>
          <a:p>
            <a:r>
              <a:rPr lang="en-US" sz="1000" b="0" dirty="0" smtClean="0"/>
              <a:t/>
            </a:r>
            <a:br>
              <a:rPr lang="en-US" sz="1000" b="0" dirty="0" smtClean="0"/>
            </a:br>
            <a:r>
              <a:rPr lang="en-US" dirty="0" err="1" smtClean="0"/>
              <a:t>ls</a:t>
            </a:r>
            <a:r>
              <a:rPr lang="en-US" dirty="0" smtClean="0"/>
              <a:t> Command</a:t>
            </a:r>
          </a:p>
        </p:txBody>
      </p:sp>
      <p:sp>
        <p:nvSpPr>
          <p:cNvPr id="19459" name="Rectangle 7"/>
          <p:cNvSpPr>
            <a:spLocks noGrp="1"/>
          </p:cNvSpPr>
          <p:nvPr>
            <p:ph idx="1"/>
          </p:nvPr>
        </p:nvSpPr>
        <p:spPr>
          <a:xfrm>
            <a:off x="457200" y="1320800"/>
            <a:ext cx="8229600" cy="4805363"/>
          </a:xfrm>
        </p:spPr>
        <p:txBody>
          <a:bodyPr/>
          <a:lstStyle/>
          <a:p>
            <a:r>
              <a:rPr lang="en-US" dirty="0" smtClean="0"/>
              <a:t>Example:</a:t>
            </a:r>
          </a:p>
          <a:p>
            <a:endParaRPr lang="en-US" dirty="0" smtClean="0"/>
          </a:p>
          <a:p>
            <a:endParaRPr lang="en-US" dirty="0" smtClean="0"/>
          </a:p>
          <a:p>
            <a:pPr lvl="1"/>
            <a:endParaRPr lang="en-US" dirty="0" smtClean="0"/>
          </a:p>
          <a:p>
            <a:pPr lvl="1"/>
            <a:r>
              <a:rPr lang="en-US" dirty="0" smtClean="0"/>
              <a:t>It displays output as follows which includes 7 columns </a:t>
            </a:r>
          </a:p>
          <a:p>
            <a:pPr lvl="1">
              <a:buFont typeface="Arial" pitchFamily="34" charset="0"/>
              <a:buNone/>
            </a:pPr>
            <a:r>
              <a:rPr lang="en-US" dirty="0" smtClean="0"/>
              <a:t>	total 8:</a:t>
            </a:r>
          </a:p>
          <a:p>
            <a:pPr lvl="2">
              <a:buFont typeface="Arial" pitchFamily="34" charset="0"/>
              <a:buNone/>
            </a:pPr>
            <a:r>
              <a:rPr lang="en-US" dirty="0" smtClean="0"/>
              <a:t>-</a:t>
            </a:r>
            <a:r>
              <a:rPr lang="en-US" dirty="0" err="1" smtClean="0"/>
              <a:t>rw-rw-rw</a:t>
            </a:r>
            <a:r>
              <a:rPr lang="en-US" dirty="0" smtClean="0"/>
              <a:t>-	1 Kumar group 44   May 9 09:08 </a:t>
            </a:r>
            <a:r>
              <a:rPr lang="en-US" dirty="0" err="1" smtClean="0"/>
              <a:t>dept.h</a:t>
            </a:r>
            <a:endParaRPr lang="en-US" dirty="0" smtClean="0"/>
          </a:p>
          <a:p>
            <a:pPr lvl="2">
              <a:buFont typeface="Arial" pitchFamily="34" charset="0"/>
              <a:buNone/>
            </a:pPr>
            <a:r>
              <a:rPr lang="en-US" dirty="0" smtClean="0"/>
              <a:t>-</a:t>
            </a:r>
            <a:r>
              <a:rPr lang="en-US" dirty="0" err="1" smtClean="0"/>
              <a:t>rw-rw-rw</a:t>
            </a:r>
            <a:r>
              <a:rPr lang="en-US" dirty="0" smtClean="0"/>
              <a:t>-	1 Kumar group 212 May 9 09:08 </a:t>
            </a:r>
            <a:r>
              <a:rPr lang="en-US" dirty="0" err="1" smtClean="0"/>
              <a:t>dept.q</a:t>
            </a:r>
            <a:endParaRPr lang="en-US" dirty="0" smtClean="0"/>
          </a:p>
          <a:p>
            <a:pPr lvl="2">
              <a:buFont typeface="Arial" pitchFamily="34" charset="0"/>
              <a:buNone/>
            </a:pPr>
            <a:r>
              <a:rPr lang="en-US" dirty="0" smtClean="0"/>
              <a:t>-</a:t>
            </a:r>
            <a:r>
              <a:rPr lang="en-US" dirty="0" err="1" smtClean="0"/>
              <a:t>rw-rw-rw</a:t>
            </a:r>
            <a:r>
              <a:rPr lang="en-US" dirty="0" smtClean="0"/>
              <a:t>-	1 Kumar group 154 May 9 09:08 </a:t>
            </a:r>
            <a:r>
              <a:rPr lang="en-US" dirty="0" err="1" smtClean="0"/>
              <a:t>emp.h</a:t>
            </a:r>
            <a:endParaRPr lang="en-US" dirty="0" smtClean="0"/>
          </a:p>
        </p:txBody>
      </p:sp>
      <p:sp>
        <p:nvSpPr>
          <p:cNvPr id="19460" name="AutoShape 8"/>
          <p:cNvSpPr>
            <a:spLocks noChangeArrowheads="1"/>
          </p:cNvSpPr>
          <p:nvPr/>
        </p:nvSpPr>
        <p:spPr bwMode="auto">
          <a:xfrm>
            <a:off x="762000" y="1981200"/>
            <a:ext cx="3969657" cy="428171"/>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rPr>
              <a:t>$ </a:t>
            </a:r>
            <a:r>
              <a:rPr lang="en-US" dirty="0" err="1">
                <a:latin typeface="Candara"/>
              </a:rPr>
              <a:t>ls</a:t>
            </a:r>
            <a:r>
              <a:rPr lang="en-US" dirty="0">
                <a:latin typeface="Candara"/>
              </a:rPr>
              <a:t> – l</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p:cNvSpPr>
          <p:nvPr>
            <p:ph type="title"/>
          </p:nvPr>
        </p:nvSpPr>
        <p:spPr/>
        <p:txBody>
          <a:bodyPr/>
          <a:lstStyle/>
          <a:p>
            <a:r>
              <a:rPr lang="en-US" sz="1000" b="0" dirty="0" smtClean="0"/>
              <a:t/>
            </a:r>
            <a:br>
              <a:rPr lang="en-US" sz="1000" b="0" dirty="0" smtClean="0"/>
            </a:br>
            <a:r>
              <a:rPr lang="en-US" dirty="0" err="1" smtClean="0"/>
              <a:t>ls</a:t>
            </a:r>
            <a:r>
              <a:rPr lang="en-US" dirty="0" smtClean="0"/>
              <a:t> Command</a:t>
            </a:r>
          </a:p>
        </p:txBody>
      </p:sp>
      <p:sp>
        <p:nvSpPr>
          <p:cNvPr id="20483" name="Rectangle 5"/>
          <p:cNvSpPr>
            <a:spLocks noGrp="1"/>
          </p:cNvSpPr>
          <p:nvPr>
            <p:ph idx="1"/>
          </p:nvPr>
        </p:nvSpPr>
        <p:spPr/>
        <p:txBody>
          <a:bodyPr/>
          <a:lstStyle/>
          <a:p>
            <a:r>
              <a:rPr lang="en-US" smtClean="0"/>
              <a:t>Consider the first column:</a:t>
            </a:r>
          </a:p>
          <a:p>
            <a:pPr lvl="1">
              <a:buFont typeface="Arial" pitchFamily="34" charset="0"/>
              <a:buNone/>
            </a:pPr>
            <a:r>
              <a:rPr lang="en-US" smtClean="0"/>
              <a:t>Field1 --&gt; mode</a:t>
            </a:r>
          </a:p>
          <a:p>
            <a:pPr lvl="1">
              <a:buFont typeface="Arial" pitchFamily="34" charset="0"/>
              <a:buNone/>
            </a:pPr>
            <a:r>
              <a:rPr lang="en-US" smtClean="0"/>
              <a:t>-   r w x   r w x   r w x </a:t>
            </a:r>
          </a:p>
          <a:p>
            <a:pPr lvl="1">
              <a:buFont typeface="Arial" pitchFamily="34" charset="0"/>
              <a:buNone/>
            </a:pPr>
            <a:r>
              <a:rPr lang="en-US" smtClean="0">
                <a:sym typeface="Monotype Sorts" charset="2"/>
              </a:rPr>
              <a:t>                       </a:t>
            </a:r>
            <a:endParaRPr lang="en-US" smtClean="0"/>
          </a:p>
          <a:p>
            <a:pPr lvl="1">
              <a:buFont typeface="Arial" pitchFamily="34" charset="0"/>
              <a:buNone/>
            </a:pPr>
            <a:r>
              <a:rPr lang="en-US" smtClean="0">
                <a:sym typeface="Monotype Sorts" charset="2"/>
              </a:rPr>
              <a:t>	 --&gt; user permissions</a:t>
            </a:r>
          </a:p>
          <a:p>
            <a:pPr lvl="1">
              <a:buFont typeface="Arial" pitchFamily="34" charset="0"/>
              <a:buNone/>
            </a:pPr>
            <a:r>
              <a:rPr lang="en-US" smtClean="0"/>
              <a:t>	</a:t>
            </a:r>
            <a:r>
              <a:rPr lang="en-US" smtClean="0">
                <a:sym typeface="Monotype Sorts" charset="2"/>
              </a:rPr>
              <a:t> --&gt; group permissions</a:t>
            </a:r>
          </a:p>
          <a:p>
            <a:pPr lvl="1">
              <a:buFont typeface="Arial" pitchFamily="34" charset="0"/>
              <a:buNone/>
            </a:pPr>
            <a:r>
              <a:rPr lang="en-US" smtClean="0">
                <a:sym typeface="Monotype Sorts" charset="2"/>
              </a:rPr>
              <a:t>	 --&gt; others permissions</a:t>
            </a:r>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p:txBody>
          <a:bodyPr/>
          <a:lstStyle/>
          <a:p>
            <a:r>
              <a:rPr lang="en-US" sz="1000" b="0" dirty="0" smtClean="0"/>
              <a:t/>
            </a:r>
            <a:br>
              <a:rPr lang="en-US" sz="1000" b="0" dirty="0" smtClean="0"/>
            </a:br>
            <a:r>
              <a:rPr lang="en-US" dirty="0" err="1" smtClean="0"/>
              <a:t>ls</a:t>
            </a:r>
            <a:r>
              <a:rPr lang="en-US" dirty="0" smtClean="0"/>
              <a:t> Command</a:t>
            </a:r>
          </a:p>
        </p:txBody>
      </p:sp>
      <p:sp>
        <p:nvSpPr>
          <p:cNvPr id="21507" name="Rectangle 3"/>
          <p:cNvSpPr>
            <a:spLocks noGrp="1"/>
          </p:cNvSpPr>
          <p:nvPr>
            <p:ph idx="1"/>
          </p:nvPr>
        </p:nvSpPr>
        <p:spPr/>
        <p:txBody>
          <a:bodyPr/>
          <a:lstStyle/>
          <a:p>
            <a:r>
              <a:rPr lang="en-US" smtClean="0"/>
              <a:t>File type</a:t>
            </a:r>
          </a:p>
          <a:p>
            <a:pPr lvl="1"/>
            <a:r>
              <a:rPr lang="en-US" smtClean="0"/>
              <a:t>1 st character represents file type:</a:t>
            </a:r>
          </a:p>
          <a:p>
            <a:pPr>
              <a:buFont typeface="Arial" pitchFamily="34" charset="0"/>
              <a:buNone/>
            </a:pPr>
            <a:r>
              <a:rPr lang="en-US" smtClean="0"/>
              <a:t>		-   r w x   r w x   r w x </a:t>
            </a:r>
          </a:p>
          <a:p>
            <a:pPr lvl="2"/>
            <a:r>
              <a:rPr lang="en-US" smtClean="0"/>
              <a:t>-   --&gt; regular file</a:t>
            </a:r>
          </a:p>
          <a:p>
            <a:pPr lvl="2"/>
            <a:r>
              <a:rPr lang="en-US" smtClean="0"/>
              <a:t>d --&gt; directory file</a:t>
            </a:r>
          </a:p>
          <a:p>
            <a:pPr lvl="2"/>
            <a:r>
              <a:rPr lang="en-US" smtClean="0"/>
              <a:t>c --&gt; character - read</a:t>
            </a:r>
          </a:p>
          <a:p>
            <a:pPr lvl="2"/>
            <a:r>
              <a:rPr lang="en-US" smtClean="0"/>
              <a:t>b --&gt; block read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1"/>
          <p:cNvSpPr>
            <a:spLocks noGrp="1"/>
          </p:cNvSpPr>
          <p:nvPr>
            <p:ph type="title"/>
          </p:nvPr>
        </p:nvSpPr>
        <p:spPr/>
        <p:txBody>
          <a:bodyPr/>
          <a:lstStyle/>
          <a:p>
            <a:r>
              <a:rPr lang="en-US" dirty="0" smtClean="0"/>
              <a:t>Lesson Objectives</a:t>
            </a:r>
            <a:endParaRPr lang="en-US" sz="2400" dirty="0" smtClean="0"/>
          </a:p>
        </p:txBody>
      </p:sp>
      <p:sp>
        <p:nvSpPr>
          <p:cNvPr id="4099" name="Rectangle 12"/>
          <p:cNvSpPr>
            <a:spLocks noGrp="1"/>
          </p:cNvSpPr>
          <p:nvPr>
            <p:ph idx="1"/>
          </p:nvPr>
        </p:nvSpPr>
        <p:spPr>
          <a:xfrm>
            <a:off x="370114" y="1179286"/>
            <a:ext cx="8229600" cy="4525963"/>
          </a:xfrm>
        </p:spPr>
        <p:txBody>
          <a:bodyPr/>
          <a:lstStyle/>
          <a:p>
            <a:r>
              <a:rPr lang="en-US" dirty="0" smtClean="0"/>
              <a:t>In this lesson, you will learn:</a:t>
            </a:r>
          </a:p>
          <a:p>
            <a:pPr lvl="1"/>
            <a:r>
              <a:rPr lang="en-US" dirty="0" smtClean="0"/>
              <a:t>UNIX File system</a:t>
            </a:r>
          </a:p>
          <a:p>
            <a:pPr lvl="1"/>
            <a:r>
              <a:rPr lang="en-US" dirty="0" smtClean="0"/>
              <a:t>File types</a:t>
            </a:r>
          </a:p>
          <a:p>
            <a:pPr lvl="1"/>
            <a:r>
              <a:rPr lang="en-US" dirty="0" smtClean="0"/>
              <a:t>File permissions</a:t>
            </a:r>
          </a:p>
          <a:p>
            <a:pPr lvl="1"/>
            <a:r>
              <a:rPr lang="en-US" dirty="0" smtClean="0"/>
              <a:t>Commands related to file permission </a:t>
            </a:r>
          </a:p>
          <a:p>
            <a:pPr lvl="2"/>
            <a:r>
              <a:rPr lang="en-US" dirty="0" err="1" smtClean="0"/>
              <a:t>mkdir</a:t>
            </a:r>
            <a:r>
              <a:rPr lang="en-US" dirty="0" smtClean="0"/>
              <a:t>, </a:t>
            </a:r>
            <a:r>
              <a:rPr lang="en-US" dirty="0" err="1" smtClean="0"/>
              <a:t>cd</a:t>
            </a:r>
            <a:r>
              <a:rPr lang="en-US" dirty="0" smtClean="0"/>
              <a:t>, cat etc…</a:t>
            </a:r>
          </a:p>
        </p:txBody>
      </p:sp>
      <p:grpSp>
        <p:nvGrpSpPr>
          <p:cNvPr id="2" name="Group 13"/>
          <p:cNvGrpSpPr>
            <a:grpSpLocks/>
          </p:cNvGrpSpPr>
          <p:nvPr/>
        </p:nvGrpSpPr>
        <p:grpSpPr bwMode="auto">
          <a:xfrm>
            <a:off x="6934200" y="1576388"/>
            <a:ext cx="1716088" cy="1471612"/>
            <a:chOff x="4176" y="993"/>
            <a:chExt cx="1273" cy="1119"/>
          </a:xfrm>
        </p:grpSpPr>
        <p:sp>
          <p:nvSpPr>
            <p:cNvPr id="4101" name="Rectangle 14"/>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US"/>
            </a:p>
          </p:txBody>
        </p:sp>
        <p:pic>
          <p:nvPicPr>
            <p:cNvPr id="4102" name="Picture 15" descr="objectives"/>
            <p:cNvPicPr>
              <a:picLocks noChangeAspect="1" noChangeArrowheads="1"/>
            </p:cNvPicPr>
            <p:nvPr/>
          </p:nvPicPr>
          <p:blipFill>
            <a:blip r:embed="rId3"/>
            <a:srcRect/>
            <a:stretch>
              <a:fillRect/>
            </a:stretch>
          </p:blipFill>
          <p:spPr bwMode="auto">
            <a:xfrm>
              <a:off x="4284" y="1080"/>
              <a:ext cx="1056" cy="96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
          <p:cNvSpPr>
            <a:spLocks noGrp="1"/>
          </p:cNvSpPr>
          <p:nvPr>
            <p:ph type="title"/>
          </p:nvPr>
        </p:nvSpPr>
        <p:spPr/>
        <p:txBody>
          <a:bodyPr/>
          <a:lstStyle/>
          <a:p>
            <a:r>
              <a:rPr lang="en-US" sz="1000" b="0" dirty="0" smtClean="0"/>
              <a:t/>
            </a:r>
            <a:br>
              <a:rPr lang="en-US" sz="1000" b="0" dirty="0" smtClean="0"/>
            </a:br>
            <a:r>
              <a:rPr lang="en-US" dirty="0" err="1" smtClean="0"/>
              <a:t>ls</a:t>
            </a:r>
            <a:r>
              <a:rPr lang="en-US" dirty="0" smtClean="0"/>
              <a:t> Command</a:t>
            </a:r>
          </a:p>
        </p:txBody>
      </p:sp>
      <p:sp>
        <p:nvSpPr>
          <p:cNvPr id="22531" name="Rectangle 11"/>
          <p:cNvSpPr>
            <a:spLocks noGrp="1"/>
          </p:cNvSpPr>
          <p:nvPr>
            <p:ph idx="1"/>
          </p:nvPr>
        </p:nvSpPr>
        <p:spPr/>
        <p:txBody>
          <a:bodyPr/>
          <a:lstStyle/>
          <a:p>
            <a:r>
              <a:rPr lang="en-US" smtClean="0"/>
              <a:t>Field2	: indicates number of links</a:t>
            </a:r>
          </a:p>
          <a:p>
            <a:r>
              <a:rPr lang="en-US" smtClean="0"/>
              <a:t>Field3	: File owner id</a:t>
            </a:r>
          </a:p>
          <a:p>
            <a:r>
              <a:rPr lang="en-US" smtClean="0"/>
              <a:t>Field4	: Group id</a:t>
            </a:r>
          </a:p>
          <a:p>
            <a:r>
              <a:rPr lang="en-US" smtClean="0"/>
              <a:t>Field5	: File size in bytes</a:t>
            </a:r>
          </a:p>
          <a:p>
            <a:r>
              <a:rPr lang="en-US" smtClean="0"/>
              <a:t>Field6	: Date/time last altered</a:t>
            </a:r>
          </a:p>
          <a:p>
            <a:r>
              <a:rPr lang="en-US" smtClean="0"/>
              <a:t>Field7	: Filename</a:t>
            </a:r>
          </a:p>
          <a:p>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2"/>
          <p:cNvSpPr>
            <a:spLocks noGrp="1"/>
          </p:cNvSpPr>
          <p:nvPr>
            <p:ph type="title"/>
          </p:nvPr>
        </p:nvSpPr>
        <p:spPr/>
        <p:txBody>
          <a:bodyPr/>
          <a:lstStyle/>
          <a:p>
            <a:r>
              <a:rPr lang="en-US" sz="1000" b="0" dirty="0" smtClean="0"/>
              <a:t/>
            </a:r>
            <a:br>
              <a:rPr lang="en-US" sz="1000" b="0" dirty="0" smtClean="0"/>
            </a:br>
            <a:r>
              <a:rPr lang="en-US" dirty="0" smtClean="0"/>
              <a:t>cat Command</a:t>
            </a:r>
          </a:p>
        </p:txBody>
      </p:sp>
      <p:sp>
        <p:nvSpPr>
          <p:cNvPr id="23555" name="Rectangle 13"/>
          <p:cNvSpPr>
            <a:spLocks noGrp="1"/>
          </p:cNvSpPr>
          <p:nvPr>
            <p:ph idx="1"/>
          </p:nvPr>
        </p:nvSpPr>
        <p:spPr>
          <a:xfrm>
            <a:off x="301625" y="1214438"/>
            <a:ext cx="8639175" cy="4648200"/>
          </a:xfrm>
          <a:noFill/>
        </p:spPr>
        <p:txBody>
          <a:bodyPr/>
          <a:lstStyle/>
          <a:p>
            <a:r>
              <a:rPr lang="en-US" dirty="0" smtClean="0"/>
              <a:t>The </a:t>
            </a:r>
            <a:r>
              <a:rPr lang="en-US" b="0" dirty="0" smtClean="0"/>
              <a:t>cat </a:t>
            </a:r>
            <a:r>
              <a:rPr lang="en-US" dirty="0" smtClean="0"/>
              <a:t>command is used for displaying and creating files.</a:t>
            </a:r>
          </a:p>
          <a:p>
            <a:pPr lvl="1"/>
            <a:r>
              <a:rPr lang="en-US" dirty="0" smtClean="0"/>
              <a:t>To display file:</a:t>
            </a:r>
          </a:p>
          <a:p>
            <a:pPr lvl="1"/>
            <a:endParaRPr lang="en-US" dirty="0" smtClean="0"/>
          </a:p>
          <a:p>
            <a:pPr lvl="1"/>
            <a:endParaRPr lang="en-US" dirty="0" smtClean="0"/>
          </a:p>
          <a:p>
            <a:pPr lvl="1"/>
            <a:endParaRPr lang="en-US" dirty="0" smtClean="0"/>
          </a:p>
          <a:p>
            <a:pPr lvl="2">
              <a:buFont typeface="Arial" pitchFamily="34" charset="0"/>
              <a:buNone/>
            </a:pPr>
            <a:r>
              <a:rPr lang="en-US" dirty="0" smtClean="0"/>
              <a:t>01|accounts|6213</a:t>
            </a:r>
          </a:p>
          <a:p>
            <a:pPr lvl="2">
              <a:buFont typeface="Arial" pitchFamily="34" charset="0"/>
              <a:buNone/>
            </a:pPr>
            <a:r>
              <a:rPr lang="en-US" dirty="0" smtClean="0"/>
              <a:t>02|admin|5423</a:t>
            </a:r>
          </a:p>
          <a:p>
            <a:pPr lvl="2">
              <a:buFont typeface="Arial" pitchFamily="34" charset="0"/>
              <a:buNone/>
            </a:pPr>
            <a:r>
              <a:rPr lang="en-US" dirty="0" smtClean="0"/>
              <a:t>:</a:t>
            </a:r>
          </a:p>
          <a:p>
            <a:pPr lvl="2">
              <a:buFont typeface="Arial" pitchFamily="34" charset="0"/>
              <a:buNone/>
            </a:pPr>
            <a:r>
              <a:rPr lang="en-US" dirty="0" smtClean="0"/>
              <a:t>06|training|1006</a:t>
            </a:r>
          </a:p>
          <a:p>
            <a:pPr lvl="1"/>
            <a:r>
              <a:rPr lang="en-US" dirty="0" smtClean="0">
                <a:sym typeface="Monotype Sorts" charset="2"/>
              </a:rPr>
              <a:t>To create a file:</a:t>
            </a:r>
          </a:p>
          <a:p>
            <a:pPr lvl="1"/>
            <a:endParaRPr lang="en-US" dirty="0" smtClean="0">
              <a:sym typeface="Monotype Sorts" charset="2"/>
            </a:endParaRPr>
          </a:p>
          <a:p>
            <a:pPr lvl="1"/>
            <a:endParaRPr lang="en-US" dirty="0" smtClean="0">
              <a:sym typeface="Monotype Sorts" charset="2"/>
            </a:endParaRPr>
          </a:p>
          <a:p>
            <a:pPr lvl="2"/>
            <a:endParaRPr lang="en-US" dirty="0" smtClean="0">
              <a:sym typeface="Monotype Sorts" charset="2"/>
            </a:endParaRPr>
          </a:p>
          <a:p>
            <a:pPr lvl="2"/>
            <a:r>
              <a:rPr lang="en-US" dirty="0" smtClean="0">
                <a:sym typeface="Monotype Sorts" charset="2"/>
              </a:rPr>
              <a:t>This is a new file </a:t>
            </a:r>
          </a:p>
          <a:p>
            <a:pPr lvl="2"/>
            <a:r>
              <a:rPr lang="en-US" dirty="0" smtClean="0">
                <a:sym typeface="Monotype Sorts" charset="2"/>
              </a:rPr>
              <a:t>Press ctrl-d to save the contents in  file </a:t>
            </a:r>
            <a:r>
              <a:rPr lang="en-US" dirty="0" err="1" smtClean="0">
                <a:sym typeface="Monotype Sorts" charset="2"/>
              </a:rPr>
              <a:t>myfile</a:t>
            </a:r>
            <a:endParaRPr lang="en-US" dirty="0" smtClean="0">
              <a:sym typeface="Monotype Sorts" charset="2"/>
            </a:endParaRPr>
          </a:p>
        </p:txBody>
      </p:sp>
      <p:sp>
        <p:nvSpPr>
          <p:cNvPr id="23556" name="AutoShape 6"/>
          <p:cNvSpPr>
            <a:spLocks noChangeArrowheads="1"/>
          </p:cNvSpPr>
          <p:nvPr/>
        </p:nvSpPr>
        <p:spPr bwMode="auto">
          <a:xfrm>
            <a:off x="762000" y="2057400"/>
            <a:ext cx="3940629" cy="468086"/>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rPr>
              <a:t>$ cat dept.lst</a:t>
            </a:r>
          </a:p>
        </p:txBody>
      </p:sp>
      <p:sp>
        <p:nvSpPr>
          <p:cNvPr id="23557" name="AutoShape 7"/>
          <p:cNvSpPr>
            <a:spLocks noChangeArrowheads="1"/>
          </p:cNvSpPr>
          <p:nvPr/>
        </p:nvSpPr>
        <p:spPr bwMode="auto">
          <a:xfrm>
            <a:off x="762000" y="4114800"/>
            <a:ext cx="3911600" cy="471714"/>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rPr>
              <a:t>$cat &gt; </a:t>
            </a:r>
            <a:r>
              <a:rPr lang="en-US" dirty="0" err="1">
                <a:latin typeface="Candara"/>
              </a:rPr>
              <a:t>myfile</a:t>
            </a:r>
            <a:endParaRPr lang="en-US" dirty="0">
              <a:latin typeface="Candara"/>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p:cNvSpPr>
            <a:spLocks noGrp="1"/>
          </p:cNvSpPr>
          <p:nvPr>
            <p:ph type="title"/>
          </p:nvPr>
        </p:nvSpPr>
        <p:spPr/>
        <p:txBody>
          <a:bodyPr/>
          <a:lstStyle/>
          <a:p>
            <a:r>
              <a:rPr lang="en-US" sz="1000" b="0" dirty="0" smtClean="0"/>
              <a:t/>
            </a:r>
            <a:br>
              <a:rPr lang="en-US" sz="1000" b="0" dirty="0" smtClean="0"/>
            </a:br>
            <a:r>
              <a:rPr lang="en-US" dirty="0" smtClean="0"/>
              <a:t>cat Command</a:t>
            </a:r>
          </a:p>
        </p:txBody>
      </p:sp>
      <p:sp>
        <p:nvSpPr>
          <p:cNvPr id="24579" name="Rectangle 7"/>
          <p:cNvSpPr>
            <a:spLocks noGrp="1"/>
          </p:cNvSpPr>
          <p:nvPr>
            <p:ph idx="1"/>
          </p:nvPr>
        </p:nvSpPr>
        <p:spPr/>
        <p:txBody>
          <a:bodyPr/>
          <a:lstStyle/>
          <a:p>
            <a:r>
              <a:rPr lang="en-US" smtClean="0"/>
              <a:t>The </a:t>
            </a:r>
            <a:r>
              <a:rPr lang="en-US" b="0" smtClean="0"/>
              <a:t>cat </a:t>
            </a:r>
            <a:r>
              <a:rPr lang="en-US" smtClean="0"/>
              <a:t>command can be used to display contents of more than one file. </a:t>
            </a:r>
          </a:p>
          <a:p>
            <a:pPr lvl="1"/>
            <a:endParaRPr lang="en-US" smtClean="0"/>
          </a:p>
          <a:p>
            <a:pPr lvl="1"/>
            <a:r>
              <a:rPr lang="en-US" smtClean="0"/>
              <a:t>It displays contents of chap2 immediately after displaying chap1.</a:t>
            </a:r>
            <a:endParaRPr lang="en-US" smtClean="0">
              <a:sym typeface="Monotype Sorts" charset="2"/>
            </a:endParaRPr>
          </a:p>
          <a:p>
            <a:endParaRPr lang="en-US" smtClean="0"/>
          </a:p>
        </p:txBody>
      </p:sp>
      <p:sp>
        <p:nvSpPr>
          <p:cNvPr id="24580" name="AutoShape 8"/>
          <p:cNvSpPr>
            <a:spLocks noChangeArrowheads="1"/>
          </p:cNvSpPr>
          <p:nvPr/>
        </p:nvSpPr>
        <p:spPr bwMode="auto">
          <a:xfrm>
            <a:off x="762000" y="2743199"/>
            <a:ext cx="3955143" cy="478971"/>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solidFill>
                  <a:schemeClr val="tx1"/>
                </a:solidFill>
                <a:latin typeface="Candara"/>
              </a:rPr>
              <a:t>$ cat chap1 chap2</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p:cNvSpPr>
          <p:nvPr>
            <p:ph type="title"/>
          </p:nvPr>
        </p:nvSpPr>
        <p:spPr/>
        <p:txBody>
          <a:bodyPr/>
          <a:lstStyle/>
          <a:p>
            <a:r>
              <a:rPr lang="en-US" sz="1000" b="0" dirty="0" smtClean="0"/>
              <a:t/>
            </a:r>
            <a:br>
              <a:rPr lang="en-US" sz="1000" b="0" dirty="0" smtClean="0"/>
            </a:br>
            <a:r>
              <a:rPr lang="en-US" dirty="0" smtClean="0"/>
              <a:t>Input and Output Redirection</a:t>
            </a:r>
          </a:p>
        </p:txBody>
      </p:sp>
      <p:sp>
        <p:nvSpPr>
          <p:cNvPr id="25603" name="Rectangle 7"/>
          <p:cNvSpPr>
            <a:spLocks noGrp="1"/>
          </p:cNvSpPr>
          <p:nvPr>
            <p:ph idx="1"/>
          </p:nvPr>
        </p:nvSpPr>
        <p:spPr/>
        <p:txBody>
          <a:bodyPr/>
          <a:lstStyle/>
          <a:p>
            <a:pPr>
              <a:tabLst>
                <a:tab pos="1379538" algn="l"/>
              </a:tabLst>
            </a:pPr>
            <a:r>
              <a:rPr lang="en-US" dirty="0" smtClean="0"/>
              <a:t>Standard Input	: Keyboard </a:t>
            </a:r>
          </a:p>
          <a:p>
            <a:pPr>
              <a:tabLst>
                <a:tab pos="1379538" algn="l"/>
              </a:tabLst>
            </a:pPr>
            <a:r>
              <a:rPr lang="en-US" dirty="0" smtClean="0"/>
              <a:t>Standard Output: Monitor</a:t>
            </a:r>
          </a:p>
          <a:p>
            <a:pPr>
              <a:tabLst>
                <a:tab pos="1379538" algn="l"/>
              </a:tabLst>
            </a:pPr>
            <a:r>
              <a:rPr lang="en-US" dirty="0" smtClean="0"/>
              <a:t>Standard Error	: Monitor </a:t>
            </a:r>
          </a:p>
          <a:p>
            <a:pPr>
              <a:tabLst>
                <a:tab pos="1379538" algn="l"/>
              </a:tabLst>
            </a:pPr>
            <a:r>
              <a:rPr lang="en-US" dirty="0" smtClean="0"/>
              <a:t>Redirection operators:</a:t>
            </a:r>
          </a:p>
          <a:p>
            <a:pPr lvl="1">
              <a:tabLst>
                <a:tab pos="1379538" algn="l"/>
              </a:tabLst>
            </a:pPr>
            <a:r>
              <a:rPr lang="en-US" dirty="0" smtClean="0"/>
              <a:t>&lt;	: Input Redirection</a:t>
            </a:r>
          </a:p>
          <a:p>
            <a:pPr lvl="1">
              <a:tabLst>
                <a:tab pos="1379538" algn="l"/>
              </a:tabLst>
            </a:pPr>
            <a:r>
              <a:rPr lang="en-US" dirty="0" smtClean="0"/>
              <a:t>&gt;	: Output Redirection</a:t>
            </a:r>
          </a:p>
          <a:p>
            <a:pPr lvl="1">
              <a:tabLst>
                <a:tab pos="1379538" algn="l"/>
              </a:tabLst>
            </a:pPr>
            <a:r>
              <a:rPr lang="en-US" dirty="0" smtClean="0"/>
              <a:t>2&gt;	: Error Redirection</a:t>
            </a:r>
          </a:p>
          <a:p>
            <a:pPr lvl="1">
              <a:tabLst>
                <a:tab pos="1379538" algn="l"/>
              </a:tabLst>
            </a:pPr>
            <a:r>
              <a:rPr lang="en-US" dirty="0" smtClean="0"/>
              <a:t>&gt;&gt;	: Append Redirection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p:cNvSpPr>
          <p:nvPr>
            <p:ph type="title"/>
          </p:nvPr>
        </p:nvSpPr>
        <p:spPr/>
        <p:txBody>
          <a:bodyPr/>
          <a:lstStyle/>
          <a:p>
            <a:r>
              <a:rPr lang="en-US" sz="1000" b="0" dirty="0" smtClean="0"/>
              <a:t/>
            </a:r>
            <a:br>
              <a:rPr lang="en-US" sz="1000" b="0" dirty="0" smtClean="0"/>
            </a:br>
            <a:r>
              <a:rPr lang="en-US" dirty="0" smtClean="0"/>
              <a:t>Redirection</a:t>
            </a:r>
          </a:p>
        </p:txBody>
      </p:sp>
      <p:sp>
        <p:nvSpPr>
          <p:cNvPr id="26627" name="Rectangle 7"/>
          <p:cNvSpPr>
            <a:spLocks noGrp="1"/>
          </p:cNvSpPr>
          <p:nvPr>
            <p:ph idx="1"/>
          </p:nvPr>
        </p:nvSpPr>
        <p:spPr/>
        <p:txBody>
          <a:bodyPr/>
          <a:lstStyle/>
          <a:p>
            <a:r>
              <a:rPr lang="en-US" b="0" smtClean="0"/>
              <a:t>Input redirection:</a:t>
            </a:r>
            <a:r>
              <a:rPr lang="en-US" smtClean="0"/>
              <a:t> Instead of accepting i/p from standard i/p(keyboard) we can change it to file.</a:t>
            </a:r>
          </a:p>
          <a:p>
            <a:pPr lvl="1"/>
            <a:r>
              <a:rPr lang="en-US" b="1" smtClean="0"/>
              <a:t>Example: </a:t>
            </a:r>
            <a:r>
              <a:rPr lang="en-US" smtClean="0"/>
              <a:t>$cat &lt; myfile  will work same as  $cat myfile</a:t>
            </a:r>
          </a:p>
          <a:p>
            <a:pPr lvl="1"/>
            <a:r>
              <a:rPr lang="en-US" smtClean="0"/>
              <a:t>&lt; indicates, take i/p form myfile and display o/p on standard o/p device.</a:t>
            </a:r>
          </a:p>
          <a:p>
            <a:r>
              <a:rPr lang="en-US" b="0" smtClean="0"/>
              <a:t>Output redirection: </a:t>
            </a:r>
            <a:r>
              <a:rPr lang="en-US" smtClean="0"/>
              <a:t>To redirect o/p to some file use &gt;</a:t>
            </a:r>
          </a:p>
          <a:p>
            <a:pPr lvl="1"/>
            <a:r>
              <a:rPr lang="en-US" b="1" smtClean="0"/>
              <a:t>Example: </a:t>
            </a:r>
            <a:r>
              <a:rPr lang="en-US" smtClean="0"/>
              <a:t>$cat &lt; myfile &gt; newfile   </a:t>
            </a:r>
          </a:p>
          <a:p>
            <a:pPr lvl="1"/>
            <a:r>
              <a:rPr lang="en-US" smtClean="0"/>
              <a:t>The above command will take i/p from myfile and redirect o/p to new file instead of standard o/p (monitor).</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a:spLocks noGrp="1"/>
          </p:cNvSpPr>
          <p:nvPr>
            <p:ph type="title"/>
          </p:nvPr>
        </p:nvSpPr>
        <p:spPr/>
        <p:txBody>
          <a:bodyPr/>
          <a:lstStyle/>
          <a:p>
            <a:r>
              <a:rPr lang="en-US" sz="1000" b="0" dirty="0" smtClean="0"/>
              <a:t/>
            </a:r>
            <a:br>
              <a:rPr lang="en-US" sz="1000" b="0" dirty="0" smtClean="0"/>
            </a:br>
            <a:r>
              <a:rPr lang="en-US" dirty="0" smtClean="0"/>
              <a:t>Redirection  </a:t>
            </a:r>
          </a:p>
        </p:txBody>
      </p:sp>
      <p:sp>
        <p:nvSpPr>
          <p:cNvPr id="27651" name="Rectangle 7"/>
          <p:cNvSpPr>
            <a:spLocks noGrp="1"/>
          </p:cNvSpPr>
          <p:nvPr>
            <p:ph idx="1"/>
          </p:nvPr>
        </p:nvSpPr>
        <p:spPr>
          <a:xfrm>
            <a:off x="457200" y="1371600"/>
            <a:ext cx="8575675" cy="4648200"/>
          </a:xfrm>
        </p:spPr>
        <p:txBody>
          <a:bodyPr/>
          <a:lstStyle/>
          <a:p>
            <a:pPr lvl="1"/>
            <a:r>
              <a:rPr lang="en-US" dirty="0" smtClean="0"/>
              <a:t>$ cat &lt; file1.txt &gt; result  is same as $cat file1.txt &gt; result.</a:t>
            </a:r>
          </a:p>
          <a:p>
            <a:pPr lvl="2">
              <a:buFont typeface="Arial" pitchFamily="34" charset="0"/>
              <a:buNone/>
            </a:pPr>
            <a:endParaRPr lang="en-US" dirty="0" smtClean="0"/>
          </a:p>
          <a:p>
            <a:pPr lvl="2">
              <a:buFont typeface="Arial" pitchFamily="34" charset="0"/>
              <a:buNone/>
            </a:pPr>
            <a:endParaRPr lang="en-US" dirty="0" smtClean="0"/>
          </a:p>
          <a:p>
            <a:pPr lvl="2">
              <a:buFont typeface="Arial" pitchFamily="34" charset="0"/>
              <a:buNone/>
            </a:pPr>
            <a:endParaRPr lang="en-US" dirty="0" smtClean="0"/>
          </a:p>
          <a:p>
            <a:pPr lvl="2">
              <a:buFont typeface="Arial" pitchFamily="34" charset="0"/>
              <a:buNone/>
            </a:pPr>
            <a:r>
              <a:rPr lang="en-US" b="1" dirty="0" smtClean="0"/>
              <a:t>Output: </a:t>
            </a:r>
            <a:r>
              <a:rPr lang="en-US" dirty="0" smtClean="0"/>
              <a:t>2     12     60</a:t>
            </a:r>
          </a:p>
          <a:p>
            <a:pPr lvl="1"/>
            <a:r>
              <a:rPr lang="en-US" dirty="0" smtClean="0"/>
              <a:t>&gt;&gt; is append redirection</a:t>
            </a:r>
          </a:p>
          <a:p>
            <a:pPr lvl="1"/>
            <a:r>
              <a:rPr lang="en-US" dirty="0" smtClean="0"/>
              <a:t>The given command will append the contents of file1.lst in result file.</a:t>
            </a:r>
          </a:p>
          <a:p>
            <a:pPr lvl="1"/>
            <a:endParaRPr lang="en-US" dirty="0" smtClean="0"/>
          </a:p>
          <a:p>
            <a:pPr lvl="1"/>
            <a:endParaRPr lang="en-US" dirty="0" smtClean="0"/>
          </a:p>
          <a:p>
            <a:pPr lvl="2">
              <a:buFont typeface="Arial" pitchFamily="34" charset="0"/>
              <a:buNone/>
            </a:pPr>
            <a:endParaRPr lang="en-US" dirty="0" smtClean="0"/>
          </a:p>
          <a:p>
            <a:pPr lvl="2">
              <a:buFont typeface="Arial" pitchFamily="34" charset="0"/>
              <a:buNone/>
            </a:pPr>
            <a:endParaRPr lang="en-US" dirty="0" smtClean="0"/>
          </a:p>
          <a:p>
            <a:pPr lvl="2">
              <a:buFont typeface="Arial" pitchFamily="34" charset="0"/>
              <a:buNone/>
            </a:pPr>
            <a:endParaRPr lang="en-US" dirty="0" smtClean="0"/>
          </a:p>
          <a:p>
            <a:pPr lvl="2">
              <a:buFont typeface="Arial" pitchFamily="34" charset="0"/>
              <a:buNone/>
            </a:pPr>
            <a:endParaRPr lang="en-US" dirty="0" smtClean="0"/>
          </a:p>
          <a:p>
            <a:pPr lvl="2">
              <a:buFont typeface="Arial" pitchFamily="34" charset="0"/>
              <a:buNone/>
            </a:pPr>
            <a:r>
              <a:rPr lang="en-US" b="1" dirty="0" smtClean="0"/>
              <a:t>Output: </a:t>
            </a:r>
            <a:r>
              <a:rPr lang="en-US" dirty="0" smtClean="0"/>
              <a:t>2     12     60</a:t>
            </a:r>
          </a:p>
          <a:p>
            <a:pPr lvl="2">
              <a:buFont typeface="Arial" pitchFamily="34" charset="0"/>
              <a:buNone/>
            </a:pPr>
            <a:r>
              <a:rPr lang="en-US" dirty="0" smtClean="0"/>
              <a:t>		4      4      8</a:t>
            </a:r>
          </a:p>
        </p:txBody>
      </p:sp>
      <p:sp>
        <p:nvSpPr>
          <p:cNvPr id="27652" name="AutoShape 8"/>
          <p:cNvSpPr>
            <a:spLocks noChangeArrowheads="1"/>
          </p:cNvSpPr>
          <p:nvPr/>
        </p:nvSpPr>
        <p:spPr bwMode="auto">
          <a:xfrm>
            <a:off x="1139364" y="1905000"/>
            <a:ext cx="3911600" cy="37374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rPr>
              <a:t>$ cat result</a:t>
            </a:r>
          </a:p>
        </p:txBody>
      </p:sp>
      <p:sp>
        <p:nvSpPr>
          <p:cNvPr id="27653" name="AutoShape 9"/>
          <p:cNvSpPr>
            <a:spLocks noChangeArrowheads="1"/>
          </p:cNvSpPr>
          <p:nvPr/>
        </p:nvSpPr>
        <p:spPr bwMode="auto">
          <a:xfrm>
            <a:off x="1255476" y="3724275"/>
            <a:ext cx="3955143" cy="659039"/>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rPr>
              <a:t>$ cat  &lt; file1.lst &gt;&gt; result         </a:t>
            </a:r>
          </a:p>
          <a:p>
            <a:pPr lvl="1"/>
            <a:r>
              <a:rPr lang="en-US" dirty="0">
                <a:latin typeface="Candara"/>
              </a:rPr>
              <a:t>$ cat result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p:txBody>
          <a:bodyPr/>
          <a:lstStyle/>
          <a:p>
            <a:r>
              <a:rPr lang="en-US" sz="1000" b="0" dirty="0" smtClean="0"/>
              <a:t/>
            </a:r>
            <a:br>
              <a:rPr lang="en-US" sz="1000" b="0" dirty="0" smtClean="0"/>
            </a:br>
            <a:r>
              <a:rPr lang="en-US" dirty="0" smtClean="0"/>
              <a:t>cat file exist/not exist</a:t>
            </a:r>
          </a:p>
        </p:txBody>
      </p:sp>
      <p:sp>
        <p:nvSpPr>
          <p:cNvPr id="28675" name="Rectangle 3"/>
          <p:cNvSpPr>
            <a:spLocks noGrp="1"/>
          </p:cNvSpPr>
          <p:nvPr>
            <p:ph idx="1"/>
          </p:nvPr>
        </p:nvSpPr>
        <p:spPr/>
        <p:txBody>
          <a:bodyPr/>
          <a:lstStyle/>
          <a:p>
            <a:r>
              <a:rPr lang="en-US" smtClean="0"/>
              <a:t>Consider an example of cat –(file exist/not exist):</a:t>
            </a:r>
          </a:p>
          <a:p>
            <a:pPr lvl="1"/>
            <a:endParaRPr lang="en-US" smtClean="0"/>
          </a:p>
          <a:p>
            <a:pPr lvl="1"/>
            <a:endParaRPr lang="en-US" smtClean="0"/>
          </a:p>
          <a:p>
            <a:pPr lvl="1"/>
            <a:endParaRPr lang="en-US" smtClean="0"/>
          </a:p>
          <a:p>
            <a:pPr lvl="1"/>
            <a:endParaRPr lang="en-US" smtClean="0"/>
          </a:p>
          <a:p>
            <a:pPr lvl="1"/>
            <a:r>
              <a:rPr lang="en-US" smtClean="0"/>
              <a:t>If file abc.txt exists: </a:t>
            </a:r>
          </a:p>
          <a:p>
            <a:pPr lvl="2"/>
            <a:r>
              <a:rPr lang="en-US" smtClean="0"/>
              <a:t>Then contents of the file will be sent to pqr.txt. Since no error has occurred nothing will be transferred to errfile.txt.</a:t>
            </a:r>
          </a:p>
          <a:p>
            <a:pPr lvl="1"/>
            <a:r>
              <a:rPr lang="en-US" smtClean="0"/>
              <a:t>If abc.txt file does not exist:</a:t>
            </a:r>
          </a:p>
          <a:p>
            <a:pPr lvl="2"/>
            <a:r>
              <a:rPr lang="en-US" smtClean="0"/>
              <a:t>Then the error message will be transferred to errfile.txt and pqr.txt will remain empty.</a:t>
            </a:r>
          </a:p>
        </p:txBody>
      </p:sp>
      <p:sp>
        <p:nvSpPr>
          <p:cNvPr id="28676" name="AutoShape 4"/>
          <p:cNvSpPr>
            <a:spLocks noChangeArrowheads="1"/>
          </p:cNvSpPr>
          <p:nvPr/>
        </p:nvSpPr>
        <p:spPr bwMode="auto">
          <a:xfrm>
            <a:off x="762000" y="1807028"/>
            <a:ext cx="4767943" cy="936171"/>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rPr>
              <a:t>$ cat abc.txt &gt; pqr.txt 2&gt; errfile.txt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p:cNvSpPr>
          <p:nvPr>
            <p:ph type="title"/>
          </p:nvPr>
        </p:nvSpPr>
        <p:spPr/>
        <p:txBody>
          <a:bodyPr/>
          <a:lstStyle/>
          <a:p>
            <a:r>
              <a:rPr lang="en-US" sz="1000" dirty="0" smtClean="0"/>
              <a:t/>
            </a:r>
            <a:br>
              <a:rPr lang="en-US" sz="1000" dirty="0" smtClean="0"/>
            </a:br>
            <a:r>
              <a:rPr lang="en-US" dirty="0" smtClean="0"/>
              <a:t>cp Command (copy file)</a:t>
            </a:r>
          </a:p>
        </p:txBody>
      </p:sp>
      <p:sp>
        <p:nvSpPr>
          <p:cNvPr id="29699" name="Rectangle 8"/>
          <p:cNvSpPr>
            <a:spLocks noGrp="1"/>
          </p:cNvSpPr>
          <p:nvPr>
            <p:ph idx="1"/>
          </p:nvPr>
        </p:nvSpPr>
        <p:spPr>
          <a:xfrm>
            <a:off x="301625" y="1214438"/>
            <a:ext cx="8496300" cy="4648200"/>
          </a:xfrm>
          <a:noFill/>
        </p:spPr>
        <p:txBody>
          <a:bodyPr/>
          <a:lstStyle/>
          <a:p>
            <a:r>
              <a:rPr lang="en-US" smtClean="0"/>
              <a:t>The </a:t>
            </a:r>
            <a:r>
              <a:rPr lang="en-US" b="0" smtClean="0"/>
              <a:t>cp</a:t>
            </a:r>
            <a:r>
              <a:rPr lang="en-US" smtClean="0"/>
              <a:t> (copy file) command copies a file or group of files.</a:t>
            </a:r>
          </a:p>
          <a:p>
            <a:r>
              <a:rPr lang="en-US" smtClean="0"/>
              <a:t>The following example copies file chap1 as chap2 in test directory.</a:t>
            </a:r>
          </a:p>
          <a:p>
            <a:pPr lvl="1"/>
            <a:r>
              <a:rPr lang="en-US" smtClean="0"/>
              <a:t>Example:</a:t>
            </a:r>
          </a:p>
        </p:txBody>
      </p:sp>
      <p:sp>
        <p:nvSpPr>
          <p:cNvPr id="29700" name="AutoShape 4"/>
          <p:cNvSpPr>
            <a:spLocks noChangeArrowheads="1"/>
          </p:cNvSpPr>
          <p:nvPr/>
        </p:nvSpPr>
        <p:spPr bwMode="auto">
          <a:xfrm>
            <a:off x="863600" y="2329542"/>
            <a:ext cx="5435600" cy="2155371"/>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sz="1600" dirty="0">
                <a:solidFill>
                  <a:schemeClr val="tx1"/>
                </a:solidFill>
                <a:latin typeface="Candara"/>
              </a:rPr>
              <a:t>$ cp chap1 temp/chap2</a:t>
            </a:r>
          </a:p>
          <a:p>
            <a:pPr lvl="1"/>
            <a:r>
              <a:rPr lang="en-US" sz="1600" dirty="0">
                <a:solidFill>
                  <a:schemeClr val="tx1"/>
                </a:solidFill>
                <a:latin typeface="Candara"/>
              </a:rPr>
              <a:t>Option - </a:t>
            </a:r>
            <a:r>
              <a:rPr lang="en-US" sz="1600" dirty="0" err="1">
                <a:solidFill>
                  <a:schemeClr val="tx1"/>
                </a:solidFill>
                <a:latin typeface="Candara"/>
              </a:rPr>
              <a:t>i</a:t>
            </a:r>
            <a:r>
              <a:rPr lang="en-US" sz="1600" dirty="0">
                <a:solidFill>
                  <a:schemeClr val="tx1"/>
                </a:solidFill>
                <a:latin typeface="Candara"/>
              </a:rPr>
              <a:t> (interactive)	</a:t>
            </a:r>
          </a:p>
          <a:p>
            <a:pPr lvl="1"/>
            <a:r>
              <a:rPr lang="en-US" sz="1600" dirty="0">
                <a:solidFill>
                  <a:schemeClr val="tx1"/>
                </a:solidFill>
                <a:latin typeface="Candara"/>
              </a:rPr>
              <a:t>	$cp  - </a:t>
            </a:r>
            <a:r>
              <a:rPr lang="en-US" sz="1600" dirty="0" err="1">
                <a:solidFill>
                  <a:schemeClr val="tx1"/>
                </a:solidFill>
                <a:latin typeface="Candara"/>
              </a:rPr>
              <a:t>i</a:t>
            </a:r>
            <a:r>
              <a:rPr lang="en-US" sz="1600" dirty="0">
                <a:solidFill>
                  <a:schemeClr val="tx1"/>
                </a:solidFill>
                <a:latin typeface="Candara"/>
              </a:rPr>
              <a:t>  chap1     chap2</a:t>
            </a:r>
          </a:p>
          <a:p>
            <a:pPr lvl="1"/>
            <a:r>
              <a:rPr lang="en-US" sz="1600" dirty="0">
                <a:solidFill>
                  <a:schemeClr val="tx1"/>
                </a:solidFill>
                <a:latin typeface="Candara"/>
              </a:rPr>
              <a:t>	cp: overwrite chap2	? y</a:t>
            </a:r>
          </a:p>
          <a:p>
            <a:pPr lvl="1"/>
            <a:r>
              <a:rPr lang="en-US" sz="1600" dirty="0">
                <a:solidFill>
                  <a:schemeClr val="tx1"/>
                </a:solidFill>
                <a:latin typeface="Candara"/>
              </a:rPr>
              <a:t>Option -r (recursive) to copy entire directory</a:t>
            </a:r>
          </a:p>
          <a:p>
            <a:pPr lvl="1"/>
            <a:r>
              <a:rPr lang="en-US" sz="1600" dirty="0">
                <a:solidFill>
                  <a:schemeClr val="tx1"/>
                </a:solidFill>
                <a:latin typeface="Candara"/>
              </a:rPr>
              <a:t>$cp  -  r   temp   </a:t>
            </a:r>
            <a:r>
              <a:rPr lang="en-US" sz="1600" dirty="0" err="1">
                <a:solidFill>
                  <a:schemeClr val="tx1"/>
                </a:solidFill>
                <a:latin typeface="Candara"/>
              </a:rPr>
              <a:t>newtemp</a:t>
            </a:r>
            <a:endParaRPr lang="en-US" sz="1600" dirty="0">
              <a:solidFill>
                <a:schemeClr val="tx1"/>
              </a:solidFill>
              <a:latin typeface="Candar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p:cNvSpPr>
          <p:nvPr>
            <p:ph type="title"/>
          </p:nvPr>
        </p:nvSpPr>
        <p:spPr/>
        <p:txBody>
          <a:bodyPr/>
          <a:lstStyle/>
          <a:p>
            <a:r>
              <a:rPr lang="en-US" sz="1000" b="0" dirty="0" smtClean="0"/>
              <a:t/>
            </a:r>
            <a:br>
              <a:rPr lang="en-US" sz="1000" b="0" dirty="0" smtClean="0"/>
            </a:br>
            <a:r>
              <a:rPr lang="en-US" dirty="0" err="1" smtClean="0"/>
              <a:t>rm</a:t>
            </a:r>
            <a:r>
              <a:rPr lang="en-US" dirty="0" smtClean="0"/>
              <a:t> Command (delete file)</a:t>
            </a:r>
          </a:p>
        </p:txBody>
      </p:sp>
      <p:sp>
        <p:nvSpPr>
          <p:cNvPr id="30723" name="Rectangle 8"/>
          <p:cNvSpPr>
            <a:spLocks noGrp="1"/>
          </p:cNvSpPr>
          <p:nvPr>
            <p:ph idx="1"/>
          </p:nvPr>
        </p:nvSpPr>
        <p:spPr/>
        <p:txBody>
          <a:bodyPr/>
          <a:lstStyle/>
          <a:p>
            <a:r>
              <a:rPr lang="en-US" smtClean="0"/>
              <a:t>The </a:t>
            </a:r>
            <a:r>
              <a:rPr lang="en-US" b="0" smtClean="0"/>
              <a:t>rm </a:t>
            </a:r>
            <a:r>
              <a:rPr lang="en-US" smtClean="0"/>
              <a:t>(remove file) command is used to delete files:</a:t>
            </a:r>
          </a:p>
        </p:txBody>
      </p:sp>
      <p:sp>
        <p:nvSpPr>
          <p:cNvPr id="30724" name="AutoShape 4"/>
          <p:cNvSpPr>
            <a:spLocks noChangeArrowheads="1"/>
          </p:cNvSpPr>
          <p:nvPr/>
        </p:nvSpPr>
        <p:spPr bwMode="auto">
          <a:xfrm>
            <a:off x="762000" y="2046514"/>
            <a:ext cx="6741886" cy="3164121"/>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sz="1600" dirty="0">
                <a:latin typeface="Candara"/>
              </a:rPr>
              <a:t>$ </a:t>
            </a:r>
            <a:r>
              <a:rPr lang="en-US" sz="1600" dirty="0" err="1">
                <a:latin typeface="Candara"/>
              </a:rPr>
              <a:t>rm</a:t>
            </a:r>
            <a:r>
              <a:rPr lang="en-US" sz="1600" dirty="0">
                <a:latin typeface="Candara"/>
              </a:rPr>
              <a:t> chap1	chap2	chap3</a:t>
            </a:r>
          </a:p>
          <a:p>
            <a:pPr lvl="1"/>
            <a:r>
              <a:rPr lang="en-US" sz="1600" dirty="0">
                <a:latin typeface="Candara"/>
              </a:rPr>
              <a:t>	$ </a:t>
            </a:r>
            <a:r>
              <a:rPr lang="en-US" sz="1600" dirty="0" err="1">
                <a:latin typeface="Candara"/>
              </a:rPr>
              <a:t>rm</a:t>
            </a:r>
            <a:r>
              <a:rPr lang="en-US" sz="1600" dirty="0">
                <a:latin typeface="Candara"/>
              </a:rPr>
              <a:t>   *</a:t>
            </a:r>
          </a:p>
          <a:p>
            <a:pPr lvl="1"/>
            <a:r>
              <a:rPr lang="en-US" sz="1600" dirty="0">
                <a:latin typeface="Candara"/>
              </a:rPr>
              <a:t>	   Are you sure? y</a:t>
            </a:r>
          </a:p>
          <a:p>
            <a:pPr lvl="1"/>
            <a:r>
              <a:rPr lang="en-US" sz="1600" dirty="0">
                <a:latin typeface="Candara"/>
              </a:rPr>
              <a:t>Option - </a:t>
            </a:r>
            <a:r>
              <a:rPr lang="en-US" sz="1600" dirty="0" err="1">
                <a:latin typeface="Candara"/>
              </a:rPr>
              <a:t>i</a:t>
            </a:r>
            <a:r>
              <a:rPr lang="en-US" sz="1600" dirty="0">
                <a:latin typeface="Candara"/>
              </a:rPr>
              <a:t> (interactive delete)</a:t>
            </a:r>
          </a:p>
          <a:p>
            <a:pPr lvl="1"/>
            <a:r>
              <a:rPr lang="en-US" sz="1600" dirty="0">
                <a:latin typeface="Candara"/>
              </a:rPr>
              <a:t>	$ </a:t>
            </a:r>
            <a:r>
              <a:rPr lang="en-US" sz="1600" dirty="0" err="1">
                <a:latin typeface="Candara"/>
              </a:rPr>
              <a:t>rm</a:t>
            </a:r>
            <a:r>
              <a:rPr lang="en-US" sz="1600" dirty="0">
                <a:latin typeface="Candara"/>
              </a:rPr>
              <a:t>  -  </a:t>
            </a:r>
            <a:r>
              <a:rPr lang="en-US" sz="1600" dirty="0" err="1">
                <a:latin typeface="Candara"/>
              </a:rPr>
              <a:t>i</a:t>
            </a:r>
            <a:r>
              <a:rPr lang="en-US" sz="1600" dirty="0">
                <a:latin typeface="Candara"/>
              </a:rPr>
              <a:t>	chap1	chap2</a:t>
            </a:r>
          </a:p>
          <a:p>
            <a:pPr lvl="1"/>
            <a:r>
              <a:rPr lang="en-US" sz="1600" dirty="0">
                <a:latin typeface="Candara"/>
              </a:rPr>
              <a:t>	chap1 : ? Y</a:t>
            </a:r>
          </a:p>
          <a:p>
            <a:pPr lvl="1"/>
            <a:r>
              <a:rPr lang="en-US" sz="1600" dirty="0">
                <a:latin typeface="Candara"/>
              </a:rPr>
              <a:t>	chap2  :?  Y</a:t>
            </a:r>
          </a:p>
          <a:p>
            <a:pPr lvl="1"/>
            <a:r>
              <a:rPr lang="en-US" sz="1600" dirty="0">
                <a:latin typeface="Candara"/>
              </a:rPr>
              <a:t>Option   -   r (recursive delete)     (Avoid using this option)</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6"/>
          <p:cNvSpPr>
            <a:spLocks noGrp="1"/>
          </p:cNvSpPr>
          <p:nvPr>
            <p:ph type="title"/>
          </p:nvPr>
        </p:nvSpPr>
        <p:spPr/>
        <p:txBody>
          <a:bodyPr/>
          <a:lstStyle/>
          <a:p>
            <a:r>
              <a:rPr lang="en-US" sz="1000" b="0" dirty="0" smtClean="0"/>
              <a:t/>
            </a:r>
            <a:br>
              <a:rPr lang="en-US" sz="1000" b="0" dirty="0" smtClean="0"/>
            </a:br>
            <a:r>
              <a:rPr lang="en-US" dirty="0" err="1" smtClean="0"/>
              <a:t>mv</a:t>
            </a:r>
            <a:r>
              <a:rPr lang="en-US" dirty="0" smtClean="0"/>
              <a:t> Command</a:t>
            </a:r>
          </a:p>
        </p:txBody>
      </p:sp>
      <p:sp>
        <p:nvSpPr>
          <p:cNvPr id="31747" name="Rectangle 7"/>
          <p:cNvSpPr>
            <a:spLocks noGrp="1"/>
          </p:cNvSpPr>
          <p:nvPr>
            <p:ph idx="1"/>
          </p:nvPr>
        </p:nvSpPr>
        <p:spPr/>
        <p:txBody>
          <a:bodyPr/>
          <a:lstStyle/>
          <a:p>
            <a:r>
              <a:rPr lang="en-US" dirty="0" smtClean="0"/>
              <a:t>The </a:t>
            </a:r>
            <a:r>
              <a:rPr lang="en-US" b="0" dirty="0" err="1" smtClean="0"/>
              <a:t>mv</a:t>
            </a:r>
            <a:r>
              <a:rPr lang="en-US" dirty="0" smtClean="0"/>
              <a:t> command is used to rename file or group of files as well as directories.</a:t>
            </a:r>
          </a:p>
          <a:p>
            <a:endParaRPr lang="en-US" dirty="0" smtClean="0"/>
          </a:p>
          <a:p>
            <a:endParaRPr lang="en-US" dirty="0" smtClean="0"/>
          </a:p>
          <a:p>
            <a:pPr>
              <a:buNone/>
            </a:pPr>
            <a:endParaRPr lang="en-US" dirty="0" smtClean="0"/>
          </a:p>
          <a:p>
            <a:r>
              <a:rPr lang="en-US" dirty="0" smtClean="0"/>
              <a:t>The destination file, if existing, gets overwritten:</a:t>
            </a:r>
          </a:p>
          <a:p>
            <a:pPr lvl="1"/>
            <a:r>
              <a:rPr lang="en-US" dirty="0" smtClean="0"/>
              <a:t>Example: $ </a:t>
            </a:r>
            <a:r>
              <a:rPr lang="en-US" dirty="0" err="1" smtClean="0"/>
              <a:t>mv</a:t>
            </a:r>
            <a:r>
              <a:rPr lang="en-US" dirty="0" smtClean="0"/>
              <a:t> temp doc</a:t>
            </a:r>
          </a:p>
          <a:p>
            <a:pPr lvl="1"/>
            <a:r>
              <a:rPr lang="en-US" dirty="0" smtClean="0"/>
              <a:t>Example: $ </a:t>
            </a:r>
            <a:r>
              <a:rPr lang="en-US" dirty="0" err="1" smtClean="0"/>
              <a:t>mv</a:t>
            </a:r>
            <a:r>
              <a:rPr lang="en-US" dirty="0" smtClean="0"/>
              <a:t> chap1 chap2 chap3 man1</a:t>
            </a:r>
          </a:p>
          <a:p>
            <a:pPr lvl="2"/>
            <a:r>
              <a:rPr lang="en-US" dirty="0" smtClean="0"/>
              <a:t>It will move chap1, chap2 &amp; chap3 to man1 directory</a:t>
            </a:r>
          </a:p>
        </p:txBody>
      </p:sp>
      <p:sp>
        <p:nvSpPr>
          <p:cNvPr id="31748" name="AutoShape 8"/>
          <p:cNvSpPr>
            <a:spLocks noChangeArrowheads="1"/>
          </p:cNvSpPr>
          <p:nvPr/>
        </p:nvSpPr>
        <p:spPr bwMode="auto">
          <a:xfrm>
            <a:off x="1037772" y="2093685"/>
            <a:ext cx="3955143" cy="489857"/>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solidFill>
                  <a:schemeClr val="tx1"/>
                </a:solidFill>
                <a:latin typeface="Candara"/>
              </a:rPr>
              <a:t>$ </a:t>
            </a:r>
            <a:r>
              <a:rPr lang="en-US" dirty="0" err="1">
                <a:solidFill>
                  <a:schemeClr val="tx1"/>
                </a:solidFill>
                <a:latin typeface="Candara"/>
              </a:rPr>
              <a:t>mv</a:t>
            </a:r>
            <a:r>
              <a:rPr lang="en-US" dirty="0">
                <a:solidFill>
                  <a:schemeClr val="tx1"/>
                </a:solidFill>
                <a:latin typeface="Candara"/>
              </a:rPr>
              <a:t>   chap1  man1</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p:cNvSpPr>
          <p:nvPr>
            <p:ph type="title"/>
          </p:nvPr>
        </p:nvSpPr>
        <p:spPr/>
        <p:txBody>
          <a:bodyPr/>
          <a:lstStyle/>
          <a:p>
            <a:r>
              <a:rPr lang="en-US" sz="1200" dirty="0" smtClean="0"/>
              <a:t>2.1: File System</a:t>
            </a:r>
            <a:r>
              <a:rPr lang="en-US" sz="1000" b="0" dirty="0" smtClean="0"/>
              <a:t> </a:t>
            </a:r>
            <a:br>
              <a:rPr lang="en-US" sz="1000" b="0" dirty="0" smtClean="0"/>
            </a:br>
            <a:r>
              <a:rPr lang="en-US" dirty="0" smtClean="0"/>
              <a:t>Overview</a:t>
            </a:r>
          </a:p>
        </p:txBody>
      </p:sp>
      <p:sp>
        <p:nvSpPr>
          <p:cNvPr id="5123" name="Rectangle 8"/>
          <p:cNvSpPr>
            <a:spLocks noGrp="1"/>
          </p:cNvSpPr>
          <p:nvPr>
            <p:ph idx="1"/>
          </p:nvPr>
        </p:nvSpPr>
        <p:spPr>
          <a:xfrm>
            <a:off x="399143" y="1092200"/>
            <a:ext cx="8229600" cy="4525963"/>
          </a:xfrm>
        </p:spPr>
        <p:txBody>
          <a:bodyPr/>
          <a:lstStyle/>
          <a:p>
            <a:r>
              <a:rPr lang="en-US" dirty="0" smtClean="0"/>
              <a:t>Let us discuss a File System with respect to the following:</a:t>
            </a:r>
          </a:p>
          <a:p>
            <a:pPr lvl="1"/>
            <a:r>
              <a:rPr lang="en-US" dirty="0" smtClean="0"/>
              <a:t>Hierarchical Structure</a:t>
            </a:r>
          </a:p>
          <a:p>
            <a:pPr lvl="1"/>
            <a:r>
              <a:rPr lang="en-US" dirty="0" smtClean="0"/>
              <a:t>Consistent Treatment of Data: Lack of file format</a:t>
            </a:r>
          </a:p>
          <a:p>
            <a:pPr lvl="1"/>
            <a:r>
              <a:rPr lang="en-US" dirty="0" smtClean="0"/>
              <a:t>The Treatment of Peripheral Devices as Files </a:t>
            </a:r>
          </a:p>
          <a:p>
            <a:pPr lvl="1"/>
            <a:r>
              <a:rPr lang="en-US" dirty="0" smtClean="0"/>
              <a:t>Protection of File Data</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8"/>
          <p:cNvSpPr>
            <a:spLocks noGrp="1"/>
          </p:cNvSpPr>
          <p:nvPr>
            <p:ph type="title"/>
          </p:nvPr>
        </p:nvSpPr>
        <p:spPr/>
        <p:txBody>
          <a:bodyPr/>
          <a:lstStyle/>
          <a:p>
            <a:r>
              <a:rPr lang="en-US" sz="1000" b="0" dirty="0" smtClean="0"/>
              <a:t/>
            </a:r>
            <a:br>
              <a:rPr lang="en-US" sz="1000" b="0" dirty="0" smtClean="0"/>
            </a:br>
            <a:r>
              <a:rPr lang="en-US" dirty="0" err="1" smtClean="0"/>
              <a:t>wc</a:t>
            </a:r>
            <a:r>
              <a:rPr lang="en-US" dirty="0" smtClean="0"/>
              <a:t> Command</a:t>
            </a:r>
          </a:p>
        </p:txBody>
      </p:sp>
      <p:sp>
        <p:nvSpPr>
          <p:cNvPr id="32771" name="Rectangle 9"/>
          <p:cNvSpPr>
            <a:spLocks noGrp="1"/>
          </p:cNvSpPr>
          <p:nvPr>
            <p:ph idx="1"/>
          </p:nvPr>
        </p:nvSpPr>
        <p:spPr/>
        <p:txBody>
          <a:bodyPr/>
          <a:lstStyle/>
          <a:p>
            <a:r>
              <a:rPr lang="en-US" dirty="0" smtClean="0"/>
              <a:t>The </a:t>
            </a:r>
            <a:r>
              <a:rPr lang="en-US" b="0" dirty="0" err="1" smtClean="0"/>
              <a:t>wc</a:t>
            </a:r>
            <a:r>
              <a:rPr lang="en-US" dirty="0" smtClean="0"/>
              <a:t> command counts lines, words, and character depending on option.</a:t>
            </a:r>
          </a:p>
          <a:p>
            <a:r>
              <a:rPr lang="en-US" dirty="0" smtClean="0"/>
              <a:t>It takes one or more filename as arguments.</a:t>
            </a:r>
          </a:p>
          <a:p>
            <a:r>
              <a:rPr lang="en-US" dirty="0" smtClean="0"/>
              <a:t>no filename is given or - will accept data from standard </a:t>
            </a:r>
            <a:r>
              <a:rPr lang="en-US" dirty="0" err="1" smtClean="0"/>
              <a:t>i</a:t>
            </a:r>
            <a:r>
              <a:rPr lang="en-US" dirty="0" smtClean="0"/>
              <a:t>/p.</a:t>
            </a:r>
          </a:p>
          <a:p>
            <a:endParaRPr lang="en-US" dirty="0" smtClean="0"/>
          </a:p>
          <a:p>
            <a:pPr>
              <a:buNone/>
            </a:pPr>
            <a:r>
              <a:rPr lang="en-US" dirty="0" smtClean="0"/>
              <a:t>	</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r>
              <a:rPr lang="en-US" b="1" dirty="0" smtClean="0"/>
              <a:t>Output:</a:t>
            </a:r>
            <a:r>
              <a:rPr lang="en-US" dirty="0" smtClean="0"/>
              <a:t> 2       8      44</a:t>
            </a:r>
          </a:p>
        </p:txBody>
      </p:sp>
      <p:sp>
        <p:nvSpPr>
          <p:cNvPr id="32772" name="AutoShape 5"/>
          <p:cNvSpPr>
            <a:spLocks noChangeArrowheads="1"/>
          </p:cNvSpPr>
          <p:nvPr/>
        </p:nvSpPr>
        <p:spPr bwMode="auto">
          <a:xfrm>
            <a:off x="762000" y="2895599"/>
            <a:ext cx="4114800" cy="1850571"/>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lnSpc>
                <a:spcPct val="100000"/>
              </a:lnSpc>
              <a:buClrTx/>
            </a:pPr>
            <a:r>
              <a:rPr lang="en-US" dirty="0">
                <a:latin typeface="Candara"/>
              </a:rPr>
              <a:t>$ </a:t>
            </a:r>
            <a:r>
              <a:rPr lang="en-US" dirty="0" err="1">
                <a:latin typeface="Candara"/>
              </a:rPr>
              <a:t>wc</a:t>
            </a:r>
            <a:r>
              <a:rPr lang="en-US" dirty="0">
                <a:latin typeface="Candara"/>
              </a:rPr>
              <a:t> </a:t>
            </a:r>
            <a:r>
              <a:rPr lang="en-US" dirty="0" err="1">
                <a:latin typeface="Candara"/>
              </a:rPr>
              <a:t>infile</a:t>
            </a:r>
            <a:endParaRPr lang="en-US" dirty="0">
              <a:latin typeface="Candara"/>
            </a:endParaRPr>
          </a:p>
          <a:p>
            <a:pPr lvl="1">
              <a:lnSpc>
                <a:spcPct val="100000"/>
              </a:lnSpc>
              <a:buClrTx/>
            </a:pPr>
            <a:r>
              <a:rPr lang="en-US" dirty="0">
                <a:latin typeface="Candara"/>
              </a:rPr>
              <a:t>3  20  103 </a:t>
            </a:r>
            <a:r>
              <a:rPr lang="en-US" dirty="0" err="1">
                <a:latin typeface="Candara"/>
              </a:rPr>
              <a:t>infile</a:t>
            </a:r>
            <a:endParaRPr lang="en-US" dirty="0">
              <a:latin typeface="Candara"/>
            </a:endParaRPr>
          </a:p>
          <a:p>
            <a:pPr lvl="1">
              <a:lnSpc>
                <a:spcPct val="100000"/>
              </a:lnSpc>
              <a:buClrTx/>
            </a:pPr>
            <a:r>
              <a:rPr lang="en-US" dirty="0">
                <a:latin typeface="Candara"/>
              </a:rPr>
              <a:t>$</a:t>
            </a:r>
            <a:r>
              <a:rPr lang="en-US" dirty="0" err="1">
                <a:latin typeface="Candara"/>
              </a:rPr>
              <a:t>wc</a:t>
            </a:r>
            <a:r>
              <a:rPr lang="en-US" dirty="0">
                <a:latin typeface="Candara"/>
              </a:rPr>
              <a:t>        or    $</a:t>
            </a:r>
            <a:r>
              <a:rPr lang="en-US" dirty="0" err="1">
                <a:latin typeface="Candara"/>
              </a:rPr>
              <a:t>wc</a:t>
            </a:r>
            <a:r>
              <a:rPr lang="en-US" dirty="0">
                <a:latin typeface="Candara"/>
              </a:rPr>
              <a:t>  -</a:t>
            </a:r>
          </a:p>
          <a:p>
            <a:pPr lvl="1">
              <a:lnSpc>
                <a:spcPct val="100000"/>
              </a:lnSpc>
              <a:buClrTx/>
            </a:pPr>
            <a:r>
              <a:rPr lang="en-US" dirty="0">
                <a:latin typeface="Candara"/>
              </a:rPr>
              <a:t>This is standard input</a:t>
            </a:r>
          </a:p>
          <a:p>
            <a:pPr lvl="1">
              <a:lnSpc>
                <a:spcPct val="100000"/>
              </a:lnSpc>
              <a:buClrTx/>
            </a:pPr>
            <a:r>
              <a:rPr lang="en-US" dirty="0">
                <a:latin typeface="Candara"/>
              </a:rPr>
              <a:t>press ctrl-d to stop</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p:txBody>
          <a:bodyPr/>
          <a:lstStyle/>
          <a:p>
            <a:r>
              <a:rPr lang="en-US" sz="1000" b="0" dirty="0" smtClean="0"/>
              <a:t/>
            </a:r>
            <a:br>
              <a:rPr lang="en-US" sz="1000" b="0" dirty="0" smtClean="0"/>
            </a:br>
            <a:r>
              <a:rPr lang="en-US" dirty="0" err="1" smtClean="0"/>
              <a:t>wc</a:t>
            </a:r>
            <a:r>
              <a:rPr lang="en-US" dirty="0" smtClean="0"/>
              <a:t> Command</a:t>
            </a:r>
          </a:p>
        </p:txBody>
      </p:sp>
      <p:sp>
        <p:nvSpPr>
          <p:cNvPr id="33795" name="Rectangle 3"/>
          <p:cNvSpPr>
            <a:spLocks noGrp="1"/>
          </p:cNvSpPr>
          <p:nvPr>
            <p:ph idx="1"/>
          </p:nvPr>
        </p:nvSpPr>
        <p:spPr>
          <a:xfrm>
            <a:off x="274320" y="1001486"/>
            <a:ext cx="8229600" cy="5602514"/>
          </a:xfrm>
        </p:spPr>
        <p:txBody>
          <a:bodyPr>
            <a:normAutofit/>
          </a:bodyPr>
          <a:lstStyle/>
          <a:p>
            <a:pPr>
              <a:lnSpc>
                <a:spcPts val="2900"/>
              </a:lnSpc>
              <a:buFont typeface="Arial" pitchFamily="34" charset="0"/>
              <a:buNone/>
            </a:pPr>
            <a:endParaRPr lang="en-US" sz="1800" dirty="0" smtClean="0"/>
          </a:p>
          <a:p>
            <a:pPr lvl="2">
              <a:lnSpc>
                <a:spcPts val="2900"/>
              </a:lnSpc>
              <a:buFont typeface="Arial" pitchFamily="34" charset="0"/>
              <a:buNone/>
            </a:pPr>
            <a:r>
              <a:rPr lang="en-US" sz="1500" b="1" dirty="0" smtClean="0"/>
              <a:t>		</a:t>
            </a:r>
            <a:r>
              <a:rPr lang="en-US" sz="1400" b="1" dirty="0" smtClean="0"/>
              <a:t>Output:</a:t>
            </a:r>
            <a:r>
              <a:rPr lang="en-US" sz="1400" dirty="0" smtClean="0"/>
              <a:t> 	3   	 20   	103	</a:t>
            </a:r>
            <a:r>
              <a:rPr lang="en-US" sz="1400" dirty="0" err="1" smtClean="0"/>
              <a:t>infile</a:t>
            </a:r>
            <a:endParaRPr lang="en-US" sz="1400" dirty="0" smtClean="0"/>
          </a:p>
          <a:p>
            <a:pPr lvl="2">
              <a:lnSpc>
                <a:spcPts val="2900"/>
              </a:lnSpc>
              <a:buFont typeface="Arial" pitchFamily="34" charset="0"/>
              <a:buNone/>
            </a:pPr>
            <a:r>
              <a:rPr lang="en-US" sz="1400" dirty="0" smtClean="0"/>
              <a:t>			10   	100	180	test</a:t>
            </a:r>
          </a:p>
          <a:p>
            <a:pPr lvl="2">
              <a:lnSpc>
                <a:spcPts val="2900"/>
              </a:lnSpc>
              <a:buFont typeface="Arial" pitchFamily="34" charset="0"/>
              <a:buNone/>
            </a:pPr>
            <a:r>
              <a:rPr lang="en-US" sz="1400" dirty="0" smtClean="0"/>
              <a:t>			13	120	283	total</a:t>
            </a:r>
          </a:p>
          <a:p>
            <a:pPr>
              <a:lnSpc>
                <a:spcPts val="2900"/>
              </a:lnSpc>
              <a:buFont typeface="Wingdings" pitchFamily="2" charset="2"/>
              <a:buNone/>
            </a:pPr>
            <a:endParaRPr lang="en-US" sz="1600" dirty="0" smtClean="0"/>
          </a:p>
          <a:p>
            <a:pPr lvl="1">
              <a:lnSpc>
                <a:spcPts val="2900"/>
              </a:lnSpc>
              <a:buFont typeface="Arial" pitchFamily="34" charset="0"/>
              <a:buNone/>
            </a:pPr>
            <a:r>
              <a:rPr lang="en-US" sz="1600" b="1" dirty="0" smtClean="0"/>
              <a:t>			</a:t>
            </a:r>
            <a:r>
              <a:rPr lang="en-US" sz="1400" b="1" dirty="0" smtClean="0"/>
              <a:t>Output:		</a:t>
            </a:r>
            <a:r>
              <a:rPr lang="en-US" sz="1400" dirty="0" smtClean="0"/>
              <a:t>3 </a:t>
            </a:r>
            <a:r>
              <a:rPr lang="en-US" sz="1400" dirty="0" err="1" smtClean="0"/>
              <a:t>infile</a:t>
            </a:r>
            <a:endParaRPr lang="en-US" sz="1400" dirty="0" smtClean="0"/>
          </a:p>
          <a:p>
            <a:pPr>
              <a:lnSpc>
                <a:spcPts val="2900"/>
              </a:lnSpc>
              <a:buFont typeface="Wingdings" pitchFamily="2" charset="2"/>
              <a:buNone/>
            </a:pPr>
            <a:endParaRPr lang="en-US" sz="1600" dirty="0" smtClean="0"/>
          </a:p>
          <a:p>
            <a:pPr lvl="2">
              <a:lnSpc>
                <a:spcPts val="2900"/>
              </a:lnSpc>
              <a:buNone/>
            </a:pPr>
            <a:r>
              <a:rPr sz="1400" b="1" smtClean="0"/>
              <a:t>		Output</a:t>
            </a:r>
            <a:r>
              <a:rPr sz="1400" b="1"/>
              <a:t>: </a:t>
            </a:r>
            <a:r>
              <a:rPr sz="1400" b="1" smtClean="0"/>
              <a:t>	</a:t>
            </a:r>
            <a:r>
              <a:rPr sz="1400" b="1"/>
              <a:t>	</a:t>
            </a:r>
            <a:r>
              <a:rPr sz="1400"/>
              <a:t>20       3    </a:t>
            </a:r>
            <a:r>
              <a:rPr sz="1400" err="1"/>
              <a:t>infile</a:t>
            </a:r>
            <a:endParaRPr sz="1400"/>
          </a:p>
          <a:p>
            <a:pPr lvl="2">
              <a:lnSpc>
                <a:spcPts val="2900"/>
              </a:lnSpc>
              <a:buNone/>
            </a:pPr>
            <a:r>
              <a:rPr sz="1400" smtClean="0"/>
              <a:t>	The </a:t>
            </a:r>
            <a:r>
              <a:rPr sz="1400"/>
              <a:t>following command will take </a:t>
            </a:r>
            <a:r>
              <a:rPr sz="1400" err="1"/>
              <a:t>i</a:t>
            </a:r>
            <a:r>
              <a:rPr sz="1400"/>
              <a:t>/p from </a:t>
            </a:r>
            <a:r>
              <a:rPr sz="1400" err="1"/>
              <a:t>infile</a:t>
            </a:r>
            <a:r>
              <a:rPr sz="1400"/>
              <a:t> and send o/p to result file</a:t>
            </a:r>
          </a:p>
          <a:p>
            <a:pPr algn="just">
              <a:lnSpc>
                <a:spcPts val="2900"/>
              </a:lnSpc>
              <a:buFont typeface="Arial" pitchFamily="34" charset="0"/>
              <a:buNone/>
            </a:pPr>
            <a:endParaRPr lang="en-US" sz="1400" dirty="0" smtClean="0"/>
          </a:p>
          <a:p>
            <a:pPr algn="just">
              <a:lnSpc>
                <a:spcPts val="2900"/>
              </a:lnSpc>
              <a:buFont typeface="Arial" pitchFamily="34" charset="0"/>
              <a:buNone/>
            </a:pPr>
            <a:endParaRPr lang="en-US" sz="1600" dirty="0" smtClean="0"/>
          </a:p>
          <a:p>
            <a:pPr lvl="2">
              <a:lnSpc>
                <a:spcPts val="2900"/>
              </a:lnSpc>
              <a:buNone/>
            </a:pPr>
            <a:r>
              <a:rPr sz="1400" b="1" smtClean="0"/>
              <a:t>		Output:	</a:t>
            </a:r>
            <a:r>
              <a:rPr sz="1400" b="1"/>
              <a:t>	</a:t>
            </a:r>
            <a:r>
              <a:rPr sz="1400"/>
              <a:t>2     12     60</a:t>
            </a:r>
          </a:p>
        </p:txBody>
      </p:sp>
      <p:sp>
        <p:nvSpPr>
          <p:cNvPr id="33796" name="AutoShape 4"/>
          <p:cNvSpPr>
            <a:spLocks noChangeArrowheads="1"/>
          </p:cNvSpPr>
          <p:nvPr/>
        </p:nvSpPr>
        <p:spPr bwMode="auto">
          <a:xfrm>
            <a:off x="1211943" y="1092200"/>
            <a:ext cx="2779486" cy="446314"/>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lnSpc>
                <a:spcPct val="100000"/>
              </a:lnSpc>
              <a:buClrTx/>
            </a:pPr>
            <a:r>
              <a:rPr lang="en-US" dirty="0">
                <a:solidFill>
                  <a:schemeClr val="tx1"/>
                </a:solidFill>
                <a:latin typeface="Candara"/>
              </a:rPr>
              <a:t>$ </a:t>
            </a:r>
            <a:r>
              <a:rPr lang="en-US" dirty="0" err="1">
                <a:solidFill>
                  <a:schemeClr val="tx1"/>
                </a:solidFill>
                <a:latin typeface="Candara"/>
              </a:rPr>
              <a:t>wc</a:t>
            </a:r>
            <a:r>
              <a:rPr lang="en-US" dirty="0">
                <a:solidFill>
                  <a:schemeClr val="tx1"/>
                </a:solidFill>
                <a:latin typeface="Candara"/>
              </a:rPr>
              <a:t>  </a:t>
            </a:r>
            <a:r>
              <a:rPr lang="en-US" dirty="0" err="1">
                <a:solidFill>
                  <a:schemeClr val="tx1"/>
                </a:solidFill>
                <a:latin typeface="Candara"/>
              </a:rPr>
              <a:t>infile</a:t>
            </a:r>
            <a:r>
              <a:rPr lang="en-US" dirty="0">
                <a:solidFill>
                  <a:schemeClr val="tx1"/>
                </a:solidFill>
                <a:latin typeface="Candara"/>
              </a:rPr>
              <a:t> test</a:t>
            </a:r>
          </a:p>
        </p:txBody>
      </p:sp>
      <p:sp>
        <p:nvSpPr>
          <p:cNvPr id="33797" name="AutoShape 5"/>
          <p:cNvSpPr>
            <a:spLocks noChangeArrowheads="1"/>
          </p:cNvSpPr>
          <p:nvPr/>
        </p:nvSpPr>
        <p:spPr bwMode="auto">
          <a:xfrm>
            <a:off x="1124857" y="2670628"/>
            <a:ext cx="3331028" cy="362857"/>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solidFill>
                  <a:schemeClr val="tx1"/>
                </a:solidFill>
                <a:latin typeface="Candara"/>
              </a:rPr>
              <a:t>$ </a:t>
            </a:r>
            <a:r>
              <a:rPr lang="en-US" dirty="0" err="1">
                <a:solidFill>
                  <a:schemeClr val="tx1"/>
                </a:solidFill>
                <a:latin typeface="Candara"/>
              </a:rPr>
              <a:t>wc</a:t>
            </a:r>
            <a:r>
              <a:rPr lang="en-US" dirty="0">
                <a:solidFill>
                  <a:schemeClr val="tx1"/>
                </a:solidFill>
                <a:latin typeface="Candara"/>
              </a:rPr>
              <a:t>  -  l  </a:t>
            </a:r>
            <a:r>
              <a:rPr lang="en-US" dirty="0" err="1">
                <a:solidFill>
                  <a:schemeClr val="tx1"/>
                </a:solidFill>
                <a:latin typeface="Candara"/>
              </a:rPr>
              <a:t>infile</a:t>
            </a:r>
            <a:endParaRPr lang="en-US" dirty="0">
              <a:solidFill>
                <a:schemeClr val="tx1"/>
              </a:solidFill>
              <a:latin typeface="Candara"/>
            </a:endParaRPr>
          </a:p>
        </p:txBody>
      </p:sp>
      <p:sp>
        <p:nvSpPr>
          <p:cNvPr id="33798" name="AutoShape 6"/>
          <p:cNvSpPr>
            <a:spLocks noChangeArrowheads="1"/>
          </p:cNvSpPr>
          <p:nvPr/>
        </p:nvSpPr>
        <p:spPr bwMode="auto">
          <a:xfrm>
            <a:off x="1168400" y="3483430"/>
            <a:ext cx="3490686" cy="44994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solidFill>
                  <a:schemeClr val="tx1"/>
                </a:solidFill>
                <a:latin typeface="Candara"/>
              </a:rPr>
              <a:t>$ </a:t>
            </a:r>
            <a:r>
              <a:rPr lang="en-US" dirty="0" err="1">
                <a:solidFill>
                  <a:schemeClr val="tx1"/>
                </a:solidFill>
                <a:latin typeface="Candara"/>
              </a:rPr>
              <a:t>wc</a:t>
            </a:r>
            <a:r>
              <a:rPr lang="en-US" dirty="0">
                <a:solidFill>
                  <a:schemeClr val="tx1"/>
                </a:solidFill>
                <a:latin typeface="Candara"/>
              </a:rPr>
              <a:t>  -  </a:t>
            </a:r>
            <a:r>
              <a:rPr lang="en-US" dirty="0" err="1">
                <a:solidFill>
                  <a:schemeClr val="tx1"/>
                </a:solidFill>
                <a:latin typeface="Candara"/>
              </a:rPr>
              <a:t>wl</a:t>
            </a:r>
            <a:r>
              <a:rPr lang="en-US" dirty="0">
                <a:solidFill>
                  <a:schemeClr val="tx1"/>
                </a:solidFill>
                <a:latin typeface="Candara"/>
              </a:rPr>
              <a:t>  </a:t>
            </a:r>
            <a:r>
              <a:rPr lang="en-US" dirty="0" err="1">
                <a:solidFill>
                  <a:schemeClr val="tx1"/>
                </a:solidFill>
                <a:latin typeface="Candara"/>
              </a:rPr>
              <a:t>infile</a:t>
            </a:r>
            <a:endParaRPr lang="en-US" dirty="0">
              <a:solidFill>
                <a:schemeClr val="tx1"/>
              </a:solidFill>
              <a:latin typeface="Candara"/>
            </a:endParaRPr>
          </a:p>
        </p:txBody>
      </p:sp>
      <p:sp>
        <p:nvSpPr>
          <p:cNvPr id="33799" name="AutoShape 7"/>
          <p:cNvSpPr>
            <a:spLocks noChangeArrowheads="1"/>
          </p:cNvSpPr>
          <p:nvPr/>
        </p:nvSpPr>
        <p:spPr bwMode="auto">
          <a:xfrm>
            <a:off x="1386114" y="4876799"/>
            <a:ext cx="3171371" cy="6096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solidFill>
                  <a:schemeClr val="tx1"/>
                </a:solidFill>
                <a:latin typeface="Candara"/>
              </a:rPr>
              <a:t>$ </a:t>
            </a:r>
            <a:r>
              <a:rPr lang="en-US" dirty="0" err="1">
                <a:solidFill>
                  <a:schemeClr val="tx1"/>
                </a:solidFill>
                <a:latin typeface="Candara"/>
              </a:rPr>
              <a:t>wc</a:t>
            </a:r>
            <a:r>
              <a:rPr lang="en-US" dirty="0">
                <a:solidFill>
                  <a:schemeClr val="tx1"/>
                </a:solidFill>
                <a:latin typeface="Candara"/>
              </a:rPr>
              <a:t> &lt; </a:t>
            </a:r>
            <a:r>
              <a:rPr lang="en-US" dirty="0" err="1">
                <a:solidFill>
                  <a:schemeClr val="tx1"/>
                </a:solidFill>
                <a:latin typeface="Candara"/>
              </a:rPr>
              <a:t>infile</a:t>
            </a:r>
            <a:r>
              <a:rPr lang="en-US" dirty="0">
                <a:solidFill>
                  <a:schemeClr val="tx1"/>
                </a:solidFill>
                <a:latin typeface="Candara"/>
              </a:rPr>
              <a:t> &gt; result </a:t>
            </a:r>
          </a:p>
          <a:p>
            <a:pPr lvl="1"/>
            <a:r>
              <a:rPr lang="en-US" dirty="0">
                <a:solidFill>
                  <a:schemeClr val="tx1"/>
                </a:solidFill>
                <a:latin typeface="Candara"/>
              </a:rPr>
              <a:t>$ cat result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p:cNvSpPr>
          <p:nvPr>
            <p:ph type="title"/>
          </p:nvPr>
        </p:nvSpPr>
        <p:spPr/>
        <p:txBody>
          <a:bodyPr/>
          <a:lstStyle/>
          <a:p>
            <a:r>
              <a:rPr lang="en-US" sz="1000" b="0" dirty="0" smtClean="0"/>
              <a:t/>
            </a:r>
            <a:br>
              <a:rPr lang="en-US" sz="1000" b="0" dirty="0" smtClean="0"/>
            </a:br>
            <a:r>
              <a:rPr lang="en-US" dirty="0" err="1" smtClean="0"/>
              <a:t>cmp</a:t>
            </a:r>
            <a:r>
              <a:rPr lang="en-US" dirty="0" smtClean="0"/>
              <a:t> Command</a:t>
            </a:r>
          </a:p>
        </p:txBody>
      </p:sp>
      <p:sp>
        <p:nvSpPr>
          <p:cNvPr id="34819" name="Rectangle 12"/>
          <p:cNvSpPr>
            <a:spLocks noGrp="1"/>
          </p:cNvSpPr>
          <p:nvPr>
            <p:ph idx="1"/>
          </p:nvPr>
        </p:nvSpPr>
        <p:spPr/>
        <p:txBody>
          <a:bodyPr/>
          <a:lstStyle/>
          <a:p>
            <a:r>
              <a:rPr lang="en-US" smtClean="0"/>
              <a:t>cmp Command:</a:t>
            </a:r>
          </a:p>
          <a:p>
            <a:endParaRPr lang="en-US" smtClean="0"/>
          </a:p>
          <a:p>
            <a:endParaRPr lang="en-US" smtClean="0"/>
          </a:p>
          <a:p>
            <a:pPr>
              <a:buFont typeface="Arial" pitchFamily="34" charset="0"/>
              <a:buNone/>
            </a:pPr>
            <a:endParaRPr lang="en-US" smtClean="0"/>
          </a:p>
        </p:txBody>
      </p:sp>
      <p:sp>
        <p:nvSpPr>
          <p:cNvPr id="34820" name="AutoShape 8"/>
          <p:cNvSpPr>
            <a:spLocks noChangeArrowheads="1"/>
          </p:cNvSpPr>
          <p:nvPr/>
        </p:nvSpPr>
        <p:spPr bwMode="auto">
          <a:xfrm>
            <a:off x="762000" y="2057400"/>
            <a:ext cx="4855029" cy="103414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lnSpc>
                <a:spcPct val="100000"/>
              </a:lnSpc>
              <a:buClrTx/>
            </a:pPr>
            <a:r>
              <a:rPr lang="en-US" sz="2000" dirty="0">
                <a:solidFill>
                  <a:schemeClr val="tx1"/>
                </a:solidFill>
                <a:latin typeface="Candara"/>
              </a:rPr>
              <a:t>$ </a:t>
            </a:r>
            <a:r>
              <a:rPr lang="en-US" sz="2000" dirty="0" err="1">
                <a:solidFill>
                  <a:schemeClr val="tx1"/>
                </a:solidFill>
                <a:latin typeface="Candara"/>
              </a:rPr>
              <a:t>cmp</a:t>
            </a:r>
            <a:r>
              <a:rPr lang="en-US" sz="2000" dirty="0">
                <a:solidFill>
                  <a:schemeClr val="tx1"/>
                </a:solidFill>
                <a:latin typeface="Candara"/>
              </a:rPr>
              <a:t> file1.txt file2.txt</a:t>
            </a:r>
          </a:p>
          <a:p>
            <a:pPr lvl="1">
              <a:lnSpc>
                <a:spcPct val="100000"/>
              </a:lnSpc>
              <a:buClrTx/>
            </a:pPr>
            <a:r>
              <a:rPr lang="en-US" sz="2000" dirty="0">
                <a:solidFill>
                  <a:schemeClr val="tx1"/>
                </a:solidFill>
                <a:latin typeface="Candara"/>
              </a:rPr>
              <a:t>file1.txt </a:t>
            </a:r>
            <a:r>
              <a:rPr lang="en-US" dirty="0">
                <a:solidFill>
                  <a:schemeClr val="tx1"/>
                </a:solidFill>
                <a:latin typeface="Candara"/>
              </a:rPr>
              <a:t>file2.txt</a:t>
            </a:r>
            <a:r>
              <a:rPr lang="en-US" sz="2000" dirty="0">
                <a:solidFill>
                  <a:schemeClr val="tx1"/>
                </a:solidFill>
                <a:latin typeface="Candara"/>
              </a:rPr>
              <a:t> differ: char 41, line 2</a:t>
            </a:r>
          </a:p>
          <a:p>
            <a:pPr lvl="1">
              <a:lnSpc>
                <a:spcPct val="100000"/>
              </a:lnSpc>
              <a:buClrTx/>
            </a:pPr>
            <a:r>
              <a:rPr lang="en-US" sz="2000" dirty="0">
                <a:solidFill>
                  <a:schemeClr val="tx1"/>
                </a:solidFill>
                <a:latin typeface="Candara"/>
              </a:rPr>
              <a:t>$ </a:t>
            </a:r>
            <a:r>
              <a:rPr lang="en-US" sz="2000" dirty="0" err="1">
                <a:solidFill>
                  <a:schemeClr val="tx1"/>
                </a:solidFill>
                <a:latin typeface="Candara"/>
              </a:rPr>
              <a:t>cmp</a:t>
            </a:r>
            <a:r>
              <a:rPr lang="en-US" sz="2000" dirty="0">
                <a:solidFill>
                  <a:schemeClr val="tx1"/>
                </a:solidFill>
                <a:latin typeface="Candara"/>
              </a:rPr>
              <a:t> file1.txt </a:t>
            </a:r>
            <a:r>
              <a:rPr lang="en-US" sz="2000" dirty="0" err="1">
                <a:solidFill>
                  <a:schemeClr val="tx1"/>
                </a:solidFill>
                <a:latin typeface="Candara"/>
              </a:rPr>
              <a:t>file1.txt</a:t>
            </a:r>
            <a:endParaRPr lang="en-US" sz="2000" dirty="0">
              <a:solidFill>
                <a:schemeClr val="tx1"/>
              </a:solidFill>
              <a:latin typeface="Candara"/>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p:txBody>
          <a:bodyPr/>
          <a:lstStyle/>
          <a:p>
            <a:r>
              <a:rPr lang="en-US" sz="1000" b="0" dirty="0" smtClean="0"/>
              <a:t/>
            </a:r>
            <a:br>
              <a:rPr lang="en-US" sz="1000" b="0" dirty="0" smtClean="0"/>
            </a:br>
            <a:r>
              <a:rPr lang="en-US" dirty="0" err="1" smtClean="0"/>
              <a:t>comm</a:t>
            </a:r>
            <a:r>
              <a:rPr lang="en-US" dirty="0" smtClean="0"/>
              <a:t> Command</a:t>
            </a:r>
          </a:p>
        </p:txBody>
      </p:sp>
      <p:sp>
        <p:nvSpPr>
          <p:cNvPr id="35843" name="Rectangle 3"/>
          <p:cNvSpPr>
            <a:spLocks noGrp="1"/>
          </p:cNvSpPr>
          <p:nvPr>
            <p:ph idx="1"/>
          </p:nvPr>
        </p:nvSpPr>
        <p:spPr/>
        <p:txBody>
          <a:bodyPr/>
          <a:lstStyle/>
          <a:p>
            <a:r>
              <a:rPr lang="en-US" smtClean="0"/>
              <a:t>comm Command:</a:t>
            </a:r>
          </a:p>
          <a:p>
            <a:pPr lvl="1"/>
            <a:r>
              <a:rPr lang="en-US" smtClean="0"/>
              <a:t>The comm command compares two sorted files. It gives a 3 columnar output: </a:t>
            </a:r>
          </a:p>
          <a:p>
            <a:pPr lvl="2"/>
            <a:r>
              <a:rPr lang="en-US" smtClean="0"/>
              <a:t>First column contains lines unique to the first file. </a:t>
            </a:r>
          </a:p>
          <a:p>
            <a:pPr lvl="2"/>
            <a:r>
              <a:rPr lang="en-US" smtClean="0"/>
              <a:t>Second column contains lines unique to the second file. </a:t>
            </a:r>
          </a:p>
          <a:p>
            <a:pPr lvl="2"/>
            <a:r>
              <a:rPr lang="en-US" smtClean="0"/>
              <a:t>Third column displays the common lines.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p:txBody>
          <a:bodyPr/>
          <a:lstStyle/>
          <a:p>
            <a:r>
              <a:rPr lang="en-US" sz="1000" b="0" dirty="0" smtClean="0"/>
              <a:t/>
            </a:r>
            <a:br>
              <a:rPr lang="en-US" sz="1000" b="0" dirty="0" smtClean="0"/>
            </a:br>
            <a:r>
              <a:rPr lang="en-US" dirty="0" err="1" smtClean="0"/>
              <a:t>comm</a:t>
            </a:r>
            <a:r>
              <a:rPr lang="en-US" dirty="0" smtClean="0"/>
              <a:t> Command</a:t>
            </a:r>
          </a:p>
        </p:txBody>
      </p:sp>
      <p:sp>
        <p:nvSpPr>
          <p:cNvPr id="36867" name="AutoShape 4"/>
          <p:cNvSpPr>
            <a:spLocks noGrp="1" noChangeArrowheads="1"/>
          </p:cNvSpPr>
          <p:nvPr>
            <p:ph idx="1"/>
          </p:nvPr>
        </p:nvSpPr>
        <p:spPr>
          <a:xfrm>
            <a:off x="1883682" y="1243466"/>
            <a:ext cx="2640013" cy="1854200"/>
          </a:xfrm>
          <a:prstGeom prst="roundRect">
            <a:avLst>
              <a:gd name="adj" fmla="val 16667"/>
            </a:avLst>
          </a:prstGeom>
          <a:ln/>
        </p:spPr>
        <p:style>
          <a:lnRef idx="2">
            <a:schemeClr val="dk1"/>
          </a:lnRef>
          <a:fillRef idx="1">
            <a:schemeClr val="lt1"/>
          </a:fillRef>
          <a:effectRef idx="0">
            <a:schemeClr val="dk1"/>
          </a:effectRef>
          <a:fontRef idx="minor">
            <a:schemeClr val="dk1"/>
          </a:fontRef>
        </p:style>
        <p:txBody>
          <a:bodyPr lIns="90488" tIns="44450" rIns="90488" bIns="44450">
            <a:noAutofit/>
          </a:bodyPr>
          <a:lstStyle/>
          <a:p>
            <a:pPr marL="228600" lvl="1" indent="0">
              <a:buFontTx/>
              <a:buNone/>
            </a:pPr>
            <a:r>
              <a:rPr lang="en-US" sz="1600" dirty="0" smtClean="0"/>
              <a:t>$ cat cfile1.lst</a:t>
            </a:r>
          </a:p>
          <a:p>
            <a:pPr marL="228600" lvl="1" indent="0" algn="just">
              <a:lnSpc>
                <a:spcPts val="2500"/>
              </a:lnSpc>
              <a:buFont typeface="Arial" pitchFamily="34" charset="0"/>
              <a:buNone/>
            </a:pPr>
            <a:r>
              <a:rPr lang="en-US" sz="1600" dirty="0" smtClean="0"/>
              <a:t>A</a:t>
            </a:r>
          </a:p>
          <a:p>
            <a:pPr marL="228600" lvl="1" indent="0" algn="just">
              <a:lnSpc>
                <a:spcPts val="2500"/>
              </a:lnSpc>
              <a:buFont typeface="Arial" pitchFamily="34" charset="0"/>
              <a:buNone/>
            </a:pPr>
            <a:r>
              <a:rPr lang="en-US" sz="1600" dirty="0" smtClean="0"/>
              <a:t>G</a:t>
            </a:r>
          </a:p>
          <a:p>
            <a:pPr marL="228600" lvl="1" indent="0" algn="just">
              <a:lnSpc>
                <a:spcPts val="2500"/>
              </a:lnSpc>
              <a:buFont typeface="Arial" pitchFamily="34" charset="0"/>
              <a:buNone/>
            </a:pPr>
            <a:r>
              <a:rPr lang="en-US" sz="1600" dirty="0" smtClean="0"/>
              <a:t>K</a:t>
            </a:r>
          </a:p>
          <a:p>
            <a:pPr marL="228600" lvl="1" indent="0" algn="just">
              <a:lnSpc>
                <a:spcPts val="2500"/>
              </a:lnSpc>
              <a:buFont typeface="Arial" pitchFamily="34" charset="0"/>
              <a:buNone/>
            </a:pPr>
            <a:r>
              <a:rPr lang="en-US" sz="1600" dirty="0" smtClean="0"/>
              <a:t>X</a:t>
            </a:r>
          </a:p>
        </p:txBody>
      </p:sp>
      <p:sp>
        <p:nvSpPr>
          <p:cNvPr id="36868" name="AutoShape 5"/>
          <p:cNvSpPr>
            <a:spLocks noChangeArrowheads="1"/>
          </p:cNvSpPr>
          <p:nvPr/>
        </p:nvSpPr>
        <p:spPr bwMode="auto">
          <a:xfrm>
            <a:off x="689428" y="3305628"/>
            <a:ext cx="3276600" cy="2743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228600" lvl="1">
              <a:lnSpc>
                <a:spcPts val="2500"/>
              </a:lnSpc>
            </a:pPr>
            <a:endParaRPr lang="en-US" sz="1600">
              <a:latin typeface="Candara"/>
              <a:cs typeface="Arial" pitchFamily="34" charset="0"/>
            </a:endParaRPr>
          </a:p>
          <a:p>
            <a:pPr marL="228600" lvl="1">
              <a:lnSpc>
                <a:spcPts val="2500"/>
              </a:lnSpc>
            </a:pPr>
            <a:r>
              <a:rPr lang="en-US" sz="1600">
                <a:latin typeface="Candara"/>
                <a:cs typeface="Arial" pitchFamily="34" charset="0"/>
              </a:rPr>
              <a:t>$ comm cfile1.lst cfile2.lst</a:t>
            </a:r>
          </a:p>
          <a:p>
            <a:pPr marL="228600" lvl="1">
              <a:lnSpc>
                <a:spcPts val="2500"/>
              </a:lnSpc>
            </a:pPr>
            <a:r>
              <a:rPr lang="en-US" sz="1600">
                <a:latin typeface="Candara"/>
                <a:cs typeface="Arial" pitchFamily="34" charset="0"/>
              </a:rPr>
              <a:t>                          A</a:t>
            </a:r>
          </a:p>
          <a:p>
            <a:pPr marL="228600" lvl="1">
              <a:lnSpc>
                <a:spcPts val="2500"/>
              </a:lnSpc>
            </a:pPr>
            <a:r>
              <a:rPr lang="en-US" sz="1600">
                <a:latin typeface="Candara"/>
                <a:cs typeface="Arial" pitchFamily="34" charset="0"/>
              </a:rPr>
              <a:t>              F</a:t>
            </a:r>
          </a:p>
          <a:p>
            <a:pPr marL="228600" lvl="1">
              <a:lnSpc>
                <a:spcPts val="2500"/>
              </a:lnSpc>
            </a:pPr>
            <a:r>
              <a:rPr lang="en-US" sz="1600">
                <a:latin typeface="Candara"/>
                <a:cs typeface="Arial" pitchFamily="34" charset="0"/>
              </a:rPr>
              <a:t>G</a:t>
            </a:r>
          </a:p>
          <a:p>
            <a:pPr marL="228600" lvl="1">
              <a:lnSpc>
                <a:spcPts val="2500"/>
              </a:lnSpc>
            </a:pPr>
            <a:r>
              <a:rPr lang="en-US" sz="1600">
                <a:latin typeface="Candara"/>
                <a:cs typeface="Arial" pitchFamily="34" charset="0"/>
              </a:rPr>
              <a:t>                          K</a:t>
            </a:r>
          </a:p>
          <a:p>
            <a:pPr marL="228600" lvl="1">
              <a:lnSpc>
                <a:spcPts val="2500"/>
              </a:lnSpc>
            </a:pPr>
            <a:r>
              <a:rPr lang="en-US" sz="1600">
                <a:latin typeface="Candara"/>
                <a:cs typeface="Arial" pitchFamily="34" charset="0"/>
              </a:rPr>
              <a:t>              W</a:t>
            </a:r>
          </a:p>
          <a:p>
            <a:pPr marL="228600" lvl="1">
              <a:lnSpc>
                <a:spcPts val="2500"/>
              </a:lnSpc>
            </a:pPr>
            <a:r>
              <a:rPr lang="en-US" sz="1600">
                <a:latin typeface="Candara"/>
                <a:cs typeface="Arial" pitchFamily="34" charset="0"/>
              </a:rPr>
              <a:t>                            X</a:t>
            </a:r>
          </a:p>
          <a:p>
            <a:pPr marL="228600" lvl="1">
              <a:lnSpc>
                <a:spcPts val="2500"/>
              </a:lnSpc>
            </a:pPr>
            <a:r>
              <a:rPr lang="en-US" sz="1600">
                <a:latin typeface="Candara"/>
                <a:cs typeface="Arial" pitchFamily="34" charset="0"/>
              </a:rPr>
              <a:t>              Z</a:t>
            </a:r>
          </a:p>
          <a:p>
            <a:pPr marL="228600" lvl="1">
              <a:lnSpc>
                <a:spcPts val="2500"/>
              </a:lnSpc>
              <a:buClrTx/>
            </a:pPr>
            <a:endParaRPr lang="en-US" sz="1600">
              <a:latin typeface="Candara"/>
              <a:cs typeface="Arial" pitchFamily="34" charset="0"/>
            </a:endParaRPr>
          </a:p>
        </p:txBody>
      </p:sp>
      <p:sp>
        <p:nvSpPr>
          <p:cNvPr id="36869" name="AutoShape 7"/>
          <p:cNvSpPr>
            <a:spLocks noChangeArrowheads="1"/>
          </p:cNvSpPr>
          <p:nvPr/>
        </p:nvSpPr>
        <p:spPr bwMode="auto">
          <a:xfrm>
            <a:off x="4800600" y="1128485"/>
            <a:ext cx="2514600" cy="225334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228600" lvl="1">
              <a:lnSpc>
                <a:spcPts val="1700"/>
              </a:lnSpc>
              <a:buClrTx/>
            </a:pPr>
            <a:r>
              <a:rPr lang="en-US">
                <a:latin typeface="Candara"/>
              </a:rPr>
              <a:t>$ cat cfile2.lst</a:t>
            </a:r>
          </a:p>
          <a:p>
            <a:pPr marL="228600" lvl="1">
              <a:lnSpc>
                <a:spcPts val="2500"/>
              </a:lnSpc>
            </a:pPr>
            <a:r>
              <a:rPr lang="en-US" sz="1600">
                <a:latin typeface="Candara"/>
              </a:rPr>
              <a:t>A</a:t>
            </a:r>
          </a:p>
          <a:p>
            <a:pPr marL="228600" lvl="1">
              <a:lnSpc>
                <a:spcPts val="2500"/>
              </a:lnSpc>
            </a:pPr>
            <a:r>
              <a:rPr lang="en-US" sz="1600">
                <a:latin typeface="Candara"/>
              </a:rPr>
              <a:t>F</a:t>
            </a:r>
          </a:p>
          <a:p>
            <a:pPr marL="228600" lvl="1">
              <a:lnSpc>
                <a:spcPts val="2500"/>
              </a:lnSpc>
            </a:pPr>
            <a:r>
              <a:rPr lang="en-US" sz="1600">
                <a:latin typeface="Candara"/>
              </a:rPr>
              <a:t>K</a:t>
            </a:r>
          </a:p>
          <a:p>
            <a:pPr marL="228600" lvl="1">
              <a:lnSpc>
                <a:spcPts val="2500"/>
              </a:lnSpc>
            </a:pPr>
            <a:r>
              <a:rPr lang="en-US" sz="1600">
                <a:latin typeface="Candara"/>
              </a:rPr>
              <a:t>W</a:t>
            </a:r>
          </a:p>
          <a:p>
            <a:pPr marL="228600" lvl="1">
              <a:lnSpc>
                <a:spcPts val="2500"/>
              </a:lnSpc>
            </a:pPr>
            <a:r>
              <a:rPr lang="en-US" sz="1600">
                <a:latin typeface="Candara"/>
              </a:rPr>
              <a:t>X</a:t>
            </a:r>
          </a:p>
          <a:p>
            <a:pPr marL="228600" lvl="1">
              <a:lnSpc>
                <a:spcPts val="2500"/>
              </a:lnSpc>
            </a:pPr>
            <a:r>
              <a:rPr lang="en-US" sz="1600">
                <a:latin typeface="Candara"/>
              </a:rPr>
              <a:t>Z</a:t>
            </a:r>
          </a:p>
        </p:txBody>
      </p:sp>
      <p:sp>
        <p:nvSpPr>
          <p:cNvPr id="36870" name="AutoShape 8"/>
          <p:cNvSpPr>
            <a:spLocks noChangeArrowheads="1"/>
          </p:cNvSpPr>
          <p:nvPr/>
        </p:nvSpPr>
        <p:spPr bwMode="auto">
          <a:xfrm>
            <a:off x="4143828" y="3595915"/>
            <a:ext cx="4010025" cy="22860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228600" lvl="1" algn="ctr">
              <a:lnSpc>
                <a:spcPct val="100000"/>
              </a:lnSpc>
              <a:buClrTx/>
            </a:pPr>
            <a:r>
              <a:rPr lang="en-US" sz="1600" dirty="0">
                <a:latin typeface="Candara"/>
              </a:rPr>
              <a:t>$ </a:t>
            </a:r>
            <a:r>
              <a:rPr lang="en-US" sz="1600" dirty="0" err="1">
                <a:latin typeface="Candara"/>
              </a:rPr>
              <a:t>comm</a:t>
            </a:r>
            <a:r>
              <a:rPr lang="en-US" sz="1600" dirty="0">
                <a:latin typeface="Candara"/>
              </a:rPr>
              <a:t> -12 cfile1.lst cfile2.lst</a:t>
            </a:r>
          </a:p>
          <a:p>
            <a:pPr marL="228600" lvl="1" algn="ctr"/>
            <a:r>
              <a:rPr lang="en-US" sz="1600" dirty="0">
                <a:latin typeface="Candara"/>
              </a:rPr>
              <a:t>A</a:t>
            </a:r>
          </a:p>
          <a:p>
            <a:pPr marL="228600" lvl="1" algn="ctr"/>
            <a:r>
              <a:rPr lang="en-US" sz="1600" dirty="0">
                <a:latin typeface="Candara"/>
              </a:rPr>
              <a:t>K</a:t>
            </a:r>
          </a:p>
          <a:p>
            <a:pPr marL="228600" lvl="1" algn="ctr"/>
            <a:r>
              <a:rPr lang="en-US" sz="1600" dirty="0">
                <a:latin typeface="Candara"/>
              </a:rPr>
              <a:t>X</a:t>
            </a:r>
          </a:p>
          <a:p>
            <a:pPr marL="228600" lvl="1" algn="ctr">
              <a:lnSpc>
                <a:spcPct val="100000"/>
              </a:lnSpc>
              <a:buClrTx/>
            </a:pPr>
            <a:endParaRPr lang="en-US" sz="1600" dirty="0">
              <a:latin typeface="Candara"/>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p:txBody>
          <a:bodyPr/>
          <a:lstStyle/>
          <a:p>
            <a:r>
              <a:rPr lang="en-US" sz="1000" b="0" dirty="0" smtClean="0"/>
              <a:t/>
            </a:r>
            <a:br>
              <a:rPr lang="en-US" sz="1000" b="0" dirty="0" smtClean="0"/>
            </a:br>
            <a:r>
              <a:rPr lang="en-US" dirty="0" smtClean="0"/>
              <a:t>diff Command </a:t>
            </a:r>
          </a:p>
        </p:txBody>
      </p:sp>
      <p:sp>
        <p:nvSpPr>
          <p:cNvPr id="37891" name="Rectangle 3"/>
          <p:cNvSpPr>
            <a:spLocks noGrp="1"/>
          </p:cNvSpPr>
          <p:nvPr>
            <p:ph idx="1"/>
          </p:nvPr>
        </p:nvSpPr>
        <p:spPr>
          <a:xfrm>
            <a:off x="301625" y="1214438"/>
            <a:ext cx="8447088" cy="4648200"/>
          </a:xfrm>
          <a:noFill/>
        </p:spPr>
        <p:txBody>
          <a:bodyPr/>
          <a:lstStyle/>
          <a:p>
            <a:r>
              <a:rPr lang="en-US" smtClean="0"/>
              <a:t>The </a:t>
            </a:r>
            <a:r>
              <a:rPr lang="en-US" b="0" smtClean="0"/>
              <a:t>diff </a:t>
            </a:r>
            <a:r>
              <a:rPr lang="en-US" smtClean="0"/>
              <a:t>command is used to display the file differences. It tells the lines of one file that need to be changed to make the two files identical.</a:t>
            </a:r>
          </a:p>
          <a:p>
            <a:pPr lvl="1"/>
            <a:r>
              <a:rPr lang="en-US" smtClean="0"/>
              <a:t>Example:</a:t>
            </a:r>
          </a:p>
        </p:txBody>
      </p:sp>
      <p:sp>
        <p:nvSpPr>
          <p:cNvPr id="37892" name="AutoShape 4"/>
          <p:cNvSpPr>
            <a:spLocks noChangeArrowheads="1"/>
          </p:cNvSpPr>
          <p:nvPr/>
        </p:nvSpPr>
        <p:spPr bwMode="auto">
          <a:xfrm>
            <a:off x="616858" y="2442028"/>
            <a:ext cx="7848600" cy="238125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lnSpc>
                <a:spcPct val="90000"/>
              </a:lnSpc>
              <a:buClrTx/>
            </a:pPr>
            <a:r>
              <a:rPr lang="en-US">
                <a:solidFill>
                  <a:schemeClr val="tx1"/>
                </a:solidFill>
                <a:latin typeface="Candara"/>
              </a:rPr>
              <a:t>$ diff cfile1.lst cfile2.lst</a:t>
            </a:r>
          </a:p>
          <a:p>
            <a:pPr lvl="1">
              <a:lnSpc>
                <a:spcPct val="90000"/>
              </a:lnSpc>
              <a:buClrTx/>
            </a:pPr>
            <a:r>
              <a:rPr lang="en-US">
                <a:solidFill>
                  <a:schemeClr val="tx1"/>
                </a:solidFill>
                <a:latin typeface="Candara"/>
              </a:rPr>
              <a:t>2c2</a:t>
            </a:r>
          </a:p>
          <a:p>
            <a:pPr lvl="1">
              <a:lnSpc>
                <a:spcPct val="90000"/>
              </a:lnSpc>
              <a:buClrTx/>
            </a:pPr>
            <a:r>
              <a:rPr lang="en-US">
                <a:solidFill>
                  <a:schemeClr val="tx1"/>
                </a:solidFill>
                <a:latin typeface="Candara"/>
              </a:rPr>
              <a:t>&lt; G</a:t>
            </a:r>
          </a:p>
          <a:p>
            <a:pPr lvl="1">
              <a:lnSpc>
                <a:spcPct val="90000"/>
              </a:lnSpc>
              <a:buClrTx/>
            </a:pPr>
            <a:r>
              <a:rPr lang="en-US">
                <a:solidFill>
                  <a:schemeClr val="tx1"/>
                </a:solidFill>
                <a:latin typeface="Candara"/>
              </a:rPr>
              <a:t>&gt; F		</a:t>
            </a:r>
          </a:p>
          <a:p>
            <a:pPr lvl="1">
              <a:lnSpc>
                <a:spcPct val="90000"/>
              </a:lnSpc>
              <a:buClrTx/>
            </a:pPr>
            <a:r>
              <a:rPr lang="en-US">
                <a:solidFill>
                  <a:schemeClr val="tx1"/>
                </a:solidFill>
                <a:latin typeface="Candara"/>
              </a:rPr>
              <a:t>3a4</a:t>
            </a:r>
          </a:p>
          <a:p>
            <a:pPr lvl="1">
              <a:lnSpc>
                <a:spcPct val="90000"/>
              </a:lnSpc>
              <a:buClrTx/>
            </a:pPr>
            <a:r>
              <a:rPr lang="en-US">
                <a:solidFill>
                  <a:schemeClr val="tx1"/>
                </a:solidFill>
                <a:latin typeface="Candara"/>
              </a:rPr>
              <a:t>&gt; W		</a:t>
            </a:r>
          </a:p>
          <a:p>
            <a:pPr lvl="1">
              <a:lnSpc>
                <a:spcPct val="90000"/>
              </a:lnSpc>
              <a:buClrTx/>
            </a:pPr>
            <a:r>
              <a:rPr lang="en-US">
                <a:solidFill>
                  <a:schemeClr val="tx1"/>
                </a:solidFill>
                <a:latin typeface="Candara"/>
              </a:rPr>
              <a:t>4a6		</a:t>
            </a:r>
          </a:p>
          <a:p>
            <a:pPr lvl="1">
              <a:lnSpc>
                <a:spcPct val="90000"/>
              </a:lnSpc>
              <a:buClrTx/>
            </a:pPr>
            <a:r>
              <a:rPr lang="en-US">
                <a:solidFill>
                  <a:schemeClr val="tx1"/>
                </a:solidFill>
                <a:latin typeface="Candara"/>
              </a:rPr>
              <a:t>&gt; Z</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Grp="1"/>
          </p:cNvSpPr>
          <p:nvPr>
            <p:ph type="title"/>
          </p:nvPr>
        </p:nvSpPr>
        <p:spPr/>
        <p:txBody>
          <a:bodyPr/>
          <a:lstStyle/>
          <a:p>
            <a:r>
              <a:rPr lang="en-US" sz="1000" b="0" dirty="0" smtClean="0"/>
              <a:t/>
            </a:r>
            <a:br>
              <a:rPr lang="en-US" sz="1000" b="0" dirty="0" smtClean="0"/>
            </a:br>
            <a:r>
              <a:rPr lang="en-US" dirty="0" err="1" smtClean="0"/>
              <a:t>tr</a:t>
            </a:r>
            <a:r>
              <a:rPr lang="en-US" dirty="0" smtClean="0"/>
              <a:t> Command</a:t>
            </a:r>
          </a:p>
        </p:txBody>
      </p:sp>
      <p:sp>
        <p:nvSpPr>
          <p:cNvPr id="38915" name="Rectangle 7"/>
          <p:cNvSpPr>
            <a:spLocks noGrp="1"/>
          </p:cNvSpPr>
          <p:nvPr>
            <p:ph idx="1"/>
          </p:nvPr>
        </p:nvSpPr>
        <p:spPr/>
        <p:txBody>
          <a:bodyPr/>
          <a:lstStyle/>
          <a:p>
            <a:r>
              <a:rPr lang="en-US" smtClean="0"/>
              <a:t>The </a:t>
            </a:r>
            <a:r>
              <a:rPr lang="en-US" b="0" smtClean="0"/>
              <a:t>tr </a:t>
            </a:r>
            <a:r>
              <a:rPr lang="en-US" smtClean="0"/>
              <a:t>command accepts i/p from standard input.	</a:t>
            </a:r>
          </a:p>
          <a:p>
            <a:r>
              <a:rPr lang="en-US" smtClean="0"/>
              <a:t>This command takes two arguments which specify two character sets. </a:t>
            </a:r>
          </a:p>
          <a:p>
            <a:r>
              <a:rPr lang="en-US" smtClean="0"/>
              <a:t>The first character set is replaced by the equivalent member in the second character set. </a:t>
            </a:r>
          </a:p>
          <a:p>
            <a:r>
              <a:rPr lang="en-US" smtClean="0"/>
              <a:t>The –s option is used to squeeze several occurrences of a character to one character.</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Grp="1"/>
          </p:cNvSpPr>
          <p:nvPr>
            <p:ph type="title"/>
          </p:nvPr>
        </p:nvSpPr>
        <p:spPr/>
        <p:txBody>
          <a:bodyPr/>
          <a:lstStyle/>
          <a:p>
            <a:r>
              <a:rPr lang="en-US" sz="1000" b="0" dirty="0" smtClean="0"/>
              <a:t/>
            </a:r>
            <a:br>
              <a:rPr lang="en-US" sz="1000" b="0" dirty="0" smtClean="0"/>
            </a:br>
            <a:r>
              <a:rPr lang="en-US" dirty="0" err="1" smtClean="0"/>
              <a:t>tr</a:t>
            </a:r>
            <a:r>
              <a:rPr lang="en-US" dirty="0" smtClean="0"/>
              <a:t> Command</a:t>
            </a:r>
          </a:p>
        </p:txBody>
      </p:sp>
      <p:sp>
        <p:nvSpPr>
          <p:cNvPr id="39939" name="Rectangle 7"/>
          <p:cNvSpPr>
            <a:spLocks noGrp="1"/>
          </p:cNvSpPr>
          <p:nvPr>
            <p:ph idx="1"/>
          </p:nvPr>
        </p:nvSpPr>
        <p:spPr>
          <a:xfrm>
            <a:off x="301625" y="1214438"/>
            <a:ext cx="8497888" cy="4648200"/>
          </a:xfrm>
          <a:noFill/>
        </p:spPr>
        <p:txBody>
          <a:bodyPr/>
          <a:lstStyle/>
          <a:p>
            <a:r>
              <a:rPr lang="en-US" b="0" smtClean="0"/>
              <a:t>Example 1: </a:t>
            </a:r>
            <a:r>
              <a:rPr lang="en-US" smtClean="0"/>
              <a:t>To squeeze number of spaces by single space:</a:t>
            </a:r>
          </a:p>
          <a:p>
            <a:endParaRPr lang="en-US" smtClean="0"/>
          </a:p>
          <a:p>
            <a:endParaRPr lang="en-US" b="0" smtClean="0"/>
          </a:p>
          <a:p>
            <a:r>
              <a:rPr lang="en-US" b="0" smtClean="0"/>
              <a:t>Example 2: </a:t>
            </a:r>
            <a:r>
              <a:rPr lang="en-US" smtClean="0"/>
              <a:t>To convert small case into capital case:</a:t>
            </a:r>
          </a:p>
        </p:txBody>
      </p:sp>
      <p:sp>
        <p:nvSpPr>
          <p:cNvPr id="39940" name="AutoShape 8"/>
          <p:cNvSpPr>
            <a:spLocks noChangeArrowheads="1"/>
          </p:cNvSpPr>
          <p:nvPr/>
        </p:nvSpPr>
        <p:spPr bwMode="auto">
          <a:xfrm>
            <a:off x="762000" y="17526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lnSpc>
                <a:spcPct val="100000"/>
              </a:lnSpc>
              <a:buClrTx/>
            </a:pPr>
            <a:r>
              <a:rPr lang="en-US">
                <a:latin typeface="Candara"/>
              </a:rPr>
              <a:t>$ tr –s “ ”  &lt; file1.txt</a:t>
            </a:r>
          </a:p>
        </p:txBody>
      </p:sp>
      <p:sp>
        <p:nvSpPr>
          <p:cNvPr id="39941" name="AutoShape 9"/>
          <p:cNvSpPr>
            <a:spLocks noChangeArrowheads="1"/>
          </p:cNvSpPr>
          <p:nvPr/>
        </p:nvSpPr>
        <p:spPr bwMode="auto">
          <a:xfrm>
            <a:off x="762000" y="2819400"/>
            <a:ext cx="7848600" cy="16764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lnSpc>
                <a:spcPct val="100000"/>
              </a:lnSpc>
              <a:buClrTx/>
            </a:pPr>
            <a:r>
              <a:rPr lang="en-US">
                <a:latin typeface="Candara"/>
              </a:rPr>
              <a:t>$ tr “[a-z]” “[A-Z]” &lt; file1.txt</a:t>
            </a:r>
          </a:p>
          <a:p>
            <a:pPr lvl="1">
              <a:lnSpc>
                <a:spcPct val="100000"/>
              </a:lnSpc>
              <a:buClrTx/>
            </a:pPr>
            <a:r>
              <a:rPr lang="en-US">
                <a:latin typeface="Candara"/>
              </a:rPr>
              <a:t>ONE</a:t>
            </a:r>
          </a:p>
          <a:p>
            <a:pPr lvl="1">
              <a:lnSpc>
                <a:spcPct val="100000"/>
              </a:lnSpc>
              <a:buClrTx/>
            </a:pPr>
            <a:r>
              <a:rPr lang="en-US">
                <a:latin typeface="Candara"/>
              </a:rPr>
              <a:t>TWO</a:t>
            </a:r>
          </a:p>
          <a:p>
            <a:pPr lvl="1">
              <a:lnSpc>
                <a:spcPct val="100000"/>
              </a:lnSpc>
              <a:buClrTx/>
            </a:pPr>
            <a:r>
              <a:rPr lang="en-US">
                <a:latin typeface="Candara"/>
              </a:rPr>
              <a:t>THREE</a:t>
            </a:r>
          </a:p>
          <a:p>
            <a:pPr lvl="1">
              <a:lnSpc>
                <a:spcPct val="100000"/>
              </a:lnSpc>
              <a:buClrTx/>
            </a:pPr>
            <a:r>
              <a:rPr lang="en-US">
                <a:latin typeface="Candara"/>
              </a:rPr>
              <a:t>FOUR</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p:cNvSpPr>
          <p:nvPr>
            <p:ph type="title"/>
          </p:nvPr>
        </p:nvSpPr>
        <p:spPr/>
        <p:txBody>
          <a:bodyPr/>
          <a:lstStyle/>
          <a:p>
            <a:r>
              <a:rPr lang="en-US" sz="1000" b="0" dirty="0" smtClean="0"/>
              <a:t/>
            </a:r>
            <a:br>
              <a:rPr lang="en-US" sz="1000" b="0" dirty="0" smtClean="0"/>
            </a:br>
            <a:r>
              <a:rPr lang="en-US" dirty="0" smtClean="0"/>
              <a:t>more Command</a:t>
            </a:r>
          </a:p>
        </p:txBody>
      </p:sp>
      <p:sp>
        <p:nvSpPr>
          <p:cNvPr id="40963" name="Rectangle 8"/>
          <p:cNvSpPr>
            <a:spLocks noGrp="1"/>
          </p:cNvSpPr>
          <p:nvPr>
            <p:ph idx="1"/>
          </p:nvPr>
        </p:nvSpPr>
        <p:spPr>
          <a:xfrm>
            <a:off x="301625" y="1214438"/>
            <a:ext cx="8450263" cy="4648200"/>
          </a:xfrm>
          <a:noFill/>
        </p:spPr>
        <p:txBody>
          <a:bodyPr/>
          <a:lstStyle/>
          <a:p>
            <a:r>
              <a:rPr lang="en-US" dirty="0" smtClean="0"/>
              <a:t>The </a:t>
            </a:r>
            <a:r>
              <a:rPr lang="en-US" b="0" dirty="0" smtClean="0"/>
              <a:t>more</a:t>
            </a:r>
            <a:r>
              <a:rPr lang="en-US" dirty="0" smtClean="0"/>
              <a:t> command, from the University of California, Berkeley, is a paging tool.</a:t>
            </a:r>
          </a:p>
          <a:p>
            <a:r>
              <a:rPr lang="en-US" dirty="0" smtClean="0"/>
              <a:t>The </a:t>
            </a:r>
            <a:r>
              <a:rPr lang="en-US" b="0" dirty="0" smtClean="0"/>
              <a:t>more </a:t>
            </a:r>
            <a:r>
              <a:rPr lang="en-US" dirty="0" smtClean="0"/>
              <a:t>command is used to view one page at a time.   It is particularly useful for viewing large files. </a:t>
            </a:r>
          </a:p>
          <a:p>
            <a:r>
              <a:rPr lang="en-US" dirty="0" smtClean="0"/>
              <a:t>Syntax for </a:t>
            </a:r>
            <a:r>
              <a:rPr lang="en-US" b="0" dirty="0" smtClean="0"/>
              <a:t>more</a:t>
            </a:r>
            <a:r>
              <a:rPr lang="en-US" dirty="0" smtClean="0"/>
              <a:t> command is as follows:</a:t>
            </a:r>
          </a:p>
          <a:p>
            <a:endParaRPr lang="en-US" dirty="0" smtClean="0"/>
          </a:p>
          <a:p>
            <a:endParaRPr lang="en-US" dirty="0" smtClean="0"/>
          </a:p>
          <a:p>
            <a:endParaRPr lang="en-US" dirty="0" smtClean="0"/>
          </a:p>
          <a:p>
            <a:r>
              <a:rPr lang="en-US" b="0" dirty="0" smtClean="0"/>
              <a:t>Example: </a:t>
            </a:r>
            <a:r>
              <a:rPr lang="en-US" dirty="0" smtClean="0"/>
              <a:t>To display file1.txt one </a:t>
            </a:r>
            <a:r>
              <a:rPr lang="en-US" dirty="0" err="1" smtClean="0"/>
              <a:t>screenful</a:t>
            </a:r>
            <a:r>
              <a:rPr lang="en-US" dirty="0" smtClean="0"/>
              <a:t> at a time</a:t>
            </a:r>
          </a:p>
        </p:txBody>
      </p:sp>
      <p:sp>
        <p:nvSpPr>
          <p:cNvPr id="40964" name="AutoShape 4"/>
          <p:cNvSpPr>
            <a:spLocks noChangeArrowheads="1"/>
          </p:cNvSpPr>
          <p:nvPr/>
        </p:nvSpPr>
        <p:spPr bwMode="auto">
          <a:xfrm>
            <a:off x="747486" y="2728685"/>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00000"/>
              </a:lnSpc>
            </a:pPr>
            <a:r>
              <a:rPr lang="en-US">
                <a:solidFill>
                  <a:schemeClr val="tx1"/>
                </a:solidFill>
                <a:latin typeface="Candara"/>
              </a:rPr>
              <a:t>more &lt;options&gt; &lt;+linenumber&gt; &lt;+/pattern&gt; &lt;filename(s)&gt;</a:t>
            </a:r>
          </a:p>
        </p:txBody>
      </p:sp>
      <p:sp>
        <p:nvSpPr>
          <p:cNvPr id="40965" name="AutoShape 9"/>
          <p:cNvSpPr>
            <a:spLocks noChangeArrowheads="1"/>
          </p:cNvSpPr>
          <p:nvPr/>
        </p:nvSpPr>
        <p:spPr bwMode="auto">
          <a:xfrm>
            <a:off x="762000" y="41148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00000"/>
              </a:lnSpc>
            </a:pPr>
            <a:r>
              <a:rPr lang="en-US">
                <a:solidFill>
                  <a:schemeClr val="tx1"/>
                </a:solidFill>
                <a:latin typeface="Candara"/>
              </a:rPr>
              <a:t>$ more file1.txt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55"/>
          <p:cNvSpPr>
            <a:spLocks noGrp="1"/>
          </p:cNvSpPr>
          <p:nvPr>
            <p:ph type="title"/>
          </p:nvPr>
        </p:nvSpPr>
        <p:spPr/>
        <p:txBody>
          <a:bodyPr/>
          <a:lstStyle/>
          <a:p>
            <a:r>
              <a:rPr lang="en-US" sz="1000" b="0" dirty="0" smtClean="0"/>
              <a:t/>
            </a:r>
            <a:br>
              <a:rPr lang="en-US" sz="1000" b="0" dirty="0" smtClean="0"/>
            </a:br>
            <a:r>
              <a:rPr lang="en-US" dirty="0" err="1" smtClean="0"/>
              <a:t>chmod</a:t>
            </a:r>
            <a:r>
              <a:rPr lang="en-US" dirty="0" smtClean="0"/>
              <a:t> Command (Alter File Permissions)</a:t>
            </a:r>
          </a:p>
        </p:txBody>
      </p:sp>
      <p:sp>
        <p:nvSpPr>
          <p:cNvPr id="41987" name="Rectangle 56"/>
          <p:cNvSpPr>
            <a:spLocks noGrp="1"/>
          </p:cNvSpPr>
          <p:nvPr>
            <p:ph idx="1"/>
          </p:nvPr>
        </p:nvSpPr>
        <p:spPr>
          <a:xfrm>
            <a:off x="457200" y="1248230"/>
            <a:ext cx="8229600" cy="4877934"/>
          </a:xfrm>
        </p:spPr>
        <p:txBody>
          <a:bodyPr/>
          <a:lstStyle/>
          <a:p>
            <a:r>
              <a:rPr lang="en-US" dirty="0" smtClean="0"/>
              <a:t>The </a:t>
            </a:r>
            <a:r>
              <a:rPr lang="en-US" b="0" dirty="0" err="1" smtClean="0"/>
              <a:t>chmod</a:t>
            </a:r>
            <a:r>
              <a:rPr lang="en-US" dirty="0" smtClean="0"/>
              <a:t> command is used to alter file permissions:</a:t>
            </a:r>
          </a:p>
          <a:p>
            <a:r>
              <a:rPr lang="en-US" dirty="0" smtClean="0"/>
              <a:t>Syntax:</a:t>
            </a:r>
          </a:p>
        </p:txBody>
      </p:sp>
      <p:sp>
        <p:nvSpPr>
          <p:cNvPr id="41988" name="AutoShape 4"/>
          <p:cNvSpPr>
            <a:spLocks noChangeArrowheads="1"/>
          </p:cNvSpPr>
          <p:nvPr/>
        </p:nvSpPr>
        <p:spPr bwMode="auto">
          <a:xfrm>
            <a:off x="762000" y="22098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lnSpc>
                <a:spcPct val="100000"/>
              </a:lnSpc>
              <a:buClrTx/>
            </a:pPr>
            <a:r>
              <a:rPr lang="en-US">
                <a:latin typeface="Candara"/>
              </a:rPr>
              <a:t>chmod</a:t>
            </a:r>
            <a:r>
              <a:rPr lang="en-US" dirty="0">
                <a:latin typeface="Candara"/>
              </a:rPr>
              <a:t> &lt;category&gt; &lt;operation&gt; &lt;permission&gt; &lt;filenames&gt;</a:t>
            </a:r>
          </a:p>
        </p:txBody>
      </p:sp>
      <p:graphicFrame>
        <p:nvGraphicFramePr>
          <p:cNvPr id="288822" name="Group 54"/>
          <p:cNvGraphicFramePr>
            <a:graphicFrameLocks noGrp="1"/>
          </p:cNvGraphicFramePr>
          <p:nvPr/>
        </p:nvGraphicFramePr>
        <p:xfrm>
          <a:off x="529771" y="3080657"/>
          <a:ext cx="7848600" cy="1663700"/>
        </p:xfrm>
        <a:graphic>
          <a:graphicData uri="http://schemas.openxmlformats.org/drawingml/2006/table">
            <a:tbl>
              <a:tblPr/>
              <a:tblGrid>
                <a:gridCol w="1752600"/>
                <a:gridCol w="3257550"/>
                <a:gridCol w="2838450"/>
              </a:tblGrid>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Candara" pitchFamily="34" charset="0"/>
                          <a:cs typeface="Arial" pitchFamily="34" charset="0"/>
                        </a:rPr>
                        <a:t>Category</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Candara" pitchFamily="34" charset="0"/>
                          <a:cs typeface="Arial" pitchFamily="34" charset="0"/>
                        </a:rPr>
                        <a:t>Operations</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Candara" pitchFamily="34" charset="0"/>
                          <a:cs typeface="Arial" pitchFamily="34" charset="0"/>
                        </a:rPr>
                        <a:t>Attribute</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DDDDDD"/>
                    </a:solid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Candara" pitchFamily="34" charset="0"/>
                          <a:cs typeface="Arial" pitchFamily="34" charset="0"/>
                        </a:rPr>
                        <a:t>u-user</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Candara" pitchFamily="34" charset="0"/>
                          <a:cs typeface="Arial" pitchFamily="34" charset="0"/>
                        </a:rPr>
                        <a:t>+assigns permission</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Candara" pitchFamily="34" charset="0"/>
                          <a:cs typeface="Arial" pitchFamily="34" charset="0"/>
                        </a:rPr>
                        <a:t>r-read</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Candara" pitchFamily="34" charset="0"/>
                          <a:cs typeface="Arial" pitchFamily="34" charset="0"/>
                        </a:rPr>
                        <a:t>g-group</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Candara" pitchFamily="34" charset="0"/>
                          <a:cs typeface="Arial" pitchFamily="34" charset="0"/>
                        </a:rPr>
                        <a:t>-remove permission</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Candara" pitchFamily="34" charset="0"/>
                          <a:cs typeface="Arial" pitchFamily="34" charset="0"/>
                        </a:rPr>
                        <a:t>w-write</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Candara" pitchFamily="34" charset="0"/>
                          <a:cs typeface="Arial" pitchFamily="34" charset="0"/>
                        </a:rPr>
                        <a:t>o-others</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Candara" pitchFamily="34" charset="0"/>
                          <a:cs typeface="Arial" pitchFamily="34" charset="0"/>
                        </a:rPr>
                        <a:t>=assigns absolute permission</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Candara" pitchFamily="34" charset="0"/>
                          <a:cs typeface="Arial" pitchFamily="34" charset="0"/>
                        </a:rPr>
                        <a:t>x-execute</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Candara" pitchFamily="34" charset="0"/>
                          <a:cs typeface="Arial" pitchFamily="34" charset="0"/>
                        </a:rPr>
                        <a:t>a-all</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Candara" pitchFamily="34" charset="0"/>
                        <a:cs typeface="Arial" pitchFamily="34" charset="0"/>
                      </a:endParaRP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600" b="1" i="0" u="none" strike="noStrike" cap="none" normalizeH="0" baseline="0" dirty="0" smtClean="0">
                        <a:ln>
                          <a:noFill/>
                        </a:ln>
                        <a:solidFill>
                          <a:schemeClr val="tx1"/>
                        </a:solidFill>
                        <a:effectLst/>
                        <a:latin typeface="Candara" pitchFamily="34" charset="0"/>
                        <a:cs typeface="Arial" pitchFamily="34" charset="0"/>
                      </a:endParaRP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2"/>
          <p:cNvSpPr>
            <a:spLocks noGrp="1"/>
          </p:cNvSpPr>
          <p:nvPr>
            <p:ph type="title"/>
          </p:nvPr>
        </p:nvSpPr>
        <p:spPr>
          <a:ln>
            <a:noFill/>
          </a:ln>
        </p:spPr>
        <p:txBody>
          <a:bodyPr/>
          <a:lstStyle/>
          <a:p>
            <a:r>
              <a:rPr lang="en-US" sz="1000" b="0" dirty="0" smtClean="0"/>
              <a:t/>
            </a:r>
            <a:br>
              <a:rPr lang="en-US" sz="1000" b="0" dirty="0" smtClean="0"/>
            </a:br>
            <a:r>
              <a:rPr lang="en-US" dirty="0" smtClean="0"/>
              <a:t>File System Structure</a:t>
            </a:r>
          </a:p>
        </p:txBody>
      </p:sp>
      <p:sp>
        <p:nvSpPr>
          <p:cNvPr id="6148" name="Text Box 3"/>
          <p:cNvSpPr txBox="1">
            <a:spLocks noChangeArrowheads="1"/>
          </p:cNvSpPr>
          <p:nvPr/>
        </p:nvSpPr>
        <p:spPr bwMode="auto">
          <a:xfrm>
            <a:off x="3701143" y="1265011"/>
            <a:ext cx="803275" cy="304800"/>
          </a:xfrm>
          <a:prstGeom prst="rect">
            <a:avLst/>
          </a:prstGeom>
          <a:noFill/>
          <a:ln w="12700">
            <a:solidFill>
              <a:schemeClr val="tx2"/>
            </a:solidFill>
            <a:miter lim="800000"/>
            <a:headEnd/>
            <a:tailEnd/>
          </a:ln>
        </p:spPr>
        <p:txBody>
          <a:bodyPr wrap="none">
            <a:spAutoFit/>
          </a:bodyPr>
          <a:lstStyle/>
          <a:p>
            <a:pPr eaLnBrk="0" hangingPunct="0">
              <a:lnSpc>
                <a:spcPct val="100000"/>
              </a:lnSpc>
              <a:buClrTx/>
            </a:pPr>
            <a:r>
              <a:rPr lang="en-US" sz="1400" b="1">
                <a:latin typeface="Candara"/>
              </a:rPr>
              <a:t>Root (/)</a:t>
            </a:r>
          </a:p>
        </p:txBody>
      </p:sp>
      <p:sp>
        <p:nvSpPr>
          <p:cNvPr id="6149" name="Line 4"/>
          <p:cNvSpPr>
            <a:spLocks noChangeShapeType="1"/>
          </p:cNvSpPr>
          <p:nvPr/>
        </p:nvSpPr>
        <p:spPr bwMode="auto">
          <a:xfrm>
            <a:off x="4107543" y="1485674"/>
            <a:ext cx="0" cy="34290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50" name="Line 5"/>
          <p:cNvSpPr>
            <a:spLocks noChangeShapeType="1"/>
          </p:cNvSpPr>
          <p:nvPr/>
        </p:nvSpPr>
        <p:spPr bwMode="auto">
          <a:xfrm>
            <a:off x="1059543" y="1828574"/>
            <a:ext cx="5689600" cy="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51" name="Line 6"/>
          <p:cNvSpPr>
            <a:spLocks noChangeShapeType="1"/>
          </p:cNvSpPr>
          <p:nvPr/>
        </p:nvSpPr>
        <p:spPr bwMode="auto">
          <a:xfrm>
            <a:off x="1059543" y="1828574"/>
            <a:ext cx="0" cy="34290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52" name="Line 7"/>
          <p:cNvSpPr>
            <a:spLocks noChangeShapeType="1"/>
          </p:cNvSpPr>
          <p:nvPr/>
        </p:nvSpPr>
        <p:spPr bwMode="auto">
          <a:xfrm>
            <a:off x="1872343" y="1828574"/>
            <a:ext cx="0" cy="34290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53" name="Line 8"/>
          <p:cNvSpPr>
            <a:spLocks noChangeShapeType="1"/>
          </p:cNvSpPr>
          <p:nvPr/>
        </p:nvSpPr>
        <p:spPr bwMode="auto">
          <a:xfrm>
            <a:off x="2685143" y="1828574"/>
            <a:ext cx="0" cy="34290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54" name="Line 9"/>
          <p:cNvSpPr>
            <a:spLocks noChangeShapeType="1"/>
          </p:cNvSpPr>
          <p:nvPr/>
        </p:nvSpPr>
        <p:spPr bwMode="auto">
          <a:xfrm>
            <a:off x="3599543" y="1828574"/>
            <a:ext cx="0" cy="34290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55" name="Line 10"/>
          <p:cNvSpPr>
            <a:spLocks noChangeShapeType="1"/>
          </p:cNvSpPr>
          <p:nvPr/>
        </p:nvSpPr>
        <p:spPr bwMode="auto">
          <a:xfrm>
            <a:off x="4615543" y="1828574"/>
            <a:ext cx="0" cy="34290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56" name="Line 11"/>
          <p:cNvSpPr>
            <a:spLocks noChangeShapeType="1"/>
          </p:cNvSpPr>
          <p:nvPr/>
        </p:nvSpPr>
        <p:spPr bwMode="auto">
          <a:xfrm>
            <a:off x="5733143" y="1828574"/>
            <a:ext cx="0" cy="34290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57" name="Line 12"/>
          <p:cNvSpPr>
            <a:spLocks noChangeShapeType="1"/>
          </p:cNvSpPr>
          <p:nvPr/>
        </p:nvSpPr>
        <p:spPr bwMode="auto">
          <a:xfrm>
            <a:off x="6749143" y="1828574"/>
            <a:ext cx="0" cy="34290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58" name="Text Box 13"/>
          <p:cNvSpPr txBox="1">
            <a:spLocks noChangeArrowheads="1"/>
          </p:cNvSpPr>
          <p:nvPr/>
        </p:nvSpPr>
        <p:spPr bwMode="auto">
          <a:xfrm>
            <a:off x="769255" y="2199596"/>
            <a:ext cx="428322" cy="307777"/>
          </a:xfrm>
          <a:prstGeom prst="rect">
            <a:avLst/>
          </a:prstGeom>
          <a:noFill/>
          <a:ln w="12700">
            <a:solidFill>
              <a:schemeClr val="tx2"/>
            </a:solidFill>
            <a:miter lim="800000"/>
            <a:headEnd/>
            <a:tailEnd/>
          </a:ln>
        </p:spPr>
        <p:txBody>
          <a:bodyPr wrap="none">
            <a:spAutoFit/>
          </a:bodyPr>
          <a:lstStyle/>
          <a:p>
            <a:pPr eaLnBrk="0" hangingPunct="0">
              <a:lnSpc>
                <a:spcPct val="100000"/>
              </a:lnSpc>
              <a:buClrTx/>
            </a:pPr>
            <a:r>
              <a:rPr lang="en-US" sz="1400" b="1">
                <a:latin typeface="Candara"/>
              </a:rPr>
              <a:t>bin</a:t>
            </a:r>
          </a:p>
        </p:txBody>
      </p:sp>
      <p:sp>
        <p:nvSpPr>
          <p:cNvPr id="6159" name="Text Box 14"/>
          <p:cNvSpPr txBox="1">
            <a:spLocks noChangeArrowheads="1"/>
          </p:cNvSpPr>
          <p:nvPr/>
        </p:nvSpPr>
        <p:spPr bwMode="auto">
          <a:xfrm>
            <a:off x="1578656" y="2228624"/>
            <a:ext cx="463588" cy="307777"/>
          </a:xfrm>
          <a:prstGeom prst="rect">
            <a:avLst/>
          </a:prstGeom>
          <a:noFill/>
          <a:ln w="12700">
            <a:solidFill>
              <a:schemeClr val="tx2"/>
            </a:solidFill>
            <a:miter lim="800000"/>
            <a:headEnd/>
            <a:tailEnd/>
          </a:ln>
        </p:spPr>
        <p:txBody>
          <a:bodyPr wrap="none">
            <a:spAutoFit/>
          </a:bodyPr>
          <a:lstStyle/>
          <a:p>
            <a:pPr eaLnBrk="0" hangingPunct="0">
              <a:lnSpc>
                <a:spcPct val="100000"/>
              </a:lnSpc>
              <a:buClrTx/>
            </a:pPr>
            <a:r>
              <a:rPr lang="en-US" sz="1400" b="1">
                <a:latin typeface="Candara"/>
              </a:rPr>
              <a:t>dev</a:t>
            </a:r>
          </a:p>
        </p:txBody>
      </p:sp>
      <p:sp>
        <p:nvSpPr>
          <p:cNvPr id="6160" name="Text Box 15"/>
          <p:cNvSpPr txBox="1">
            <a:spLocks noChangeArrowheads="1"/>
          </p:cNvSpPr>
          <p:nvPr/>
        </p:nvSpPr>
        <p:spPr bwMode="auto">
          <a:xfrm>
            <a:off x="2493056" y="2228624"/>
            <a:ext cx="421910" cy="307777"/>
          </a:xfrm>
          <a:prstGeom prst="rect">
            <a:avLst/>
          </a:prstGeom>
          <a:noFill/>
          <a:ln w="12700">
            <a:solidFill>
              <a:schemeClr val="tx2"/>
            </a:solidFill>
            <a:miter lim="800000"/>
            <a:headEnd/>
            <a:tailEnd/>
          </a:ln>
        </p:spPr>
        <p:txBody>
          <a:bodyPr wrap="none">
            <a:spAutoFit/>
          </a:bodyPr>
          <a:lstStyle/>
          <a:p>
            <a:pPr eaLnBrk="0" hangingPunct="0">
              <a:lnSpc>
                <a:spcPct val="100000"/>
              </a:lnSpc>
              <a:buClrTx/>
            </a:pPr>
            <a:r>
              <a:rPr lang="en-US" sz="1400" b="1">
                <a:latin typeface="Candara"/>
              </a:rPr>
              <a:t>etc</a:t>
            </a:r>
          </a:p>
        </p:txBody>
      </p:sp>
      <p:sp>
        <p:nvSpPr>
          <p:cNvPr id="6161" name="Text Box 16"/>
          <p:cNvSpPr txBox="1">
            <a:spLocks noChangeArrowheads="1"/>
          </p:cNvSpPr>
          <p:nvPr/>
        </p:nvSpPr>
        <p:spPr bwMode="auto">
          <a:xfrm>
            <a:off x="3305856" y="2228624"/>
            <a:ext cx="509587" cy="304800"/>
          </a:xfrm>
          <a:prstGeom prst="rect">
            <a:avLst/>
          </a:prstGeom>
          <a:noFill/>
          <a:ln w="12700">
            <a:solidFill>
              <a:schemeClr val="tx2"/>
            </a:solidFill>
            <a:miter lim="800000"/>
            <a:headEnd/>
            <a:tailEnd/>
          </a:ln>
        </p:spPr>
        <p:txBody>
          <a:bodyPr wrap="none">
            <a:spAutoFit/>
          </a:bodyPr>
          <a:lstStyle/>
          <a:p>
            <a:pPr eaLnBrk="0" hangingPunct="0">
              <a:lnSpc>
                <a:spcPct val="100000"/>
              </a:lnSpc>
              <a:buClrTx/>
            </a:pPr>
            <a:r>
              <a:rPr lang="en-US" sz="1400" b="1">
                <a:latin typeface="Candara"/>
              </a:rPr>
              <a:t>mnt</a:t>
            </a:r>
          </a:p>
        </p:txBody>
      </p:sp>
      <p:sp>
        <p:nvSpPr>
          <p:cNvPr id="6162" name="Text Box 17"/>
          <p:cNvSpPr txBox="1">
            <a:spLocks noChangeArrowheads="1"/>
          </p:cNvSpPr>
          <p:nvPr/>
        </p:nvSpPr>
        <p:spPr bwMode="auto">
          <a:xfrm>
            <a:off x="4310743" y="2228624"/>
            <a:ext cx="509588" cy="304800"/>
          </a:xfrm>
          <a:prstGeom prst="rect">
            <a:avLst/>
          </a:prstGeom>
          <a:noFill/>
          <a:ln w="12700">
            <a:solidFill>
              <a:schemeClr val="tx2"/>
            </a:solidFill>
            <a:miter lim="800000"/>
            <a:headEnd/>
            <a:tailEnd/>
          </a:ln>
        </p:spPr>
        <p:txBody>
          <a:bodyPr wrap="none">
            <a:spAutoFit/>
          </a:bodyPr>
          <a:lstStyle/>
          <a:p>
            <a:pPr eaLnBrk="0" hangingPunct="0">
              <a:lnSpc>
                <a:spcPct val="100000"/>
              </a:lnSpc>
              <a:buClrTx/>
            </a:pPr>
            <a:r>
              <a:rPr lang="en-US" sz="1400" b="1">
                <a:latin typeface="Candara"/>
              </a:rPr>
              <a:t>tmp</a:t>
            </a:r>
          </a:p>
        </p:txBody>
      </p:sp>
      <p:sp>
        <p:nvSpPr>
          <p:cNvPr id="6163" name="Text Box 18"/>
          <p:cNvSpPr txBox="1">
            <a:spLocks noChangeArrowheads="1"/>
          </p:cNvSpPr>
          <p:nvPr/>
        </p:nvSpPr>
        <p:spPr bwMode="auto">
          <a:xfrm>
            <a:off x="5483000" y="2199596"/>
            <a:ext cx="519694" cy="307777"/>
          </a:xfrm>
          <a:prstGeom prst="rect">
            <a:avLst/>
          </a:prstGeom>
          <a:noFill/>
          <a:ln w="12700">
            <a:solidFill>
              <a:schemeClr val="tx2"/>
            </a:solidFill>
            <a:miter lim="800000"/>
            <a:headEnd/>
            <a:tailEnd/>
          </a:ln>
        </p:spPr>
        <p:txBody>
          <a:bodyPr wrap="none">
            <a:spAutoFit/>
          </a:bodyPr>
          <a:lstStyle/>
          <a:p>
            <a:pPr eaLnBrk="0" hangingPunct="0">
              <a:lnSpc>
                <a:spcPct val="100000"/>
              </a:lnSpc>
              <a:buClrTx/>
            </a:pPr>
            <a:r>
              <a:rPr lang="en-US" sz="1400" b="1">
                <a:latin typeface="Candara"/>
              </a:rPr>
              <a:t>unix</a:t>
            </a:r>
          </a:p>
        </p:txBody>
      </p:sp>
      <p:sp>
        <p:nvSpPr>
          <p:cNvPr id="6164" name="Text Box 19"/>
          <p:cNvSpPr txBox="1">
            <a:spLocks noChangeArrowheads="1"/>
          </p:cNvSpPr>
          <p:nvPr/>
        </p:nvSpPr>
        <p:spPr bwMode="auto">
          <a:xfrm>
            <a:off x="6545943" y="2185082"/>
            <a:ext cx="426720" cy="307777"/>
          </a:xfrm>
          <a:prstGeom prst="rect">
            <a:avLst/>
          </a:prstGeom>
          <a:noFill/>
          <a:ln w="12700">
            <a:solidFill>
              <a:schemeClr val="tx2"/>
            </a:solidFill>
            <a:miter lim="800000"/>
            <a:headEnd/>
            <a:tailEnd/>
          </a:ln>
        </p:spPr>
        <p:txBody>
          <a:bodyPr wrap="none">
            <a:spAutoFit/>
          </a:bodyPr>
          <a:lstStyle/>
          <a:p>
            <a:pPr eaLnBrk="0" hangingPunct="0">
              <a:lnSpc>
                <a:spcPct val="100000"/>
              </a:lnSpc>
              <a:buClrTx/>
            </a:pPr>
            <a:r>
              <a:rPr lang="en-US" sz="1400" b="1">
                <a:latin typeface="Candara"/>
              </a:rPr>
              <a:t>usr</a:t>
            </a:r>
          </a:p>
        </p:txBody>
      </p:sp>
      <p:sp>
        <p:nvSpPr>
          <p:cNvPr id="6165" name="Line 20"/>
          <p:cNvSpPr>
            <a:spLocks noChangeShapeType="1"/>
          </p:cNvSpPr>
          <p:nvPr/>
        </p:nvSpPr>
        <p:spPr bwMode="auto">
          <a:xfrm>
            <a:off x="1059543" y="2530700"/>
            <a:ext cx="0" cy="34290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66" name="Text Box 21"/>
          <p:cNvSpPr txBox="1">
            <a:spLocks noChangeArrowheads="1"/>
          </p:cNvSpPr>
          <p:nvPr/>
        </p:nvSpPr>
        <p:spPr bwMode="auto">
          <a:xfrm>
            <a:off x="653141" y="2890156"/>
            <a:ext cx="635110" cy="276999"/>
          </a:xfrm>
          <a:prstGeom prst="rect">
            <a:avLst/>
          </a:prstGeom>
          <a:noFill/>
          <a:ln w="12700">
            <a:solidFill>
              <a:schemeClr val="tx2"/>
            </a:solidFill>
            <a:miter lim="800000"/>
            <a:headEnd/>
            <a:tailEnd/>
          </a:ln>
        </p:spPr>
        <p:txBody>
          <a:bodyPr wrap="none">
            <a:spAutoFit/>
          </a:bodyPr>
          <a:lstStyle/>
          <a:p>
            <a:pPr eaLnBrk="0" hangingPunct="0">
              <a:lnSpc>
                <a:spcPct val="100000"/>
              </a:lnSpc>
              <a:buClrTx/>
            </a:pPr>
            <a:r>
              <a:rPr lang="en-US" sz="1200" b="1">
                <a:latin typeface="Candara"/>
              </a:rPr>
              <a:t>&lt;Files&gt;</a:t>
            </a:r>
          </a:p>
        </p:txBody>
      </p:sp>
      <p:sp>
        <p:nvSpPr>
          <p:cNvPr id="6167" name="Text Box 22"/>
          <p:cNvSpPr txBox="1">
            <a:spLocks noChangeArrowheads="1"/>
          </p:cNvSpPr>
          <p:nvPr/>
        </p:nvSpPr>
        <p:spPr bwMode="auto">
          <a:xfrm>
            <a:off x="1506765" y="2894919"/>
            <a:ext cx="635110" cy="276999"/>
          </a:xfrm>
          <a:prstGeom prst="rect">
            <a:avLst/>
          </a:prstGeom>
          <a:noFill/>
          <a:ln w="12700">
            <a:solidFill>
              <a:schemeClr val="tx2"/>
            </a:solidFill>
            <a:miter lim="800000"/>
            <a:headEnd/>
            <a:tailEnd/>
          </a:ln>
        </p:spPr>
        <p:txBody>
          <a:bodyPr wrap="none">
            <a:spAutoFit/>
          </a:bodyPr>
          <a:lstStyle/>
          <a:p>
            <a:pPr eaLnBrk="0" hangingPunct="0">
              <a:lnSpc>
                <a:spcPct val="100000"/>
              </a:lnSpc>
              <a:buClrTx/>
            </a:pPr>
            <a:r>
              <a:rPr lang="en-US" sz="1200" b="1" dirty="0">
                <a:latin typeface="Candara"/>
              </a:rPr>
              <a:t>&lt;Files&gt;</a:t>
            </a:r>
          </a:p>
        </p:txBody>
      </p:sp>
      <p:sp>
        <p:nvSpPr>
          <p:cNvPr id="6168" name="Text Box 23"/>
          <p:cNvSpPr txBox="1">
            <a:spLocks noChangeArrowheads="1"/>
          </p:cNvSpPr>
          <p:nvPr/>
        </p:nvSpPr>
        <p:spPr bwMode="auto">
          <a:xfrm>
            <a:off x="2319567" y="2894919"/>
            <a:ext cx="635110" cy="276999"/>
          </a:xfrm>
          <a:prstGeom prst="rect">
            <a:avLst/>
          </a:prstGeom>
          <a:noFill/>
          <a:ln w="12700">
            <a:solidFill>
              <a:schemeClr val="tx2"/>
            </a:solidFill>
            <a:miter lim="800000"/>
            <a:headEnd/>
            <a:tailEnd/>
          </a:ln>
        </p:spPr>
        <p:txBody>
          <a:bodyPr wrap="none">
            <a:spAutoFit/>
          </a:bodyPr>
          <a:lstStyle/>
          <a:p>
            <a:pPr eaLnBrk="0" hangingPunct="0">
              <a:lnSpc>
                <a:spcPct val="100000"/>
              </a:lnSpc>
              <a:buClrTx/>
            </a:pPr>
            <a:r>
              <a:rPr lang="en-US" sz="1200" b="1">
                <a:latin typeface="Candara"/>
              </a:rPr>
              <a:t>&lt;Files&gt;</a:t>
            </a:r>
          </a:p>
        </p:txBody>
      </p:sp>
      <p:sp>
        <p:nvSpPr>
          <p:cNvPr id="6169" name="Text Box 24"/>
          <p:cNvSpPr txBox="1">
            <a:spLocks noChangeArrowheads="1"/>
          </p:cNvSpPr>
          <p:nvPr/>
        </p:nvSpPr>
        <p:spPr bwMode="auto">
          <a:xfrm>
            <a:off x="4308023" y="2894919"/>
            <a:ext cx="635110" cy="276999"/>
          </a:xfrm>
          <a:prstGeom prst="rect">
            <a:avLst/>
          </a:prstGeom>
          <a:noFill/>
          <a:ln w="12700">
            <a:solidFill>
              <a:schemeClr val="tx2"/>
            </a:solidFill>
            <a:miter lim="800000"/>
            <a:headEnd/>
            <a:tailEnd/>
          </a:ln>
        </p:spPr>
        <p:txBody>
          <a:bodyPr wrap="none">
            <a:spAutoFit/>
          </a:bodyPr>
          <a:lstStyle/>
          <a:p>
            <a:pPr eaLnBrk="0" hangingPunct="0">
              <a:lnSpc>
                <a:spcPct val="100000"/>
              </a:lnSpc>
              <a:buClrTx/>
            </a:pPr>
            <a:r>
              <a:rPr lang="en-US" sz="1200" b="1">
                <a:latin typeface="Candara"/>
              </a:rPr>
              <a:t>&lt;Files&gt;</a:t>
            </a:r>
          </a:p>
        </p:txBody>
      </p:sp>
      <p:sp>
        <p:nvSpPr>
          <p:cNvPr id="6170" name="Line 25"/>
          <p:cNvSpPr>
            <a:spLocks noChangeShapeType="1"/>
          </p:cNvSpPr>
          <p:nvPr/>
        </p:nvSpPr>
        <p:spPr bwMode="auto">
          <a:xfrm>
            <a:off x="1872343" y="2545214"/>
            <a:ext cx="0" cy="34290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71" name="Line 26"/>
          <p:cNvSpPr>
            <a:spLocks noChangeShapeType="1"/>
          </p:cNvSpPr>
          <p:nvPr/>
        </p:nvSpPr>
        <p:spPr bwMode="auto">
          <a:xfrm>
            <a:off x="2699659" y="2545214"/>
            <a:ext cx="0" cy="34290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72" name="Line 27"/>
          <p:cNvSpPr>
            <a:spLocks noChangeShapeType="1"/>
          </p:cNvSpPr>
          <p:nvPr/>
        </p:nvSpPr>
        <p:spPr bwMode="auto">
          <a:xfrm>
            <a:off x="4615543" y="2530700"/>
            <a:ext cx="0" cy="34290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73" name="Line 28"/>
          <p:cNvSpPr>
            <a:spLocks noChangeShapeType="1"/>
          </p:cNvSpPr>
          <p:nvPr/>
        </p:nvSpPr>
        <p:spPr bwMode="auto">
          <a:xfrm>
            <a:off x="6749143" y="2400074"/>
            <a:ext cx="0" cy="22860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74" name="Line 29"/>
          <p:cNvSpPr>
            <a:spLocks noChangeShapeType="1"/>
          </p:cNvSpPr>
          <p:nvPr/>
        </p:nvSpPr>
        <p:spPr bwMode="auto">
          <a:xfrm>
            <a:off x="5834743" y="2643188"/>
            <a:ext cx="2133600" cy="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75" name="Line 30"/>
          <p:cNvSpPr>
            <a:spLocks noChangeShapeType="1"/>
          </p:cNvSpPr>
          <p:nvPr/>
        </p:nvSpPr>
        <p:spPr bwMode="auto">
          <a:xfrm>
            <a:off x="5834743" y="2628674"/>
            <a:ext cx="0" cy="17145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76" name="Line 31"/>
          <p:cNvSpPr>
            <a:spLocks noChangeShapeType="1"/>
          </p:cNvSpPr>
          <p:nvPr/>
        </p:nvSpPr>
        <p:spPr bwMode="auto">
          <a:xfrm>
            <a:off x="6850743" y="2628674"/>
            <a:ext cx="0" cy="17145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77" name="Line 32"/>
          <p:cNvSpPr>
            <a:spLocks noChangeShapeType="1"/>
          </p:cNvSpPr>
          <p:nvPr/>
        </p:nvSpPr>
        <p:spPr bwMode="auto">
          <a:xfrm>
            <a:off x="7968343" y="2628674"/>
            <a:ext cx="0" cy="17145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78" name="Text Box 33"/>
          <p:cNvSpPr txBox="1">
            <a:spLocks noChangeArrowheads="1"/>
          </p:cNvSpPr>
          <p:nvPr/>
        </p:nvSpPr>
        <p:spPr bwMode="auto">
          <a:xfrm>
            <a:off x="5587093" y="2822349"/>
            <a:ext cx="393056" cy="276999"/>
          </a:xfrm>
          <a:prstGeom prst="rect">
            <a:avLst/>
          </a:prstGeom>
          <a:noFill/>
          <a:ln w="12700">
            <a:solidFill>
              <a:schemeClr val="tx2"/>
            </a:solidFill>
            <a:miter lim="800000"/>
            <a:headEnd/>
            <a:tailEnd/>
          </a:ln>
        </p:spPr>
        <p:txBody>
          <a:bodyPr wrap="none">
            <a:spAutoFit/>
          </a:bodyPr>
          <a:lstStyle/>
          <a:p>
            <a:pPr eaLnBrk="0" hangingPunct="0">
              <a:lnSpc>
                <a:spcPct val="100000"/>
              </a:lnSpc>
              <a:buClrTx/>
            </a:pPr>
            <a:r>
              <a:rPr lang="en-US" sz="1200" b="1">
                <a:latin typeface="Candara"/>
              </a:rPr>
              <a:t>bin</a:t>
            </a:r>
          </a:p>
        </p:txBody>
      </p:sp>
      <p:sp>
        <p:nvSpPr>
          <p:cNvPr id="6179" name="Text Box 34"/>
          <p:cNvSpPr txBox="1">
            <a:spLocks noChangeArrowheads="1"/>
          </p:cNvSpPr>
          <p:nvPr/>
        </p:nvSpPr>
        <p:spPr bwMode="auto">
          <a:xfrm>
            <a:off x="6603093" y="2822349"/>
            <a:ext cx="622286" cy="276999"/>
          </a:xfrm>
          <a:prstGeom prst="rect">
            <a:avLst/>
          </a:prstGeom>
          <a:noFill/>
          <a:ln w="12700">
            <a:solidFill>
              <a:schemeClr val="tx2"/>
            </a:solidFill>
            <a:miter lim="800000"/>
            <a:headEnd/>
            <a:tailEnd/>
          </a:ln>
        </p:spPr>
        <p:txBody>
          <a:bodyPr wrap="none">
            <a:spAutoFit/>
          </a:bodyPr>
          <a:lstStyle/>
          <a:p>
            <a:pPr eaLnBrk="0" hangingPunct="0">
              <a:lnSpc>
                <a:spcPct val="100000"/>
              </a:lnSpc>
              <a:buClrTx/>
            </a:pPr>
            <a:r>
              <a:rPr lang="en-US" sz="1200" b="1">
                <a:latin typeface="Candara"/>
              </a:rPr>
              <a:t>Kumar</a:t>
            </a:r>
          </a:p>
        </p:txBody>
      </p:sp>
      <p:sp>
        <p:nvSpPr>
          <p:cNvPr id="6180" name="Text Box 35"/>
          <p:cNvSpPr txBox="1">
            <a:spLocks noChangeArrowheads="1"/>
          </p:cNvSpPr>
          <p:nvPr/>
        </p:nvSpPr>
        <p:spPr bwMode="auto">
          <a:xfrm>
            <a:off x="7518403" y="2822349"/>
            <a:ext cx="688009" cy="276999"/>
          </a:xfrm>
          <a:prstGeom prst="rect">
            <a:avLst/>
          </a:prstGeom>
          <a:noFill/>
          <a:ln w="12700">
            <a:solidFill>
              <a:schemeClr val="tx2"/>
            </a:solidFill>
            <a:miter lim="800000"/>
            <a:headEnd/>
            <a:tailEnd/>
          </a:ln>
        </p:spPr>
        <p:txBody>
          <a:bodyPr wrap="none">
            <a:spAutoFit/>
          </a:bodyPr>
          <a:lstStyle/>
          <a:p>
            <a:pPr eaLnBrk="0" hangingPunct="0">
              <a:lnSpc>
                <a:spcPct val="100000"/>
              </a:lnSpc>
              <a:buClrTx/>
            </a:pPr>
            <a:r>
              <a:rPr lang="en-US" sz="1200" b="1">
                <a:latin typeface="Candara"/>
              </a:rPr>
              <a:t>Sharma</a:t>
            </a:r>
          </a:p>
        </p:txBody>
      </p:sp>
      <p:sp>
        <p:nvSpPr>
          <p:cNvPr id="6181" name="Line 36"/>
          <p:cNvSpPr>
            <a:spLocks noChangeShapeType="1"/>
          </p:cNvSpPr>
          <p:nvPr/>
        </p:nvSpPr>
        <p:spPr bwMode="auto">
          <a:xfrm>
            <a:off x="6952343" y="3057752"/>
            <a:ext cx="0" cy="40005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82" name="Line 37"/>
          <p:cNvSpPr>
            <a:spLocks noChangeShapeType="1"/>
          </p:cNvSpPr>
          <p:nvPr/>
        </p:nvSpPr>
        <p:spPr bwMode="auto">
          <a:xfrm>
            <a:off x="5834743" y="3200174"/>
            <a:ext cx="2235200" cy="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83" name="Line 38"/>
          <p:cNvSpPr>
            <a:spLocks noChangeShapeType="1"/>
          </p:cNvSpPr>
          <p:nvPr/>
        </p:nvSpPr>
        <p:spPr bwMode="auto">
          <a:xfrm>
            <a:off x="5834743" y="3200174"/>
            <a:ext cx="0" cy="22860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84" name="Line 39"/>
          <p:cNvSpPr>
            <a:spLocks noChangeShapeType="1"/>
          </p:cNvSpPr>
          <p:nvPr/>
        </p:nvSpPr>
        <p:spPr bwMode="auto">
          <a:xfrm>
            <a:off x="8069943" y="3200174"/>
            <a:ext cx="0" cy="22860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85" name="Text Box 40"/>
          <p:cNvSpPr txBox="1">
            <a:spLocks noChangeArrowheads="1"/>
          </p:cNvSpPr>
          <p:nvPr/>
        </p:nvSpPr>
        <p:spPr bwMode="auto">
          <a:xfrm>
            <a:off x="5486399" y="3437391"/>
            <a:ext cx="615874" cy="276999"/>
          </a:xfrm>
          <a:prstGeom prst="rect">
            <a:avLst/>
          </a:prstGeom>
          <a:noFill/>
          <a:ln w="12700">
            <a:solidFill>
              <a:schemeClr val="tx2"/>
            </a:solidFill>
            <a:miter lim="800000"/>
            <a:headEnd/>
            <a:tailEnd/>
          </a:ln>
        </p:spPr>
        <p:txBody>
          <a:bodyPr wrap="none">
            <a:spAutoFit/>
          </a:bodyPr>
          <a:lstStyle/>
          <a:p>
            <a:pPr eaLnBrk="0" hangingPunct="0">
              <a:lnSpc>
                <a:spcPct val="100000"/>
              </a:lnSpc>
              <a:buClrTx/>
            </a:pPr>
            <a:r>
              <a:rPr lang="en-US" sz="1200" b="1">
                <a:latin typeface="Candara"/>
              </a:rPr>
              <a:t>&lt;files&gt;</a:t>
            </a:r>
          </a:p>
        </p:txBody>
      </p:sp>
      <p:sp>
        <p:nvSpPr>
          <p:cNvPr id="6186" name="Text Box 41"/>
          <p:cNvSpPr txBox="1">
            <a:spLocks noChangeArrowheads="1"/>
          </p:cNvSpPr>
          <p:nvPr/>
        </p:nvSpPr>
        <p:spPr bwMode="auto">
          <a:xfrm>
            <a:off x="6704693" y="3451905"/>
            <a:ext cx="502061" cy="276999"/>
          </a:xfrm>
          <a:prstGeom prst="rect">
            <a:avLst/>
          </a:prstGeom>
          <a:noFill/>
          <a:ln w="12700">
            <a:solidFill>
              <a:schemeClr val="tx2"/>
            </a:solidFill>
            <a:miter lim="800000"/>
            <a:headEnd/>
            <a:tailEnd/>
          </a:ln>
        </p:spPr>
        <p:txBody>
          <a:bodyPr wrap="none">
            <a:spAutoFit/>
          </a:bodyPr>
          <a:lstStyle/>
          <a:p>
            <a:pPr eaLnBrk="0" hangingPunct="0">
              <a:lnSpc>
                <a:spcPct val="100000"/>
              </a:lnSpc>
              <a:buClrTx/>
            </a:pPr>
            <a:r>
              <a:rPr lang="en-US" sz="1200" b="1">
                <a:latin typeface="Candara"/>
              </a:rPr>
              <a:t>prog</a:t>
            </a:r>
          </a:p>
        </p:txBody>
      </p:sp>
      <p:sp>
        <p:nvSpPr>
          <p:cNvPr id="6187" name="Text Box 42"/>
          <p:cNvSpPr txBox="1">
            <a:spLocks noChangeArrowheads="1"/>
          </p:cNvSpPr>
          <p:nvPr/>
        </p:nvSpPr>
        <p:spPr bwMode="auto">
          <a:xfrm>
            <a:off x="7749723" y="3408363"/>
            <a:ext cx="458780" cy="276999"/>
          </a:xfrm>
          <a:prstGeom prst="rect">
            <a:avLst/>
          </a:prstGeom>
          <a:noFill/>
          <a:ln w="12700">
            <a:solidFill>
              <a:schemeClr val="tx2"/>
            </a:solidFill>
            <a:miter lim="800000"/>
            <a:headEnd/>
            <a:tailEnd/>
          </a:ln>
        </p:spPr>
        <p:txBody>
          <a:bodyPr wrap="none">
            <a:spAutoFit/>
          </a:bodyPr>
          <a:lstStyle/>
          <a:p>
            <a:pPr eaLnBrk="0" hangingPunct="0">
              <a:lnSpc>
                <a:spcPct val="100000"/>
              </a:lnSpc>
              <a:buClrTx/>
            </a:pPr>
            <a:r>
              <a:rPr lang="en-US" sz="1200" b="1">
                <a:latin typeface="Candara"/>
              </a:rPr>
              <a:t>safe</a:t>
            </a:r>
          </a:p>
        </p:txBody>
      </p:sp>
      <p:sp>
        <p:nvSpPr>
          <p:cNvPr id="6188" name="Line 43"/>
          <p:cNvSpPr>
            <a:spLocks noChangeShapeType="1"/>
          </p:cNvSpPr>
          <p:nvPr/>
        </p:nvSpPr>
        <p:spPr bwMode="auto">
          <a:xfrm>
            <a:off x="6952343" y="3730850"/>
            <a:ext cx="0" cy="22860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89" name="Text Box 44"/>
          <p:cNvSpPr txBox="1">
            <a:spLocks noChangeArrowheads="1"/>
          </p:cNvSpPr>
          <p:nvPr/>
        </p:nvSpPr>
        <p:spPr bwMode="auto">
          <a:xfrm>
            <a:off x="6545943" y="3952647"/>
            <a:ext cx="615874" cy="276999"/>
          </a:xfrm>
          <a:prstGeom prst="rect">
            <a:avLst/>
          </a:prstGeom>
          <a:noFill/>
          <a:ln w="12700">
            <a:solidFill>
              <a:schemeClr val="tx2"/>
            </a:solidFill>
            <a:miter lim="800000"/>
            <a:headEnd/>
            <a:tailEnd/>
          </a:ln>
        </p:spPr>
        <p:txBody>
          <a:bodyPr wrap="none">
            <a:spAutoFit/>
          </a:bodyPr>
          <a:lstStyle/>
          <a:p>
            <a:pPr eaLnBrk="0" hangingPunct="0">
              <a:lnSpc>
                <a:spcPct val="100000"/>
              </a:lnSpc>
              <a:buClrTx/>
            </a:pPr>
            <a:r>
              <a:rPr lang="en-US" sz="1200" b="1">
                <a:latin typeface="Candara"/>
              </a:rPr>
              <a:t>&lt;files&gt;</a:t>
            </a:r>
          </a:p>
        </p:txBody>
      </p:sp>
      <p:sp>
        <p:nvSpPr>
          <p:cNvPr id="6190" name="Text Box 45"/>
          <p:cNvSpPr txBox="1">
            <a:spLocks noChangeArrowheads="1"/>
          </p:cNvSpPr>
          <p:nvPr/>
        </p:nvSpPr>
        <p:spPr bwMode="auto">
          <a:xfrm>
            <a:off x="7601859" y="3952647"/>
            <a:ext cx="615874" cy="276999"/>
          </a:xfrm>
          <a:prstGeom prst="rect">
            <a:avLst/>
          </a:prstGeom>
          <a:noFill/>
          <a:ln w="12700">
            <a:solidFill>
              <a:schemeClr val="tx2"/>
            </a:solidFill>
            <a:miter lim="800000"/>
            <a:headEnd/>
            <a:tailEnd/>
          </a:ln>
        </p:spPr>
        <p:txBody>
          <a:bodyPr wrap="none">
            <a:spAutoFit/>
          </a:bodyPr>
          <a:lstStyle/>
          <a:p>
            <a:pPr eaLnBrk="0" hangingPunct="0">
              <a:lnSpc>
                <a:spcPct val="100000"/>
              </a:lnSpc>
              <a:buClrTx/>
            </a:pPr>
            <a:r>
              <a:rPr lang="en-US" sz="1200" b="1">
                <a:latin typeface="Candara"/>
              </a:rPr>
              <a:t>&lt;files&gt;</a:t>
            </a:r>
          </a:p>
        </p:txBody>
      </p:sp>
      <p:sp>
        <p:nvSpPr>
          <p:cNvPr id="6191" name="Line 46"/>
          <p:cNvSpPr>
            <a:spLocks noChangeShapeType="1"/>
          </p:cNvSpPr>
          <p:nvPr/>
        </p:nvSpPr>
        <p:spPr bwMode="auto">
          <a:xfrm>
            <a:off x="8069945" y="3701822"/>
            <a:ext cx="0" cy="228600"/>
          </a:xfrm>
          <a:prstGeom prst="line">
            <a:avLst/>
          </a:prstGeom>
          <a:noFill/>
          <a:ln w="12700">
            <a:solidFill>
              <a:schemeClr val="tx2"/>
            </a:solidFill>
            <a:round/>
            <a:headEnd/>
            <a:tailEnd/>
          </a:ln>
        </p:spPr>
        <p:txBody>
          <a:bodyPr wrap="none" anchor="ctr"/>
          <a:lstStyle/>
          <a:p>
            <a:endParaRPr lang="en-IN">
              <a:latin typeface="Candara"/>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8"/>
          <p:cNvSpPr>
            <a:spLocks noGrp="1"/>
          </p:cNvSpPr>
          <p:nvPr>
            <p:ph type="title"/>
          </p:nvPr>
        </p:nvSpPr>
        <p:spPr/>
        <p:txBody>
          <a:bodyPr/>
          <a:lstStyle/>
          <a:p>
            <a:r>
              <a:rPr lang="en-US" sz="1000" b="0" dirty="0" smtClean="0"/>
              <a:t/>
            </a:r>
            <a:br>
              <a:rPr lang="en-US" sz="1000" b="0" dirty="0" smtClean="0"/>
            </a:br>
            <a:r>
              <a:rPr lang="en-US" dirty="0" err="1" smtClean="0"/>
              <a:t>chmod</a:t>
            </a:r>
            <a:r>
              <a:rPr lang="en-US" dirty="0" smtClean="0"/>
              <a:t> Command (Alter File Permissions)</a:t>
            </a:r>
          </a:p>
        </p:txBody>
      </p:sp>
      <p:sp>
        <p:nvSpPr>
          <p:cNvPr id="43011" name="Rectangle 9"/>
          <p:cNvSpPr>
            <a:spLocks noGrp="1"/>
          </p:cNvSpPr>
          <p:nvPr>
            <p:ph idx="1"/>
          </p:nvPr>
        </p:nvSpPr>
        <p:spPr>
          <a:xfrm>
            <a:off x="301625" y="1214438"/>
            <a:ext cx="8580438" cy="4648200"/>
          </a:xfrm>
          <a:noFill/>
        </p:spPr>
        <p:txBody>
          <a:bodyPr>
            <a:normAutofit/>
          </a:bodyPr>
          <a:lstStyle/>
          <a:p>
            <a:r>
              <a:rPr lang="en-US" dirty="0" smtClean="0"/>
              <a:t>Example 1:</a:t>
            </a:r>
          </a:p>
          <a:p>
            <a:endParaRPr lang="en-US" dirty="0" smtClean="0"/>
          </a:p>
          <a:p>
            <a:endParaRPr lang="en-US" dirty="0" smtClean="0"/>
          </a:p>
          <a:p>
            <a:endParaRPr lang="en-US" dirty="0" smtClean="0"/>
          </a:p>
          <a:p>
            <a:endParaRPr lang="en-US" dirty="0" smtClean="0"/>
          </a:p>
          <a:p>
            <a:r>
              <a:rPr lang="en-US" dirty="0" smtClean="0"/>
              <a:t>Example 2:</a:t>
            </a:r>
          </a:p>
          <a:p>
            <a:endParaRPr lang="en-US" dirty="0" smtClean="0"/>
          </a:p>
          <a:p>
            <a:endParaRPr lang="en-US" dirty="0" smtClean="0"/>
          </a:p>
          <a:p>
            <a:endParaRPr lang="en-US" dirty="0" smtClean="0"/>
          </a:p>
          <a:p>
            <a:endParaRPr lang="en-US" dirty="0" smtClean="0"/>
          </a:p>
          <a:p>
            <a:endParaRPr lang="en-US" dirty="0" smtClean="0"/>
          </a:p>
          <a:p>
            <a:pPr lvl="1"/>
            <a:r>
              <a:rPr lang="en-US" dirty="0" smtClean="0"/>
              <a:t>When we use + symbol, the previous permissions will be retained and new permissions will be added.</a:t>
            </a:r>
          </a:p>
          <a:p>
            <a:pPr lvl="1"/>
            <a:r>
              <a:rPr lang="en-US" dirty="0" smtClean="0"/>
              <a:t>When we use = symbol, previous permissions will be overwritten.</a:t>
            </a:r>
          </a:p>
        </p:txBody>
      </p:sp>
      <p:sp>
        <p:nvSpPr>
          <p:cNvPr id="43012" name="AutoShape 4"/>
          <p:cNvSpPr>
            <a:spLocks noChangeArrowheads="1"/>
          </p:cNvSpPr>
          <p:nvPr/>
        </p:nvSpPr>
        <p:spPr bwMode="auto">
          <a:xfrm>
            <a:off x="762000" y="1752600"/>
            <a:ext cx="7848600" cy="1011238"/>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465138" lvl="1">
              <a:lnSpc>
                <a:spcPct val="100000"/>
              </a:lnSpc>
              <a:buClrTx/>
            </a:pPr>
            <a:r>
              <a:rPr lang="pt-BR">
                <a:latin typeface="Candara"/>
              </a:rPr>
              <a:t>$ chmod u+x note</a:t>
            </a:r>
          </a:p>
          <a:p>
            <a:pPr marL="465138" lvl="1">
              <a:lnSpc>
                <a:spcPct val="100000"/>
              </a:lnSpc>
              <a:buClrTx/>
            </a:pPr>
            <a:r>
              <a:rPr lang="pt-BR">
                <a:latin typeface="Candara"/>
              </a:rPr>
              <a:t>$ ls - l note</a:t>
            </a:r>
          </a:p>
          <a:p>
            <a:pPr marL="465138" lvl="1">
              <a:lnSpc>
                <a:spcPct val="100000"/>
              </a:lnSpc>
              <a:buClrTx/>
            </a:pPr>
            <a:r>
              <a:rPr lang="pt-BR">
                <a:latin typeface="Candara"/>
              </a:rPr>
              <a:t>	-rwx r-- r --1 ……	note</a:t>
            </a:r>
            <a:endParaRPr lang="en-US">
              <a:latin typeface="Candara"/>
            </a:endParaRPr>
          </a:p>
        </p:txBody>
      </p:sp>
      <p:sp>
        <p:nvSpPr>
          <p:cNvPr id="43013" name="AutoShape 5"/>
          <p:cNvSpPr>
            <a:spLocks noChangeArrowheads="1"/>
          </p:cNvSpPr>
          <p:nvPr/>
        </p:nvSpPr>
        <p:spPr bwMode="auto">
          <a:xfrm>
            <a:off x="762000" y="3636963"/>
            <a:ext cx="7848600" cy="1011237"/>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465138" lvl="1">
              <a:lnSpc>
                <a:spcPct val="100000"/>
              </a:lnSpc>
              <a:buClrTx/>
            </a:pPr>
            <a:r>
              <a:rPr lang="en-US">
                <a:latin typeface="Candara"/>
              </a:rPr>
              <a:t>$ chmod ugo+x	note</a:t>
            </a:r>
          </a:p>
          <a:p>
            <a:pPr marL="465138" lvl="1">
              <a:lnSpc>
                <a:spcPct val="100000"/>
              </a:lnSpc>
              <a:buClrTx/>
            </a:pPr>
            <a:r>
              <a:rPr lang="en-US">
                <a:latin typeface="Candara"/>
              </a:rPr>
              <a:t>$ ls - l note</a:t>
            </a:r>
          </a:p>
          <a:p>
            <a:pPr marL="465138" lvl="1">
              <a:lnSpc>
                <a:spcPct val="100000"/>
              </a:lnSpc>
              <a:buClrTx/>
            </a:pPr>
            <a:r>
              <a:rPr lang="en-US">
                <a:latin typeface="Candara"/>
              </a:rPr>
              <a:t>   -rwxr-xr-x ……	note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5"/>
          <p:cNvSpPr>
            <a:spLocks noGrp="1"/>
          </p:cNvSpPr>
          <p:nvPr>
            <p:ph type="title"/>
          </p:nvPr>
        </p:nvSpPr>
        <p:spPr/>
        <p:txBody>
          <a:bodyPr/>
          <a:lstStyle/>
          <a:p>
            <a:r>
              <a:rPr lang="en-US" sz="1000" b="0" dirty="0" smtClean="0"/>
              <a:t/>
            </a:r>
            <a:br>
              <a:rPr lang="en-US" sz="1000" b="0" dirty="0" smtClean="0"/>
            </a:br>
            <a:r>
              <a:rPr lang="en-US" dirty="0" err="1" smtClean="0"/>
              <a:t>chmod</a:t>
            </a:r>
            <a:r>
              <a:rPr lang="en-US" dirty="0" smtClean="0"/>
              <a:t> Command (Alter File Permissions)</a:t>
            </a:r>
          </a:p>
        </p:txBody>
      </p:sp>
      <p:sp>
        <p:nvSpPr>
          <p:cNvPr id="44035" name="Rectangle 6"/>
          <p:cNvSpPr>
            <a:spLocks noGrp="1"/>
          </p:cNvSpPr>
          <p:nvPr>
            <p:ph idx="1"/>
          </p:nvPr>
        </p:nvSpPr>
        <p:spPr/>
        <p:txBody>
          <a:bodyPr/>
          <a:lstStyle/>
          <a:p>
            <a:r>
              <a:rPr lang="en-US" smtClean="0"/>
              <a:t>Example 3: </a:t>
            </a:r>
          </a:p>
        </p:txBody>
      </p:sp>
      <p:sp>
        <p:nvSpPr>
          <p:cNvPr id="44036" name="AutoShape 4"/>
          <p:cNvSpPr>
            <a:spLocks noChangeArrowheads="1"/>
          </p:cNvSpPr>
          <p:nvPr/>
        </p:nvSpPr>
        <p:spPr bwMode="auto">
          <a:xfrm>
            <a:off x="762000" y="2057400"/>
            <a:ext cx="7848600" cy="14478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lnSpc>
                <a:spcPct val="100000"/>
              </a:lnSpc>
              <a:buClrTx/>
            </a:pPr>
            <a:r>
              <a:rPr lang="en-US">
                <a:latin typeface="Candara"/>
              </a:rPr>
              <a:t>$ chmod u-x, go+r	note</a:t>
            </a:r>
          </a:p>
          <a:p>
            <a:pPr lvl="1">
              <a:lnSpc>
                <a:spcPct val="100000"/>
              </a:lnSpc>
              <a:buClrTx/>
            </a:pPr>
            <a:r>
              <a:rPr lang="en-US">
                <a:latin typeface="Candara"/>
              </a:rPr>
              <a:t>	$ chmod u+x	note	note1	note2</a:t>
            </a:r>
          </a:p>
          <a:p>
            <a:pPr lvl="1">
              <a:lnSpc>
                <a:spcPct val="100000"/>
              </a:lnSpc>
              <a:buClrTx/>
            </a:pPr>
            <a:r>
              <a:rPr lang="en-US">
                <a:latin typeface="Candara"/>
              </a:rPr>
              <a:t>	$ chmod o+wx	note</a:t>
            </a:r>
          </a:p>
          <a:p>
            <a:pPr lvl="1">
              <a:lnSpc>
                <a:spcPct val="100000"/>
              </a:lnSpc>
              <a:buClrTx/>
            </a:pPr>
            <a:r>
              <a:rPr lang="en-US">
                <a:latin typeface="Candara"/>
              </a:rPr>
              <a:t>	$ chmod ugo=r 	note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a:spLocks noGrp="1"/>
          </p:cNvSpPr>
          <p:nvPr>
            <p:ph type="title"/>
          </p:nvPr>
        </p:nvSpPr>
        <p:spPr/>
        <p:txBody>
          <a:bodyPr/>
          <a:lstStyle/>
          <a:p>
            <a:r>
              <a:rPr lang="en-US" sz="1000" b="0" dirty="0" smtClean="0"/>
              <a:t/>
            </a:r>
            <a:br>
              <a:rPr lang="en-US" sz="1000" b="0" dirty="0" smtClean="0"/>
            </a:br>
            <a:r>
              <a:rPr lang="en-US" dirty="0" err="1" smtClean="0"/>
              <a:t>chmod</a:t>
            </a:r>
            <a:r>
              <a:rPr lang="en-US" dirty="0" smtClean="0"/>
              <a:t> Command (Alter File Permissions)</a:t>
            </a:r>
          </a:p>
        </p:txBody>
      </p:sp>
      <p:sp>
        <p:nvSpPr>
          <p:cNvPr id="45059" name="Rectangle 7"/>
          <p:cNvSpPr>
            <a:spLocks noGrp="1"/>
          </p:cNvSpPr>
          <p:nvPr>
            <p:ph idx="1"/>
          </p:nvPr>
        </p:nvSpPr>
        <p:spPr/>
        <p:txBody>
          <a:bodyPr/>
          <a:lstStyle/>
          <a:p>
            <a:r>
              <a:rPr lang="en-US" dirty="0" smtClean="0"/>
              <a:t>Octal notation:</a:t>
            </a:r>
          </a:p>
          <a:p>
            <a:pPr lvl="1"/>
            <a:r>
              <a:rPr lang="en-US" dirty="0" smtClean="0"/>
              <a:t>It describes both category and permission.</a:t>
            </a:r>
          </a:p>
          <a:p>
            <a:pPr lvl="1"/>
            <a:r>
              <a:rPr lang="en-US" dirty="0" smtClean="0"/>
              <a:t>It is similar to = operator (absolute assignment).</a:t>
            </a:r>
          </a:p>
          <a:p>
            <a:pPr lvl="2"/>
            <a:r>
              <a:rPr lang="en-US" dirty="0" smtClean="0"/>
              <a:t>read permission: assigned value is 4</a:t>
            </a:r>
          </a:p>
          <a:p>
            <a:pPr lvl="2"/>
            <a:r>
              <a:rPr lang="en-US" dirty="0" smtClean="0"/>
              <a:t>write permission: assigned value is 2</a:t>
            </a:r>
          </a:p>
          <a:p>
            <a:pPr lvl="2"/>
            <a:r>
              <a:rPr lang="en-US" dirty="0" smtClean="0"/>
              <a:t>execute permission: assigned value is 1</a:t>
            </a:r>
          </a:p>
          <a:p>
            <a:pPr lvl="1"/>
            <a:r>
              <a:rPr lang="en-US" dirty="0" smtClean="0"/>
              <a:t>Example 1:</a:t>
            </a:r>
          </a:p>
          <a:p>
            <a:pPr lvl="1"/>
            <a:endParaRPr lang="en-US" dirty="0" smtClean="0"/>
          </a:p>
          <a:p>
            <a:pPr lvl="1"/>
            <a:endParaRPr lang="en-US" dirty="0" smtClean="0"/>
          </a:p>
          <a:p>
            <a:pPr lvl="2"/>
            <a:r>
              <a:rPr lang="en-US" dirty="0" smtClean="0"/>
              <a:t>It will assign read and write permission to all.</a:t>
            </a:r>
          </a:p>
          <a:p>
            <a:endParaRPr lang="en-US" dirty="0" smtClean="0"/>
          </a:p>
        </p:txBody>
      </p:sp>
      <p:sp>
        <p:nvSpPr>
          <p:cNvPr id="45060" name="AutoShape 8"/>
          <p:cNvSpPr>
            <a:spLocks noChangeArrowheads="1"/>
          </p:cNvSpPr>
          <p:nvPr/>
        </p:nvSpPr>
        <p:spPr bwMode="auto">
          <a:xfrm>
            <a:off x="762000" y="35052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lnSpc>
                <a:spcPct val="100000"/>
              </a:lnSpc>
              <a:buClrTx/>
            </a:pPr>
            <a:r>
              <a:rPr lang="en-US">
                <a:solidFill>
                  <a:schemeClr val="tx1"/>
                </a:solidFill>
                <a:latin typeface="Candara"/>
              </a:rPr>
              <a:t>$ chmod   666	note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p:cNvSpPr>
          <p:nvPr>
            <p:ph type="title"/>
          </p:nvPr>
        </p:nvSpPr>
        <p:spPr/>
        <p:txBody>
          <a:bodyPr/>
          <a:lstStyle/>
          <a:p>
            <a:r>
              <a:rPr lang="en-US" sz="1000" b="0" dirty="0" smtClean="0"/>
              <a:t/>
            </a:r>
            <a:br>
              <a:rPr lang="en-US" sz="1000" b="0" dirty="0" smtClean="0"/>
            </a:br>
            <a:r>
              <a:rPr lang="en-US" dirty="0" err="1" smtClean="0"/>
              <a:t>chmod</a:t>
            </a:r>
            <a:r>
              <a:rPr lang="en-US" dirty="0" smtClean="0"/>
              <a:t> Command (Alter File Permissions)</a:t>
            </a:r>
          </a:p>
        </p:txBody>
      </p:sp>
      <p:sp>
        <p:nvSpPr>
          <p:cNvPr id="46083" name="Rectangle 8"/>
          <p:cNvSpPr>
            <a:spLocks noGrp="1"/>
          </p:cNvSpPr>
          <p:nvPr>
            <p:ph idx="1"/>
          </p:nvPr>
        </p:nvSpPr>
        <p:spPr>
          <a:xfrm>
            <a:off x="457200" y="1291772"/>
            <a:ext cx="8229600" cy="4834392"/>
          </a:xfrm>
        </p:spPr>
        <p:txBody>
          <a:bodyPr/>
          <a:lstStyle/>
          <a:p>
            <a:pPr lvl="1"/>
            <a:r>
              <a:rPr lang="en-US" dirty="0" smtClean="0"/>
              <a:t>Example 2:	</a:t>
            </a:r>
          </a:p>
          <a:p>
            <a:pPr lvl="1"/>
            <a:endParaRPr lang="en-US" dirty="0" smtClean="0"/>
          </a:p>
          <a:p>
            <a:pPr lvl="1"/>
            <a:endParaRPr lang="en-US" dirty="0" smtClean="0"/>
          </a:p>
          <a:p>
            <a:pPr lvl="1"/>
            <a:endParaRPr lang="en-US" dirty="0" smtClean="0"/>
          </a:p>
          <a:p>
            <a:pPr lvl="2"/>
            <a:r>
              <a:rPr lang="en-US" dirty="0" smtClean="0"/>
              <a:t>It will assign all permissions to all.</a:t>
            </a:r>
          </a:p>
          <a:p>
            <a:pPr lvl="2"/>
            <a:endParaRPr lang="en-US" dirty="0" smtClean="0"/>
          </a:p>
          <a:p>
            <a:pPr lvl="1"/>
            <a:r>
              <a:rPr lang="en-US" dirty="0" smtClean="0"/>
              <a:t>Example 3:	</a:t>
            </a:r>
          </a:p>
        </p:txBody>
      </p:sp>
      <p:sp>
        <p:nvSpPr>
          <p:cNvPr id="46084" name="AutoShape 9"/>
          <p:cNvSpPr>
            <a:spLocks noChangeArrowheads="1"/>
          </p:cNvSpPr>
          <p:nvPr/>
        </p:nvSpPr>
        <p:spPr bwMode="auto">
          <a:xfrm>
            <a:off x="762000" y="18288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463550" lvl="1">
              <a:lnSpc>
                <a:spcPct val="100000"/>
              </a:lnSpc>
              <a:buClrTx/>
            </a:pPr>
            <a:r>
              <a:rPr lang="en-US">
                <a:latin typeface="Candara"/>
              </a:rPr>
              <a:t>$ chmod   777	note</a:t>
            </a:r>
          </a:p>
        </p:txBody>
      </p:sp>
      <p:sp>
        <p:nvSpPr>
          <p:cNvPr id="46085" name="AutoShape 10"/>
          <p:cNvSpPr>
            <a:spLocks noChangeArrowheads="1"/>
          </p:cNvSpPr>
          <p:nvPr/>
        </p:nvSpPr>
        <p:spPr bwMode="auto">
          <a:xfrm>
            <a:off x="762000" y="36576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463550" lvl="1">
              <a:lnSpc>
                <a:spcPct val="100000"/>
              </a:lnSpc>
              <a:buClrTx/>
            </a:pPr>
            <a:r>
              <a:rPr lang="en-US">
                <a:latin typeface="Candara"/>
              </a:rPr>
              <a:t>$ chmod   753	note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3"/>
          <p:cNvSpPr>
            <a:spLocks noGrp="1"/>
          </p:cNvSpPr>
          <p:nvPr>
            <p:ph type="title"/>
          </p:nvPr>
        </p:nvSpPr>
        <p:spPr/>
        <p:txBody>
          <a:bodyPr/>
          <a:lstStyle/>
          <a:p>
            <a:r>
              <a:rPr lang="en-US" sz="1000" b="0" dirty="0" smtClean="0"/>
              <a:t/>
            </a:r>
            <a:br>
              <a:rPr lang="en-US" sz="1000" b="0" dirty="0" smtClean="0"/>
            </a:br>
            <a:r>
              <a:rPr lang="en-US" dirty="0" err="1" smtClean="0"/>
              <a:t>mkdir</a:t>
            </a:r>
            <a:r>
              <a:rPr lang="en-US" dirty="0" smtClean="0"/>
              <a:t> Command </a:t>
            </a:r>
          </a:p>
        </p:txBody>
      </p:sp>
      <p:sp>
        <p:nvSpPr>
          <p:cNvPr id="47107" name="Rectangle 14"/>
          <p:cNvSpPr>
            <a:spLocks noGrp="1"/>
          </p:cNvSpPr>
          <p:nvPr>
            <p:ph idx="1"/>
          </p:nvPr>
        </p:nvSpPr>
        <p:spPr>
          <a:xfrm>
            <a:off x="457200" y="1306286"/>
            <a:ext cx="8229600" cy="4819877"/>
          </a:xfrm>
        </p:spPr>
        <p:txBody>
          <a:bodyPr/>
          <a:lstStyle/>
          <a:p>
            <a:r>
              <a:rPr lang="en-US" dirty="0" smtClean="0"/>
              <a:t>The </a:t>
            </a:r>
            <a:r>
              <a:rPr lang="en-US" b="0" dirty="0" err="1" smtClean="0"/>
              <a:t>mkdir</a:t>
            </a:r>
            <a:r>
              <a:rPr lang="en-US" b="0" dirty="0" smtClean="0"/>
              <a:t> </a:t>
            </a:r>
            <a:r>
              <a:rPr lang="en-US" dirty="0" smtClean="0"/>
              <a:t>command creates a directory.</a:t>
            </a:r>
          </a:p>
          <a:p>
            <a:pPr lvl="1"/>
            <a:r>
              <a:rPr lang="en-US" dirty="0" smtClean="0"/>
              <a:t>Example: 1:</a:t>
            </a:r>
          </a:p>
          <a:p>
            <a:pPr lvl="1"/>
            <a:endParaRPr lang="en-US" dirty="0" smtClean="0"/>
          </a:p>
          <a:p>
            <a:pPr lvl="1"/>
            <a:endParaRPr lang="en-US" dirty="0" smtClean="0"/>
          </a:p>
          <a:p>
            <a:pPr lvl="1"/>
            <a:r>
              <a:rPr lang="en-US" dirty="0" smtClean="0"/>
              <a:t>Example 2:</a:t>
            </a:r>
          </a:p>
          <a:p>
            <a:pPr lvl="1"/>
            <a:endParaRPr lang="en-US" dirty="0" smtClean="0"/>
          </a:p>
          <a:p>
            <a:pPr lvl="1"/>
            <a:endParaRPr lang="en-US" dirty="0" smtClean="0"/>
          </a:p>
          <a:p>
            <a:pPr lvl="1"/>
            <a:r>
              <a:rPr lang="en-US" dirty="0" smtClean="0"/>
              <a:t>Example 3: </a:t>
            </a:r>
          </a:p>
          <a:p>
            <a:pPr lvl="2"/>
            <a:endParaRPr lang="en-US" dirty="0" smtClean="0"/>
          </a:p>
          <a:p>
            <a:pPr lvl="2"/>
            <a:endParaRPr lang="en-US" dirty="0" smtClean="0"/>
          </a:p>
          <a:p>
            <a:pPr lvl="2"/>
            <a:endParaRPr lang="en-US" dirty="0" smtClean="0"/>
          </a:p>
          <a:p>
            <a:pPr lvl="2"/>
            <a:r>
              <a:rPr lang="en-US" dirty="0" smtClean="0"/>
              <a:t>It will give error - Order important.</a:t>
            </a:r>
          </a:p>
        </p:txBody>
      </p:sp>
      <p:sp>
        <p:nvSpPr>
          <p:cNvPr id="47108" name="AutoShape 8"/>
          <p:cNvSpPr>
            <a:spLocks noChangeArrowheads="1"/>
          </p:cNvSpPr>
          <p:nvPr/>
        </p:nvSpPr>
        <p:spPr bwMode="auto">
          <a:xfrm>
            <a:off x="762000" y="1875973"/>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lnSpc>
                <a:spcPct val="100000"/>
              </a:lnSpc>
              <a:buClrTx/>
            </a:pPr>
            <a:r>
              <a:rPr lang="en-US">
                <a:latin typeface="Candara"/>
              </a:rPr>
              <a:t>$ mkdir doc</a:t>
            </a:r>
          </a:p>
        </p:txBody>
      </p:sp>
      <p:sp>
        <p:nvSpPr>
          <p:cNvPr id="47109" name="AutoShape 9"/>
          <p:cNvSpPr>
            <a:spLocks noChangeArrowheads="1"/>
          </p:cNvSpPr>
          <p:nvPr/>
        </p:nvSpPr>
        <p:spPr bwMode="auto">
          <a:xfrm>
            <a:off x="762000" y="2737989"/>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lnSpc>
                <a:spcPct val="100000"/>
              </a:lnSpc>
              <a:buClrTx/>
            </a:pPr>
            <a:r>
              <a:rPr lang="en-US">
                <a:latin typeface="Candara"/>
              </a:rPr>
              <a:t>$ mkdir doc	doc/example	doc/data</a:t>
            </a:r>
          </a:p>
        </p:txBody>
      </p:sp>
      <p:sp>
        <p:nvSpPr>
          <p:cNvPr id="47110" name="AutoShape 10"/>
          <p:cNvSpPr>
            <a:spLocks noChangeArrowheads="1"/>
          </p:cNvSpPr>
          <p:nvPr/>
        </p:nvSpPr>
        <p:spPr bwMode="auto">
          <a:xfrm>
            <a:off x="762000" y="357098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463550" lvl="1">
              <a:lnSpc>
                <a:spcPct val="100000"/>
              </a:lnSpc>
              <a:buClrTx/>
            </a:pPr>
            <a:r>
              <a:rPr lang="en-US">
                <a:latin typeface="Candara"/>
              </a:rPr>
              <a:t>$ mkdir 	doc/example	doc</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6"/>
          <p:cNvSpPr>
            <a:spLocks noGrp="1"/>
          </p:cNvSpPr>
          <p:nvPr>
            <p:ph type="title"/>
          </p:nvPr>
        </p:nvSpPr>
        <p:spPr/>
        <p:txBody>
          <a:bodyPr/>
          <a:lstStyle/>
          <a:p>
            <a:r>
              <a:rPr lang="en-US" sz="1000" b="0" dirty="0" smtClean="0"/>
              <a:t/>
            </a:r>
            <a:br>
              <a:rPr lang="en-US" sz="1000" b="0" dirty="0" smtClean="0"/>
            </a:br>
            <a:r>
              <a:rPr lang="en-US" dirty="0" err="1" smtClean="0"/>
              <a:t>rmdir</a:t>
            </a:r>
            <a:r>
              <a:rPr lang="en-US" dirty="0" smtClean="0"/>
              <a:t> Command</a:t>
            </a:r>
          </a:p>
        </p:txBody>
      </p:sp>
      <p:sp>
        <p:nvSpPr>
          <p:cNvPr id="48131" name="Rectangle 7"/>
          <p:cNvSpPr>
            <a:spLocks noGrp="1"/>
          </p:cNvSpPr>
          <p:nvPr>
            <p:ph idx="1"/>
          </p:nvPr>
        </p:nvSpPr>
        <p:spPr/>
        <p:txBody>
          <a:bodyPr/>
          <a:lstStyle/>
          <a:p>
            <a:r>
              <a:rPr lang="en-US" smtClean="0"/>
              <a:t>The </a:t>
            </a:r>
            <a:r>
              <a:rPr lang="en-US" b="0" smtClean="0"/>
              <a:t>rmdir </a:t>
            </a:r>
            <a:r>
              <a:rPr lang="en-US" smtClean="0"/>
              <a:t>command is used to remove directory.</a:t>
            </a:r>
          </a:p>
          <a:p>
            <a:r>
              <a:rPr lang="en-US" smtClean="0"/>
              <a:t>Only empty dir can be deleted.</a:t>
            </a:r>
          </a:p>
          <a:p>
            <a:r>
              <a:rPr lang="en-US" smtClean="0"/>
              <a:t>More than one dir can be deleted in a single command.</a:t>
            </a:r>
          </a:p>
          <a:p>
            <a:r>
              <a:rPr lang="en-US" smtClean="0"/>
              <a:t>Command should be executed from at least one level above in the hierarchy.</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6"/>
          <p:cNvSpPr>
            <a:spLocks noGrp="1"/>
          </p:cNvSpPr>
          <p:nvPr>
            <p:ph type="title"/>
          </p:nvPr>
        </p:nvSpPr>
        <p:spPr/>
        <p:txBody>
          <a:bodyPr/>
          <a:lstStyle/>
          <a:p>
            <a:r>
              <a:rPr lang="en-US" sz="1000" b="0" dirty="0" smtClean="0"/>
              <a:t/>
            </a:r>
            <a:br>
              <a:rPr lang="en-US" sz="1000" b="0" dirty="0" smtClean="0"/>
            </a:br>
            <a:r>
              <a:rPr lang="en-US" dirty="0" err="1" smtClean="0"/>
              <a:t>rmdir</a:t>
            </a:r>
            <a:r>
              <a:rPr lang="en-US" dirty="0" smtClean="0"/>
              <a:t> Command </a:t>
            </a:r>
          </a:p>
        </p:txBody>
      </p:sp>
      <p:sp>
        <p:nvSpPr>
          <p:cNvPr id="49155" name="Rectangle 7"/>
          <p:cNvSpPr>
            <a:spLocks noGrp="1"/>
          </p:cNvSpPr>
          <p:nvPr>
            <p:ph idx="1"/>
          </p:nvPr>
        </p:nvSpPr>
        <p:spPr>
          <a:xfrm>
            <a:off x="457200" y="1248230"/>
            <a:ext cx="8229600" cy="4877934"/>
          </a:xfrm>
        </p:spPr>
        <p:txBody>
          <a:bodyPr/>
          <a:lstStyle/>
          <a:p>
            <a:r>
              <a:rPr lang="en-US" dirty="0" smtClean="0"/>
              <a:t>Example 1: </a:t>
            </a:r>
          </a:p>
          <a:p>
            <a:endParaRPr lang="en-US" dirty="0" smtClean="0"/>
          </a:p>
          <a:p>
            <a:endParaRPr lang="en-US" dirty="0" smtClean="0"/>
          </a:p>
          <a:p>
            <a:r>
              <a:rPr lang="en-US" dirty="0" smtClean="0"/>
              <a:t>Example 2: </a:t>
            </a:r>
          </a:p>
          <a:p>
            <a:endParaRPr lang="en-US" dirty="0" smtClean="0"/>
          </a:p>
          <a:p>
            <a:endParaRPr lang="en-US" dirty="0" smtClean="0"/>
          </a:p>
          <a:p>
            <a:r>
              <a:rPr lang="en-US" dirty="0" smtClean="0"/>
              <a:t>Example 3:</a:t>
            </a:r>
          </a:p>
          <a:p>
            <a:pPr lvl="1"/>
            <a:endParaRPr lang="en-US" dirty="0" smtClean="0"/>
          </a:p>
          <a:p>
            <a:pPr lvl="1"/>
            <a:endParaRPr lang="en-US" dirty="0" smtClean="0"/>
          </a:p>
          <a:p>
            <a:pPr lvl="1"/>
            <a:endParaRPr lang="en-US" dirty="0" smtClean="0"/>
          </a:p>
          <a:p>
            <a:pPr lvl="1"/>
            <a:r>
              <a:rPr lang="en-US" dirty="0" smtClean="0"/>
              <a:t>It will give error.</a:t>
            </a:r>
          </a:p>
        </p:txBody>
      </p:sp>
      <p:sp>
        <p:nvSpPr>
          <p:cNvPr id="49156" name="AutoShape 8"/>
          <p:cNvSpPr>
            <a:spLocks noChangeArrowheads="1"/>
          </p:cNvSpPr>
          <p:nvPr/>
        </p:nvSpPr>
        <p:spPr bwMode="auto">
          <a:xfrm>
            <a:off x="762000" y="17526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463550" lvl="1">
              <a:lnSpc>
                <a:spcPct val="100000"/>
              </a:lnSpc>
              <a:buClrTx/>
            </a:pPr>
            <a:r>
              <a:rPr lang="en-US">
                <a:latin typeface="Candara"/>
              </a:rPr>
              <a:t>$ rmdir doc</a:t>
            </a:r>
          </a:p>
        </p:txBody>
      </p:sp>
      <p:sp>
        <p:nvSpPr>
          <p:cNvPr id="49157" name="AutoShape 9"/>
          <p:cNvSpPr>
            <a:spLocks noChangeArrowheads="1"/>
          </p:cNvSpPr>
          <p:nvPr/>
        </p:nvSpPr>
        <p:spPr bwMode="auto">
          <a:xfrm>
            <a:off x="762000" y="28194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463550" lvl="1">
              <a:lnSpc>
                <a:spcPct val="100000"/>
              </a:lnSpc>
              <a:buClrTx/>
            </a:pPr>
            <a:r>
              <a:rPr lang="en-US">
                <a:latin typeface="Candara"/>
              </a:rPr>
              <a:t>$ rmdir doc/example doc</a:t>
            </a:r>
          </a:p>
        </p:txBody>
      </p:sp>
      <p:sp>
        <p:nvSpPr>
          <p:cNvPr id="49158" name="AutoShape 10"/>
          <p:cNvSpPr>
            <a:spLocks noChangeArrowheads="1"/>
          </p:cNvSpPr>
          <p:nvPr/>
        </p:nvSpPr>
        <p:spPr bwMode="auto">
          <a:xfrm>
            <a:off x="762000" y="38862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463550" lvl="1">
              <a:lnSpc>
                <a:spcPct val="100000"/>
              </a:lnSpc>
              <a:buClrTx/>
            </a:pPr>
            <a:r>
              <a:rPr lang="en-US">
                <a:latin typeface="Candara"/>
              </a:rPr>
              <a:t>$ rmdir doc  doc/example</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p:nvPr>
        </p:nvSpPr>
        <p:spPr/>
        <p:txBody>
          <a:bodyPr/>
          <a:lstStyle/>
          <a:p>
            <a:r>
              <a:rPr lang="en-US" sz="1000" b="0" dirty="0" smtClean="0"/>
              <a:t/>
            </a:r>
            <a:br>
              <a:rPr lang="en-US" sz="1000" b="0" dirty="0" smtClean="0"/>
            </a:br>
            <a:r>
              <a:rPr lang="en-US" sz="1000" b="0" dirty="0" smtClean="0"/>
              <a:t> </a:t>
            </a:r>
            <a:r>
              <a:rPr lang="en-US" dirty="0" smtClean="0"/>
              <a:t>Internal and External Commands:</a:t>
            </a:r>
          </a:p>
        </p:txBody>
      </p:sp>
      <p:sp>
        <p:nvSpPr>
          <p:cNvPr id="50179" name="Rectangle 3"/>
          <p:cNvSpPr>
            <a:spLocks noGrp="1"/>
          </p:cNvSpPr>
          <p:nvPr>
            <p:ph idx="1"/>
          </p:nvPr>
        </p:nvSpPr>
        <p:spPr/>
        <p:txBody>
          <a:bodyPr/>
          <a:lstStyle/>
          <a:p>
            <a:pPr algn="just"/>
            <a:r>
              <a:rPr lang="en-US" dirty="0" smtClean="0"/>
              <a:t>External commands</a:t>
            </a:r>
          </a:p>
          <a:p>
            <a:pPr lvl="1" algn="just"/>
            <a:r>
              <a:rPr lang="en-US" dirty="0" smtClean="0"/>
              <a:t>A new process will be set up</a:t>
            </a:r>
          </a:p>
          <a:p>
            <a:pPr lvl="1" algn="just"/>
            <a:r>
              <a:rPr lang="en-US" dirty="0" smtClean="0"/>
              <a:t>The file for external command should be available in BIN directory</a:t>
            </a:r>
          </a:p>
          <a:p>
            <a:pPr lvl="1" algn="just"/>
            <a:r>
              <a:rPr lang="en-US" dirty="0" err="1" smtClean="0"/>
              <a:t>E.g</a:t>
            </a:r>
            <a:r>
              <a:rPr lang="en-US" dirty="0" smtClean="0"/>
              <a:t> – cat, </a:t>
            </a:r>
            <a:r>
              <a:rPr lang="en-US" dirty="0" err="1" smtClean="0"/>
              <a:t>ls</a:t>
            </a:r>
            <a:r>
              <a:rPr lang="en-US" dirty="0" smtClean="0"/>
              <a:t> , Shell scripts</a:t>
            </a:r>
          </a:p>
          <a:p>
            <a:pPr algn="just"/>
            <a:r>
              <a:rPr lang="en-US" dirty="0" smtClean="0"/>
              <a:t>Internal commands </a:t>
            </a:r>
          </a:p>
          <a:p>
            <a:pPr lvl="1" algn="just"/>
            <a:r>
              <a:rPr lang="en-US" dirty="0" smtClean="0"/>
              <a:t>shell’s own built in statements, and commands </a:t>
            </a:r>
          </a:p>
          <a:p>
            <a:pPr lvl="1" algn="just"/>
            <a:r>
              <a:rPr lang="en-US" dirty="0" smtClean="0"/>
              <a:t>No process is set up for such commands. </a:t>
            </a:r>
          </a:p>
          <a:p>
            <a:pPr lvl="1" algn="just"/>
            <a:r>
              <a:rPr lang="en-US" dirty="0" err="1" smtClean="0"/>
              <a:t>E.g</a:t>
            </a:r>
            <a:r>
              <a:rPr lang="en-US" dirty="0" smtClean="0"/>
              <a:t> cd , echo</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p:cNvSpPr>
          <p:nvPr>
            <p:ph type="title"/>
          </p:nvPr>
        </p:nvSpPr>
        <p:spPr/>
        <p:txBody>
          <a:bodyPr/>
          <a:lstStyle/>
          <a:p>
            <a:r>
              <a:rPr lang="en-US" sz="1000" b="0" dirty="0" smtClean="0"/>
              <a:t/>
            </a:r>
            <a:br>
              <a:rPr lang="en-US" sz="1000" b="0" dirty="0" smtClean="0"/>
            </a:br>
            <a:r>
              <a:rPr lang="en-US" dirty="0" smtClean="0"/>
              <a:t>Summary</a:t>
            </a:r>
          </a:p>
        </p:txBody>
      </p:sp>
      <p:sp>
        <p:nvSpPr>
          <p:cNvPr id="51203" name="Rectangle 8"/>
          <p:cNvSpPr>
            <a:spLocks noGrp="1"/>
          </p:cNvSpPr>
          <p:nvPr>
            <p:ph idx="1"/>
          </p:nvPr>
        </p:nvSpPr>
        <p:spPr>
          <a:xfrm>
            <a:off x="301625" y="1214438"/>
            <a:ext cx="6170613" cy="4525962"/>
          </a:xfrm>
          <a:noFill/>
        </p:spPr>
        <p:txBody>
          <a:bodyPr/>
          <a:lstStyle/>
          <a:p>
            <a:r>
              <a:rPr lang="en-US" dirty="0" smtClean="0"/>
              <a:t>In this lesson, you have learnt:</a:t>
            </a:r>
          </a:p>
          <a:p>
            <a:pPr lvl="1"/>
            <a:r>
              <a:rPr lang="en-US" dirty="0" smtClean="0"/>
              <a:t>UNIX organizes files in hierarchical manner.</a:t>
            </a:r>
          </a:p>
          <a:p>
            <a:pPr lvl="1"/>
            <a:r>
              <a:rPr lang="en-US" dirty="0" smtClean="0"/>
              <a:t>File access can be secured using different file permissions.</a:t>
            </a:r>
          </a:p>
          <a:p>
            <a:pPr lvl="1"/>
            <a:r>
              <a:rPr lang="en-US" dirty="0" smtClean="0"/>
              <a:t>&lt; - Input Redirection</a:t>
            </a:r>
          </a:p>
          <a:p>
            <a:pPr lvl="1"/>
            <a:r>
              <a:rPr lang="en-US" dirty="0" smtClean="0"/>
              <a:t>&gt; - Output Redirection</a:t>
            </a:r>
          </a:p>
          <a:p>
            <a:pPr lvl="1"/>
            <a:r>
              <a:rPr lang="en-US" dirty="0" smtClean="0"/>
              <a:t>2&gt; - Error Redirection </a:t>
            </a:r>
          </a:p>
          <a:p>
            <a:pPr lvl="1"/>
            <a:r>
              <a:rPr lang="en-US" dirty="0" err="1" smtClean="0"/>
              <a:t>chmod</a:t>
            </a:r>
            <a:r>
              <a:rPr lang="en-US" dirty="0" smtClean="0"/>
              <a:t> command is used to change file permissions.</a:t>
            </a:r>
          </a:p>
        </p:txBody>
      </p:sp>
      <p:grpSp>
        <p:nvGrpSpPr>
          <p:cNvPr id="2" name="Group 9"/>
          <p:cNvGrpSpPr>
            <a:grpSpLocks/>
          </p:cNvGrpSpPr>
          <p:nvPr/>
        </p:nvGrpSpPr>
        <p:grpSpPr bwMode="auto">
          <a:xfrm>
            <a:off x="6934200" y="1576388"/>
            <a:ext cx="1716088" cy="1547812"/>
            <a:chOff x="4176" y="993"/>
            <a:chExt cx="1273" cy="1119"/>
          </a:xfrm>
        </p:grpSpPr>
        <p:sp>
          <p:nvSpPr>
            <p:cNvPr id="51205" name="Rectangle 10"/>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US"/>
            </a:p>
          </p:txBody>
        </p:sp>
        <p:pic>
          <p:nvPicPr>
            <p:cNvPr id="51206" name="Picture 11" descr="summary"/>
            <p:cNvPicPr>
              <a:picLocks noChangeAspect="1" noChangeArrowheads="1"/>
            </p:cNvPicPr>
            <p:nvPr/>
          </p:nvPicPr>
          <p:blipFill>
            <a:blip r:embed="rId3"/>
            <a:srcRect/>
            <a:stretch>
              <a:fillRect/>
            </a:stretch>
          </p:blipFill>
          <p:spPr bwMode="auto">
            <a:xfrm>
              <a:off x="4272" y="1080"/>
              <a:ext cx="1085" cy="94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p:cNvSpPr>
          <p:nvPr>
            <p:ph type="title"/>
          </p:nvPr>
        </p:nvSpPr>
        <p:spPr/>
        <p:txBody>
          <a:bodyPr/>
          <a:lstStyle/>
          <a:p>
            <a:r>
              <a:rPr lang="en-US" sz="1000" b="0" dirty="0" smtClean="0"/>
              <a:t/>
            </a:r>
            <a:br>
              <a:rPr lang="en-US" sz="1000" b="0" dirty="0" smtClean="0"/>
            </a:br>
            <a:r>
              <a:rPr lang="en-US" dirty="0" smtClean="0"/>
              <a:t>Review Questions</a:t>
            </a:r>
          </a:p>
        </p:txBody>
      </p:sp>
      <p:sp>
        <p:nvSpPr>
          <p:cNvPr id="52227" name="Rectangle 8"/>
          <p:cNvSpPr>
            <a:spLocks noGrp="1"/>
          </p:cNvSpPr>
          <p:nvPr>
            <p:ph idx="1"/>
          </p:nvPr>
        </p:nvSpPr>
        <p:spPr>
          <a:xfrm>
            <a:off x="435428" y="1335314"/>
            <a:ext cx="6584153" cy="5036457"/>
          </a:xfrm>
          <a:noFill/>
        </p:spPr>
        <p:txBody>
          <a:bodyPr>
            <a:normAutofit/>
          </a:bodyPr>
          <a:lstStyle/>
          <a:p>
            <a:r>
              <a:rPr lang="en-US" dirty="0" smtClean="0"/>
              <a:t>Question 1: To copy all files with extension txt to </a:t>
            </a:r>
            <a:r>
              <a:rPr lang="en-US" dirty="0" err="1" smtClean="0"/>
              <a:t>mydir</a:t>
            </a:r>
            <a:r>
              <a:rPr lang="en-US" dirty="0" smtClean="0"/>
              <a:t> directory ___ command is used, if </a:t>
            </a:r>
            <a:r>
              <a:rPr lang="en-US" dirty="0" err="1" smtClean="0"/>
              <a:t>mydir</a:t>
            </a:r>
            <a:r>
              <a:rPr lang="en-US" dirty="0" smtClean="0"/>
              <a:t> is parent directory of current directory.</a:t>
            </a:r>
          </a:p>
          <a:p>
            <a:pPr lvl="1"/>
            <a:r>
              <a:rPr lang="en-US" dirty="0" smtClean="0"/>
              <a:t>Option 1: cp *.txt .. </a:t>
            </a:r>
          </a:p>
          <a:p>
            <a:pPr lvl="1"/>
            <a:r>
              <a:rPr lang="en-US" dirty="0" smtClean="0"/>
              <a:t>Option 2: cp *.txt ../</a:t>
            </a:r>
            <a:r>
              <a:rPr lang="en-US" dirty="0" err="1" smtClean="0"/>
              <a:t>mydir</a:t>
            </a:r>
            <a:endParaRPr lang="en-US" dirty="0" smtClean="0"/>
          </a:p>
          <a:p>
            <a:pPr lvl="1"/>
            <a:r>
              <a:rPr lang="en-US" dirty="0" smtClean="0"/>
              <a:t>Option 3: cp </a:t>
            </a:r>
            <a:r>
              <a:rPr lang="en-US" dirty="0" err="1" smtClean="0"/>
              <a:t>mydir</a:t>
            </a:r>
            <a:r>
              <a:rPr lang="en-US" dirty="0" smtClean="0"/>
              <a:t> *.txt</a:t>
            </a:r>
          </a:p>
          <a:p>
            <a:r>
              <a:rPr lang="en-US" dirty="0" smtClean="0"/>
              <a:t>Question 2: 2&gt; symbol is used as error redirection</a:t>
            </a:r>
          </a:p>
          <a:p>
            <a:pPr lvl="1"/>
            <a:r>
              <a:rPr lang="en-US" dirty="0" smtClean="0"/>
              <a:t>True / False</a:t>
            </a:r>
          </a:p>
          <a:p>
            <a:r>
              <a:rPr lang="en-US" dirty="0" smtClean="0"/>
              <a:t>Question 3: </a:t>
            </a:r>
            <a:r>
              <a:rPr lang="en-US" dirty="0" err="1" smtClean="0"/>
              <a:t>cd</a:t>
            </a:r>
            <a:r>
              <a:rPr lang="en-US" dirty="0" smtClean="0"/>
              <a:t> . changes the directory to ___.</a:t>
            </a:r>
          </a:p>
          <a:p>
            <a:r>
              <a:rPr lang="en-US" dirty="0" smtClean="0"/>
              <a:t>Question 4</a:t>
            </a:r>
            <a:r>
              <a:rPr lang="en-US" b="0" dirty="0" smtClean="0"/>
              <a:t>: </a:t>
            </a:r>
            <a:r>
              <a:rPr lang="en-US" dirty="0" smtClean="0"/>
              <a:t>Which of the following command will give only read permission to all for file file1.txt?</a:t>
            </a:r>
          </a:p>
          <a:p>
            <a:pPr lvl="1"/>
            <a:r>
              <a:rPr lang="en-US" dirty="0" smtClean="0"/>
              <a:t>Option 1: </a:t>
            </a:r>
            <a:r>
              <a:rPr lang="en-US" dirty="0" err="1" smtClean="0"/>
              <a:t>chmod</a:t>
            </a:r>
            <a:r>
              <a:rPr lang="en-US" dirty="0" smtClean="0"/>
              <a:t> a=r file1.txt</a:t>
            </a:r>
          </a:p>
          <a:p>
            <a:pPr lvl="1"/>
            <a:r>
              <a:rPr lang="en-US" dirty="0" smtClean="0"/>
              <a:t>Option 2: </a:t>
            </a:r>
            <a:r>
              <a:rPr lang="en-US" dirty="0" err="1" smtClean="0"/>
              <a:t>chmod</a:t>
            </a:r>
            <a:r>
              <a:rPr lang="en-US" dirty="0" smtClean="0"/>
              <a:t> </a:t>
            </a:r>
            <a:r>
              <a:rPr lang="en-US" dirty="0" err="1" smtClean="0"/>
              <a:t>a+r</a:t>
            </a:r>
            <a:r>
              <a:rPr lang="en-US" dirty="0" smtClean="0"/>
              <a:t> file1.txt</a:t>
            </a:r>
          </a:p>
          <a:p>
            <a:pPr lvl="1"/>
            <a:r>
              <a:rPr lang="en-US" dirty="0" smtClean="0"/>
              <a:t>Option 3: </a:t>
            </a:r>
            <a:r>
              <a:rPr lang="en-US" dirty="0" err="1" smtClean="0"/>
              <a:t>Chmod</a:t>
            </a:r>
            <a:r>
              <a:rPr lang="en-US" dirty="0" smtClean="0"/>
              <a:t> 666 file1.txt</a:t>
            </a:r>
          </a:p>
        </p:txBody>
      </p:sp>
      <p:grpSp>
        <p:nvGrpSpPr>
          <p:cNvPr id="2" name="Group 9"/>
          <p:cNvGrpSpPr>
            <a:grpSpLocks/>
          </p:cNvGrpSpPr>
          <p:nvPr/>
        </p:nvGrpSpPr>
        <p:grpSpPr bwMode="auto">
          <a:xfrm>
            <a:off x="6781800" y="1924724"/>
            <a:ext cx="1868488" cy="1471612"/>
            <a:chOff x="4176" y="993"/>
            <a:chExt cx="1273" cy="1119"/>
          </a:xfrm>
        </p:grpSpPr>
        <p:sp>
          <p:nvSpPr>
            <p:cNvPr id="52229" name="Rectangle 10"/>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US"/>
            </a:p>
          </p:txBody>
        </p:sp>
        <p:pic>
          <p:nvPicPr>
            <p:cNvPr id="52230" name="Picture 11" descr="knowledgecheck"/>
            <p:cNvPicPr>
              <a:picLocks noChangeAspect="1" noChangeArrowheads="1"/>
            </p:cNvPicPr>
            <p:nvPr/>
          </p:nvPicPr>
          <p:blipFill>
            <a:blip r:embed="rId3"/>
            <a:srcRect/>
            <a:stretch>
              <a:fillRect/>
            </a:stretch>
          </p:blipFill>
          <p:spPr bwMode="auto">
            <a:xfrm>
              <a:off x="4338" y="1074"/>
              <a:ext cx="949" cy="96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
          <p:cNvSpPr>
            <a:spLocks noGrp="1"/>
          </p:cNvSpPr>
          <p:nvPr>
            <p:ph type="title"/>
          </p:nvPr>
        </p:nvSpPr>
        <p:spPr/>
        <p:txBody>
          <a:bodyPr/>
          <a:lstStyle/>
          <a:p>
            <a:r>
              <a:rPr lang="en-US" sz="1000" b="0" dirty="0" smtClean="0"/>
              <a:t/>
            </a:r>
            <a:br>
              <a:rPr lang="en-US" sz="1000" b="0" dirty="0" smtClean="0"/>
            </a:br>
            <a:r>
              <a:rPr lang="en-US" dirty="0" smtClean="0"/>
              <a:t>File System Structure</a:t>
            </a:r>
          </a:p>
        </p:txBody>
      </p:sp>
      <p:sp>
        <p:nvSpPr>
          <p:cNvPr id="7171" name="Rectangle 11"/>
          <p:cNvSpPr>
            <a:spLocks noGrp="1"/>
          </p:cNvSpPr>
          <p:nvPr>
            <p:ph idx="1"/>
          </p:nvPr>
        </p:nvSpPr>
        <p:spPr/>
        <p:txBody>
          <a:bodyPr/>
          <a:lstStyle/>
          <a:p>
            <a:r>
              <a:rPr lang="en-US" b="0" smtClean="0"/>
              <a:t>/ bin </a:t>
            </a:r>
            <a:r>
              <a:rPr lang="en-US" smtClean="0"/>
              <a:t>: commonly used UNIX Commands like who, ls</a:t>
            </a:r>
          </a:p>
          <a:p>
            <a:r>
              <a:rPr lang="en-US" b="0" smtClean="0"/>
              <a:t>/usr/bin </a:t>
            </a:r>
            <a:r>
              <a:rPr lang="en-US" smtClean="0"/>
              <a:t>: cat, wc etc. are stored here</a:t>
            </a:r>
          </a:p>
          <a:p>
            <a:r>
              <a:rPr lang="en-US" b="0" smtClean="0"/>
              <a:t>/dev </a:t>
            </a:r>
            <a:r>
              <a:rPr lang="en-US" smtClean="0"/>
              <a:t>: contains device files of all hardware devices</a:t>
            </a:r>
          </a:p>
          <a:p>
            <a:r>
              <a:rPr lang="en-US" b="0" smtClean="0"/>
              <a:t>/etc	</a:t>
            </a:r>
            <a:r>
              <a:rPr lang="en-US" smtClean="0"/>
              <a:t> : contains those utilities mostly used by system administrator </a:t>
            </a:r>
          </a:p>
          <a:p>
            <a:pPr lvl="1"/>
            <a:r>
              <a:rPr lang="en-US" smtClean="0"/>
              <a:t>Example: passwd, chmod, chown</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p:nvPr>
        </p:nvSpPr>
        <p:spPr/>
        <p:txBody>
          <a:bodyPr/>
          <a:lstStyle/>
          <a:p>
            <a:r>
              <a:rPr lang="en-US" dirty="0" smtClean="0"/>
              <a:t>Review – Match the Following</a:t>
            </a:r>
          </a:p>
        </p:txBody>
      </p:sp>
      <p:graphicFrame>
        <p:nvGraphicFramePr>
          <p:cNvPr id="224305" name="Group 49"/>
          <p:cNvGraphicFramePr>
            <a:graphicFrameLocks noGrp="1"/>
          </p:cNvGraphicFramePr>
          <p:nvPr>
            <p:ph sz="half" idx="1"/>
          </p:nvPr>
        </p:nvGraphicFramePr>
        <p:xfrm>
          <a:off x="301625" y="1219200"/>
          <a:ext cx="3127375" cy="4056064"/>
        </p:xfrm>
        <a:graphic>
          <a:graphicData uri="http://schemas.openxmlformats.org/drawingml/2006/table">
            <a:tbl>
              <a:tblPr/>
              <a:tblGrid>
                <a:gridCol w="3127375"/>
              </a:tblGrid>
              <a:tr h="1096963">
                <a:tc>
                  <a:txBody>
                    <a:bodyPr/>
                    <a:lstStyle/>
                    <a:p>
                      <a:pPr marL="381000" marR="0" lvl="0" indent="-3810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1. To change directory to home directory</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095375">
                <a:tc>
                  <a:txBody>
                    <a:bodyPr/>
                    <a:lstStyle/>
                    <a:p>
                      <a:pPr marL="381000" marR="0" lvl="0" indent="-3810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2. To remove all files with extension *.dat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096963">
                <a:tc>
                  <a:txBody>
                    <a:bodyPr/>
                    <a:lstStyle/>
                    <a:p>
                      <a:pPr marL="381000" marR="0" lvl="0" indent="-3810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3. To display contents of file abc.txt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766763">
                <a:tc>
                  <a:txBody>
                    <a:bodyPr/>
                    <a:lstStyle/>
                    <a:p>
                      <a:pPr marL="381000" marR="0" lvl="0" indent="-3810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4. To create abc.txt file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224315" name="Group 59"/>
          <p:cNvGraphicFramePr>
            <a:graphicFrameLocks noGrp="1"/>
          </p:cNvGraphicFramePr>
          <p:nvPr>
            <p:ph sz="half" idx="2"/>
          </p:nvPr>
        </p:nvGraphicFramePr>
        <p:xfrm>
          <a:off x="3581400" y="1219200"/>
          <a:ext cx="2438400" cy="4038602"/>
        </p:xfrm>
        <a:graphic>
          <a:graphicData uri="http://schemas.openxmlformats.org/drawingml/2006/table">
            <a:tbl>
              <a:tblPr/>
              <a:tblGrid>
                <a:gridCol w="2438400"/>
              </a:tblGrid>
              <a:tr h="6318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a. </a:t>
                      </a:r>
                      <a:r>
                        <a:rPr kumimoji="0" lang="en-US" sz="1800" b="1" i="0" u="none" strike="noStrike" cap="none" normalizeH="0" baseline="0" dirty="0" err="1" smtClean="0">
                          <a:ln>
                            <a:noFill/>
                          </a:ln>
                          <a:solidFill>
                            <a:schemeClr val="tx1"/>
                          </a:solidFill>
                          <a:effectLst/>
                          <a:latin typeface="Candara" pitchFamily="34" charset="0"/>
                          <a:cs typeface="Arial" pitchFamily="34" charset="0"/>
                        </a:rPr>
                        <a:t>rm</a:t>
                      </a:r>
                      <a:r>
                        <a:rPr kumimoji="0" lang="en-US" sz="1800" b="1" i="0" u="none" strike="noStrike" cap="none" normalizeH="0" baseline="0" dirty="0" smtClean="0">
                          <a:ln>
                            <a:noFill/>
                          </a:ln>
                          <a:solidFill>
                            <a:schemeClr val="tx1"/>
                          </a:solidFill>
                          <a:effectLst/>
                          <a:latin typeface="Candara" pitchFamily="34" charset="0"/>
                          <a:cs typeface="Arial" pitchFamily="34" charset="0"/>
                        </a:rPr>
                        <a:t> *.dat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6810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b. cat &lt;abc.txt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6810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c. cat &gt; abc.txt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6810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d. </a:t>
                      </a:r>
                      <a:r>
                        <a:rPr kumimoji="0" lang="en-US" sz="1800" b="1" i="0" u="none" strike="noStrike" cap="none" normalizeH="0" baseline="0" dirty="0" err="1" smtClean="0">
                          <a:ln>
                            <a:noFill/>
                          </a:ln>
                          <a:solidFill>
                            <a:schemeClr val="tx1"/>
                          </a:solidFill>
                          <a:effectLst/>
                          <a:latin typeface="Candara" pitchFamily="34" charset="0"/>
                          <a:cs typeface="Arial" pitchFamily="34" charset="0"/>
                        </a:rPr>
                        <a:t>cd</a:t>
                      </a:r>
                      <a:endParaRPr kumimoji="0" lang="en-US" sz="1800" b="1" i="0" u="none" strike="noStrike" cap="none" normalizeH="0" baseline="0" dirty="0" smtClean="0">
                        <a:ln>
                          <a:noFill/>
                        </a:ln>
                        <a:solidFill>
                          <a:schemeClr val="tx1"/>
                        </a:solidFill>
                        <a:effectLst/>
                        <a:latin typeface="Candara" pitchFamily="34" charset="0"/>
                        <a:cs typeface="Arial" pitchFamily="34" charset="0"/>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6826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e. </a:t>
                      </a:r>
                      <a:r>
                        <a:rPr kumimoji="0" lang="en-US" sz="1800" b="1" i="0" u="none" strike="noStrike" cap="none" normalizeH="0" baseline="0" dirty="0" err="1" smtClean="0">
                          <a:ln>
                            <a:noFill/>
                          </a:ln>
                          <a:solidFill>
                            <a:schemeClr val="tx1"/>
                          </a:solidFill>
                          <a:effectLst/>
                          <a:latin typeface="Candara" pitchFamily="34" charset="0"/>
                          <a:cs typeface="Arial" pitchFamily="34" charset="0"/>
                        </a:rPr>
                        <a:t>cd</a:t>
                      </a:r>
                      <a:r>
                        <a:rPr kumimoji="0" lang="en-US" sz="1800" b="1" i="0" u="none" strike="noStrike" cap="none" normalizeH="0" baseline="0" dirty="0" smtClean="0">
                          <a:ln>
                            <a:noFill/>
                          </a:ln>
                          <a:solidFill>
                            <a:schemeClr val="tx1"/>
                          </a:solidFill>
                          <a:effectLst/>
                          <a:latin typeface="Candara" pitchFamily="34" charset="0"/>
                          <a:cs typeface="Arial" pitchFamily="34" charset="0"/>
                        </a:rPr>
                        <a:t> \</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6810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f. </a:t>
                      </a:r>
                      <a:r>
                        <a:rPr kumimoji="0" lang="en-US" sz="1800" b="1" i="0" u="none" strike="noStrike" cap="none" normalizeH="0" baseline="0" dirty="0" err="1" smtClean="0">
                          <a:ln>
                            <a:noFill/>
                          </a:ln>
                          <a:solidFill>
                            <a:schemeClr val="tx1"/>
                          </a:solidFill>
                          <a:effectLst/>
                          <a:latin typeface="Candara" pitchFamily="34" charset="0"/>
                          <a:cs typeface="Arial" pitchFamily="34" charset="0"/>
                        </a:rPr>
                        <a:t>mkdir</a:t>
                      </a:r>
                      <a:r>
                        <a:rPr kumimoji="0" lang="en-US" sz="1800" b="1" i="0" u="none" strike="noStrike" cap="none" normalizeH="0" baseline="0" dirty="0" smtClean="0">
                          <a:ln>
                            <a:noFill/>
                          </a:ln>
                          <a:solidFill>
                            <a:schemeClr val="tx1"/>
                          </a:solidFill>
                          <a:effectLst/>
                          <a:latin typeface="Candara" pitchFamily="34" charset="0"/>
                          <a:cs typeface="Arial" pitchFamily="34" charset="0"/>
                        </a:rPr>
                        <a:t> </a:t>
                      </a:r>
                      <a:r>
                        <a:rPr kumimoji="0" lang="en-US" sz="1800" b="1" i="0" u="none" strike="noStrike" cap="none" normalizeH="0" baseline="0" dirty="0" err="1" smtClean="0">
                          <a:ln>
                            <a:noFill/>
                          </a:ln>
                          <a:solidFill>
                            <a:schemeClr val="tx1"/>
                          </a:solidFill>
                          <a:effectLst/>
                          <a:latin typeface="Candara" pitchFamily="34" charset="0"/>
                          <a:cs typeface="Arial" pitchFamily="34" charset="0"/>
                        </a:rPr>
                        <a:t>mydir</a:t>
                      </a:r>
                      <a:r>
                        <a:rPr kumimoji="0" lang="en-US" sz="1800" b="1" i="0" u="none" strike="noStrike" cap="none" normalizeH="0" baseline="0" dirty="0" smtClean="0">
                          <a:ln>
                            <a:noFill/>
                          </a:ln>
                          <a:solidFill>
                            <a:schemeClr val="tx1"/>
                          </a:solidFill>
                          <a:effectLst/>
                          <a:latin typeface="Candara" pitchFamily="34" charset="0"/>
                          <a:cs typeface="Arial" pitchFamily="34" charset="0"/>
                        </a:rPr>
                        <a:t>  </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grpSp>
        <p:nvGrpSpPr>
          <p:cNvPr id="2" name="Group 60"/>
          <p:cNvGrpSpPr>
            <a:grpSpLocks/>
          </p:cNvGrpSpPr>
          <p:nvPr/>
        </p:nvGrpSpPr>
        <p:grpSpPr bwMode="auto">
          <a:xfrm>
            <a:off x="6781800" y="1576388"/>
            <a:ext cx="1868488" cy="1471612"/>
            <a:chOff x="4176" y="993"/>
            <a:chExt cx="1273" cy="1119"/>
          </a:xfrm>
        </p:grpSpPr>
        <p:sp>
          <p:nvSpPr>
            <p:cNvPr id="54304" name="Rectangle 61"/>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US">
                <a:solidFill>
                  <a:schemeClr val="tx2"/>
                </a:solidFill>
              </a:endParaRPr>
            </a:p>
          </p:txBody>
        </p:sp>
        <p:pic>
          <p:nvPicPr>
            <p:cNvPr id="54305" name="Picture 62" descr="knowledgecheck"/>
            <p:cNvPicPr>
              <a:picLocks noChangeAspect="1" noChangeArrowheads="1"/>
            </p:cNvPicPr>
            <p:nvPr/>
          </p:nvPicPr>
          <p:blipFill>
            <a:blip r:embed="rId3"/>
            <a:srcRect/>
            <a:stretch>
              <a:fillRect/>
            </a:stretch>
          </p:blipFill>
          <p:spPr bwMode="auto">
            <a:xfrm>
              <a:off x="4338" y="1074"/>
              <a:ext cx="949" cy="96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p:cNvSpPr>
          <p:nvPr>
            <p:ph type="title"/>
          </p:nvPr>
        </p:nvSpPr>
        <p:spPr/>
        <p:txBody>
          <a:bodyPr/>
          <a:lstStyle/>
          <a:p>
            <a:r>
              <a:rPr lang="en-US" sz="1000" b="0" dirty="0" smtClean="0"/>
              <a:t/>
            </a:r>
            <a:br>
              <a:rPr lang="en-US" sz="1000" b="0" dirty="0" smtClean="0"/>
            </a:br>
            <a:r>
              <a:rPr lang="en-US" dirty="0" smtClean="0"/>
              <a:t>File System</a:t>
            </a:r>
          </a:p>
        </p:txBody>
      </p:sp>
      <p:sp>
        <p:nvSpPr>
          <p:cNvPr id="8195" name="Rectangle 7"/>
          <p:cNvSpPr>
            <a:spLocks noGrp="1"/>
          </p:cNvSpPr>
          <p:nvPr>
            <p:ph idx="1"/>
          </p:nvPr>
        </p:nvSpPr>
        <p:spPr/>
        <p:txBody>
          <a:bodyPr/>
          <a:lstStyle/>
          <a:p>
            <a:r>
              <a:rPr lang="en-US" b="0" smtClean="0"/>
              <a:t>/tmp</a:t>
            </a:r>
            <a:r>
              <a:rPr lang="en-US" smtClean="0"/>
              <a:t> : used by some UNIX utilities especially vi and by user to store temporary files</a:t>
            </a:r>
          </a:p>
          <a:p>
            <a:r>
              <a:rPr lang="en-US" b="0" smtClean="0"/>
              <a:t>/usr</a:t>
            </a:r>
            <a:r>
              <a:rPr lang="en-US" smtClean="0"/>
              <a:t>	: contains all the files created by user, including login directory</a:t>
            </a:r>
          </a:p>
          <a:p>
            <a:r>
              <a:rPr lang="en-US" b="0" smtClean="0"/>
              <a:t>/unix</a:t>
            </a:r>
            <a:r>
              <a:rPr lang="en-US" smtClean="0"/>
              <a:t> : kernel</a:t>
            </a:r>
          </a:p>
          <a:p>
            <a:r>
              <a:rPr lang="en-US" smtClean="0"/>
              <a:t>Release V: </a:t>
            </a:r>
          </a:p>
          <a:p>
            <a:pPr lvl="1"/>
            <a:r>
              <a:rPr lang="en-US" smtClean="0"/>
              <a:t>It does not contain / bin.</a:t>
            </a:r>
          </a:p>
          <a:p>
            <a:pPr lvl="1"/>
            <a:r>
              <a:rPr lang="en-US" smtClean="0"/>
              <a:t>It contains / home instead of /usr.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p:cNvSpPr>
          <p:nvPr>
            <p:ph type="title"/>
          </p:nvPr>
        </p:nvSpPr>
        <p:spPr/>
        <p:txBody>
          <a:bodyPr/>
          <a:lstStyle/>
          <a:p>
            <a:r>
              <a:rPr lang="en-US" sz="1200" dirty="0" smtClean="0"/>
              <a:t>2.2: File Types</a:t>
            </a:r>
            <a:r>
              <a:rPr lang="en-US" sz="1000" b="0" dirty="0" smtClean="0"/>
              <a:t> </a:t>
            </a:r>
            <a:br>
              <a:rPr lang="en-US" sz="1000" b="0" dirty="0" smtClean="0"/>
            </a:br>
            <a:r>
              <a:rPr lang="en-US" dirty="0" smtClean="0"/>
              <a:t>File Types in UNIX</a:t>
            </a:r>
          </a:p>
        </p:txBody>
      </p:sp>
      <p:sp>
        <p:nvSpPr>
          <p:cNvPr id="9219" name="Rectangle 7"/>
          <p:cNvSpPr>
            <a:spLocks noGrp="1"/>
          </p:cNvSpPr>
          <p:nvPr>
            <p:ph idx="1"/>
          </p:nvPr>
        </p:nvSpPr>
        <p:spPr/>
        <p:txBody>
          <a:bodyPr/>
          <a:lstStyle/>
          <a:p>
            <a:r>
              <a:rPr lang="en-US" smtClean="0"/>
              <a:t>We have the following file types in UNIX:</a:t>
            </a:r>
          </a:p>
          <a:p>
            <a:pPr lvl="1"/>
            <a:r>
              <a:rPr lang="en-US" smtClean="0"/>
              <a:t>Regular File</a:t>
            </a:r>
          </a:p>
          <a:p>
            <a:pPr lvl="1"/>
            <a:r>
              <a:rPr lang="en-US" smtClean="0"/>
              <a:t>Directory File</a:t>
            </a:r>
          </a:p>
          <a:p>
            <a:pPr lvl="1"/>
            <a:r>
              <a:rPr lang="en-US" smtClean="0"/>
              <a:t>Device File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p:txBody>
          <a:bodyPr/>
          <a:lstStyle/>
          <a:p>
            <a:r>
              <a:rPr lang="en-US" sz="1200" dirty="0" smtClean="0"/>
              <a:t>2.3: File Permissions</a:t>
            </a:r>
            <a:r>
              <a:rPr lang="en-US" sz="1000" b="0" dirty="0" smtClean="0"/>
              <a:t/>
            </a:r>
            <a:br>
              <a:rPr lang="en-US" sz="1000" b="0" dirty="0" smtClean="0"/>
            </a:br>
            <a:r>
              <a:rPr lang="en-US" dirty="0" smtClean="0"/>
              <a:t>File Permissions in UNIX</a:t>
            </a:r>
          </a:p>
        </p:txBody>
      </p:sp>
      <p:sp>
        <p:nvSpPr>
          <p:cNvPr id="10243" name="Rectangle 3"/>
          <p:cNvSpPr>
            <a:spLocks noGrp="1"/>
          </p:cNvSpPr>
          <p:nvPr>
            <p:ph idx="1"/>
          </p:nvPr>
        </p:nvSpPr>
        <p:spPr>
          <a:xfrm>
            <a:off x="457200" y="1117600"/>
            <a:ext cx="8229600" cy="5008563"/>
          </a:xfrm>
        </p:spPr>
        <p:txBody>
          <a:bodyPr/>
          <a:lstStyle/>
          <a:p>
            <a:r>
              <a:rPr lang="en-US" dirty="0" smtClean="0"/>
              <a:t>File Access Permissions</a:t>
            </a:r>
          </a:p>
          <a:p>
            <a:pPr>
              <a:buFont typeface="Arial" pitchFamily="34" charset="0"/>
              <a:buNone/>
            </a:pPr>
            <a:endParaRPr lang="en-US" dirty="0" smtClean="0"/>
          </a:p>
          <a:p>
            <a:pPr>
              <a:buFont typeface="Arial" pitchFamily="34" charset="0"/>
              <a:buNone/>
            </a:pPr>
            <a:r>
              <a:rPr lang="en-US" dirty="0" smtClean="0"/>
              <a:t>  	  r w x     r w x     r w x    </a:t>
            </a:r>
          </a:p>
          <a:p>
            <a:pPr>
              <a:buFont typeface="Arial" pitchFamily="34" charset="0"/>
              <a:buNone/>
            </a:pPr>
            <a:endParaRPr lang="en-US" dirty="0" smtClean="0"/>
          </a:p>
          <a:p>
            <a:pPr>
              <a:buFont typeface="Arial" pitchFamily="34" charset="0"/>
              <a:buNone/>
            </a:pPr>
            <a:endParaRPr lang="en-US" dirty="0" smtClean="0"/>
          </a:p>
          <a:p>
            <a:pPr>
              <a:buFont typeface="Arial" pitchFamily="34" charset="0"/>
              <a:buNone/>
            </a:pPr>
            <a:r>
              <a:rPr lang="en-US" dirty="0" smtClean="0"/>
              <a:t>   user	      group        others  </a:t>
            </a:r>
          </a:p>
          <a:p>
            <a:pPr>
              <a:buFont typeface="Arial" pitchFamily="34" charset="0"/>
              <a:buNone/>
            </a:pPr>
            <a:endParaRPr lang="en-US" dirty="0" smtClean="0"/>
          </a:p>
        </p:txBody>
      </p:sp>
      <p:sp>
        <p:nvSpPr>
          <p:cNvPr id="10244" name="AutoShape 4"/>
          <p:cNvSpPr>
            <a:spLocks/>
          </p:cNvSpPr>
          <p:nvPr/>
        </p:nvSpPr>
        <p:spPr bwMode="auto">
          <a:xfrm rot="-5400000">
            <a:off x="1133475" y="2143125"/>
            <a:ext cx="171450" cy="609600"/>
          </a:xfrm>
          <a:prstGeom prst="leftBrace">
            <a:avLst>
              <a:gd name="adj1" fmla="val 29630"/>
              <a:gd name="adj2" fmla="val 50000"/>
            </a:avLst>
          </a:prstGeom>
          <a:noFill/>
          <a:ln w="12700">
            <a:solidFill>
              <a:schemeClr val="tx2"/>
            </a:solidFill>
            <a:round/>
            <a:headEnd/>
            <a:tailEnd/>
          </a:ln>
        </p:spPr>
        <p:txBody>
          <a:bodyPr wrap="none" anchor="ctr"/>
          <a:lstStyle/>
          <a:p>
            <a:endParaRPr lang="en-US">
              <a:ln>
                <a:solidFill>
                  <a:sysClr val="windowText" lastClr="000000"/>
                </a:solidFill>
              </a:ln>
              <a:latin typeface="Candara"/>
            </a:endParaRPr>
          </a:p>
        </p:txBody>
      </p:sp>
      <p:sp>
        <p:nvSpPr>
          <p:cNvPr id="10245" name="Line 7"/>
          <p:cNvSpPr>
            <a:spLocks noChangeShapeType="1"/>
          </p:cNvSpPr>
          <p:nvPr/>
        </p:nvSpPr>
        <p:spPr bwMode="auto">
          <a:xfrm>
            <a:off x="1219200" y="2514600"/>
            <a:ext cx="0" cy="285750"/>
          </a:xfrm>
          <a:prstGeom prst="line">
            <a:avLst/>
          </a:prstGeom>
          <a:noFill/>
          <a:ln w="12700">
            <a:solidFill>
              <a:schemeClr val="tx2"/>
            </a:solidFill>
            <a:round/>
            <a:headEnd/>
            <a:tailEnd/>
          </a:ln>
        </p:spPr>
        <p:txBody>
          <a:bodyPr wrap="none" anchor="ctr"/>
          <a:lstStyle/>
          <a:p>
            <a:endParaRPr lang="en-IN">
              <a:ln>
                <a:solidFill>
                  <a:sysClr val="windowText" lastClr="000000"/>
                </a:solidFill>
              </a:ln>
              <a:latin typeface="Candara"/>
            </a:endParaRPr>
          </a:p>
        </p:txBody>
      </p:sp>
      <p:sp>
        <p:nvSpPr>
          <p:cNvPr id="10246" name="Line 8"/>
          <p:cNvSpPr>
            <a:spLocks noChangeShapeType="1"/>
          </p:cNvSpPr>
          <p:nvPr/>
        </p:nvSpPr>
        <p:spPr bwMode="auto">
          <a:xfrm flipH="1">
            <a:off x="914400" y="2819400"/>
            <a:ext cx="304800" cy="0"/>
          </a:xfrm>
          <a:prstGeom prst="line">
            <a:avLst/>
          </a:prstGeom>
          <a:noFill/>
          <a:ln w="12700">
            <a:solidFill>
              <a:schemeClr val="tx2"/>
            </a:solidFill>
            <a:round/>
            <a:headEnd/>
            <a:tailEnd type="triangle" w="med" len="med"/>
          </a:ln>
        </p:spPr>
        <p:txBody>
          <a:bodyPr wrap="none" anchor="ctr"/>
          <a:lstStyle/>
          <a:p>
            <a:endParaRPr lang="en-IN">
              <a:ln>
                <a:solidFill>
                  <a:sysClr val="windowText" lastClr="000000"/>
                </a:solidFill>
              </a:ln>
              <a:latin typeface="Candara"/>
            </a:endParaRPr>
          </a:p>
        </p:txBody>
      </p:sp>
      <p:sp>
        <p:nvSpPr>
          <p:cNvPr id="10247" name="AutoShape 9"/>
          <p:cNvSpPr>
            <a:spLocks/>
          </p:cNvSpPr>
          <p:nvPr/>
        </p:nvSpPr>
        <p:spPr bwMode="auto">
          <a:xfrm rot="-5400000">
            <a:off x="2005013" y="2143125"/>
            <a:ext cx="171450" cy="609600"/>
          </a:xfrm>
          <a:prstGeom prst="leftBrace">
            <a:avLst>
              <a:gd name="adj1" fmla="val 29630"/>
              <a:gd name="adj2" fmla="val 50000"/>
            </a:avLst>
          </a:prstGeom>
          <a:noFill/>
          <a:ln w="12700">
            <a:solidFill>
              <a:schemeClr val="tx2"/>
            </a:solidFill>
            <a:round/>
            <a:headEnd/>
            <a:tailEnd/>
          </a:ln>
        </p:spPr>
        <p:txBody>
          <a:bodyPr wrap="none" anchor="ctr"/>
          <a:lstStyle/>
          <a:p>
            <a:endParaRPr lang="en-US">
              <a:ln>
                <a:solidFill>
                  <a:sysClr val="windowText" lastClr="000000"/>
                </a:solidFill>
              </a:ln>
              <a:latin typeface="Candara"/>
            </a:endParaRPr>
          </a:p>
        </p:txBody>
      </p:sp>
      <p:sp>
        <p:nvSpPr>
          <p:cNvPr id="10248" name="Line 10"/>
          <p:cNvSpPr>
            <a:spLocks noChangeShapeType="1"/>
          </p:cNvSpPr>
          <p:nvPr/>
        </p:nvSpPr>
        <p:spPr bwMode="auto">
          <a:xfrm>
            <a:off x="2090738" y="2514600"/>
            <a:ext cx="0" cy="381000"/>
          </a:xfrm>
          <a:prstGeom prst="line">
            <a:avLst/>
          </a:prstGeom>
          <a:noFill/>
          <a:ln w="12700">
            <a:solidFill>
              <a:schemeClr val="tx2"/>
            </a:solidFill>
            <a:round/>
            <a:headEnd/>
            <a:tailEnd type="triangle" w="med" len="med"/>
          </a:ln>
        </p:spPr>
        <p:txBody>
          <a:bodyPr wrap="none" anchor="ctr"/>
          <a:lstStyle/>
          <a:p>
            <a:endParaRPr lang="en-IN">
              <a:ln>
                <a:solidFill>
                  <a:sysClr val="windowText" lastClr="000000"/>
                </a:solidFill>
              </a:ln>
              <a:latin typeface="Candara"/>
            </a:endParaRPr>
          </a:p>
        </p:txBody>
      </p:sp>
      <p:sp>
        <p:nvSpPr>
          <p:cNvPr id="10249" name="AutoShape 11"/>
          <p:cNvSpPr>
            <a:spLocks/>
          </p:cNvSpPr>
          <p:nvPr/>
        </p:nvSpPr>
        <p:spPr bwMode="auto">
          <a:xfrm rot="-5400000">
            <a:off x="2928938" y="2143125"/>
            <a:ext cx="171450" cy="609600"/>
          </a:xfrm>
          <a:prstGeom prst="leftBrace">
            <a:avLst>
              <a:gd name="adj1" fmla="val 29630"/>
              <a:gd name="adj2" fmla="val 50000"/>
            </a:avLst>
          </a:prstGeom>
          <a:noFill/>
          <a:ln w="12700">
            <a:solidFill>
              <a:schemeClr val="tx2"/>
            </a:solidFill>
            <a:round/>
            <a:headEnd/>
            <a:tailEnd/>
          </a:ln>
        </p:spPr>
        <p:txBody>
          <a:bodyPr wrap="none" anchor="ctr"/>
          <a:lstStyle/>
          <a:p>
            <a:endParaRPr lang="en-US">
              <a:ln>
                <a:solidFill>
                  <a:sysClr val="windowText" lastClr="000000"/>
                </a:solidFill>
              </a:ln>
              <a:latin typeface="Candara"/>
            </a:endParaRPr>
          </a:p>
        </p:txBody>
      </p:sp>
      <p:sp>
        <p:nvSpPr>
          <p:cNvPr id="10250" name="Line 13"/>
          <p:cNvSpPr>
            <a:spLocks noChangeShapeType="1"/>
          </p:cNvSpPr>
          <p:nvPr/>
        </p:nvSpPr>
        <p:spPr bwMode="auto">
          <a:xfrm>
            <a:off x="3014663" y="2514600"/>
            <a:ext cx="0" cy="285750"/>
          </a:xfrm>
          <a:prstGeom prst="line">
            <a:avLst/>
          </a:prstGeom>
          <a:noFill/>
          <a:ln w="12700">
            <a:solidFill>
              <a:schemeClr val="tx2"/>
            </a:solidFill>
            <a:round/>
            <a:headEnd/>
            <a:tailEnd/>
          </a:ln>
        </p:spPr>
        <p:txBody>
          <a:bodyPr wrap="none" anchor="ctr"/>
          <a:lstStyle/>
          <a:p>
            <a:endParaRPr lang="en-IN">
              <a:ln>
                <a:solidFill>
                  <a:sysClr val="windowText" lastClr="000000"/>
                </a:solidFill>
              </a:ln>
              <a:latin typeface="Candara"/>
            </a:endParaRPr>
          </a:p>
        </p:txBody>
      </p:sp>
      <p:sp>
        <p:nvSpPr>
          <p:cNvPr id="10251" name="Line 14"/>
          <p:cNvSpPr>
            <a:spLocks noChangeShapeType="1"/>
          </p:cNvSpPr>
          <p:nvPr/>
        </p:nvSpPr>
        <p:spPr bwMode="auto">
          <a:xfrm flipV="1">
            <a:off x="3014663" y="2819400"/>
            <a:ext cx="381000" cy="0"/>
          </a:xfrm>
          <a:prstGeom prst="line">
            <a:avLst/>
          </a:prstGeom>
          <a:noFill/>
          <a:ln w="12700">
            <a:solidFill>
              <a:schemeClr val="tx2"/>
            </a:solidFill>
            <a:round/>
            <a:headEnd/>
            <a:tailEnd type="triangle" w="med" len="med"/>
          </a:ln>
        </p:spPr>
        <p:txBody>
          <a:bodyPr wrap="none" anchor="ctr"/>
          <a:lstStyle/>
          <a:p>
            <a:endParaRPr lang="en-IN">
              <a:ln>
                <a:solidFill>
                  <a:sysClr val="windowText" lastClr="000000"/>
                </a:solidFill>
              </a:ln>
              <a:latin typeface="Candar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Grp="1"/>
          </p:cNvSpPr>
          <p:nvPr>
            <p:ph type="title"/>
          </p:nvPr>
        </p:nvSpPr>
        <p:spPr/>
        <p:txBody>
          <a:bodyPr/>
          <a:lstStyle/>
          <a:p>
            <a:r>
              <a:rPr lang="en-US" sz="1000" b="0" dirty="0" smtClean="0"/>
              <a:t/>
            </a:r>
            <a:br>
              <a:rPr lang="en-US" sz="1000" b="0" dirty="0" smtClean="0"/>
            </a:br>
            <a:r>
              <a:rPr lang="en-US" dirty="0" smtClean="0"/>
              <a:t>File Permissions in UNIX</a:t>
            </a:r>
          </a:p>
        </p:txBody>
      </p:sp>
      <p:sp>
        <p:nvSpPr>
          <p:cNvPr id="11267" name="Rectangle 7"/>
          <p:cNvSpPr>
            <a:spLocks noGrp="1"/>
          </p:cNvSpPr>
          <p:nvPr>
            <p:ph idx="1"/>
          </p:nvPr>
        </p:nvSpPr>
        <p:spPr>
          <a:xfrm>
            <a:off x="457200" y="1190172"/>
            <a:ext cx="8229600" cy="4935992"/>
          </a:xfrm>
        </p:spPr>
        <p:txBody>
          <a:bodyPr/>
          <a:lstStyle/>
          <a:p>
            <a:r>
              <a:rPr lang="en-US" dirty="0" smtClean="0"/>
              <a:t>Permissions are associated with every file, and are useful for security.</a:t>
            </a:r>
          </a:p>
          <a:p>
            <a:r>
              <a:rPr lang="en-US" dirty="0" smtClean="0"/>
              <a:t>There are three categories of users:</a:t>
            </a:r>
          </a:p>
          <a:p>
            <a:pPr lvl="1"/>
            <a:r>
              <a:rPr lang="en-US" dirty="0" smtClean="0"/>
              <a:t>Owner (u)</a:t>
            </a:r>
          </a:p>
          <a:p>
            <a:pPr lvl="1"/>
            <a:r>
              <a:rPr lang="en-US" dirty="0" smtClean="0"/>
              <a:t>Group (g)</a:t>
            </a:r>
          </a:p>
          <a:p>
            <a:pPr lvl="1"/>
            <a:r>
              <a:rPr lang="en-US" dirty="0" smtClean="0"/>
              <a:t>Others (o)</a:t>
            </a:r>
          </a:p>
          <a:p>
            <a:r>
              <a:rPr lang="en-US" dirty="0" smtClean="0"/>
              <a:t>There are three types of “access permissions”:</a:t>
            </a:r>
          </a:p>
          <a:p>
            <a:pPr lvl="1"/>
            <a:r>
              <a:rPr lang="en-US" dirty="0" smtClean="0"/>
              <a:t>Read (r)</a:t>
            </a:r>
          </a:p>
          <a:p>
            <a:pPr lvl="1"/>
            <a:r>
              <a:rPr lang="en-US" dirty="0" smtClean="0"/>
              <a:t>Write (w)</a:t>
            </a:r>
          </a:p>
          <a:p>
            <a:pPr lvl="1"/>
            <a:r>
              <a:rPr lang="en-US" dirty="0" smtClean="0"/>
              <a:t>Execute (e)</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6C81F9DB-9DB6-478C-B029-122D380A8C9B}" vid="{842A89BB-942D-4468-A868-23016060482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aterial_x0020_Type xmlns="0d8c4aea-b462-4687-8b40-bd2f5a85267d">Class book</Material_x0020_Type>
    <Category xmlns="0d8c4aea-b462-4687-8b40-bd2f5a85267d">Module Artifact</Category>
    <Level xmlns="0d8c4aea-b462-4687-8b40-bd2f5a85267d">L1</Leve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C290F0099B6204A992AAF82A2A26582" ma:contentTypeVersion="3" ma:contentTypeDescription="Create a new document." ma:contentTypeScope="" ma:versionID="647d81cd89999b02674cf54dde3c9283">
  <xsd:schema xmlns:xsd="http://www.w3.org/2001/XMLSchema" xmlns:xs="http://www.w3.org/2001/XMLSchema" xmlns:p="http://schemas.microsoft.com/office/2006/metadata/properties" xmlns:ns2="0d8c4aea-b462-4687-8b40-bd2f5a85267d" targetNamespace="http://schemas.microsoft.com/office/2006/metadata/properties" ma:root="true" ma:fieldsID="1e381b838e1515737216dd4535b8eb25" ns2:_="">
    <xsd:import namespace="0d8c4aea-b462-4687-8b40-bd2f5a85267d"/>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8c4aea-b462-4687-8b40-bd2f5a85267d"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0d8c4aea-b462-4687-8b40-bd2f5a85267d"/>
  </ds:schemaRefs>
</ds:datastoreItem>
</file>

<file path=customXml/itemProps3.xml><?xml version="1.0" encoding="utf-8"?>
<ds:datastoreItem xmlns:ds="http://schemas.openxmlformats.org/officeDocument/2006/customXml" ds:itemID="{5C25F75A-B55A-4C06-9491-722FDAF061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8c4aea-b462-4687-8b40-bd2f5a8526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2797</TotalTime>
  <Words>3777</Words>
  <Application>Microsoft Office PowerPoint</Application>
  <PresentationFormat>On-screen Show (4:3)</PresentationFormat>
  <Paragraphs>1180</Paragraphs>
  <Slides>50</Slides>
  <Notes>49</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50</vt:i4>
      </vt:variant>
    </vt:vector>
  </HeadingPairs>
  <TitlesOfParts>
    <vt:vector size="61" baseType="lpstr">
      <vt:lpstr>MS PGothic</vt:lpstr>
      <vt:lpstr>Verdana</vt:lpstr>
      <vt:lpstr>Monotype Sorts</vt:lpstr>
      <vt:lpstr>Candara</vt:lpstr>
      <vt:lpstr>Arial</vt:lpstr>
      <vt:lpstr>Trebuchet MS</vt:lpstr>
      <vt:lpstr>Wingdings</vt:lpstr>
      <vt:lpstr>Calibri</vt:lpstr>
      <vt:lpstr>1_Office Theme</vt:lpstr>
      <vt:lpstr>Capgemini 2017_Cover slides</vt:lpstr>
      <vt:lpstr>think-cell Slide</vt:lpstr>
      <vt:lpstr>UNIX</vt:lpstr>
      <vt:lpstr>Lesson Objectives</vt:lpstr>
      <vt:lpstr>2.1: File System  Overview</vt:lpstr>
      <vt:lpstr> File System Structure</vt:lpstr>
      <vt:lpstr> File System Structure</vt:lpstr>
      <vt:lpstr> File System</vt:lpstr>
      <vt:lpstr>2.2: File Types  File Types in UNIX</vt:lpstr>
      <vt:lpstr>2.3: File Permissions File Permissions in UNIX</vt:lpstr>
      <vt:lpstr> File Permissions in UNIX</vt:lpstr>
      <vt:lpstr>2.4: File Related Commands  pwd Command</vt:lpstr>
      <vt:lpstr> cd Command</vt:lpstr>
      <vt:lpstr> cd Command</vt:lpstr>
      <vt:lpstr> logname Command</vt:lpstr>
      <vt:lpstr> ls Command</vt:lpstr>
      <vt:lpstr> ls Command</vt:lpstr>
      <vt:lpstr> ls Command</vt:lpstr>
      <vt:lpstr> ls Command</vt:lpstr>
      <vt:lpstr> ls Command</vt:lpstr>
      <vt:lpstr> ls Command</vt:lpstr>
      <vt:lpstr> ls Command</vt:lpstr>
      <vt:lpstr> cat Command</vt:lpstr>
      <vt:lpstr> cat Command</vt:lpstr>
      <vt:lpstr> Input and Output Redirection</vt:lpstr>
      <vt:lpstr> Redirection</vt:lpstr>
      <vt:lpstr> Redirection  </vt:lpstr>
      <vt:lpstr> cat file exist/not exist</vt:lpstr>
      <vt:lpstr> cp Command (copy file)</vt:lpstr>
      <vt:lpstr> rm Command (delete file)</vt:lpstr>
      <vt:lpstr> mv Command</vt:lpstr>
      <vt:lpstr> wc Command</vt:lpstr>
      <vt:lpstr> wc Command</vt:lpstr>
      <vt:lpstr> cmp Command</vt:lpstr>
      <vt:lpstr> comm Command</vt:lpstr>
      <vt:lpstr> comm Command</vt:lpstr>
      <vt:lpstr> diff Command </vt:lpstr>
      <vt:lpstr> tr Command</vt:lpstr>
      <vt:lpstr> tr Command</vt:lpstr>
      <vt:lpstr> more Command</vt:lpstr>
      <vt:lpstr> chmod Command (Alter File Permissions)</vt:lpstr>
      <vt:lpstr> chmod Command (Alter File Permissions)</vt:lpstr>
      <vt:lpstr> chmod Command (Alter File Permissions)</vt:lpstr>
      <vt:lpstr> chmod Command (Alter File Permissions)</vt:lpstr>
      <vt:lpstr> chmod Command (Alter File Permissions)</vt:lpstr>
      <vt:lpstr> mkdir Command </vt:lpstr>
      <vt:lpstr> rmdir Command</vt:lpstr>
      <vt:lpstr> rmdir Command </vt:lpstr>
      <vt:lpstr>  Internal and External Commands:</vt:lpstr>
      <vt:lpstr> Summary</vt:lpstr>
      <vt:lpstr> Review Questions</vt:lpstr>
      <vt:lpstr>Review – Match the Following</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Gupta, Sameer</cp:lastModifiedBy>
  <cp:revision>141</cp:revision>
  <dcterms:created xsi:type="dcterms:W3CDTF">2012-05-18T02:59:15Z</dcterms:created>
  <dcterms:modified xsi:type="dcterms:W3CDTF">2018-05-31T12:15:08Z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0x010100BC290F0099B6204A992AAF82A2A26582</vt:lpwstr>
  </property>
  <property fmtid="{D5CDD505-2E9C-101B-9397-08002B2CF9AE}" pid="4" name="_SourceUrl">
    <vt:lpwstr/>
  </property>
</Properties>
</file>