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 id="2147483670" r:id="rId5"/>
  </p:sldMasterIdLst>
  <p:notesMasterIdLst>
    <p:notesMasterId r:id="rId20"/>
  </p:notesMasterIdLst>
  <p:handoutMasterIdLst>
    <p:handoutMasterId r:id="rId21"/>
  </p:handoutMasterIdLst>
  <p:sldIdLst>
    <p:sldId id="277" r:id="rId6"/>
    <p:sldId id="257" r:id="rId7"/>
    <p:sldId id="258" r:id="rId8"/>
    <p:sldId id="259" r:id="rId9"/>
    <p:sldId id="260" r:id="rId10"/>
    <p:sldId id="261" r:id="rId11"/>
    <p:sldId id="262" r:id="rId12"/>
    <p:sldId id="263" r:id="rId13"/>
    <p:sldId id="264" r:id="rId14"/>
    <p:sldId id="265" r:id="rId15"/>
    <p:sldId id="266" r:id="rId16"/>
    <p:sldId id="267" r:id="rId17"/>
    <p:sldId id="275" r:id="rId18"/>
    <p:sldId id="276" r:id="rId19"/>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MS PGothic" panose="020B0600070205080204" pitchFamily="34" charset="-128"/>
      <p:regular r:id="rId26"/>
    </p:embeddedFont>
    <p:embeddedFont>
      <p:font typeface="Verdana" panose="020B0604030504040204" pitchFamily="34" charset="0"/>
      <p:regular r:id="rId27"/>
      <p:bold r:id="rId28"/>
      <p:italic r:id="rId29"/>
      <p:boldItalic r:id="rId30"/>
    </p:embeddedFont>
    <p:embeddedFont>
      <p:font typeface="Candara" panose="020E050203030302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486" autoAdjust="0"/>
  </p:normalViewPr>
  <p:slideViewPr>
    <p:cSldViewPr snapToGrid="0" showGuides="1">
      <p:cViewPr varScale="1">
        <p:scale>
          <a:sx n="64" d="100"/>
          <a:sy n="64" d="100"/>
        </p:scale>
        <p:origin x="1530"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648" y="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cs typeface="Arial" pitchFamily="34" charset="0"/>
              </a:rPr>
              <a:t>UNIX                                                  				VI Editor</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05-</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Microsoft_Word_97_-_2003_Document2.doc"/><Relationship Id="rId4" Type="http://schemas.openxmlformats.org/officeDocument/2006/relationships/oleObject" Target="../embeddings/oleObject3.bin"/></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970088" y="839788"/>
            <a:ext cx="4672012" cy="3503612"/>
          </a:xfrm>
          <a:ln/>
        </p:spPr>
      </p:sp>
      <p:sp>
        <p:nvSpPr>
          <p:cNvPr id="27652"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extLst>
      <p:ext uri="{BB962C8B-B14F-4D97-AF65-F5344CB8AC3E}">
        <p14:creationId xmlns:p14="http://schemas.microsoft.com/office/powerpoint/2010/main" val="16210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Rot="1" noChangeAspect="1" noChangeArrowheads="1" noTextEdit="1"/>
          </p:cNvSpPr>
          <p:nvPr>
            <p:ph type="sldImg"/>
          </p:nvPr>
        </p:nvSpPr>
        <p:spPr>
          <a:xfrm>
            <a:off x="1970088" y="839788"/>
            <a:ext cx="4672012" cy="3503612"/>
          </a:xfrm>
          <a:ln/>
        </p:spPr>
      </p:sp>
      <p:sp>
        <p:nvSpPr>
          <p:cNvPr id="2053" name="Rectangle 3"/>
          <p:cNvSpPr>
            <a:spLocks noGrp="1" noChangeArrowheads="1"/>
          </p:cNvSpPr>
          <p:nvPr>
            <p:ph type="body" idx="1"/>
          </p:nvPr>
        </p:nvSpPr>
        <p:spPr>
          <a:xfrm>
            <a:off x="2039551" y="4409954"/>
            <a:ext cx="4586881" cy="3940672"/>
          </a:xfrm>
          <a:noFill/>
          <a:ln/>
        </p:spPr>
        <p:txBody>
          <a:bodyPr/>
          <a:lstStyle/>
          <a:p>
            <a:pPr eaLnBrk="1" hangingPunct="1"/>
            <a:r>
              <a:rPr lang="en-US" dirty="0" smtClean="0"/>
              <a:t>To edit the behavior of vi editor. There are many options which can be used with :set command</a:t>
            </a:r>
          </a:p>
          <a:p>
            <a:pPr eaLnBrk="1" hangingPunct="1"/>
            <a:endParaRPr lang="en-US" dirty="0" smtClean="0"/>
          </a:p>
          <a:p>
            <a:pPr eaLnBrk="1" hangingPunct="1"/>
            <a:r>
              <a:rPr lang="en-US" dirty="0" smtClean="0"/>
              <a:t>To get the list of all options in set command use</a:t>
            </a:r>
          </a:p>
          <a:p>
            <a:pPr eaLnBrk="1" hangingPunct="1"/>
            <a:r>
              <a:rPr lang="en-US" dirty="0" smtClean="0"/>
              <a:t> </a:t>
            </a:r>
            <a:r>
              <a:rPr lang="en-US" b="1" dirty="0" smtClean="0"/>
              <a:t>:set all</a:t>
            </a:r>
          </a:p>
          <a:p>
            <a:pPr eaLnBrk="1" hangingPunct="1"/>
            <a:r>
              <a:rPr lang="en-US" b="1" dirty="0" smtClean="0"/>
              <a:t>Some more commands</a:t>
            </a:r>
          </a:p>
          <a:p>
            <a:pPr eaLnBrk="1" hangingPunct="1"/>
            <a:endParaRPr lang="en-US" b="1" dirty="0" smtClean="0"/>
          </a:p>
          <a:p>
            <a:pPr eaLnBrk="1" hangingPunct="1"/>
            <a:endParaRPr lang="en-US" dirty="0" smtClean="0"/>
          </a:p>
        </p:txBody>
      </p:sp>
      <p:graphicFrame>
        <p:nvGraphicFramePr>
          <p:cNvPr id="2050" name="Object 5"/>
          <p:cNvGraphicFramePr>
            <a:graphicFrameLocks noChangeAspect="1"/>
          </p:cNvGraphicFramePr>
          <p:nvPr/>
        </p:nvGraphicFramePr>
        <p:xfrm>
          <a:off x="2039072" y="5448784"/>
          <a:ext cx="4638453" cy="3012311"/>
        </p:xfrm>
        <a:graphic>
          <a:graphicData uri="http://schemas.openxmlformats.org/presentationml/2006/ole">
            <mc:AlternateContent xmlns:mc="http://schemas.openxmlformats.org/markup-compatibility/2006">
              <mc:Choice xmlns:v="urn:schemas-microsoft-com:vml" Requires="v">
                <p:oleObj spid="_x0000_s35852" name="Document" r:id="rId5" imgW="5627074" imgH="2755425" progId="Word.Document.8">
                  <p:embed/>
                </p:oleObj>
              </mc:Choice>
              <mc:Fallback>
                <p:oleObj name="Document" r:id="rId5" imgW="5627074" imgH="2755425"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9072" y="5448784"/>
                        <a:ext cx="4638453" cy="301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7524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970088" y="839788"/>
            <a:ext cx="4672012" cy="3503612"/>
          </a:xfrm>
          <a:ln/>
        </p:spPr>
      </p:sp>
      <p:sp>
        <p:nvSpPr>
          <p:cNvPr id="36868" name="Rectangle 3"/>
          <p:cNvSpPr>
            <a:spLocks noGrp="1" noChangeArrowheads="1"/>
          </p:cNvSpPr>
          <p:nvPr>
            <p:ph type="body" idx="1"/>
          </p:nvPr>
        </p:nvSpPr>
        <p:spPr>
          <a:xfrm>
            <a:off x="1982788" y="4490977"/>
            <a:ext cx="4646612" cy="4043423"/>
          </a:xfrm>
          <a:noFill/>
          <a:ln/>
        </p:spPr>
        <p:txBody>
          <a:bodyPr/>
          <a:lstStyle/>
          <a:p>
            <a:pPr eaLnBrk="1" hangingPunct="1"/>
            <a:r>
              <a:rPr lang="en-US" b="1" u="sng" dirty="0" smtClean="0"/>
              <a:t>Operators</a:t>
            </a:r>
          </a:p>
          <a:p>
            <a:pPr eaLnBrk="1" hangingPunct="1"/>
            <a:endParaRPr lang="en-US" b="1" u="sng" dirty="0" smtClean="0"/>
          </a:p>
          <a:p>
            <a:pPr eaLnBrk="1" hangingPunct="1"/>
            <a:r>
              <a:rPr lang="en-US" dirty="0" smtClean="0"/>
              <a:t>vi uses a number of operators which can be used along with commands to perform complex editing functions. The most commonly used operators are:</a:t>
            </a:r>
          </a:p>
          <a:p>
            <a:pPr eaLnBrk="1" hangingPunct="1"/>
            <a:r>
              <a:rPr lang="en-US" dirty="0" smtClean="0"/>
              <a:t>	d – delete</a:t>
            </a:r>
          </a:p>
          <a:p>
            <a:pPr eaLnBrk="1" hangingPunct="1"/>
            <a:r>
              <a:rPr lang="en-US" dirty="0" smtClean="0"/>
              <a:t>	c – change</a:t>
            </a:r>
          </a:p>
          <a:p>
            <a:pPr eaLnBrk="1" hangingPunct="1"/>
            <a:r>
              <a:rPr lang="en-US" dirty="0" smtClean="0"/>
              <a:t>	</a:t>
            </a:r>
            <a:r>
              <a:rPr lang="en-US" dirty="0" err="1" smtClean="0"/>
              <a:t>yy</a:t>
            </a:r>
            <a:r>
              <a:rPr lang="en-US" dirty="0" smtClean="0"/>
              <a:t> – yank (copy)</a:t>
            </a:r>
          </a:p>
          <a:p>
            <a:pPr eaLnBrk="1" hangingPunct="1"/>
            <a:r>
              <a:rPr lang="en-US" dirty="0" smtClean="0"/>
              <a:t>	! – filter to act on text</a:t>
            </a:r>
          </a:p>
          <a:p>
            <a:pPr eaLnBrk="1" hangingPunct="1"/>
            <a:r>
              <a:rPr lang="en-US" dirty="0" smtClean="0"/>
              <a:t>Operators can work only when combined with a command or itself. The operators also take a repeat factor.</a:t>
            </a:r>
          </a:p>
          <a:p>
            <a:pPr eaLnBrk="1" hangingPunct="1"/>
            <a:endParaRPr lang="en-US" b="1" dirty="0" smtClean="0"/>
          </a:p>
          <a:p>
            <a:pPr eaLnBrk="1" hangingPunct="1"/>
            <a:r>
              <a:rPr lang="en-US" b="1" u="sng" dirty="0" smtClean="0"/>
              <a:t>Some samples of using operators: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r>
              <a:rPr lang="en-US" dirty="0" smtClean="0"/>
              <a:t>d$ or D	Deletes from cursor to end of line</a:t>
            </a:r>
          </a:p>
          <a:p>
            <a:pPr eaLnBrk="1" hangingPunct="1"/>
            <a:r>
              <a:rPr lang="en-US" dirty="0" smtClean="0"/>
              <a:t>5dd	Deletes five lines</a:t>
            </a:r>
          </a:p>
          <a:p>
            <a:pPr eaLnBrk="1" hangingPunct="1"/>
            <a:r>
              <a:rPr lang="en-US" dirty="0" smtClean="0"/>
              <a:t>d/</a:t>
            </a:r>
            <a:r>
              <a:rPr lang="en-US" i="1" dirty="0" err="1" smtClean="0"/>
              <a:t>endif</a:t>
            </a:r>
            <a:r>
              <a:rPr lang="en-US" dirty="0" smtClean="0"/>
              <a:t>	Deletes from cursor up to the first occurrence of the string </a:t>
            </a:r>
            <a:r>
              <a:rPr lang="en-US" i="1" dirty="0" err="1" smtClean="0"/>
              <a:t>endif</a:t>
            </a:r>
            <a:r>
              <a:rPr lang="en-US" dirty="0" smtClean="0"/>
              <a:t> in 	the forward direction</a:t>
            </a:r>
          </a:p>
          <a:p>
            <a:pPr eaLnBrk="1" hangingPunct="1"/>
            <a:r>
              <a:rPr lang="en-US" dirty="0" smtClean="0"/>
              <a:t>d30G	Deletes from cursor up to line number 30</a:t>
            </a:r>
          </a:p>
          <a:p>
            <a:pPr eaLnBrk="1" hangingPunct="1"/>
            <a:r>
              <a:rPr lang="en-US" dirty="0" err="1" smtClean="0"/>
              <a:t>df</a:t>
            </a:r>
            <a:r>
              <a:rPr lang="en-US" dirty="0" smtClean="0"/>
              <a:t>.	Deletes from cursor to first occurrence of a dot</a:t>
            </a:r>
          </a:p>
          <a:p>
            <a:pPr eaLnBrk="1" hangingPunct="1"/>
            <a:r>
              <a:rPr lang="en-US" dirty="0" smtClean="0"/>
              <a:t>c0	Changes from cursor to beginning of line</a:t>
            </a:r>
          </a:p>
          <a:p>
            <a:pPr eaLnBrk="1" hangingPunct="1"/>
            <a:r>
              <a:rPr lang="en-US" dirty="0" smtClean="0"/>
              <a:t>c$ or C	Changes from cursor to end of line</a:t>
            </a:r>
          </a:p>
          <a:p>
            <a:pPr eaLnBrk="1" hangingPunct="1"/>
            <a:r>
              <a:rPr lang="en-US" dirty="0" smtClean="0"/>
              <a:t>3cw or c3w	Changes three words</a:t>
            </a:r>
          </a:p>
        </p:txBody>
      </p:sp>
    </p:spTree>
    <p:extLst>
      <p:ext uri="{BB962C8B-B14F-4D97-AF65-F5344CB8AC3E}">
        <p14:creationId xmlns:p14="http://schemas.microsoft.com/office/powerpoint/2010/main" val="8456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xfrm>
            <a:off x="1970088" y="839788"/>
            <a:ext cx="4672012" cy="3503612"/>
          </a:xfrm>
          <a:ln/>
        </p:spPr>
      </p:sp>
      <p:sp>
        <p:nvSpPr>
          <p:cNvPr id="45060" name="Rectangle 3"/>
          <p:cNvSpPr>
            <a:spLocks noGrp="1" noChangeArrowheads="1"/>
          </p:cNvSpPr>
          <p:nvPr>
            <p:ph type="body" idx="1"/>
          </p:nvPr>
        </p:nvSpPr>
        <p:spPr>
          <a:xfrm>
            <a:off x="1981200" y="4572000"/>
            <a:ext cx="4648200" cy="3963988"/>
          </a:xfrm>
          <a:noFill/>
          <a:ln/>
        </p:spPr>
        <p:txBody>
          <a:bodyPr/>
          <a:lstStyle/>
          <a:p>
            <a:pPr eaLnBrk="1" hangingPunct="1"/>
            <a:endParaRPr lang="en-US" dirty="0" smtClean="0"/>
          </a:p>
        </p:txBody>
      </p:sp>
    </p:spTree>
    <p:extLst>
      <p:ext uri="{BB962C8B-B14F-4D97-AF65-F5344CB8AC3E}">
        <p14:creationId xmlns:p14="http://schemas.microsoft.com/office/powerpoint/2010/main" val="2103537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1970088" y="839788"/>
            <a:ext cx="4672012" cy="3503612"/>
          </a:xfrm>
          <a:ln/>
        </p:spPr>
      </p:sp>
      <p:sp>
        <p:nvSpPr>
          <p:cNvPr id="46084" name="Rectangle 3"/>
          <p:cNvSpPr>
            <a:spLocks noGrp="1" noChangeArrowheads="1"/>
          </p:cNvSpPr>
          <p:nvPr>
            <p:ph type="body" idx="1"/>
          </p:nvPr>
        </p:nvSpPr>
        <p:spPr>
          <a:xfrm>
            <a:off x="1981200" y="4572000"/>
            <a:ext cx="4648200" cy="3963988"/>
          </a:xfrm>
          <a:noFill/>
          <a:ln/>
        </p:spPr>
        <p:txBody>
          <a:bodyPr/>
          <a:lstStyle/>
          <a:p>
            <a:pPr eaLnBrk="1" hangingPunct="1"/>
            <a:endParaRPr lang="en-US" dirty="0" smtClean="0"/>
          </a:p>
        </p:txBody>
      </p:sp>
    </p:spTree>
    <p:extLst>
      <p:ext uri="{BB962C8B-B14F-4D97-AF65-F5344CB8AC3E}">
        <p14:creationId xmlns:p14="http://schemas.microsoft.com/office/powerpoint/2010/main" val="194292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xfrm>
            <a:off x="1970088" y="839788"/>
            <a:ext cx="4672012" cy="3503612"/>
          </a:xfrm>
          <a:ln/>
        </p:spPr>
      </p:sp>
      <p:sp>
        <p:nvSpPr>
          <p:cNvPr id="28676"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extLst>
      <p:ext uri="{BB962C8B-B14F-4D97-AF65-F5344CB8AC3E}">
        <p14:creationId xmlns:p14="http://schemas.microsoft.com/office/powerpoint/2010/main" val="26942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970088" y="839788"/>
            <a:ext cx="4672012" cy="3503612"/>
          </a:xfrm>
          <a:ln/>
        </p:spPr>
      </p:sp>
      <p:sp>
        <p:nvSpPr>
          <p:cNvPr id="29700"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What is the vi Editor?</a:t>
            </a:r>
          </a:p>
          <a:p>
            <a:pPr eaLnBrk="1" hangingPunct="1"/>
            <a:endParaRPr lang="en-US" b="1" u="sng" dirty="0" smtClean="0"/>
          </a:p>
          <a:p>
            <a:pPr eaLnBrk="1" hangingPunct="1"/>
            <a:r>
              <a:rPr lang="en-US" dirty="0" smtClean="0"/>
              <a:t>Line editors, full screen editors and stream editors are all available on the Unix system. The editor “</a:t>
            </a:r>
            <a:r>
              <a:rPr lang="en-US" dirty="0" err="1" smtClean="0"/>
              <a:t>ed</a:t>
            </a:r>
            <a:r>
              <a:rPr lang="en-US" dirty="0" smtClean="0"/>
              <a:t>” was developed by Ken Thompson, and was the original editor that accompanied the Unix system. The line editor “ex” was created by William Joy, on the basis of  “</a:t>
            </a:r>
            <a:r>
              <a:rPr lang="en-US" dirty="0" err="1" smtClean="0"/>
              <a:t>ed</a:t>
            </a:r>
            <a:r>
              <a:rPr lang="en-US" dirty="0" smtClean="0"/>
              <a:t>”. This chapter discusses the “vi” editor, which is a full screen editor, widely acknowledged as one of the most powerful editors available in any environment. </a:t>
            </a:r>
          </a:p>
          <a:p>
            <a:pPr eaLnBrk="1" hangingPunct="1"/>
            <a:r>
              <a:rPr lang="en-US" dirty="0" smtClean="0"/>
              <a:t>The vi editor is also created by William Joy, and is in fact simply the visual mode of the line editor “ex”. It offers innumerable functions, but the terseness of its commands is considered to be a major handicap. </a:t>
            </a:r>
          </a:p>
          <a:p>
            <a:pPr eaLnBrk="1" hangingPunct="1"/>
            <a:endParaRPr lang="en-US" dirty="0" smtClean="0"/>
          </a:p>
          <a:p>
            <a:pPr eaLnBrk="1" hangingPunct="1"/>
            <a:r>
              <a:rPr lang="en-US" b="1" u="sng" dirty="0" smtClean="0"/>
              <a:t>Modes of vi editor:</a:t>
            </a:r>
          </a:p>
          <a:p>
            <a:pPr eaLnBrk="1" hangingPunct="1"/>
            <a:endParaRPr lang="en-US" b="1" u="sng" dirty="0" smtClean="0"/>
          </a:p>
          <a:p>
            <a:pPr eaLnBrk="1" hangingPunct="1"/>
            <a:r>
              <a:rPr lang="en-US" dirty="0" smtClean="0"/>
              <a:t>The vi editor works in 3 modes: Input, Command and ex mode. The relation between the three modes is depicted in the figure in the slide above.</a:t>
            </a:r>
          </a:p>
          <a:p>
            <a:pPr eaLnBrk="1" hangingPunct="1"/>
            <a:r>
              <a:rPr lang="en-US" b="1" dirty="0" smtClean="0"/>
              <a:t>Command Mode, Input Mode, ex Mode</a:t>
            </a:r>
          </a:p>
        </p:txBody>
      </p:sp>
    </p:spTree>
    <p:extLst>
      <p:ext uri="{BB962C8B-B14F-4D97-AF65-F5344CB8AC3E}">
        <p14:creationId xmlns:p14="http://schemas.microsoft.com/office/powerpoint/2010/main" val="246127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xfrm>
            <a:off x="1970088" y="839788"/>
            <a:ext cx="4672012" cy="3503612"/>
          </a:xfrm>
          <a:ln/>
        </p:spPr>
      </p:sp>
      <p:sp>
        <p:nvSpPr>
          <p:cNvPr id="30724"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What is the Input Mode?</a:t>
            </a:r>
          </a:p>
          <a:p>
            <a:pPr eaLnBrk="1" hangingPunct="1"/>
            <a:endParaRPr lang="en-US" b="1" u="sng" dirty="0" smtClean="0"/>
          </a:p>
          <a:p>
            <a:pPr eaLnBrk="1" hangingPunct="1"/>
            <a:r>
              <a:rPr lang="en-US" dirty="0" smtClean="0"/>
              <a:t>The Input mode is used to insert, append, replace or change text. A summary of input mode commands are given below:</a:t>
            </a:r>
          </a:p>
          <a:p>
            <a:pPr eaLnBrk="1" hangingPunct="1"/>
            <a:endParaRPr lang="en-US" dirty="0" smtClean="0"/>
          </a:p>
          <a:p>
            <a:pPr eaLnBrk="1" hangingPunct="1"/>
            <a:r>
              <a:rPr lang="en-US" b="1" u="sng" dirty="0" smtClean="0"/>
              <a:t>Command</a:t>
            </a:r>
            <a:r>
              <a:rPr lang="en-US" dirty="0" smtClean="0"/>
              <a:t> 	</a:t>
            </a:r>
            <a:r>
              <a:rPr lang="en-US" b="1" u="sng" dirty="0" smtClean="0"/>
              <a:t>Function</a:t>
            </a:r>
          </a:p>
          <a:p>
            <a:pPr eaLnBrk="1" hangingPunct="1"/>
            <a:endParaRPr lang="en-US" b="1" u="sng" dirty="0" smtClean="0"/>
          </a:p>
          <a:p>
            <a:pPr eaLnBrk="1" hangingPunct="1">
              <a:buFontTx/>
              <a:buChar char="•"/>
            </a:pPr>
            <a:r>
              <a:rPr lang="en-US" dirty="0" smtClean="0"/>
              <a:t> </a:t>
            </a:r>
            <a:r>
              <a:rPr lang="en-US" dirty="0" err="1" smtClean="0"/>
              <a:t>i</a:t>
            </a:r>
            <a:r>
              <a:rPr lang="en-US" dirty="0" smtClean="0"/>
              <a:t>                     Inserts text to left of cursor</a:t>
            </a:r>
          </a:p>
          <a:p>
            <a:pPr eaLnBrk="1" hangingPunct="1">
              <a:buFontTx/>
              <a:buChar char="•"/>
            </a:pPr>
            <a:r>
              <a:rPr lang="en-US" dirty="0" smtClean="0"/>
              <a:t> I	Inserts text at beginning of line</a:t>
            </a:r>
          </a:p>
          <a:p>
            <a:pPr eaLnBrk="1" hangingPunct="1">
              <a:buFontTx/>
              <a:buChar char="•"/>
            </a:pPr>
            <a:r>
              <a:rPr lang="en-US" dirty="0" smtClean="0"/>
              <a:t> a	Appends text to right of cursor</a:t>
            </a:r>
          </a:p>
          <a:p>
            <a:pPr eaLnBrk="1" hangingPunct="1">
              <a:buFontTx/>
              <a:buChar char="•"/>
            </a:pPr>
            <a:r>
              <a:rPr lang="en-US" dirty="0" smtClean="0"/>
              <a:t> A	Appends text at end of line</a:t>
            </a:r>
          </a:p>
          <a:p>
            <a:pPr eaLnBrk="1" hangingPunct="1">
              <a:buFontTx/>
              <a:buChar char="•"/>
            </a:pPr>
            <a:r>
              <a:rPr lang="en-US" dirty="0" smtClean="0"/>
              <a:t> o	Opens line below</a:t>
            </a:r>
          </a:p>
          <a:p>
            <a:pPr eaLnBrk="1" hangingPunct="1">
              <a:buFontTx/>
              <a:buChar char="•"/>
            </a:pPr>
            <a:r>
              <a:rPr lang="en-US" dirty="0" smtClean="0"/>
              <a:t> O	Opens line above</a:t>
            </a:r>
          </a:p>
          <a:p>
            <a:pPr eaLnBrk="1" hangingPunct="1">
              <a:buFontTx/>
              <a:buChar char="•"/>
            </a:pPr>
            <a:r>
              <a:rPr lang="en-US" dirty="0" smtClean="0"/>
              <a:t> </a:t>
            </a:r>
            <a:r>
              <a:rPr lang="en-US" dirty="0" err="1" smtClean="0"/>
              <a:t>rch</a:t>
            </a:r>
            <a:r>
              <a:rPr lang="en-US" dirty="0" smtClean="0"/>
              <a:t>	Replaces single character at cursor with character </a:t>
            </a:r>
            <a:r>
              <a:rPr lang="en-US" dirty="0" err="1" smtClean="0"/>
              <a:t>ch</a:t>
            </a:r>
            <a:endParaRPr lang="en-US" dirty="0" smtClean="0"/>
          </a:p>
          <a:p>
            <a:pPr eaLnBrk="1" hangingPunct="1">
              <a:buFontTx/>
              <a:buChar char="•"/>
            </a:pPr>
            <a:r>
              <a:rPr lang="en-US" dirty="0" smtClean="0"/>
              <a:t> R	Replaces text from cursor to right</a:t>
            </a:r>
          </a:p>
          <a:p>
            <a:pPr eaLnBrk="1" hangingPunct="1">
              <a:buFontTx/>
              <a:buChar char="•"/>
            </a:pPr>
            <a:r>
              <a:rPr lang="en-US" dirty="0" smtClean="0"/>
              <a:t> s	Replaces single character at cursor with any number of </a:t>
            </a:r>
          </a:p>
          <a:p>
            <a:pPr lvl="1" eaLnBrk="1" hangingPunct="1"/>
            <a:r>
              <a:rPr lang="en-US" dirty="0" smtClean="0"/>
              <a:t>            characters</a:t>
            </a:r>
          </a:p>
          <a:p>
            <a:pPr eaLnBrk="1" hangingPunct="1">
              <a:buFontTx/>
              <a:buChar char="•"/>
            </a:pPr>
            <a:r>
              <a:rPr lang="en-US" dirty="0" smtClean="0"/>
              <a:t>S	Replaces entire line</a:t>
            </a:r>
          </a:p>
        </p:txBody>
      </p:sp>
    </p:spTree>
    <p:extLst>
      <p:ext uri="{BB962C8B-B14F-4D97-AF65-F5344CB8AC3E}">
        <p14:creationId xmlns:p14="http://schemas.microsoft.com/office/powerpoint/2010/main" val="224567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Rot="1" noChangeAspect="1" noChangeArrowheads="1" noTextEdit="1"/>
          </p:cNvSpPr>
          <p:nvPr>
            <p:ph type="sldImg"/>
          </p:nvPr>
        </p:nvSpPr>
        <p:spPr>
          <a:xfrm>
            <a:off x="1970088" y="839788"/>
            <a:ext cx="4672012" cy="3503612"/>
          </a:xfrm>
          <a:ln/>
        </p:spPr>
      </p:sp>
      <p:sp>
        <p:nvSpPr>
          <p:cNvPr id="31748" name="Rectangle 3"/>
          <p:cNvSpPr>
            <a:spLocks noGrp="1" noChangeArrowheads="1"/>
          </p:cNvSpPr>
          <p:nvPr>
            <p:ph type="body" idx="1"/>
          </p:nvPr>
        </p:nvSpPr>
        <p:spPr>
          <a:xfrm>
            <a:off x="1981200" y="4572000"/>
            <a:ext cx="4648200" cy="3963988"/>
          </a:xfrm>
          <a:noFill/>
          <a:ln/>
        </p:spPr>
        <p:txBody>
          <a:bodyPr/>
          <a:lstStyle/>
          <a:p>
            <a:pPr eaLnBrk="1" hangingPunct="1"/>
            <a:r>
              <a:rPr lang="en-US" smtClean="0"/>
              <a:t>Add the notes here.</a:t>
            </a:r>
          </a:p>
        </p:txBody>
      </p:sp>
    </p:spTree>
    <p:extLst>
      <p:ext uri="{BB962C8B-B14F-4D97-AF65-F5344CB8AC3E}">
        <p14:creationId xmlns:p14="http://schemas.microsoft.com/office/powerpoint/2010/main" val="3229864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spect="1" noChangeArrowheads="1" noTextEdit="1"/>
          </p:cNvSpPr>
          <p:nvPr>
            <p:ph type="sldImg"/>
          </p:nvPr>
        </p:nvSpPr>
        <p:spPr>
          <a:xfrm>
            <a:off x="1970088" y="839788"/>
            <a:ext cx="4672012" cy="3503612"/>
          </a:xfrm>
          <a:ln/>
        </p:spPr>
      </p:sp>
      <p:sp>
        <p:nvSpPr>
          <p:cNvPr id="32772" name="Rectangle 3"/>
          <p:cNvSpPr>
            <a:spLocks noGrp="1" noChangeArrowheads="1"/>
          </p:cNvSpPr>
          <p:nvPr>
            <p:ph type="body" idx="1"/>
          </p:nvPr>
        </p:nvSpPr>
        <p:spPr>
          <a:xfrm>
            <a:off x="1981200" y="4572000"/>
            <a:ext cx="4732116" cy="3963988"/>
          </a:xfrm>
          <a:noFill/>
          <a:ln/>
        </p:spPr>
        <p:txBody>
          <a:bodyPr/>
          <a:lstStyle/>
          <a:p>
            <a:pPr eaLnBrk="1" hangingPunct="1"/>
            <a:r>
              <a:rPr lang="en-US" b="1" u="sng" dirty="0" smtClean="0"/>
              <a:t>Saving and Quitting: The Last Line Mode</a:t>
            </a:r>
          </a:p>
          <a:p>
            <a:pPr eaLnBrk="1" hangingPunct="1"/>
            <a:endParaRPr lang="en-US" b="1" u="sng" dirty="0" smtClean="0"/>
          </a:p>
          <a:p>
            <a:pPr eaLnBrk="1" hangingPunct="1"/>
            <a:r>
              <a:rPr lang="en-US" dirty="0" smtClean="0"/>
              <a:t>vi uses the ZZ command to save and quit editor. The ‘ex’ mode, also referred to as last line mode, can also be used.</a:t>
            </a:r>
          </a:p>
          <a:p>
            <a:pPr eaLnBrk="1" hangingPunct="1"/>
            <a:r>
              <a:rPr lang="en-US" dirty="0" smtClean="0"/>
              <a:t>To switch from command mode to ex mode, a colon (:) is pressed, which appears as ex prompt in the bottom line. Any ex command can be entered at this prompt. Following commands can be used for saving and quitting from the ex mode:</a:t>
            </a:r>
          </a:p>
          <a:p>
            <a:pPr eaLnBrk="1" hangingPunct="1"/>
            <a:endParaRPr lang="en-US" dirty="0" smtClean="0"/>
          </a:p>
          <a:p>
            <a:pPr eaLnBrk="1" hangingPunct="1"/>
            <a:r>
              <a:rPr lang="en-US" b="1" u="sng" dirty="0" smtClean="0"/>
              <a:t>Command</a:t>
            </a:r>
            <a:r>
              <a:rPr lang="en-US" dirty="0" smtClean="0"/>
              <a:t>		</a:t>
            </a:r>
            <a:r>
              <a:rPr lang="en-US" b="1" u="sng" dirty="0" smtClean="0"/>
              <a:t>Function</a:t>
            </a:r>
          </a:p>
          <a:p>
            <a:pPr eaLnBrk="1" hangingPunct="1"/>
            <a:endParaRPr lang="en-US" b="1" u="sng" dirty="0" smtClean="0"/>
          </a:p>
          <a:p>
            <a:pPr eaLnBrk="1" hangingPunct="1">
              <a:buFontTx/>
              <a:buChar char="•"/>
            </a:pPr>
            <a:r>
              <a:rPr lang="en-US" dirty="0" smtClean="0"/>
              <a:t> w                 		Write buffer into disk and remain in editing </a:t>
            </a:r>
          </a:p>
          <a:p>
            <a:pPr eaLnBrk="1" hangingPunct="1"/>
            <a:r>
              <a:rPr lang="en-US" dirty="0" smtClean="0"/>
              <a:t>                                                     mode</a:t>
            </a:r>
          </a:p>
          <a:p>
            <a:pPr eaLnBrk="1" hangingPunct="1">
              <a:buFontTx/>
              <a:buChar char="•"/>
            </a:pPr>
            <a:r>
              <a:rPr lang="en-US" dirty="0" smtClean="0"/>
              <a:t> x		Save and quit the editor</a:t>
            </a:r>
          </a:p>
          <a:p>
            <a:pPr eaLnBrk="1" hangingPunct="1">
              <a:buFontTx/>
              <a:buChar char="•"/>
            </a:pPr>
            <a:r>
              <a:rPr lang="en-US" dirty="0" smtClean="0"/>
              <a:t> </a:t>
            </a:r>
            <a:r>
              <a:rPr lang="en-US" dirty="0" err="1" smtClean="0"/>
              <a:t>wq</a:t>
            </a:r>
            <a:r>
              <a:rPr lang="en-US" dirty="0" smtClean="0"/>
              <a:t>		Write and quit editor</a:t>
            </a:r>
          </a:p>
          <a:p>
            <a:pPr eaLnBrk="1" hangingPunct="1">
              <a:buFontTx/>
              <a:buChar char="•"/>
            </a:pPr>
            <a:r>
              <a:rPr lang="en-US" dirty="0" smtClean="0"/>
              <a:t> q		Quit editor</a:t>
            </a:r>
          </a:p>
          <a:p>
            <a:pPr eaLnBrk="1" hangingPunct="1"/>
            <a:endParaRPr lang="en-US" dirty="0" smtClean="0"/>
          </a:p>
          <a:p>
            <a:pPr eaLnBrk="1" hangingPunct="1"/>
            <a:r>
              <a:rPr lang="en-US" b="1" u="sng" dirty="0" smtClean="0"/>
              <a:t>The Repeat Factor</a:t>
            </a:r>
          </a:p>
          <a:p>
            <a:pPr eaLnBrk="1" hangingPunct="1"/>
            <a:endParaRPr lang="en-US" b="1" u="sng" dirty="0" smtClean="0"/>
          </a:p>
          <a:p>
            <a:pPr eaLnBrk="1" hangingPunct="1"/>
            <a:r>
              <a:rPr lang="en-US" dirty="0" smtClean="0"/>
              <a:t>A number can be prefixed to any command: most commands will interpret the instruction to repeat the command that many times. Hence this number is called as the repeat factor. For example, to insert a series of 30 asterisks in a line, 30i* can be used.</a:t>
            </a:r>
          </a:p>
          <a:p>
            <a:pPr eaLnBrk="1" hangingPunct="1"/>
            <a:r>
              <a:rPr lang="en-US" dirty="0" smtClean="0"/>
              <a:t>The repeat factor can be used with input as well as command mode.</a:t>
            </a:r>
          </a:p>
          <a:p>
            <a:pPr eaLnBrk="1" hangingPunct="1"/>
            <a:endParaRPr lang="en-US" dirty="0" smtClean="0"/>
          </a:p>
        </p:txBody>
      </p:sp>
    </p:spTree>
    <p:extLst>
      <p:ext uri="{BB962C8B-B14F-4D97-AF65-F5344CB8AC3E}">
        <p14:creationId xmlns:p14="http://schemas.microsoft.com/office/powerpoint/2010/main" val="302219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xfrm>
            <a:off x="1970088" y="839788"/>
            <a:ext cx="4672012" cy="3503612"/>
          </a:xfrm>
          <a:ln/>
        </p:spPr>
      </p:sp>
      <p:sp>
        <p:nvSpPr>
          <p:cNvPr id="33796"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Navigation (Cursor Movement commands):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buFontTx/>
              <a:buChar char="•"/>
            </a:pPr>
            <a:r>
              <a:rPr lang="en-US" dirty="0" smtClean="0"/>
              <a:t> h (or backspace)	Move cursor left</a:t>
            </a:r>
          </a:p>
          <a:p>
            <a:pPr eaLnBrk="1" hangingPunct="1">
              <a:buFontTx/>
              <a:buChar char="•"/>
            </a:pPr>
            <a:r>
              <a:rPr lang="en-US" dirty="0" smtClean="0"/>
              <a:t> j 		Move cursor down</a:t>
            </a:r>
          </a:p>
          <a:p>
            <a:pPr eaLnBrk="1" hangingPunct="1">
              <a:buFontTx/>
              <a:buChar char="•"/>
            </a:pPr>
            <a:r>
              <a:rPr lang="en-US" dirty="0" smtClean="0"/>
              <a:t> k 		Move cursor up</a:t>
            </a:r>
          </a:p>
          <a:p>
            <a:pPr eaLnBrk="1" hangingPunct="1">
              <a:buFontTx/>
              <a:buChar char="•"/>
            </a:pPr>
            <a:r>
              <a:rPr lang="en-US" dirty="0" smtClean="0"/>
              <a:t> l (or spacebar)		Move cursor right</a:t>
            </a:r>
          </a:p>
          <a:p>
            <a:pPr eaLnBrk="1" hangingPunct="1">
              <a:buFontTx/>
              <a:buChar char="•"/>
            </a:pPr>
            <a:r>
              <a:rPr lang="en-US" dirty="0" smtClean="0"/>
              <a:t> ^		Move cursor to beginning of first word of line     		(no repeat factor)</a:t>
            </a:r>
          </a:p>
          <a:p>
            <a:pPr eaLnBrk="1" hangingPunct="1">
              <a:buFontTx/>
              <a:buChar char="•"/>
            </a:pPr>
            <a:r>
              <a:rPr lang="en-US" dirty="0" smtClean="0"/>
              <a:t> 0 or | 		Move cursor to beginning of  line (no repeat 		factor with 0)</a:t>
            </a:r>
          </a:p>
          <a:p>
            <a:pPr eaLnBrk="1" hangingPunct="1">
              <a:buFontTx/>
              <a:buChar char="•"/>
            </a:pPr>
            <a:r>
              <a:rPr lang="en-US" dirty="0" smtClean="0"/>
              <a:t> $		Move cursor to end of line</a:t>
            </a:r>
          </a:p>
          <a:p>
            <a:pPr eaLnBrk="1" hangingPunct="1">
              <a:buFontTx/>
              <a:buChar char="•"/>
            </a:pPr>
            <a:r>
              <a:rPr lang="en-US" dirty="0" smtClean="0"/>
              <a:t> b 		Move cursor back to beginning of  word</a:t>
            </a:r>
          </a:p>
          <a:p>
            <a:pPr eaLnBrk="1" hangingPunct="1">
              <a:buFontTx/>
              <a:buChar char="•"/>
            </a:pPr>
            <a:r>
              <a:rPr lang="en-US" dirty="0" smtClean="0"/>
              <a:t> e		Move cursor forward to end of word</a:t>
            </a:r>
          </a:p>
          <a:p>
            <a:pPr eaLnBrk="1" hangingPunct="1">
              <a:buFontTx/>
              <a:buChar char="•"/>
            </a:pPr>
            <a:r>
              <a:rPr lang="en-US" dirty="0" smtClean="0"/>
              <a:t> w 		Move cursor forward to beginning of  word</a:t>
            </a:r>
          </a:p>
        </p:txBody>
      </p:sp>
    </p:spTree>
    <p:extLst>
      <p:ext uri="{BB962C8B-B14F-4D97-AF65-F5344CB8AC3E}">
        <p14:creationId xmlns:p14="http://schemas.microsoft.com/office/powerpoint/2010/main" val="3496935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xfrm>
            <a:off x="1970088" y="839788"/>
            <a:ext cx="4672012" cy="3503612"/>
          </a:xfrm>
          <a:ln/>
        </p:spPr>
      </p:sp>
      <p:sp>
        <p:nvSpPr>
          <p:cNvPr id="34820"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Paging Functions: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buFontTx/>
              <a:buChar char="•"/>
            </a:pPr>
            <a:r>
              <a:rPr lang="en-US" dirty="0" smtClean="0"/>
              <a:t> &lt;Ctrl-f&gt;		Full Page forward</a:t>
            </a:r>
          </a:p>
          <a:p>
            <a:pPr eaLnBrk="1" hangingPunct="1">
              <a:buFontTx/>
              <a:buChar char="•"/>
            </a:pPr>
            <a:r>
              <a:rPr lang="en-US" dirty="0" smtClean="0"/>
              <a:t> &lt;Ctrl-b&gt;		Full Page backward</a:t>
            </a:r>
          </a:p>
          <a:p>
            <a:pPr eaLnBrk="1" hangingPunct="1">
              <a:buFontTx/>
              <a:buChar char="•"/>
            </a:pPr>
            <a:r>
              <a:rPr lang="en-US" dirty="0" smtClean="0"/>
              <a:t> &lt;Ctrl-d&gt;		Half Page forward</a:t>
            </a:r>
          </a:p>
          <a:p>
            <a:pPr eaLnBrk="1" hangingPunct="1">
              <a:buFontTx/>
              <a:buChar char="•"/>
            </a:pPr>
            <a:r>
              <a:rPr lang="en-US" dirty="0" smtClean="0"/>
              <a:t> &lt;Ctrl-u&gt;		Half Page backward</a:t>
            </a:r>
          </a:p>
          <a:p>
            <a:pPr eaLnBrk="1" hangingPunct="1">
              <a:buFontTx/>
              <a:buChar char="•"/>
            </a:pPr>
            <a:r>
              <a:rPr lang="en-US" dirty="0" smtClean="0"/>
              <a:t> &lt;Ctrl-l&gt;		Redraw page screen (no repeat factor)</a:t>
            </a:r>
          </a:p>
        </p:txBody>
      </p:sp>
    </p:spTree>
    <p:extLst>
      <p:ext uri="{BB962C8B-B14F-4D97-AF65-F5344CB8AC3E}">
        <p14:creationId xmlns:p14="http://schemas.microsoft.com/office/powerpoint/2010/main" val="324753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970088" y="839788"/>
            <a:ext cx="4672012" cy="3503612"/>
          </a:xfrm>
          <a:ln/>
        </p:spPr>
      </p:sp>
      <p:sp>
        <p:nvSpPr>
          <p:cNvPr id="35844" name="Rectangle 3"/>
          <p:cNvSpPr>
            <a:spLocks noGrp="1" noChangeArrowheads="1"/>
          </p:cNvSpPr>
          <p:nvPr>
            <p:ph type="body" idx="1"/>
          </p:nvPr>
        </p:nvSpPr>
        <p:spPr>
          <a:xfrm>
            <a:off x="1982788" y="4570414"/>
            <a:ext cx="4646612" cy="3963987"/>
          </a:xfrm>
          <a:noFill/>
          <a:ln/>
        </p:spPr>
        <p:txBody>
          <a:bodyPr/>
          <a:lstStyle/>
          <a:p>
            <a:pPr eaLnBrk="1" hangingPunct="1"/>
            <a:r>
              <a:rPr lang="en-US" b="1" u="sng" dirty="0" smtClean="0"/>
              <a:t>Search and repeat commands: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buFontTx/>
              <a:buChar char="•"/>
            </a:pPr>
            <a:r>
              <a:rPr lang="en-US" dirty="0" smtClean="0"/>
              <a:t> /</a:t>
            </a:r>
            <a:r>
              <a:rPr lang="en-US" i="1" dirty="0" smtClean="0"/>
              <a:t>pat</a:t>
            </a:r>
            <a:r>
              <a:rPr lang="en-US" dirty="0" smtClean="0"/>
              <a:t>		Searches forward for pattern </a:t>
            </a:r>
            <a:r>
              <a:rPr lang="en-US" i="1" dirty="0" smtClean="0"/>
              <a:t>pat</a:t>
            </a:r>
            <a:endParaRPr lang="en-US" dirty="0" smtClean="0"/>
          </a:p>
          <a:p>
            <a:pPr eaLnBrk="1" hangingPunct="1">
              <a:buFontTx/>
              <a:buChar char="•"/>
            </a:pPr>
            <a:r>
              <a:rPr lang="en-US" dirty="0" smtClean="0"/>
              <a:t> ?</a:t>
            </a:r>
            <a:r>
              <a:rPr lang="en-US" i="1" dirty="0" smtClean="0"/>
              <a:t>pat</a:t>
            </a:r>
            <a:r>
              <a:rPr lang="en-US" dirty="0" smtClean="0"/>
              <a:t>		Searches backward for pattern </a:t>
            </a:r>
            <a:r>
              <a:rPr lang="en-US" i="1" dirty="0" smtClean="0"/>
              <a:t>pat</a:t>
            </a:r>
            <a:endParaRPr lang="en-US" dirty="0" smtClean="0"/>
          </a:p>
          <a:p>
            <a:pPr eaLnBrk="1" hangingPunct="1">
              <a:buFontTx/>
              <a:buChar char="•"/>
            </a:pPr>
            <a:r>
              <a:rPr lang="en-US" dirty="0" smtClean="0"/>
              <a:t> n		Repeats search in same direction as previous 		search (no repeat factor)</a:t>
            </a:r>
          </a:p>
          <a:p>
            <a:pPr eaLnBrk="1" hangingPunct="1">
              <a:buFontTx/>
              <a:buChar char="•"/>
            </a:pPr>
            <a:r>
              <a:rPr lang="en-US" dirty="0" smtClean="0"/>
              <a:t>N		Repeats search in opposite direction as previous 		search (no repeat factor)</a:t>
            </a:r>
          </a:p>
          <a:p>
            <a:pPr eaLnBrk="1" hangingPunct="1">
              <a:buFontTx/>
              <a:buChar char="•"/>
            </a:pPr>
            <a:r>
              <a:rPr lang="en-US" dirty="0" err="1" smtClean="0"/>
              <a:t>f</a:t>
            </a:r>
            <a:r>
              <a:rPr lang="en-US" i="1" dirty="0" err="1" smtClean="0"/>
              <a:t>ch</a:t>
            </a:r>
            <a:r>
              <a:rPr lang="en-US" dirty="0" smtClean="0"/>
              <a:t>		Moves cursor forward to first occurrence of character 		</a:t>
            </a:r>
            <a:r>
              <a:rPr lang="en-US" dirty="0" err="1" smtClean="0"/>
              <a:t>ch</a:t>
            </a:r>
            <a:r>
              <a:rPr lang="en-US" dirty="0" smtClean="0"/>
              <a:t> in current line</a:t>
            </a:r>
          </a:p>
          <a:p>
            <a:pPr eaLnBrk="1" hangingPunct="1"/>
            <a:endParaRPr lang="en-US" dirty="0" smtClean="0"/>
          </a:p>
        </p:txBody>
      </p:sp>
    </p:spTree>
    <p:extLst>
      <p:ext uri="{BB962C8B-B14F-4D97-AF65-F5344CB8AC3E}">
        <p14:creationId xmlns:p14="http://schemas.microsoft.com/office/powerpoint/2010/main" val="2301160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2.xml"/><Relationship Id="rId4" Type="http://schemas.openxmlformats.org/officeDocument/2006/relationships/tags" Target="../tags/tag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F5CC1-DD79-4BA1-84E8-1500FCD4863A}"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B25EF2-C3DE-4C21-ACC0-4C80313EEABD}"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9830F99-114D-48E0-91DD-F11BEAB0ED98}"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233776337"/>
      </p:ext>
    </p:extLst>
  </p:cSld>
  <p:clrMapOvr>
    <a:masterClrMapping/>
  </p:clrMapOvr>
  <p:hf sldNum="0" hdr="0" ftr="0" dt="0"/>
  <p:extLst mod="1">
    <p:ext uri="{DCECCB84-F9BA-43D5-87BE-67443E8EF086}">
      <p15:sldGuideLst xmlns:p15="http://schemas.microsoft.com/office/powerpoint/2012/main">
        <p15:guide id="4294967295" pos="541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5572768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3686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1012905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4891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90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79580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06F8494-54E1-48BC-885E-B9E6693E4556}" type="datetime1">
              <a:rPr lang="en-US" smtClean="0"/>
              <a:t>5/31/2018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7657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1194E6B-BFEC-4D9E-A602-873D31E29B8C}"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64BA7EB-BF1E-4BC4-9545-62DC957CFA80}"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E5ABD72-74ED-4FBF-B504-2A8FD8B23FA2}"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0016C91-DB3F-4F39-981C-10E00E1044E9}" type="datetime1">
              <a:rPr lang="en-US" smtClean="0"/>
              <a:t>5/31/2018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D716F4-245A-49AD-AF11-528F3D0BF1B9}" type="datetime1">
              <a:rPr lang="en-US" smtClean="0"/>
              <a:t>5/31/2018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06F8494-54E1-48BC-885E-B9E6693E4556}" type="datetime1">
              <a:rPr lang="en-US" smtClean="0"/>
              <a:t>5/31/2018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D99F9DF-4054-4F64-9CE2-7ED82945FDE6}"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EFEBDDC-286B-445D-9E62-DB8DF491FE07}"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2.svg"/><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31, 2018</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9">
            <a:extLst>
              <a:ext uri="{96DAC541-7B7A-43D3-8B79-37D633B846F1}">
                <asvg:svgBlip xmlns:asvg="http://schemas.microsoft.com/office/drawing/2016/SVG/main" xmlns=""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28680101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Lst>
  <p:hf sldNum="0" hdr="0" ftr="0" dt="0"/>
  <p:txStyles>
    <p:titleStyle>
      <a:lvl1pPr algn="l" defTabSz="685800" rtl="0" eaLnBrk="1" latinLnBrk="0" hangingPunct="1">
        <a:lnSpc>
          <a:spcPct val="100000"/>
        </a:lnSpc>
        <a:spcBef>
          <a:spcPct val="0"/>
        </a:spcBef>
        <a:buNone/>
        <a:defRPr sz="28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4065">
          <p15:clr>
            <a:srgbClr val="F26B43"/>
          </p15:clr>
        </p15:guide>
        <p15:guide id="4294967295" pos="193">
          <p15:clr>
            <a:srgbClr val="F26B43"/>
          </p15:clr>
        </p15:guide>
        <p15:guide id="4294967295" pos="5567">
          <p15:clr>
            <a:srgbClr val="F26B43"/>
          </p15:clr>
        </p15:guide>
        <p15:guide id="4294967295" orient="horz" pos="255">
          <p15:clr>
            <a:srgbClr val="F26B43"/>
          </p15:clr>
        </p15:guide>
        <p15:guide id="4294967295" orient="horz" pos="799">
          <p15:clr>
            <a:srgbClr val="F26B43"/>
          </p15:clr>
        </p15:guide>
        <p15:guide id="4294967295" orient="horz" pos="890">
          <p15:clr>
            <a:srgbClr val="F26B43"/>
          </p15:clr>
        </p15:guide>
        <p15:guide id="4294967295" pos="2880">
          <p15:clr>
            <a:srgbClr val="F26B43"/>
          </p15:clr>
        </p15:guide>
        <p15:guide id="4294967295" pos="2812">
          <p15:clr>
            <a:srgbClr val="F26B43"/>
          </p15:clr>
        </p15:guide>
        <p15:guide id="4294967295" pos="29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Microsoft_Word_97_-_2003_Document1.doc"/><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UNIX</a:t>
            </a:r>
          </a:p>
        </p:txBody>
      </p:sp>
      <p:sp>
        <p:nvSpPr>
          <p:cNvPr id="3" name="Subtitle 2"/>
          <p:cNvSpPr>
            <a:spLocks noGrp="1"/>
          </p:cNvSpPr>
          <p:nvPr>
            <p:ph type="subTitle" idx="1"/>
          </p:nvPr>
        </p:nvSpPr>
        <p:spPr/>
        <p:txBody>
          <a:bodyPr/>
          <a:lstStyle/>
          <a:p>
            <a:r>
              <a:rPr lang="en-US" dirty="0" smtClean="0"/>
              <a:t>Lesson </a:t>
            </a:r>
            <a:r>
              <a:rPr lang="en-US" dirty="0"/>
              <a:t>4 : VI Editor</a:t>
            </a:r>
          </a:p>
          <a:p>
            <a:endParaRPr lang="en-US" dirty="0"/>
          </a:p>
        </p:txBody>
      </p:sp>
    </p:spTree>
    <p:extLst>
      <p:ext uri="{BB962C8B-B14F-4D97-AF65-F5344CB8AC3E}">
        <p14:creationId xmlns:p14="http://schemas.microsoft.com/office/powerpoint/2010/main" val="317991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4</a:t>
            </a:r>
            <a:r>
              <a:rPr lang="en-US" sz="1200" dirty="0" smtClean="0"/>
              <a:t>.6: Search and Repeat Commands</a:t>
            </a:r>
            <a:br>
              <a:rPr lang="en-US" sz="1200" dirty="0" smtClean="0"/>
            </a:br>
            <a:r>
              <a:rPr lang="en-US" dirty="0" smtClean="0"/>
              <a:t>Details</a:t>
            </a:r>
          </a:p>
        </p:txBody>
      </p:sp>
      <p:sp>
        <p:nvSpPr>
          <p:cNvPr id="14339"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A11133"/>
              </a:buClr>
              <a:buFont typeface="Wingdings" pitchFamily="2" charset="2"/>
              <a:buNone/>
            </a:pPr>
            <a:r>
              <a:rPr lang="en-US" b="1" u="sng" dirty="0">
                <a:solidFill>
                  <a:srgbClr val="000000"/>
                </a:solidFill>
                <a:latin typeface="Candara"/>
                <a:cs typeface="Arial" pitchFamily="34" charset="0"/>
              </a:rPr>
              <a:t>Commands</a:t>
            </a:r>
            <a:r>
              <a:rPr lang="en-US" b="1" dirty="0">
                <a:solidFill>
                  <a:srgbClr val="000000"/>
                </a:solidFill>
                <a:latin typeface="Candara"/>
                <a:cs typeface="Arial" pitchFamily="34" charset="0"/>
              </a:rPr>
              <a:t>	</a:t>
            </a:r>
            <a:r>
              <a:rPr lang="en-US" b="1" u="sng" dirty="0">
                <a:solidFill>
                  <a:srgbClr val="000000"/>
                </a:solidFill>
                <a:latin typeface="Candara"/>
                <a:cs typeface="Arial" pitchFamily="34" charset="0"/>
              </a:rPr>
              <a:t>Functions</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/pat		Searches forward for pat</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?pat		Searches backward for pattern pat</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n			Repeats search in the same direction along</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which the previous search was made (no</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repeat factor)</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N			Repeats search in a direction opposite to</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that which the previous search was made</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(no repeat factor)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4</a:t>
            </a:r>
            <a:r>
              <a:rPr lang="en-US" sz="1200" dirty="0" smtClean="0"/>
              <a:t>.7: Vi Editor – Other Features</a:t>
            </a:r>
            <a:r>
              <a:rPr lang="en-US" sz="1000" b="0" dirty="0" smtClean="0"/>
              <a:t>   </a:t>
            </a:r>
            <a:br>
              <a:rPr lang="en-US" sz="1000" b="0" dirty="0" smtClean="0"/>
            </a:br>
            <a:r>
              <a:rPr lang="en-US" dirty="0" smtClean="0"/>
              <a:t>Using set command</a:t>
            </a:r>
          </a:p>
        </p:txBody>
      </p:sp>
      <p:sp>
        <p:nvSpPr>
          <p:cNvPr id="1028" name="Rectangle 3"/>
          <p:cNvSpPr>
            <a:spLocks noGrp="1" noChangeArrowheads="1"/>
          </p:cNvSpPr>
          <p:nvPr>
            <p:ph type="body" sz="half" idx="4294967295"/>
          </p:nvPr>
        </p:nvSpPr>
        <p:spPr>
          <a:xfrm>
            <a:off x="0" y="1214438"/>
            <a:ext cx="8537575" cy="690562"/>
          </a:xfrm>
        </p:spPr>
        <p:txBody>
          <a:bodyPr lIns="90488" tIns="44450" rIns="90488" bIns="44450">
            <a:normAutofit fontScale="92500"/>
          </a:bodyPr>
          <a:lstStyle/>
          <a:p>
            <a:pPr marL="347663" lvl="1" indent="-347663">
              <a:lnSpc>
                <a:spcPct val="90000"/>
              </a:lnSpc>
              <a:buFont typeface="Wingdings" pitchFamily="2" charset="2"/>
              <a:buChar char="Ø"/>
            </a:pPr>
            <a:r>
              <a:rPr lang="en-US" sz="1800" b="1" dirty="0" smtClean="0"/>
              <a:t>Set command is used to customize the behavior of the VI editor</a:t>
            </a:r>
          </a:p>
          <a:p>
            <a:pPr marL="347663" lvl="1" indent="-347663">
              <a:lnSpc>
                <a:spcPct val="90000"/>
              </a:lnSpc>
              <a:buFont typeface="Wingdings" pitchFamily="2" charset="2"/>
              <a:buChar char="Ø"/>
            </a:pPr>
            <a:r>
              <a:rPr lang="en-US" sz="1800" b="1" dirty="0" smtClean="0"/>
              <a:t>Some of the useful commands</a:t>
            </a:r>
          </a:p>
        </p:txBody>
      </p:sp>
      <p:graphicFrame>
        <p:nvGraphicFramePr>
          <p:cNvPr id="1026" name="Object 4"/>
          <p:cNvGraphicFramePr>
            <a:graphicFrameLocks noGrp="1" noChangeAspect="1"/>
          </p:cNvGraphicFramePr>
          <p:nvPr>
            <p:ph sz="half" idx="4294967295"/>
          </p:nvPr>
        </p:nvGraphicFramePr>
        <p:xfrm>
          <a:off x="1365250" y="1979613"/>
          <a:ext cx="7778750" cy="3346450"/>
        </p:xfrm>
        <a:graphic>
          <a:graphicData uri="http://schemas.openxmlformats.org/presentationml/2006/ole">
            <mc:AlternateContent xmlns:mc="http://schemas.openxmlformats.org/markup-compatibility/2006">
              <mc:Choice xmlns:v="urn:schemas-microsoft-com:vml" Requires="v">
                <p:oleObj spid="_x0000_s34828" name="Document" r:id="rId5" imgW="5631725" imgH="2159829" progId="Word.Document.8">
                  <p:embed/>
                </p:oleObj>
              </mc:Choice>
              <mc:Fallback>
                <p:oleObj name="Document" r:id="rId5" imgW="5631725" imgH="2159829" progId="Word.Document.8">
                  <p:embed/>
                  <p:pic>
                    <p:nvPicPr>
                      <p:cNvPr id="0" name="Picture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5250" y="1979613"/>
                        <a:ext cx="777875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4</a:t>
            </a:r>
            <a:r>
              <a:rPr lang="en-US" sz="1200" dirty="0" smtClean="0"/>
              <a:t>.7: Vi Editor – Other Features</a:t>
            </a:r>
            <a:r>
              <a:rPr lang="en-US" sz="1000" b="0" dirty="0" smtClean="0"/>
              <a:t> </a:t>
            </a:r>
            <a:br>
              <a:rPr lang="en-US" sz="1000" b="0" dirty="0" smtClean="0"/>
            </a:br>
            <a:r>
              <a:rPr lang="en-US" dirty="0" smtClean="0"/>
              <a:t>Details</a:t>
            </a:r>
          </a:p>
        </p:txBody>
      </p:sp>
      <p:sp>
        <p:nvSpPr>
          <p:cNvPr id="15363"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Joining line: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J	- to join current line with next line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4J - to join 4 lines from current line</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Undo last Instruction - u</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Reverse all changes made to current line – U</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Using set command </a:t>
            </a:r>
          </a:p>
          <a:p>
            <a:pPr marL="296863" indent="-296863" eaLnBrk="0" hangingPunct="0">
              <a:spcBef>
                <a:spcPct val="20000"/>
              </a:spcBef>
              <a:buClr>
                <a:srgbClr val="00A1E4"/>
              </a:buClr>
              <a:buFont typeface="Arial" pitchFamily="34" charset="0"/>
              <a:buChar char="•"/>
            </a:pPr>
            <a:endParaRPr lang="en-US" sz="2000" b="1" dirty="0">
              <a:solidFill>
                <a:srgbClr val="000000"/>
              </a:solidFill>
              <a:latin typeface="Candar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20638"/>
            <a:ext cx="8229600" cy="792162"/>
          </a:xfrm>
        </p:spPr>
        <p:txBody>
          <a:bodyPr lIns="90488" tIns="44450" rIns="90488" bIns="44450">
            <a:normAutofit/>
          </a:bodyPr>
          <a:lstStyle/>
          <a:p>
            <a:r>
              <a:rPr lang="en-US" dirty="0" smtClean="0"/>
              <a:t>Summary</a:t>
            </a:r>
          </a:p>
        </p:txBody>
      </p:sp>
      <p:sp>
        <p:nvSpPr>
          <p:cNvPr id="23555" name="Rectangle 3"/>
          <p:cNvSpPr>
            <a:spLocks noChangeArrowheads="1"/>
          </p:cNvSpPr>
          <p:nvPr/>
        </p:nvSpPr>
        <p:spPr bwMode="auto">
          <a:xfrm>
            <a:off x="301625" y="1214438"/>
            <a:ext cx="6161088" cy="5027612"/>
          </a:xfrm>
          <a:prstGeom prst="rect">
            <a:avLst/>
          </a:prstGeom>
          <a:noFill/>
          <a:ln w="12700">
            <a:noFill/>
            <a:miter lim="800000"/>
            <a:headEnd/>
            <a:tailEnd/>
          </a:ln>
        </p:spPr>
        <p:txBody>
          <a:bodyPr lIns="90488" tIns="44450" rIns="90488" bIns="44450"/>
          <a:lstStyle/>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In vi editor:</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esc key is used to change the mode.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esc - $ is used to move cursor at the end of the file.</a:t>
            </a:r>
          </a:p>
          <a:p>
            <a:pPr marL="742950" lvl="1" indent="-295275">
              <a:spcBef>
                <a:spcPct val="20000"/>
              </a:spcBef>
              <a:buClr>
                <a:srgbClr val="00A1E4"/>
              </a:buClr>
              <a:buFont typeface="Arial" pitchFamily="34" charset="0"/>
              <a:buChar char="–"/>
            </a:pPr>
            <a:r>
              <a:rPr lang="en-US" dirty="0" err="1">
                <a:solidFill>
                  <a:srgbClr val="000000"/>
                </a:solidFill>
                <a:latin typeface="Candara"/>
                <a:cs typeface="Arial" pitchFamily="34" charset="0"/>
              </a:rPr>
              <a:t>w</a:t>
            </a:r>
            <a:r>
              <a:rPr lang="en-US" dirty="0" err="1" smtClean="0">
                <a:solidFill>
                  <a:srgbClr val="000000"/>
                </a:solidFill>
                <a:latin typeface="Candara"/>
                <a:cs typeface="Arial" pitchFamily="34" charset="0"/>
              </a:rPr>
              <a:t>q</a:t>
            </a:r>
            <a:r>
              <a:rPr lang="en-US" dirty="0" smtClean="0">
                <a:solidFill>
                  <a:srgbClr val="000000"/>
                </a:solidFill>
                <a:latin typeface="Candara"/>
                <a:cs typeface="Arial" pitchFamily="34" charset="0"/>
              </a:rPr>
              <a:t> is used to write (save) and quit from the file. </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q! is used to quit without saving.</a:t>
            </a:r>
          </a:p>
          <a:p>
            <a:pPr marL="1200150" lvl="2" indent="-285750" eaLnBrk="0" hangingPunct="0">
              <a:spcBef>
                <a:spcPct val="20000"/>
              </a:spcBef>
              <a:buClr>
                <a:srgbClr val="00A1E4"/>
              </a:buClr>
              <a:buFont typeface="Arial" pitchFamily="34" charset="0"/>
              <a:buChar char="–"/>
            </a:pPr>
            <a:endParaRPr lang="en-US" sz="1600" dirty="0">
              <a:solidFill>
                <a:srgbClr val="000000"/>
              </a:solidFill>
              <a:latin typeface="Candara"/>
            </a:endParaRPr>
          </a:p>
          <a:p>
            <a:pPr marL="296863" indent="-296863">
              <a:lnSpc>
                <a:spcPts val="4000"/>
              </a:lnSpc>
              <a:buClr>
                <a:srgbClr val="00A1E4"/>
              </a:buClr>
            </a:pPr>
            <a:endParaRPr lang="en-US" sz="1600" dirty="0">
              <a:solidFill>
                <a:srgbClr val="000000"/>
              </a:solidFill>
              <a:latin typeface="Candara"/>
            </a:endParaRPr>
          </a:p>
        </p:txBody>
      </p:sp>
      <p:grpSp>
        <p:nvGrpSpPr>
          <p:cNvPr id="2" name="Group 7"/>
          <p:cNvGrpSpPr>
            <a:grpSpLocks/>
          </p:cNvGrpSpPr>
          <p:nvPr/>
        </p:nvGrpSpPr>
        <p:grpSpPr bwMode="auto">
          <a:xfrm>
            <a:off x="6934200" y="1576388"/>
            <a:ext cx="1716088" cy="1547812"/>
            <a:chOff x="4176" y="993"/>
            <a:chExt cx="1273" cy="1119"/>
          </a:xfrm>
        </p:grpSpPr>
        <p:sp>
          <p:nvSpPr>
            <p:cNvPr id="23557"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23558" name="Picture 9"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0638"/>
            <a:ext cx="8229600" cy="792162"/>
          </a:xfrm>
        </p:spPr>
        <p:txBody>
          <a:bodyPr lIns="90488" tIns="44450" rIns="90488" bIns="44450">
            <a:normAutofit/>
          </a:bodyPr>
          <a:lstStyle/>
          <a:p>
            <a:r>
              <a:rPr lang="en-US" dirty="0" smtClean="0"/>
              <a:t>Review Questions</a:t>
            </a:r>
          </a:p>
        </p:txBody>
      </p:sp>
      <p:sp>
        <p:nvSpPr>
          <p:cNvPr id="24579" name="Rectangle 3"/>
          <p:cNvSpPr>
            <a:spLocks noChangeArrowheads="1"/>
          </p:cNvSpPr>
          <p:nvPr/>
        </p:nvSpPr>
        <p:spPr bwMode="auto">
          <a:xfrm>
            <a:off x="301625" y="1214438"/>
            <a:ext cx="6161088" cy="5027612"/>
          </a:xfrm>
          <a:prstGeom prst="rect">
            <a:avLst/>
          </a:prstGeom>
          <a:noFill/>
          <a:ln w="12700">
            <a:noFill/>
            <a:miter lim="800000"/>
            <a:headEnd/>
            <a:tailEnd/>
          </a:ln>
        </p:spPr>
        <p:txBody>
          <a:bodyPr lIns="90488" tIns="44450" rIns="90488" bIns="44450"/>
          <a:lstStyle/>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What command is used to copy the lines in vi editor?</a:t>
            </a:r>
          </a:p>
          <a:p>
            <a:pPr marL="296863" indent="-296863" eaLnBrk="0" hangingPunct="0">
              <a:spcBef>
                <a:spcPct val="20000"/>
              </a:spcBef>
              <a:buClr>
                <a:srgbClr val="00A1E4"/>
              </a:buClr>
              <a:buFont typeface="Arial" pitchFamily="34" charset="0"/>
              <a:buChar char="•"/>
            </a:pPr>
            <a:endParaRPr lang="en-US" sz="2000" b="1" dirty="0">
              <a:solidFill>
                <a:srgbClr val="000000"/>
              </a:solidFill>
              <a:latin typeface="Candara"/>
            </a:endParaRP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_________ command search for the pattern in vi editor in forward direction?</a:t>
            </a:r>
          </a:p>
          <a:p>
            <a:pPr marL="347663" lvl="1" indent="-347663">
              <a:spcBef>
                <a:spcPct val="20000"/>
              </a:spcBef>
              <a:buClr>
                <a:srgbClr val="00A1E4"/>
              </a:buClr>
              <a:buFont typeface="Wingdings" pitchFamily="2" charset="2"/>
              <a:buChar char="Ø"/>
            </a:pPr>
            <a:endParaRPr lang="en-US" b="1" dirty="0">
              <a:latin typeface="Candara" panose="020E0502030303020204" pitchFamily="34" charset="0"/>
            </a:endParaRP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What is the &lt;control b&gt; command used for?</a:t>
            </a:r>
          </a:p>
          <a:p>
            <a:pPr marL="347663" lvl="1" indent="-347663">
              <a:spcBef>
                <a:spcPct val="20000"/>
              </a:spcBef>
              <a:buClr>
                <a:srgbClr val="00A1E4"/>
              </a:buClr>
              <a:buFont typeface="Wingdings" pitchFamily="2" charset="2"/>
              <a:buChar char="Ø"/>
            </a:pPr>
            <a:endParaRPr lang="en-US" b="1" dirty="0">
              <a:latin typeface="Candara" panose="020E0502030303020204" pitchFamily="34" charset="0"/>
            </a:endParaRP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VI editor is stream Oriented?</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True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False</a:t>
            </a:r>
          </a:p>
          <a:p>
            <a:pPr marL="296863" indent="-296863">
              <a:lnSpc>
                <a:spcPts val="4000"/>
              </a:lnSpc>
              <a:buClr>
                <a:srgbClr val="00A1E4"/>
              </a:buClr>
              <a:buFont typeface="Arial" pitchFamily="34" charset="0"/>
              <a:buChar char="–"/>
            </a:pPr>
            <a:endParaRPr lang="en-US" dirty="0">
              <a:solidFill>
                <a:srgbClr val="000000"/>
              </a:solidFill>
              <a:latin typeface="Candara"/>
            </a:endParaRPr>
          </a:p>
        </p:txBody>
      </p:sp>
      <p:grpSp>
        <p:nvGrpSpPr>
          <p:cNvPr id="2" name="Group 7"/>
          <p:cNvGrpSpPr>
            <a:grpSpLocks/>
          </p:cNvGrpSpPr>
          <p:nvPr/>
        </p:nvGrpSpPr>
        <p:grpSpPr bwMode="auto">
          <a:xfrm>
            <a:off x="6781800" y="1576388"/>
            <a:ext cx="1868488" cy="1471612"/>
            <a:chOff x="4176" y="993"/>
            <a:chExt cx="1273" cy="1119"/>
          </a:xfrm>
        </p:grpSpPr>
        <p:sp>
          <p:nvSpPr>
            <p:cNvPr id="24581"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24582"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20638"/>
            <a:ext cx="8229600" cy="792162"/>
          </a:xfrm>
        </p:spPr>
        <p:txBody>
          <a:bodyPr lIns="90488" tIns="44450" rIns="90488" bIns="44450">
            <a:normAutofit/>
          </a:bodyPr>
          <a:lstStyle/>
          <a:p>
            <a:pPr eaLnBrk="1" hangingPunct="1"/>
            <a:r>
              <a:rPr lang="en-US" dirty="0" smtClean="0"/>
              <a:t>Lesson Objectives</a:t>
            </a:r>
          </a:p>
        </p:txBody>
      </p:sp>
      <p:sp>
        <p:nvSpPr>
          <p:cNvPr id="6147" name="Rectangle 3"/>
          <p:cNvSpPr>
            <a:spLocks noGrp="1" noChangeArrowheads="1"/>
          </p:cNvSpPr>
          <p:nvPr>
            <p:ph type="body" idx="4294967295"/>
          </p:nvPr>
        </p:nvSpPr>
        <p:spPr>
          <a:xfrm>
            <a:off x="0" y="1358900"/>
            <a:ext cx="6161088" cy="5027613"/>
          </a:xfrm>
        </p:spPr>
        <p:txBody>
          <a:bodyPr lIns="90488" tIns="44450" rIns="90488" bIns="44450"/>
          <a:lstStyle/>
          <a:p>
            <a:pPr marL="347663" lvl="1" indent="-347663">
              <a:buFont typeface="Wingdings" pitchFamily="2" charset="2"/>
              <a:buChar char="Ø"/>
            </a:pPr>
            <a:r>
              <a:rPr lang="en-US" sz="1800" b="1" dirty="0" smtClean="0"/>
              <a:t>Different modes of vi editor</a:t>
            </a:r>
          </a:p>
          <a:p>
            <a:pPr lvl="2">
              <a:buFont typeface="Arial" pitchFamily="34" charset="0"/>
              <a:buChar char="–"/>
            </a:pPr>
            <a:r>
              <a:rPr lang="en-US" sz="1600" dirty="0" smtClean="0"/>
              <a:t>Input</a:t>
            </a:r>
          </a:p>
          <a:p>
            <a:pPr lvl="2">
              <a:buFont typeface="Arial" pitchFamily="34" charset="0"/>
              <a:buChar char="–"/>
            </a:pPr>
            <a:r>
              <a:rPr lang="en-US" sz="1600" dirty="0" smtClean="0"/>
              <a:t>Command</a:t>
            </a:r>
          </a:p>
          <a:p>
            <a:pPr lvl="2">
              <a:buFont typeface="Arial" pitchFamily="34" charset="0"/>
              <a:buChar char="–"/>
            </a:pPr>
            <a:r>
              <a:rPr lang="en-US" sz="1600" dirty="0" smtClean="0"/>
              <a:t>Esc mode</a:t>
            </a:r>
            <a:endParaRPr lang="en-US" sz="1800" dirty="0" smtClean="0"/>
          </a:p>
          <a:p>
            <a:pPr marL="347663" lvl="1" indent="-347663">
              <a:buFont typeface="Wingdings" pitchFamily="2" charset="2"/>
              <a:buChar char="Ø"/>
            </a:pPr>
            <a:r>
              <a:rPr lang="en-US" sz="1800" b="1" dirty="0" smtClean="0"/>
              <a:t>Input mode commands</a:t>
            </a:r>
          </a:p>
          <a:p>
            <a:pPr marL="347663" lvl="1" indent="-347663">
              <a:buFont typeface="Wingdings" pitchFamily="2" charset="2"/>
              <a:buChar char="Ø"/>
            </a:pPr>
            <a:r>
              <a:rPr lang="en-US" sz="1800" b="1" dirty="0" smtClean="0"/>
              <a:t>Vi editor – Save &amp; Quit</a:t>
            </a:r>
          </a:p>
          <a:p>
            <a:pPr marL="347663" lvl="1" indent="-347663">
              <a:buFont typeface="Wingdings" pitchFamily="2" charset="2"/>
              <a:buChar char="Ø"/>
            </a:pPr>
            <a:r>
              <a:rPr lang="en-US" sz="1800" b="1" dirty="0" smtClean="0"/>
              <a:t>Navigation commands</a:t>
            </a:r>
          </a:p>
          <a:p>
            <a:pPr marL="347663" lvl="1" indent="-347663">
              <a:buFont typeface="Wingdings" pitchFamily="2" charset="2"/>
              <a:buChar char="Ø"/>
            </a:pPr>
            <a:r>
              <a:rPr lang="en-US" sz="1800" b="1" dirty="0" smtClean="0"/>
              <a:t>Paging functions</a:t>
            </a:r>
          </a:p>
          <a:p>
            <a:pPr marL="347663" lvl="1" indent="-347663">
              <a:buFont typeface="Wingdings" pitchFamily="2" charset="2"/>
              <a:buChar char="Ø"/>
            </a:pPr>
            <a:r>
              <a:rPr lang="en-US" sz="1800" b="1" dirty="0" smtClean="0"/>
              <a:t>Search and repeat commands</a:t>
            </a:r>
          </a:p>
        </p:txBody>
      </p:sp>
      <p:grpSp>
        <p:nvGrpSpPr>
          <p:cNvPr id="2" name="Group 7"/>
          <p:cNvGrpSpPr>
            <a:grpSpLocks/>
          </p:cNvGrpSpPr>
          <p:nvPr/>
        </p:nvGrpSpPr>
        <p:grpSpPr bwMode="auto">
          <a:xfrm>
            <a:off x="6934200" y="1576388"/>
            <a:ext cx="1716088" cy="1471612"/>
            <a:chOff x="4176" y="993"/>
            <a:chExt cx="1273" cy="1119"/>
          </a:xfrm>
        </p:grpSpPr>
        <p:sp>
          <p:nvSpPr>
            <p:cNvPr id="6149"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6150" name="Picture 9"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0638"/>
            <a:ext cx="8229600" cy="792162"/>
          </a:xfrm>
        </p:spPr>
        <p:txBody>
          <a:bodyPr lIns="90488" tIns="44450" rIns="90488" bIns="44450">
            <a:normAutofit/>
          </a:bodyPr>
          <a:lstStyle/>
          <a:p>
            <a:r>
              <a:rPr lang="en-US" dirty="0" smtClean="0"/>
              <a:t>Lesson Objectives</a:t>
            </a:r>
          </a:p>
        </p:txBody>
      </p:sp>
      <p:grpSp>
        <p:nvGrpSpPr>
          <p:cNvPr id="2" name="Group 7"/>
          <p:cNvGrpSpPr>
            <a:grpSpLocks/>
          </p:cNvGrpSpPr>
          <p:nvPr/>
        </p:nvGrpSpPr>
        <p:grpSpPr bwMode="auto">
          <a:xfrm>
            <a:off x="6934200" y="1576388"/>
            <a:ext cx="1716088" cy="1471612"/>
            <a:chOff x="4176" y="993"/>
            <a:chExt cx="1273" cy="1119"/>
          </a:xfrm>
        </p:grpSpPr>
        <p:sp>
          <p:nvSpPr>
            <p:cNvPr id="7173"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7174" name="Picture 9"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
        <p:nvSpPr>
          <p:cNvPr id="7172" name="Rectangle 3"/>
          <p:cNvSpPr>
            <a:spLocks noChangeArrowheads="1"/>
          </p:cNvSpPr>
          <p:nvPr/>
        </p:nvSpPr>
        <p:spPr bwMode="auto">
          <a:xfrm>
            <a:off x="301625" y="1214438"/>
            <a:ext cx="6161088" cy="5027612"/>
          </a:xfrm>
          <a:prstGeom prst="rect">
            <a:avLst/>
          </a:prstGeom>
          <a:noFill/>
          <a:ln w="12700">
            <a:noFill/>
            <a:miter lim="800000"/>
            <a:headEnd/>
            <a:tailEnd/>
          </a:ln>
        </p:spPr>
        <p:txBody>
          <a:bodyPr lIns="90488" tIns="44450" rIns="90488" bIns="44450"/>
          <a:lstStyle/>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Vi editor – Other Features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4</a:t>
            </a:r>
            <a:r>
              <a:rPr lang="en-US" sz="1200" dirty="0" smtClean="0"/>
              <a:t>.1: Modes of Vi Editor</a:t>
            </a:r>
            <a:r>
              <a:rPr lang="en-US" sz="1200" b="0" dirty="0" smtClean="0"/>
              <a:t/>
            </a:r>
            <a:br>
              <a:rPr lang="en-US" sz="1200" b="0" dirty="0" smtClean="0"/>
            </a:br>
            <a:r>
              <a:rPr lang="en-US" dirty="0" smtClean="0"/>
              <a:t>Introduction</a:t>
            </a:r>
          </a:p>
        </p:txBody>
      </p:sp>
      <p:grpSp>
        <p:nvGrpSpPr>
          <p:cNvPr id="2" name="Group 64"/>
          <p:cNvGrpSpPr>
            <a:grpSpLocks/>
          </p:cNvGrpSpPr>
          <p:nvPr/>
        </p:nvGrpSpPr>
        <p:grpSpPr bwMode="auto">
          <a:xfrm>
            <a:off x="381000" y="1981200"/>
            <a:ext cx="7924800" cy="3810000"/>
            <a:chOff x="376" y="1336"/>
            <a:chExt cx="4992" cy="2400"/>
          </a:xfrm>
        </p:grpSpPr>
        <p:sp>
          <p:nvSpPr>
            <p:cNvPr id="8197" name="Oval 8"/>
            <p:cNvSpPr>
              <a:spLocks noChangeArrowheads="1"/>
            </p:cNvSpPr>
            <p:nvPr/>
          </p:nvSpPr>
          <p:spPr bwMode="auto">
            <a:xfrm>
              <a:off x="2240" y="1528"/>
              <a:ext cx="1408" cy="684"/>
            </a:xfrm>
            <a:prstGeom prst="ellipse">
              <a:avLst/>
            </a:prstGeom>
            <a:solidFill>
              <a:schemeClr val="bg1"/>
            </a:solidFill>
            <a:ln w="12700">
              <a:solidFill>
                <a:schemeClr val="tx2"/>
              </a:solidFill>
              <a:round/>
              <a:headEnd/>
              <a:tailEnd/>
            </a:ln>
          </p:spPr>
          <p:txBody>
            <a:bodyPr wrap="none" anchor="ctr"/>
            <a:lstStyle/>
            <a:p>
              <a:pPr algn="ctr" eaLnBrk="0" hangingPunct="0"/>
              <a:r>
                <a:rPr lang="en-US" sz="2000">
                  <a:latin typeface="Candara" pitchFamily="34" charset="0"/>
                  <a:cs typeface="Arial" pitchFamily="34" charset="0"/>
                </a:rPr>
                <a:t>Command</a:t>
              </a:r>
            </a:p>
            <a:p>
              <a:pPr algn="ctr" eaLnBrk="0" hangingPunct="0"/>
              <a:r>
                <a:rPr lang="en-US" sz="2000">
                  <a:latin typeface="Candara" pitchFamily="34" charset="0"/>
                  <a:cs typeface="Arial" pitchFamily="34" charset="0"/>
                </a:rPr>
                <a:t>Mode</a:t>
              </a:r>
            </a:p>
          </p:txBody>
        </p:sp>
        <p:sp>
          <p:nvSpPr>
            <p:cNvPr id="8198" name="Oval 9"/>
            <p:cNvSpPr>
              <a:spLocks noChangeArrowheads="1"/>
            </p:cNvSpPr>
            <p:nvPr/>
          </p:nvSpPr>
          <p:spPr bwMode="auto">
            <a:xfrm>
              <a:off x="3808" y="2876"/>
              <a:ext cx="1408" cy="684"/>
            </a:xfrm>
            <a:prstGeom prst="ellipse">
              <a:avLst/>
            </a:prstGeom>
            <a:solidFill>
              <a:schemeClr val="bg1"/>
            </a:solidFill>
            <a:ln w="12700">
              <a:solidFill>
                <a:schemeClr val="tx2"/>
              </a:solidFill>
              <a:round/>
              <a:headEnd/>
              <a:tailEnd/>
            </a:ln>
          </p:spPr>
          <p:txBody>
            <a:bodyPr wrap="none" anchor="ctr"/>
            <a:lstStyle/>
            <a:p>
              <a:pPr algn="ctr" eaLnBrk="0" hangingPunct="0"/>
              <a:r>
                <a:rPr lang="en-US" sz="2000">
                  <a:latin typeface="Candara" pitchFamily="34" charset="0"/>
                  <a:cs typeface="Arial" pitchFamily="34" charset="0"/>
                </a:rPr>
                <a:t>ex</a:t>
              </a:r>
            </a:p>
            <a:p>
              <a:pPr algn="ctr" eaLnBrk="0" hangingPunct="0"/>
              <a:r>
                <a:rPr lang="en-US" sz="2000">
                  <a:latin typeface="Candara" pitchFamily="34" charset="0"/>
                  <a:cs typeface="Arial" pitchFamily="34" charset="0"/>
                </a:rPr>
                <a:t>Mode</a:t>
              </a:r>
            </a:p>
          </p:txBody>
        </p:sp>
        <p:sp>
          <p:nvSpPr>
            <p:cNvPr id="8199" name="Oval 10"/>
            <p:cNvSpPr>
              <a:spLocks noChangeArrowheads="1"/>
            </p:cNvSpPr>
            <p:nvPr/>
          </p:nvSpPr>
          <p:spPr bwMode="auto">
            <a:xfrm>
              <a:off x="896" y="2860"/>
              <a:ext cx="1408" cy="684"/>
            </a:xfrm>
            <a:prstGeom prst="ellipse">
              <a:avLst/>
            </a:prstGeom>
            <a:solidFill>
              <a:schemeClr val="bg1"/>
            </a:solidFill>
            <a:ln w="12700">
              <a:solidFill>
                <a:schemeClr val="tx2"/>
              </a:solidFill>
              <a:round/>
              <a:headEnd/>
              <a:tailEnd/>
            </a:ln>
          </p:spPr>
          <p:txBody>
            <a:bodyPr wrap="none" anchor="ctr"/>
            <a:lstStyle/>
            <a:p>
              <a:pPr algn="ctr" eaLnBrk="0" hangingPunct="0"/>
              <a:r>
                <a:rPr lang="en-US" sz="2000">
                  <a:latin typeface="Candara" pitchFamily="34" charset="0"/>
                  <a:cs typeface="Arial" pitchFamily="34" charset="0"/>
                </a:rPr>
                <a:t>Input </a:t>
              </a:r>
            </a:p>
            <a:p>
              <a:pPr algn="ctr" eaLnBrk="0" hangingPunct="0"/>
              <a:r>
                <a:rPr lang="en-US" sz="2000">
                  <a:latin typeface="Candara" pitchFamily="34" charset="0"/>
                  <a:cs typeface="Arial" pitchFamily="34" charset="0"/>
                </a:rPr>
                <a:t>Mode</a:t>
              </a:r>
            </a:p>
          </p:txBody>
        </p:sp>
        <p:sp>
          <p:nvSpPr>
            <p:cNvPr id="8200" name="Line 11"/>
            <p:cNvSpPr>
              <a:spLocks noChangeShapeType="1"/>
            </p:cNvSpPr>
            <p:nvPr/>
          </p:nvSpPr>
          <p:spPr bwMode="auto">
            <a:xfrm flipH="1">
              <a:off x="1408" y="2032"/>
              <a:ext cx="896" cy="82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1" name="Line 12"/>
            <p:cNvSpPr>
              <a:spLocks noChangeShapeType="1"/>
            </p:cNvSpPr>
            <p:nvPr/>
          </p:nvSpPr>
          <p:spPr bwMode="auto">
            <a:xfrm flipV="1">
              <a:off x="1664" y="2104"/>
              <a:ext cx="784" cy="740"/>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2" name="Line 13"/>
            <p:cNvSpPr>
              <a:spLocks noChangeShapeType="1"/>
            </p:cNvSpPr>
            <p:nvPr/>
          </p:nvSpPr>
          <p:spPr bwMode="auto">
            <a:xfrm>
              <a:off x="3008" y="2212"/>
              <a:ext cx="896" cy="82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3" name="Line 14"/>
            <p:cNvSpPr>
              <a:spLocks noChangeShapeType="1"/>
            </p:cNvSpPr>
            <p:nvPr/>
          </p:nvSpPr>
          <p:spPr bwMode="auto">
            <a:xfrm flipH="1" flipV="1">
              <a:off x="2816" y="2212"/>
              <a:ext cx="1024" cy="94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4" name="Line 15"/>
            <p:cNvSpPr>
              <a:spLocks noChangeShapeType="1"/>
            </p:cNvSpPr>
            <p:nvPr/>
          </p:nvSpPr>
          <p:spPr bwMode="auto">
            <a:xfrm flipH="1" flipV="1">
              <a:off x="3584" y="2032"/>
              <a:ext cx="896" cy="82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5" name="Line 16"/>
            <p:cNvSpPr>
              <a:spLocks noChangeShapeType="1"/>
            </p:cNvSpPr>
            <p:nvPr/>
          </p:nvSpPr>
          <p:spPr bwMode="auto">
            <a:xfrm>
              <a:off x="3648" y="1912"/>
              <a:ext cx="1024" cy="94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6" name="Text Box 17"/>
            <p:cNvSpPr txBox="1">
              <a:spLocks noChangeArrowheads="1"/>
            </p:cNvSpPr>
            <p:nvPr/>
          </p:nvSpPr>
          <p:spPr bwMode="auto">
            <a:xfrm>
              <a:off x="499" y="1857"/>
              <a:ext cx="549" cy="465"/>
            </a:xfrm>
            <a:prstGeom prst="rect">
              <a:avLst/>
            </a:prstGeom>
            <a:noFill/>
            <a:ln w="12700">
              <a:noFill/>
              <a:miter lim="800000"/>
              <a:headEnd/>
              <a:tailEnd/>
            </a:ln>
          </p:spPr>
          <p:txBody>
            <a:bodyPr wrap="none">
              <a:spAutoFit/>
            </a:bodyPr>
            <a:lstStyle/>
            <a:p>
              <a:pPr eaLnBrk="0" hangingPunct="0"/>
              <a:r>
                <a:rPr lang="en-US" sz="1400" b="1">
                  <a:latin typeface="Candara" pitchFamily="34" charset="0"/>
                  <a:cs typeface="Arial" pitchFamily="34" charset="0"/>
                </a:rPr>
                <a:t>i, I, a, A,</a:t>
              </a:r>
            </a:p>
            <a:p>
              <a:pPr eaLnBrk="0" hangingPunct="0"/>
              <a:r>
                <a:rPr lang="en-US" sz="1400" b="1">
                  <a:latin typeface="Candara" pitchFamily="34" charset="0"/>
                  <a:cs typeface="Arial" pitchFamily="34" charset="0"/>
                </a:rPr>
                <a:t>r, R, o, O,</a:t>
              </a:r>
            </a:p>
            <a:p>
              <a:pPr eaLnBrk="0" hangingPunct="0"/>
              <a:r>
                <a:rPr lang="en-US" sz="1400" b="1">
                  <a:latin typeface="Candara" pitchFamily="34" charset="0"/>
                  <a:cs typeface="Arial" pitchFamily="34" charset="0"/>
                </a:rPr>
                <a:t>s, S</a:t>
              </a:r>
            </a:p>
          </p:txBody>
        </p:sp>
        <p:sp>
          <p:nvSpPr>
            <p:cNvPr id="8207" name="Text Box 18"/>
            <p:cNvSpPr txBox="1">
              <a:spLocks noChangeArrowheads="1"/>
            </p:cNvSpPr>
            <p:nvPr/>
          </p:nvSpPr>
          <p:spPr bwMode="auto">
            <a:xfrm>
              <a:off x="1955" y="2565"/>
              <a:ext cx="349" cy="174"/>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&lt;Esc&gt;</a:t>
              </a:r>
            </a:p>
          </p:txBody>
        </p:sp>
        <p:sp>
          <p:nvSpPr>
            <p:cNvPr id="8208" name="Text Box 19"/>
            <p:cNvSpPr txBox="1">
              <a:spLocks noChangeArrowheads="1"/>
            </p:cNvSpPr>
            <p:nvPr/>
          </p:nvSpPr>
          <p:spPr bwMode="auto">
            <a:xfrm>
              <a:off x="3200" y="2284"/>
              <a:ext cx="440" cy="174"/>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&lt;Enter&gt;</a:t>
              </a:r>
            </a:p>
          </p:txBody>
        </p:sp>
        <p:sp>
          <p:nvSpPr>
            <p:cNvPr id="8209" name="Text Box 20"/>
            <p:cNvSpPr txBox="1">
              <a:spLocks noChangeArrowheads="1"/>
            </p:cNvSpPr>
            <p:nvPr/>
          </p:nvSpPr>
          <p:spPr bwMode="auto">
            <a:xfrm>
              <a:off x="3928" y="2486"/>
              <a:ext cx="210" cy="174"/>
            </a:xfrm>
            <a:prstGeom prst="rect">
              <a:avLst/>
            </a:prstGeom>
            <a:noFill/>
            <a:ln w="12700">
              <a:noFill/>
              <a:miter lim="800000"/>
              <a:headEnd/>
              <a:tailEnd/>
            </a:ln>
          </p:spPr>
          <p:txBody>
            <a:bodyPr wrap="none">
              <a:spAutoFit/>
            </a:bodyPr>
            <a:lstStyle/>
            <a:p>
              <a:pPr eaLnBrk="0" hangingPunct="0"/>
              <a:r>
                <a:rPr lang="en-US" sz="1200" b="1" dirty="0" err="1">
                  <a:latin typeface="Candara" pitchFamily="34" charset="0"/>
                  <a:cs typeface="Arial" pitchFamily="34" charset="0"/>
                </a:rPr>
                <a:t>sh</a:t>
              </a:r>
              <a:endParaRPr lang="en-US" sz="1200" b="1" dirty="0">
                <a:latin typeface="Candara" pitchFamily="34" charset="0"/>
                <a:cs typeface="Arial" pitchFamily="34" charset="0"/>
              </a:endParaRPr>
            </a:p>
          </p:txBody>
        </p:sp>
        <p:sp>
          <p:nvSpPr>
            <p:cNvPr id="8210" name="Text Box 21"/>
            <p:cNvSpPr txBox="1">
              <a:spLocks noChangeArrowheads="1"/>
            </p:cNvSpPr>
            <p:nvPr/>
          </p:nvSpPr>
          <p:spPr bwMode="auto">
            <a:xfrm>
              <a:off x="3904" y="2032"/>
              <a:ext cx="141" cy="174"/>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a:t>
              </a:r>
            </a:p>
          </p:txBody>
        </p:sp>
        <p:sp>
          <p:nvSpPr>
            <p:cNvPr id="8211" name="Text Box 22"/>
            <p:cNvSpPr txBox="1">
              <a:spLocks noChangeArrowheads="1"/>
            </p:cNvSpPr>
            <p:nvPr/>
          </p:nvSpPr>
          <p:spPr bwMode="auto">
            <a:xfrm>
              <a:off x="2952" y="2798"/>
              <a:ext cx="429" cy="291"/>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&lt;ctrl d&gt;</a:t>
              </a:r>
            </a:p>
            <a:p>
              <a:pPr eaLnBrk="0" hangingPunct="0"/>
              <a:r>
                <a:rPr lang="en-US" sz="1200" b="1">
                  <a:latin typeface="Candara" pitchFamily="34" charset="0"/>
                  <a:cs typeface="Arial" pitchFamily="34" charset="0"/>
                </a:rPr>
                <a:t>or exit</a:t>
              </a:r>
            </a:p>
          </p:txBody>
        </p:sp>
        <p:sp>
          <p:nvSpPr>
            <p:cNvPr id="8212" name="Line 23"/>
            <p:cNvSpPr>
              <a:spLocks noChangeShapeType="1"/>
            </p:cNvSpPr>
            <p:nvPr/>
          </p:nvSpPr>
          <p:spPr bwMode="auto">
            <a:xfrm>
              <a:off x="1088" y="2140"/>
              <a:ext cx="704" cy="28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13" name="AutoShape 81"/>
            <p:cNvSpPr>
              <a:spLocks noChangeArrowheads="1"/>
            </p:cNvSpPr>
            <p:nvPr/>
          </p:nvSpPr>
          <p:spPr bwMode="auto">
            <a:xfrm>
              <a:off x="376" y="1336"/>
              <a:ext cx="4992" cy="2400"/>
            </a:xfrm>
            <a:prstGeom prst="roundRect">
              <a:avLst>
                <a:gd name="adj" fmla="val 16667"/>
              </a:avLst>
            </a:prstGeom>
            <a:noFill/>
            <a:ln w="9525">
              <a:solidFill>
                <a:srgbClr val="3F3F3F"/>
              </a:solidFill>
              <a:round/>
              <a:headEnd/>
              <a:tailEnd/>
            </a:ln>
          </p:spPr>
          <p:txBody>
            <a:bodyPr wrap="none" anchor="ctr"/>
            <a:lstStyle/>
            <a:p>
              <a:endParaRPr lang="en-US">
                <a:latin typeface="Candara" pitchFamily="34" charset="0"/>
              </a:endParaRPr>
            </a:p>
          </p:txBody>
        </p:sp>
      </p:grpSp>
      <p:sp>
        <p:nvSpPr>
          <p:cNvPr id="8196" name="Rectangle 3"/>
          <p:cNvSpPr>
            <a:spLocks noChangeArrowheads="1"/>
          </p:cNvSpPr>
          <p:nvPr/>
        </p:nvSpPr>
        <p:spPr bwMode="auto">
          <a:xfrm>
            <a:off x="301625" y="1214438"/>
            <a:ext cx="8229600" cy="690562"/>
          </a:xfrm>
          <a:prstGeom prst="rect">
            <a:avLst/>
          </a:prstGeom>
          <a:noFill/>
          <a:ln w="12700">
            <a:noFill/>
            <a:miter lim="800000"/>
            <a:headEnd/>
            <a:tailEnd/>
          </a:ln>
        </p:spPr>
        <p:txBody>
          <a:bodyPr lIns="90488" tIns="44450" rIns="90488" bIns="44450"/>
          <a:lstStyle/>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Three Modes of Vi Editor are: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4</a:t>
            </a:r>
            <a:r>
              <a:rPr lang="en-US" sz="1200" dirty="0" smtClean="0"/>
              <a:t>.2: Input Mode Commands</a:t>
            </a:r>
            <a:r>
              <a:rPr lang="en-US" sz="1000" b="0" dirty="0" smtClean="0"/>
              <a:t/>
            </a:r>
            <a:br>
              <a:rPr lang="en-US" sz="1000" b="0" dirty="0" smtClean="0"/>
            </a:br>
            <a:r>
              <a:rPr lang="en-US" dirty="0" smtClean="0"/>
              <a:t>Contents</a:t>
            </a:r>
          </a:p>
        </p:txBody>
      </p:sp>
      <p:sp>
        <p:nvSpPr>
          <p:cNvPr id="9219"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A11133"/>
              </a:buClr>
              <a:buFont typeface="Wingdings" pitchFamily="2" charset="2"/>
              <a:buNone/>
            </a:pPr>
            <a:r>
              <a:rPr lang="en-US" sz="2400" b="1" dirty="0">
                <a:solidFill>
                  <a:srgbClr val="000000"/>
                </a:solidFill>
                <a:latin typeface="Candara"/>
                <a:cs typeface="Arial" pitchFamily="34" charset="0"/>
              </a:rPr>
              <a:t>  </a:t>
            </a:r>
            <a:r>
              <a:rPr lang="en-US" b="1" u="sng" dirty="0">
                <a:solidFill>
                  <a:srgbClr val="000000"/>
                </a:solidFill>
                <a:latin typeface="Candara"/>
                <a:cs typeface="Arial" pitchFamily="34" charset="0"/>
              </a:rPr>
              <a:t>Command</a:t>
            </a:r>
            <a:r>
              <a:rPr lang="en-US" b="1" dirty="0">
                <a:solidFill>
                  <a:srgbClr val="000000"/>
                </a:solidFill>
                <a:latin typeface="Candara"/>
                <a:cs typeface="Arial" pitchFamily="34" charset="0"/>
              </a:rPr>
              <a:t>	    	</a:t>
            </a:r>
            <a:r>
              <a:rPr lang="en-US" b="1" u="sng" dirty="0">
                <a:solidFill>
                  <a:srgbClr val="000000"/>
                </a:solidFill>
                <a:latin typeface="Candara"/>
                <a:cs typeface="Arial" pitchFamily="34" charset="0"/>
              </a:rPr>
              <a:t>Function</a:t>
            </a:r>
            <a:endParaRPr lang="en-US" sz="2400" b="1" u="sng" dirty="0">
              <a:solidFill>
                <a:srgbClr val="000000"/>
              </a:solidFill>
              <a:latin typeface="Candara"/>
              <a:cs typeface="Arial" pitchFamily="34" charset="0"/>
            </a:endParaRPr>
          </a:p>
          <a:p>
            <a:pPr marL="1143000" lvl="2" indent="-228600">
              <a:lnSpc>
                <a:spcPts val="5000"/>
              </a:lnSpc>
              <a:buClr>
                <a:srgbClr val="A11133"/>
              </a:buClr>
              <a:buFont typeface="Wingdings" pitchFamily="2" charset="2"/>
              <a:buNone/>
            </a:pPr>
            <a:r>
              <a:rPr lang="en-US" sz="2400" dirty="0">
                <a:solidFill>
                  <a:srgbClr val="000000"/>
                </a:solidFill>
                <a:latin typeface="Candara"/>
              </a:rPr>
              <a:t>	</a:t>
            </a:r>
            <a:r>
              <a:rPr lang="en-US" dirty="0">
                <a:latin typeface="Candara"/>
                <a:cs typeface="Arial" pitchFamily="34" charset="0"/>
              </a:rPr>
              <a:t>       </a:t>
            </a:r>
            <a:r>
              <a:rPr lang="en-US" dirty="0" err="1">
                <a:latin typeface="Candara"/>
                <a:cs typeface="Arial" pitchFamily="34" charset="0"/>
              </a:rPr>
              <a:t>i</a:t>
            </a:r>
            <a:r>
              <a:rPr lang="en-US" dirty="0">
                <a:latin typeface="Candara"/>
                <a:cs typeface="Arial" pitchFamily="34" charset="0"/>
              </a:rPr>
              <a:t>		Insert text to left of cursor</a:t>
            </a:r>
          </a:p>
          <a:p>
            <a:pPr marL="1143000" lvl="2" indent="-228600">
              <a:lnSpc>
                <a:spcPts val="5000"/>
              </a:lnSpc>
              <a:buClr>
                <a:srgbClr val="A11133"/>
              </a:buClr>
              <a:buFont typeface="Wingdings" pitchFamily="2" charset="2"/>
              <a:buNone/>
            </a:pPr>
            <a:r>
              <a:rPr lang="en-US" dirty="0">
                <a:latin typeface="Candara"/>
                <a:cs typeface="Arial" pitchFamily="34" charset="0"/>
              </a:rPr>
              <a:t>	       I		Inserts text at beginning of line</a:t>
            </a:r>
          </a:p>
          <a:p>
            <a:pPr marL="1143000" lvl="2" indent="-228600">
              <a:lnSpc>
                <a:spcPts val="5000"/>
              </a:lnSpc>
              <a:buClr>
                <a:srgbClr val="A11133"/>
              </a:buClr>
              <a:buFont typeface="Wingdings" pitchFamily="2" charset="2"/>
              <a:buNone/>
            </a:pPr>
            <a:r>
              <a:rPr lang="en-US" dirty="0">
                <a:latin typeface="Candara"/>
                <a:cs typeface="Arial" pitchFamily="34" charset="0"/>
              </a:rPr>
              <a:t>	       a		Appends text to right of cursor</a:t>
            </a:r>
          </a:p>
          <a:p>
            <a:pPr marL="1143000" lvl="2" indent="-228600">
              <a:lnSpc>
                <a:spcPts val="5000"/>
              </a:lnSpc>
              <a:buClr>
                <a:srgbClr val="A11133"/>
              </a:buClr>
              <a:buFont typeface="Wingdings" pitchFamily="2" charset="2"/>
              <a:buNone/>
            </a:pPr>
            <a:r>
              <a:rPr lang="en-US" dirty="0">
                <a:latin typeface="Candara"/>
                <a:cs typeface="Arial" pitchFamily="34" charset="0"/>
              </a:rPr>
              <a:t>	       A		Appends text at the end of line</a:t>
            </a:r>
          </a:p>
          <a:p>
            <a:pPr marL="1143000" lvl="2" indent="-228600">
              <a:lnSpc>
                <a:spcPts val="5000"/>
              </a:lnSpc>
              <a:buClr>
                <a:srgbClr val="A11133"/>
              </a:buClr>
              <a:buFont typeface="Wingdings" pitchFamily="2" charset="2"/>
              <a:buNone/>
            </a:pPr>
            <a:r>
              <a:rPr lang="en-US" dirty="0">
                <a:latin typeface="Candara"/>
                <a:cs typeface="Arial" pitchFamily="34" charset="0"/>
              </a:rPr>
              <a:t>	       o		Opens line below</a:t>
            </a:r>
          </a:p>
          <a:p>
            <a:pPr marL="1143000" lvl="2" indent="-228600">
              <a:lnSpc>
                <a:spcPts val="5000"/>
              </a:lnSpc>
              <a:buClr>
                <a:srgbClr val="A11133"/>
              </a:buClr>
              <a:buFont typeface="Wingdings" pitchFamily="2" charset="2"/>
              <a:buNone/>
            </a:pPr>
            <a:r>
              <a:rPr lang="en-US" dirty="0">
                <a:latin typeface="Candara"/>
                <a:cs typeface="Arial" pitchFamily="34" charset="0"/>
              </a:rPr>
              <a:t>	       O		Opens line above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20638"/>
            <a:ext cx="8229600" cy="792162"/>
          </a:xfrm>
        </p:spPr>
        <p:txBody>
          <a:bodyPr lIns="90488" tIns="44450" rIns="90488" bIns="44450">
            <a:normAutofit/>
          </a:bodyPr>
          <a:lstStyle/>
          <a:p>
            <a:r>
              <a:rPr lang="en-US" dirty="0" smtClean="0"/>
              <a:t>Contents (contd..)</a:t>
            </a:r>
          </a:p>
        </p:txBody>
      </p:sp>
      <p:sp>
        <p:nvSpPr>
          <p:cNvPr id="10243" name="Rectangle 3"/>
          <p:cNvSpPr>
            <a:spLocks noChangeArrowheads="1"/>
          </p:cNvSpPr>
          <p:nvPr/>
        </p:nvSpPr>
        <p:spPr bwMode="auto">
          <a:xfrm>
            <a:off x="301625" y="1214438"/>
            <a:ext cx="84582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00A1E4"/>
              </a:buClr>
              <a:buFont typeface="Wingdings" pitchFamily="2" charset="2"/>
              <a:buNone/>
            </a:pPr>
            <a:r>
              <a:rPr lang="en-US" b="1" dirty="0">
                <a:solidFill>
                  <a:srgbClr val="000000"/>
                </a:solidFill>
                <a:latin typeface="Candara"/>
              </a:rPr>
              <a:t> </a:t>
            </a:r>
            <a:r>
              <a:rPr lang="en-US" b="1" u="sng" dirty="0">
                <a:solidFill>
                  <a:srgbClr val="000000"/>
                </a:solidFill>
                <a:latin typeface="Candara"/>
              </a:rPr>
              <a:t>Command</a:t>
            </a:r>
            <a:r>
              <a:rPr lang="en-US" b="1" dirty="0">
                <a:solidFill>
                  <a:srgbClr val="000000"/>
                </a:solidFill>
                <a:latin typeface="Candara"/>
              </a:rPr>
              <a:t>	    	</a:t>
            </a:r>
            <a:r>
              <a:rPr lang="en-US" b="1" u="sng" dirty="0">
                <a:solidFill>
                  <a:srgbClr val="000000"/>
                </a:solidFill>
                <a:latin typeface="Candara"/>
              </a:rPr>
              <a:t>Function</a:t>
            </a:r>
          </a:p>
          <a:p>
            <a:pPr marL="1143000" lvl="2" indent="-228600">
              <a:lnSpc>
                <a:spcPts val="5000"/>
              </a:lnSpc>
              <a:buClr>
                <a:srgbClr val="00A1E4"/>
              </a:buClr>
            </a:pPr>
            <a:r>
              <a:rPr lang="en-US" sz="2400" dirty="0">
                <a:solidFill>
                  <a:srgbClr val="000000"/>
                </a:solidFill>
                <a:latin typeface="Candara"/>
              </a:rPr>
              <a:t>       </a:t>
            </a:r>
            <a:r>
              <a:rPr lang="en-US" dirty="0">
                <a:solidFill>
                  <a:srgbClr val="000000"/>
                </a:solidFill>
                <a:latin typeface="Candara"/>
                <a:cs typeface="Arial" pitchFamily="34" charset="0"/>
              </a:rPr>
              <a:t>r 			Replaces single character under</a:t>
            </a:r>
          </a:p>
          <a:p>
            <a:pPr marL="1143000" lvl="2" indent="-228600">
              <a:lnSpc>
                <a:spcPts val="5000"/>
              </a:lnSpc>
              <a:buClr>
                <a:srgbClr val="00A1E4"/>
              </a:buClr>
            </a:pPr>
            <a:r>
              <a:rPr lang="en-US" dirty="0">
                <a:solidFill>
                  <a:srgbClr val="000000"/>
                </a:solidFill>
                <a:latin typeface="Candara"/>
                <a:cs typeface="Arial" pitchFamily="34" charset="0"/>
              </a:rPr>
              <a: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cursor with character (no&lt;Esc&gt;)</a:t>
            </a:r>
          </a:p>
          <a:p>
            <a:pPr marL="1143000" lvl="2" indent="-228600">
              <a:lnSpc>
                <a:spcPts val="5000"/>
              </a:lnSpc>
              <a:buClr>
                <a:srgbClr val="00A1E4"/>
              </a:buClr>
            </a:pPr>
            <a:r>
              <a:rPr lang="en-US" dirty="0">
                <a:solidFill>
                  <a:srgbClr val="000000"/>
                </a:solidFill>
                <a:latin typeface="Candara"/>
                <a:cs typeface="Arial" pitchFamily="34" charset="0"/>
              </a:rPr>
              <a:t>	    R			 Replace text from cursor to right</a:t>
            </a:r>
          </a:p>
          <a:p>
            <a:pPr marL="296863" indent="-296863">
              <a:lnSpc>
                <a:spcPts val="4000"/>
              </a:lnSpc>
              <a:buClr>
                <a:srgbClr val="00A1E4"/>
              </a:buClr>
            </a:pPr>
            <a:endParaRPr lang="en-US" sz="2400" b="1" dirty="0">
              <a:solidFill>
                <a:srgbClr val="000000"/>
              </a:solidFill>
              <a:latin typeface="Candara"/>
            </a:endParaRPr>
          </a:p>
          <a:p>
            <a:pPr marL="296863" indent="-296863">
              <a:lnSpc>
                <a:spcPts val="4000"/>
              </a:lnSpc>
              <a:buClr>
                <a:srgbClr val="00A1E4"/>
              </a:buClr>
            </a:pPr>
            <a:endParaRPr lang="en-US" sz="2400" dirty="0">
              <a:solidFill>
                <a:srgbClr val="000000"/>
              </a:solidFill>
              <a:latin typeface="Canda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4</a:t>
            </a:r>
            <a:r>
              <a:rPr lang="en-US" sz="1200" dirty="0" smtClean="0"/>
              <a:t>.3: Vi Editor – Save &amp;</a:t>
            </a:r>
            <a:r>
              <a:rPr lang="en-US" sz="1200" b="0" dirty="0" smtClean="0"/>
              <a:t> </a:t>
            </a:r>
            <a:r>
              <a:rPr lang="en-US" sz="1200" dirty="0" smtClean="0"/>
              <a:t>Quit</a:t>
            </a:r>
            <a:br>
              <a:rPr lang="en-US" sz="1200" dirty="0" smtClean="0"/>
            </a:br>
            <a:r>
              <a:rPr lang="en-US" dirty="0" smtClean="0"/>
              <a:t>Description</a:t>
            </a:r>
          </a:p>
        </p:txBody>
      </p:sp>
      <p:sp>
        <p:nvSpPr>
          <p:cNvPr id="11267"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From input mode to command mode press &lt;Esc&gt; </a:t>
            </a:r>
          </a:p>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From command mode:</a:t>
            </a:r>
          </a:p>
          <a:p>
            <a:pPr marL="1143000" lvl="2" indent="-228600">
              <a:lnSpc>
                <a:spcPts val="5000"/>
              </a:lnSpc>
              <a:buClr>
                <a:srgbClr val="00A1E4"/>
              </a:buClr>
            </a:pPr>
            <a:r>
              <a:rPr lang="en-US" sz="2400" dirty="0">
                <a:solidFill>
                  <a:srgbClr val="000000"/>
                </a:solidFill>
                <a:latin typeface="Candara"/>
              </a:rPr>
              <a:t>	</a:t>
            </a:r>
            <a:r>
              <a:rPr lang="en-US" dirty="0">
                <a:solidFill>
                  <a:srgbClr val="000000"/>
                </a:solidFill>
                <a:latin typeface="Candara"/>
                <a:cs typeface="Arial" pitchFamily="34" charset="0"/>
              </a:rPr>
              <a:t>To Save			: w</a:t>
            </a:r>
          </a:p>
          <a:p>
            <a:pPr marL="1143000" lvl="2" indent="-228600">
              <a:lnSpc>
                <a:spcPts val="5000"/>
              </a:lnSpc>
              <a:buClr>
                <a:srgbClr val="00A1E4"/>
              </a:buClr>
            </a:pPr>
            <a:r>
              <a:rPr lang="en-US" dirty="0">
                <a:solidFill>
                  <a:srgbClr val="000000"/>
                </a:solidFill>
                <a:latin typeface="Candara"/>
                <a:cs typeface="Arial" pitchFamily="34" charset="0"/>
              </a:rPr>
              <a:t>	To Quit			: q</a:t>
            </a:r>
          </a:p>
          <a:p>
            <a:pPr marL="1143000" lvl="2" indent="-228600">
              <a:lnSpc>
                <a:spcPts val="5000"/>
              </a:lnSpc>
              <a:buClr>
                <a:srgbClr val="00A1E4"/>
              </a:buClr>
            </a:pPr>
            <a:r>
              <a:rPr lang="en-US" dirty="0">
                <a:solidFill>
                  <a:srgbClr val="000000"/>
                </a:solidFill>
                <a:latin typeface="Candara"/>
                <a:cs typeface="Arial" pitchFamily="34" charset="0"/>
              </a:rPr>
              <a:t>	To Quit without saving  	</a:t>
            </a:r>
            <a:r>
              <a:rPr lang="en-US" dirty="0" smtClean="0">
                <a:solidFill>
                  <a:srgbClr val="000000"/>
                </a:solidFill>
                <a:latin typeface="Candara"/>
                <a:cs typeface="Arial" pitchFamily="34" charset="0"/>
              </a:rPr>
              <a:t>	: </a:t>
            </a:r>
            <a:r>
              <a:rPr lang="en-US" dirty="0">
                <a:solidFill>
                  <a:srgbClr val="000000"/>
                </a:solidFill>
                <a:latin typeface="Candara"/>
                <a:cs typeface="Arial" pitchFamily="34" charset="0"/>
              </a:rPr>
              <a:t>q!</a:t>
            </a:r>
          </a:p>
          <a:p>
            <a:pPr marL="1143000" lvl="2" indent="-228600">
              <a:lnSpc>
                <a:spcPts val="5000"/>
              </a:lnSpc>
              <a:buClr>
                <a:srgbClr val="00A1E4"/>
              </a:buClr>
            </a:pPr>
            <a:r>
              <a:rPr lang="en-US" dirty="0">
                <a:solidFill>
                  <a:srgbClr val="000000"/>
                </a:solidFill>
                <a:latin typeface="Candara"/>
                <a:cs typeface="Arial" pitchFamily="34" charset="0"/>
              </a:rPr>
              <a:t>	To save &amp; quit		</a:t>
            </a:r>
            <a:r>
              <a:rPr lang="en-US" dirty="0" smtClean="0">
                <a:solidFill>
                  <a:srgbClr val="000000"/>
                </a:solidFill>
                <a:latin typeface="Candara"/>
                <a:cs typeface="Arial" pitchFamily="34" charset="0"/>
              </a:rPr>
              <a:t>	: </a:t>
            </a:r>
            <a:r>
              <a:rPr lang="en-US" dirty="0" err="1">
                <a:solidFill>
                  <a:srgbClr val="000000"/>
                </a:solidFill>
                <a:latin typeface="Candara"/>
                <a:cs typeface="Arial" pitchFamily="34" charset="0"/>
              </a:rPr>
              <a:t>wq</a:t>
            </a:r>
            <a:endParaRPr lang="en-US" dirty="0">
              <a:solidFill>
                <a:srgbClr val="000000"/>
              </a:solidFill>
              <a:latin typeface="Candara"/>
              <a:cs typeface="Arial" pitchFamily="34" charset="0"/>
            </a:endParaRPr>
          </a:p>
          <a:p>
            <a:pPr marL="1143000" lvl="2" indent="-228600">
              <a:lnSpc>
                <a:spcPts val="5000"/>
              </a:lnSpc>
              <a:buClr>
                <a:srgbClr val="00A1E4"/>
              </a:buClr>
            </a:pPr>
            <a:r>
              <a:rPr lang="en-US" dirty="0">
                <a:solidFill>
                  <a:srgbClr val="000000"/>
                </a:solidFill>
                <a:latin typeface="Candara"/>
                <a:cs typeface="Arial" pitchFamily="34" charset="0"/>
              </a:rPr>
              <a:t>	</a:t>
            </a:r>
            <a:r>
              <a:rPr lang="en-US" dirty="0" smtClean="0">
                <a:solidFill>
                  <a:srgbClr val="000000"/>
                </a:solidFill>
                <a:latin typeface="Candara"/>
                <a:cs typeface="Arial" pitchFamily="34" charset="0"/>
              </a:rPr>
              <a:t>or		</a:t>
            </a:r>
            <a:r>
              <a:rPr lang="en-US" dirty="0">
                <a:solidFill>
                  <a:srgbClr val="000000"/>
                </a:solidFill>
                <a:latin typeface="Candara"/>
                <a:cs typeface="Arial" pitchFamily="34" charset="0"/>
              </a:rPr>
              <a:t>		: x</a:t>
            </a:r>
          </a:p>
          <a:p>
            <a:pPr marL="296863" indent="-296863">
              <a:lnSpc>
                <a:spcPts val="4000"/>
              </a:lnSpc>
              <a:buClr>
                <a:srgbClr val="00A1E4"/>
              </a:buClr>
            </a:pPr>
            <a:endParaRPr lang="en-US" sz="2000" dirty="0">
              <a:solidFill>
                <a:srgbClr val="000000"/>
              </a:solidFill>
              <a:latin typeface="Candara"/>
            </a:endParaRPr>
          </a:p>
          <a:p>
            <a:pPr marL="296863" indent="-296863">
              <a:lnSpc>
                <a:spcPts val="4000"/>
              </a:lnSpc>
              <a:buClr>
                <a:srgbClr val="00A1E4"/>
              </a:buClr>
            </a:pPr>
            <a:endParaRPr lang="en-US" sz="2400" dirty="0">
              <a:solidFill>
                <a:srgbClr val="000000"/>
              </a:solidFill>
              <a:latin typeface="Candar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4</a:t>
            </a:r>
            <a:r>
              <a:rPr lang="en-US" sz="1200" dirty="0" smtClean="0"/>
              <a:t>.4: Navigation Commands</a:t>
            </a:r>
            <a:r>
              <a:rPr lang="en-US" sz="1000" b="0" dirty="0" smtClean="0"/>
              <a:t/>
            </a:r>
            <a:br>
              <a:rPr lang="en-US" sz="1000" b="0" dirty="0" smtClean="0"/>
            </a:br>
            <a:r>
              <a:rPr lang="en-US" dirty="0" smtClean="0"/>
              <a:t>Overview</a:t>
            </a:r>
          </a:p>
        </p:txBody>
      </p:sp>
      <p:sp>
        <p:nvSpPr>
          <p:cNvPr id="12291" name="Rectangle 3"/>
          <p:cNvSpPr>
            <a:spLocks noChangeArrowheads="1"/>
          </p:cNvSpPr>
          <p:nvPr/>
        </p:nvSpPr>
        <p:spPr bwMode="auto">
          <a:xfrm>
            <a:off x="345168" y="1040266"/>
            <a:ext cx="8229600" cy="4896077"/>
          </a:xfrm>
          <a:prstGeom prst="rect">
            <a:avLst/>
          </a:prstGeom>
          <a:noFill/>
          <a:ln w="12700">
            <a:noFill/>
            <a:miter lim="800000"/>
            <a:headEnd/>
            <a:tailEnd/>
          </a:ln>
        </p:spPr>
        <p:txBody>
          <a:bodyPr lIns="90488" tIns="44450" rIns="90488" bIns="44450"/>
          <a:lstStyle/>
          <a:p>
            <a:pPr marL="1143000" lvl="2" indent="-228600">
              <a:lnSpc>
                <a:spcPct val="150000"/>
              </a:lnSpc>
              <a:buClr>
                <a:srgbClr val="00A1E4"/>
              </a:buClr>
              <a:buFont typeface="Wingdings" pitchFamily="2" charset="2"/>
              <a:buNone/>
            </a:pPr>
            <a:r>
              <a:rPr lang="en-US" b="1" u="sng" dirty="0">
                <a:latin typeface="Candara"/>
                <a:cs typeface="Arial" pitchFamily="34" charset="0"/>
              </a:rPr>
              <a:t>Command</a:t>
            </a:r>
            <a:r>
              <a:rPr lang="en-US" b="1" dirty="0">
                <a:latin typeface="Candara"/>
                <a:cs typeface="Arial" pitchFamily="34" charset="0"/>
              </a:rPr>
              <a:t>	</a:t>
            </a:r>
            <a:r>
              <a:rPr lang="en-US" b="1" u="sng" dirty="0">
                <a:latin typeface="Candara"/>
                <a:cs typeface="Arial" pitchFamily="34" charset="0"/>
              </a:rPr>
              <a:t>Function</a:t>
            </a:r>
          </a:p>
          <a:p>
            <a:pPr marL="1143000" lvl="2" indent="-228600">
              <a:lnSpc>
                <a:spcPct val="150000"/>
              </a:lnSpc>
              <a:buClr>
                <a:srgbClr val="00A1E4"/>
              </a:buClr>
            </a:pPr>
            <a:r>
              <a:rPr lang="en-US" dirty="0">
                <a:latin typeface="Candara"/>
                <a:cs typeface="Arial" pitchFamily="34" charset="0"/>
              </a:rPr>
              <a:t> h 		Moves cursor left</a:t>
            </a:r>
          </a:p>
          <a:p>
            <a:pPr marL="1143000" lvl="2" indent="-228600">
              <a:lnSpc>
                <a:spcPct val="150000"/>
              </a:lnSpc>
              <a:buClr>
                <a:srgbClr val="00A1E4"/>
              </a:buClr>
            </a:pPr>
            <a:r>
              <a:rPr lang="en-US" dirty="0">
                <a:latin typeface="Candara"/>
                <a:cs typeface="Arial" pitchFamily="34" charset="0"/>
              </a:rPr>
              <a:t> j		</a:t>
            </a:r>
            <a:r>
              <a:rPr lang="en-US" dirty="0" smtClean="0">
                <a:latin typeface="Candara"/>
                <a:cs typeface="Arial" pitchFamily="34" charset="0"/>
              </a:rPr>
              <a:t>Moves </a:t>
            </a:r>
            <a:r>
              <a:rPr lang="en-US" dirty="0">
                <a:latin typeface="Candara"/>
                <a:cs typeface="Arial" pitchFamily="34" charset="0"/>
              </a:rPr>
              <a:t>cursor down</a:t>
            </a:r>
          </a:p>
          <a:p>
            <a:pPr marL="1143000" lvl="2" indent="-228600">
              <a:lnSpc>
                <a:spcPct val="150000"/>
              </a:lnSpc>
              <a:buClr>
                <a:srgbClr val="00A1E4"/>
              </a:buClr>
            </a:pPr>
            <a:r>
              <a:rPr lang="en-US" dirty="0">
                <a:latin typeface="Candara"/>
                <a:cs typeface="Arial" pitchFamily="34" charset="0"/>
              </a:rPr>
              <a:t> k		</a:t>
            </a:r>
            <a:r>
              <a:rPr lang="en-US" dirty="0" smtClean="0">
                <a:latin typeface="Candara"/>
                <a:cs typeface="Arial" pitchFamily="34" charset="0"/>
              </a:rPr>
              <a:t>Moves </a:t>
            </a:r>
            <a:r>
              <a:rPr lang="en-US" dirty="0">
                <a:latin typeface="Candara"/>
                <a:cs typeface="Arial" pitchFamily="34" charset="0"/>
              </a:rPr>
              <a:t>cursor up</a:t>
            </a:r>
          </a:p>
          <a:p>
            <a:pPr marL="1143000" lvl="2" indent="-228600">
              <a:lnSpc>
                <a:spcPct val="150000"/>
              </a:lnSpc>
              <a:buClr>
                <a:srgbClr val="00A1E4"/>
              </a:buClr>
            </a:pPr>
            <a:r>
              <a:rPr lang="en-US" dirty="0">
                <a:latin typeface="Candara"/>
                <a:cs typeface="Arial" pitchFamily="34" charset="0"/>
              </a:rPr>
              <a:t> I 		</a:t>
            </a:r>
            <a:r>
              <a:rPr lang="en-US" dirty="0" smtClean="0">
                <a:latin typeface="Candara"/>
                <a:cs typeface="Arial" pitchFamily="34" charset="0"/>
              </a:rPr>
              <a:t>Moves </a:t>
            </a:r>
            <a:r>
              <a:rPr lang="en-US" dirty="0">
                <a:latin typeface="Candara"/>
                <a:cs typeface="Arial" pitchFamily="34" charset="0"/>
              </a:rPr>
              <a:t>cursor right</a:t>
            </a:r>
          </a:p>
          <a:p>
            <a:pPr marL="1143000" lvl="2" indent="-228600">
              <a:lnSpc>
                <a:spcPct val="150000"/>
              </a:lnSpc>
              <a:buClr>
                <a:srgbClr val="00A1E4"/>
              </a:buClr>
            </a:pPr>
            <a:r>
              <a:rPr lang="en-US" dirty="0">
                <a:latin typeface="Candara"/>
                <a:cs typeface="Arial" pitchFamily="34" charset="0"/>
              </a:rPr>
              <a:t> ^		</a:t>
            </a:r>
            <a:r>
              <a:rPr lang="en-US" dirty="0" smtClean="0">
                <a:latin typeface="Candara"/>
                <a:cs typeface="Arial" pitchFamily="34" charset="0"/>
              </a:rPr>
              <a:t>Moves </a:t>
            </a:r>
            <a:r>
              <a:rPr lang="en-US" dirty="0">
                <a:latin typeface="Candara"/>
                <a:cs typeface="Arial" pitchFamily="34" charset="0"/>
              </a:rPr>
              <a:t>cursor to beginning of first </a:t>
            </a:r>
          </a:p>
          <a:p>
            <a:pPr marL="1143000" lvl="2" indent="-228600">
              <a:lnSpc>
                <a:spcPct val="150000"/>
              </a:lnSpc>
              <a:buClr>
                <a:srgbClr val="00A1E4"/>
              </a:buClr>
            </a:pPr>
            <a:r>
              <a:rPr lang="en-US" dirty="0">
                <a:latin typeface="Candara"/>
                <a:cs typeface="Arial" pitchFamily="34" charset="0"/>
              </a:rPr>
              <a:t> $		</a:t>
            </a:r>
            <a:r>
              <a:rPr lang="en-US" dirty="0" smtClean="0">
                <a:latin typeface="Candara"/>
                <a:cs typeface="Arial" pitchFamily="34" charset="0"/>
              </a:rPr>
              <a:t>Moves </a:t>
            </a:r>
            <a:r>
              <a:rPr lang="en-US" dirty="0">
                <a:latin typeface="Candara"/>
                <a:cs typeface="Arial" pitchFamily="34" charset="0"/>
              </a:rPr>
              <a:t>cursor to end of line</a:t>
            </a:r>
          </a:p>
          <a:p>
            <a:pPr marL="1143000" lvl="2" indent="-228600">
              <a:lnSpc>
                <a:spcPct val="150000"/>
              </a:lnSpc>
              <a:buClr>
                <a:srgbClr val="00A1E4"/>
              </a:buClr>
            </a:pPr>
            <a:r>
              <a:rPr lang="en-US" dirty="0">
                <a:latin typeface="Candara"/>
                <a:cs typeface="Arial" pitchFamily="34" charset="0"/>
              </a:rPr>
              <a:t> b		</a:t>
            </a:r>
            <a:r>
              <a:rPr lang="en-US" dirty="0" smtClean="0">
                <a:latin typeface="Candara"/>
                <a:cs typeface="Arial" pitchFamily="34" charset="0"/>
              </a:rPr>
              <a:t>Moves </a:t>
            </a:r>
            <a:r>
              <a:rPr lang="en-US" dirty="0">
                <a:latin typeface="Candara"/>
                <a:cs typeface="Arial" pitchFamily="34" charset="0"/>
              </a:rPr>
              <a:t>cursor backwards to beginning of word</a:t>
            </a:r>
          </a:p>
          <a:p>
            <a:pPr marL="1143000" lvl="2" indent="-228600">
              <a:lnSpc>
                <a:spcPct val="150000"/>
              </a:lnSpc>
              <a:buClr>
                <a:srgbClr val="00A1E4"/>
              </a:buClr>
            </a:pPr>
            <a:r>
              <a:rPr lang="en-US" dirty="0">
                <a:latin typeface="Candara"/>
                <a:cs typeface="Arial" pitchFamily="34" charset="0"/>
              </a:rPr>
              <a:t> e		</a:t>
            </a:r>
            <a:r>
              <a:rPr lang="en-US" dirty="0" smtClean="0">
                <a:latin typeface="Candara"/>
                <a:cs typeface="Arial" pitchFamily="34" charset="0"/>
              </a:rPr>
              <a:t>Moves </a:t>
            </a:r>
            <a:r>
              <a:rPr lang="en-US" dirty="0">
                <a:latin typeface="Candara"/>
                <a:cs typeface="Arial" pitchFamily="34" charset="0"/>
              </a:rPr>
              <a:t>cursor forward to end of word</a:t>
            </a:r>
          </a:p>
          <a:p>
            <a:pPr marL="1143000" lvl="2" indent="-228600">
              <a:lnSpc>
                <a:spcPct val="150000"/>
              </a:lnSpc>
              <a:buClr>
                <a:srgbClr val="00A1E4"/>
              </a:buClr>
            </a:pPr>
            <a:r>
              <a:rPr lang="en-US" dirty="0">
                <a:latin typeface="Candara"/>
                <a:cs typeface="Arial" pitchFamily="34" charset="0"/>
              </a:rPr>
              <a:t> w	</a:t>
            </a:r>
            <a:r>
              <a:rPr lang="en-US" dirty="0" smtClean="0">
                <a:latin typeface="Candara"/>
                <a:cs typeface="Arial" pitchFamily="34" charset="0"/>
              </a:rPr>
              <a:t>             Moves </a:t>
            </a:r>
            <a:r>
              <a:rPr lang="en-US" dirty="0">
                <a:latin typeface="Candara"/>
                <a:cs typeface="Arial" pitchFamily="34" charset="0"/>
              </a:rPr>
              <a:t>cursor forward to beginning of word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4</a:t>
            </a:r>
            <a:r>
              <a:rPr lang="en-US" sz="1200" dirty="0" smtClean="0"/>
              <a:t>.5: Paging Functions</a:t>
            </a:r>
            <a:r>
              <a:rPr lang="en-US" sz="1200" b="0" dirty="0" smtClean="0"/>
              <a:t/>
            </a:r>
            <a:br>
              <a:rPr lang="en-US" sz="1200" b="0" dirty="0" smtClean="0"/>
            </a:br>
            <a:r>
              <a:rPr lang="en-US" dirty="0" smtClean="0"/>
              <a:t>Details</a:t>
            </a:r>
          </a:p>
        </p:txBody>
      </p:sp>
      <p:sp>
        <p:nvSpPr>
          <p:cNvPr id="13315"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00A1E4"/>
              </a:buClr>
              <a:buFont typeface="Wingdings" pitchFamily="2" charset="2"/>
              <a:buNone/>
            </a:pPr>
            <a:r>
              <a:rPr lang="en-US" b="1" u="sng" dirty="0">
                <a:solidFill>
                  <a:srgbClr val="000000"/>
                </a:solidFill>
                <a:latin typeface="Candara"/>
                <a:cs typeface="Arial" pitchFamily="34" charset="0"/>
              </a:rPr>
              <a:t>Command</a:t>
            </a:r>
            <a:r>
              <a:rPr lang="en-US" b="1" dirty="0">
                <a:solidFill>
                  <a:srgbClr val="000000"/>
                </a:solidFill>
                <a:latin typeface="Candara"/>
                <a:cs typeface="Arial" pitchFamily="34" charset="0"/>
              </a:rPr>
              <a:t>		</a:t>
            </a:r>
            <a:r>
              <a:rPr lang="en-US" b="1" u="sng" dirty="0">
                <a:solidFill>
                  <a:srgbClr val="000000"/>
                </a:solidFill>
                <a:latin typeface="Candara"/>
                <a:cs typeface="Arial" pitchFamily="34" charset="0"/>
              </a:rPr>
              <a:t>Function</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&lt;Control-f&gt;		Full page forward</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&lt;Control-b&gt;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Full page backward</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&lt;Control-d&gt;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Half page forward</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&lt;Control-u&gt;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Half page backward</a:t>
            </a:r>
          </a:p>
          <a:p>
            <a:pPr marL="296863" indent="-296863">
              <a:lnSpc>
                <a:spcPts val="4000"/>
              </a:lnSpc>
              <a:buClr>
                <a:srgbClr val="00A1E4"/>
              </a:buClr>
              <a:buFontTx/>
              <a:buChar char="•"/>
            </a:pPr>
            <a:endParaRPr lang="en-US" dirty="0">
              <a:solidFill>
                <a:srgbClr val="000000"/>
              </a:solidFill>
              <a:latin typeface="Candara"/>
              <a:cs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8B3D1079-F114-4722-99F4-D7CB63B7A2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2753</TotalTime>
  <Words>667</Words>
  <Application>Microsoft Office PowerPoint</Application>
  <PresentationFormat>On-screen Show (4:3)</PresentationFormat>
  <Paragraphs>203</Paragraphs>
  <Slides>14</Slides>
  <Notes>13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24" baseType="lpstr">
      <vt:lpstr>Calibri</vt:lpstr>
      <vt:lpstr>MS PGothic</vt:lpstr>
      <vt:lpstr>Verdana</vt:lpstr>
      <vt:lpstr>Candara</vt:lpstr>
      <vt:lpstr>Arial</vt:lpstr>
      <vt:lpstr>Wingdings</vt:lpstr>
      <vt:lpstr>1_Office Theme</vt:lpstr>
      <vt:lpstr>Capgemini 2017_Cover slides</vt:lpstr>
      <vt:lpstr>Document</vt:lpstr>
      <vt:lpstr>think-cell Slide</vt:lpstr>
      <vt:lpstr>UNIX</vt:lpstr>
      <vt:lpstr>Lesson Objectives</vt:lpstr>
      <vt:lpstr>Lesson Objectives</vt:lpstr>
      <vt:lpstr>4.1: Modes of Vi Editor Introduction</vt:lpstr>
      <vt:lpstr>4.2: Input Mode Commands Contents</vt:lpstr>
      <vt:lpstr>Contents (contd..)</vt:lpstr>
      <vt:lpstr>4.3: Vi Editor – Save &amp; Quit Description</vt:lpstr>
      <vt:lpstr>4.4: Navigation Commands Overview</vt:lpstr>
      <vt:lpstr>4.5: Paging Functions Details</vt:lpstr>
      <vt:lpstr>4.6: Search and Repeat Commands Details</vt:lpstr>
      <vt:lpstr>4.7: Vi Editor – Other Features    Using set command</vt:lpstr>
      <vt:lpstr>4.7: Vi Editor – Other Features  Details</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Gupta, Sameer</cp:lastModifiedBy>
  <cp:revision>143</cp:revision>
  <dcterms:created xsi:type="dcterms:W3CDTF">2012-05-18T02:59:15Z</dcterms:created>
  <dcterms:modified xsi:type="dcterms:W3CDTF">2018-05-31T12:18:03Z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