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61" r:id="rId3"/>
    <p:sldId id="263" r:id="rId4"/>
    <p:sldId id="257" r:id="rId5"/>
    <p:sldId id="268" r:id="rId6"/>
    <p:sldId id="258" r:id="rId7"/>
    <p:sldId id="259" r:id="rId8"/>
    <p:sldId id="260"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2A0920-1244-49C5-BCAC-79C7D159B558}"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81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2A0920-1244-49C5-BCAC-79C7D159B558}"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251009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2A0920-1244-49C5-BCAC-79C7D159B558}"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305296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2A0920-1244-49C5-BCAC-79C7D159B558}"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239539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A0920-1244-49C5-BCAC-79C7D159B558}"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80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2A0920-1244-49C5-BCAC-79C7D159B558}"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53532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2A0920-1244-49C5-BCAC-79C7D159B558}" type="datetimeFigureOut">
              <a:rPr lang="en-US" smtClean="0"/>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113739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2A0920-1244-49C5-BCAC-79C7D159B558}" type="datetimeFigureOut">
              <a:rPr lang="en-US" smtClean="0"/>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68655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2A0920-1244-49C5-BCAC-79C7D159B558}" type="datetimeFigureOut">
              <a:rPr lang="en-US" smtClean="0"/>
              <a:t>6/4/2017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85519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2A0920-1244-49C5-BCAC-79C7D159B558}" type="datetimeFigureOut">
              <a:rPr lang="en-US" smtClean="0"/>
              <a:t>6/4/2017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E28767-757F-4D56-89AD-1984A57454B9}" type="slidenum">
              <a:rPr lang="en-US" smtClean="0"/>
              <a:t>‹#›</a:t>
            </a:fld>
            <a:endParaRPr lang="en-US"/>
          </a:p>
        </p:txBody>
      </p:sp>
    </p:spTree>
    <p:extLst>
      <p:ext uri="{BB962C8B-B14F-4D97-AF65-F5344CB8AC3E}">
        <p14:creationId xmlns:p14="http://schemas.microsoft.com/office/powerpoint/2010/main" val="304858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A0920-1244-49C5-BCAC-79C7D159B558}"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194691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2A0920-1244-49C5-BCAC-79C7D159B558}" type="datetimeFigureOut">
              <a:rPr lang="en-US" smtClean="0"/>
              <a:t>6/4/2017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E28767-757F-4D56-89AD-1984A57454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3752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SAS Capstone Project</a:t>
            </a:r>
            <a:endParaRPr lang="en-US" dirty="0"/>
          </a:p>
        </p:txBody>
      </p:sp>
      <p:sp>
        <p:nvSpPr>
          <p:cNvPr id="3" name="Subtitle 2"/>
          <p:cNvSpPr>
            <a:spLocks noGrp="1"/>
          </p:cNvSpPr>
          <p:nvPr>
            <p:ph type="subTitle" idx="1"/>
          </p:nvPr>
        </p:nvSpPr>
        <p:spPr/>
        <p:txBody>
          <a:bodyPr/>
          <a:lstStyle/>
          <a:p>
            <a:r>
              <a:rPr lang="en-IN" dirty="0" smtClean="0"/>
              <a:t>                                                                     </a:t>
            </a:r>
            <a:r>
              <a:rPr lang="en-IN" b="1" dirty="0" smtClean="0">
                <a:solidFill>
                  <a:schemeClr val="tx1"/>
                </a:solidFill>
              </a:rPr>
              <a:t>By Subhranil Roy</a:t>
            </a:r>
            <a:endParaRPr lang="en-US" b="1" dirty="0">
              <a:solidFill>
                <a:schemeClr val="tx1"/>
              </a:solidFill>
            </a:endParaRPr>
          </a:p>
        </p:txBody>
      </p:sp>
    </p:spTree>
    <p:extLst>
      <p:ext uri="{BB962C8B-B14F-4D97-AF65-F5344CB8AC3E}">
        <p14:creationId xmlns:p14="http://schemas.microsoft.com/office/powerpoint/2010/main" val="946779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916" y="1999493"/>
            <a:ext cx="10058400" cy="1450757"/>
          </a:xfrm>
        </p:spPr>
        <p:txBody>
          <a:bodyPr/>
          <a:lstStyle/>
          <a:p>
            <a:r>
              <a:rPr lang="en-IN" dirty="0" smtClean="0"/>
              <a:t>                      Thank You</a:t>
            </a:r>
            <a:endParaRPr lang="en-US" dirty="0"/>
          </a:p>
        </p:txBody>
      </p:sp>
    </p:spTree>
    <p:extLst>
      <p:ext uri="{BB962C8B-B14F-4D97-AF65-F5344CB8AC3E}">
        <p14:creationId xmlns:p14="http://schemas.microsoft.com/office/powerpoint/2010/main" val="17847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US" dirty="0"/>
          </a:p>
        </p:txBody>
      </p:sp>
      <p:sp>
        <p:nvSpPr>
          <p:cNvPr id="3" name="Content Placeholder 2"/>
          <p:cNvSpPr>
            <a:spLocks noGrp="1"/>
          </p:cNvSpPr>
          <p:nvPr>
            <p:ph idx="1"/>
          </p:nvPr>
        </p:nvSpPr>
        <p:spPr/>
        <p:txBody>
          <a:bodyPr>
            <a:normAutofit/>
          </a:bodyPr>
          <a:lstStyle/>
          <a:p>
            <a:r>
              <a:rPr lang="en-IN" sz="3600" dirty="0" smtClean="0"/>
              <a:t>* What are the top factor driving churn at Mobicom</a:t>
            </a:r>
          </a:p>
          <a:p>
            <a:r>
              <a:rPr lang="en-IN" sz="3600" dirty="0" smtClean="0"/>
              <a:t>*</a:t>
            </a:r>
            <a:r>
              <a:rPr lang="en-IN" sz="3600" dirty="0"/>
              <a:t> </a:t>
            </a:r>
            <a:r>
              <a:rPr lang="en-IN" sz="3600" dirty="0" smtClean="0"/>
              <a:t>What will be the proactive retention plan to minimize churn</a:t>
            </a:r>
          </a:p>
          <a:p>
            <a:r>
              <a:rPr lang="en-IN" sz="3600" dirty="0" smtClean="0"/>
              <a:t>*Who are the high revenue customers.</a:t>
            </a:r>
          </a:p>
          <a:p>
            <a:r>
              <a:rPr lang="en-IN" sz="3600" dirty="0" smtClean="0"/>
              <a:t>* What will be the targeted segment for marketing camping</a:t>
            </a:r>
          </a:p>
          <a:p>
            <a:endParaRPr lang="en-IN" sz="3600" dirty="0" smtClean="0"/>
          </a:p>
          <a:p>
            <a:endParaRPr lang="en-US" dirty="0"/>
          </a:p>
        </p:txBody>
      </p:sp>
    </p:spTree>
    <p:extLst>
      <p:ext uri="{BB962C8B-B14F-4D97-AF65-F5344CB8AC3E}">
        <p14:creationId xmlns:p14="http://schemas.microsoft.com/office/powerpoint/2010/main" val="1453771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Churn Rate at Mobicom</a:t>
            </a:r>
            <a:endParaRPr lang="en-US" dirty="0"/>
          </a:p>
        </p:txBody>
      </p:sp>
      <p:sp>
        <p:nvSpPr>
          <p:cNvPr id="5" name="Content Placeholder 4"/>
          <p:cNvSpPr>
            <a:spLocks noGrp="1"/>
          </p:cNvSpPr>
          <p:nvPr>
            <p:ph idx="1"/>
          </p:nvPr>
        </p:nvSpPr>
        <p:spPr/>
        <p:txBody>
          <a:bodyPr>
            <a:normAutofit/>
          </a:bodyPr>
          <a:lstStyle/>
          <a:p>
            <a:r>
              <a:rPr lang="en-IN" sz="3600" dirty="0" smtClean="0"/>
              <a:t>Recent churn rate at Mobicom is 23.8%.</a:t>
            </a:r>
            <a:endParaRPr lang="en-US" sz="3600" dirty="0"/>
          </a:p>
        </p:txBody>
      </p:sp>
    </p:spTree>
    <p:extLst>
      <p:ext uri="{BB962C8B-B14F-4D97-AF65-F5344CB8AC3E}">
        <p14:creationId xmlns:p14="http://schemas.microsoft.com/office/powerpoint/2010/main" val="3775827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top </a:t>
            </a:r>
            <a:r>
              <a:rPr lang="en-US" dirty="0"/>
              <a:t>five factors driving likelihood of churn at Mobicom</a:t>
            </a:r>
          </a:p>
        </p:txBody>
      </p:sp>
      <p:sp>
        <p:nvSpPr>
          <p:cNvPr id="3" name="Content Placeholder 2"/>
          <p:cNvSpPr>
            <a:spLocks noGrp="1"/>
          </p:cNvSpPr>
          <p:nvPr>
            <p:ph idx="1"/>
          </p:nvPr>
        </p:nvSpPr>
        <p:spPr/>
        <p:txBody>
          <a:bodyPr>
            <a:normAutofit/>
          </a:bodyPr>
          <a:lstStyle/>
          <a:p>
            <a:r>
              <a:rPr lang="en-IN" sz="2400" dirty="0" smtClean="0"/>
              <a:t>*</a:t>
            </a:r>
            <a:r>
              <a:rPr lang="en-US" sz="2400" dirty="0"/>
              <a:t> </a:t>
            </a:r>
            <a:r>
              <a:rPr lang="en-US" sz="2400" dirty="0" smtClean="0"/>
              <a:t>Age  </a:t>
            </a:r>
            <a:r>
              <a:rPr lang="en-US" sz="2400" dirty="0" smtClean="0"/>
              <a:t>of the </a:t>
            </a:r>
            <a:r>
              <a:rPr lang="en-US" sz="2400" dirty="0"/>
              <a:t>current </a:t>
            </a:r>
            <a:r>
              <a:rPr lang="en-US" sz="2400" dirty="0" smtClean="0"/>
              <a:t>equipment- Positively correlated with churn.</a:t>
            </a:r>
          </a:p>
          <a:p>
            <a:r>
              <a:rPr lang="en-IN" sz="2400" dirty="0" smtClean="0"/>
              <a:t>* Retention calls: The customer who are not received any retention calls are more likely to churn.</a:t>
            </a:r>
          </a:p>
          <a:p>
            <a:r>
              <a:rPr lang="en-IN" sz="2400" dirty="0" smtClean="0"/>
              <a:t>* Non Optimal rate plan-The </a:t>
            </a:r>
            <a:r>
              <a:rPr lang="en-IN" sz="2400" dirty="0"/>
              <a:t>subscriber who are on non optimal plan are more likely to be churn</a:t>
            </a:r>
            <a:r>
              <a:rPr lang="en-IN" sz="2400" dirty="0" smtClean="0"/>
              <a:t>.</a:t>
            </a:r>
          </a:p>
          <a:p>
            <a:r>
              <a:rPr lang="en-IN" sz="2400" dirty="0" smtClean="0"/>
              <a:t>*</a:t>
            </a:r>
            <a:r>
              <a:rPr lang="en-IN" sz="2400" dirty="0"/>
              <a:t>Unique Subscriber-  Churn rate is depending on </a:t>
            </a:r>
            <a:r>
              <a:rPr lang="en-IN" sz="2400" dirty="0" smtClean="0"/>
              <a:t>number </a:t>
            </a:r>
            <a:r>
              <a:rPr lang="en-IN" sz="2400" dirty="0"/>
              <a:t>of  unique </a:t>
            </a:r>
            <a:r>
              <a:rPr lang="en-IN" sz="2400" dirty="0" smtClean="0"/>
              <a:t>subscriber </a:t>
            </a:r>
            <a:r>
              <a:rPr lang="en-IN" sz="2400" dirty="0"/>
              <a:t>in house hold. </a:t>
            </a:r>
            <a:endParaRPr lang="en-IN" sz="2400" dirty="0" smtClean="0"/>
          </a:p>
          <a:p>
            <a:r>
              <a:rPr lang="en-IN" sz="2400" dirty="0" smtClean="0"/>
              <a:t>*Number of months in service- Months is negatively related with churn. </a:t>
            </a:r>
            <a:endParaRPr lang="en-IN" sz="2400" dirty="0"/>
          </a:p>
          <a:p>
            <a:endParaRPr lang="en-IN" sz="1100" dirty="0" smtClean="0"/>
          </a:p>
        </p:txBody>
      </p:sp>
    </p:spTree>
    <p:extLst>
      <p:ext uri="{BB962C8B-B14F-4D97-AF65-F5344CB8AC3E}">
        <p14:creationId xmlns:p14="http://schemas.microsoft.com/office/powerpoint/2010/main" val="1708262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278452"/>
            <a:ext cx="6109790" cy="3615520"/>
          </a:xfrm>
          <a:prstGeom prst="rect">
            <a:avLst/>
          </a:prstGeom>
        </p:spPr>
      </p:pic>
      <p:pic>
        <p:nvPicPr>
          <p:cNvPr id="6" name="Picture 5"/>
          <p:cNvPicPr>
            <a:picLocks noChangeAspect="1"/>
          </p:cNvPicPr>
          <p:nvPr/>
        </p:nvPicPr>
        <p:blipFill>
          <a:blip r:embed="rId3"/>
          <a:stretch>
            <a:fillRect/>
          </a:stretch>
        </p:blipFill>
        <p:spPr>
          <a:xfrm>
            <a:off x="6176799" y="1278452"/>
            <a:ext cx="6015201" cy="3615520"/>
          </a:xfrm>
          <a:prstGeom prst="rect">
            <a:avLst/>
          </a:prstGeom>
        </p:spPr>
      </p:pic>
    </p:spTree>
    <p:extLst>
      <p:ext uri="{BB962C8B-B14F-4D97-AF65-F5344CB8AC3E}">
        <p14:creationId xmlns:p14="http://schemas.microsoft.com/office/powerpoint/2010/main" val="422012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of survey findings</a:t>
            </a:r>
            <a:endParaRPr lang="en-US" dirty="0"/>
          </a:p>
        </p:txBody>
      </p:sp>
      <p:sp>
        <p:nvSpPr>
          <p:cNvPr id="3" name="Content Placeholder 2"/>
          <p:cNvSpPr>
            <a:spLocks noGrp="1"/>
          </p:cNvSpPr>
          <p:nvPr>
            <p:ph idx="1"/>
          </p:nvPr>
        </p:nvSpPr>
        <p:spPr/>
        <p:txBody>
          <a:bodyPr>
            <a:normAutofit fontScale="92500" lnSpcReduction="20000"/>
          </a:bodyPr>
          <a:lstStyle/>
          <a:p>
            <a:r>
              <a:rPr lang="en-IN" sz="2800" dirty="0" smtClean="0"/>
              <a:t>*With increase of mean of monthly  revenue the probability of churn is also increase marginally.  So ‘cost and billing’ is not very important but it is some how leading to churn. It has very little effect to churn</a:t>
            </a:r>
            <a:r>
              <a:rPr lang="en-IN" sz="2800" dirty="0" smtClean="0"/>
              <a:t>. </a:t>
            </a:r>
            <a:r>
              <a:rPr lang="en-IN" sz="2800" dirty="0" smtClean="0"/>
              <a:t>For unit increase of revenue probability of churn is increase by 0.2%.</a:t>
            </a:r>
            <a:endParaRPr lang="en-IN" sz="2800" dirty="0" smtClean="0"/>
          </a:p>
          <a:p>
            <a:r>
              <a:rPr lang="en-IN" sz="2800" dirty="0" smtClean="0"/>
              <a:t>*Data usage quality has no direct influence on churn but over all dropped and blocked voice and data call causes churn</a:t>
            </a:r>
            <a:r>
              <a:rPr lang="en-IN" sz="2800" dirty="0" smtClean="0"/>
              <a:t>. Probability of churn for this case is increase by 0.3% for unit increase of voice and data drop and block calls.</a:t>
            </a:r>
            <a:endParaRPr lang="en-IN" sz="2800" dirty="0" smtClean="0"/>
          </a:p>
          <a:p>
            <a:r>
              <a:rPr lang="en-IN" sz="2800" dirty="0" smtClean="0"/>
              <a:t> *Data usage connectivity does not directly  leading to churn. </a:t>
            </a:r>
          </a:p>
          <a:p>
            <a:endParaRPr lang="en-IN" dirty="0" smtClean="0"/>
          </a:p>
          <a:p>
            <a:r>
              <a:rPr lang="en-IN" dirty="0" smtClean="0"/>
              <a:t>  </a:t>
            </a:r>
            <a:endParaRPr lang="en-US" dirty="0"/>
          </a:p>
        </p:txBody>
      </p:sp>
    </p:spTree>
    <p:extLst>
      <p:ext uri="{BB962C8B-B14F-4D97-AF65-F5344CB8AC3E}">
        <p14:creationId xmlns:p14="http://schemas.microsoft.com/office/powerpoint/2010/main" val="285679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a:t>
            </a:r>
            <a:r>
              <a:rPr lang="en-US" dirty="0"/>
              <a:t>plan migration as a proactive retention strategy</a:t>
            </a:r>
          </a:p>
        </p:txBody>
      </p:sp>
      <p:sp>
        <p:nvSpPr>
          <p:cNvPr id="3" name="Content Placeholder 2"/>
          <p:cNvSpPr>
            <a:spLocks noGrp="1"/>
          </p:cNvSpPr>
          <p:nvPr>
            <p:ph idx="1"/>
          </p:nvPr>
        </p:nvSpPr>
        <p:spPr/>
        <p:txBody>
          <a:bodyPr/>
          <a:lstStyle/>
          <a:p>
            <a:r>
              <a:rPr lang="en-IN" dirty="0" smtClean="0"/>
              <a:t>* The churn rate for the non optimal plan customer is very high. </a:t>
            </a:r>
            <a:r>
              <a:rPr lang="en-IN" dirty="0" smtClean="0"/>
              <a:t> Probability of  churn is increase by 20 %  for non optimal rate plan customers. So </a:t>
            </a:r>
            <a:r>
              <a:rPr lang="en-IN" dirty="0" smtClean="0"/>
              <a:t>Rate plan migration will be a very important proactive retention strategy.  </a:t>
            </a:r>
            <a:endParaRPr lang="en-US" dirty="0"/>
          </a:p>
        </p:txBody>
      </p:sp>
    </p:spTree>
    <p:extLst>
      <p:ext uri="{BB962C8B-B14F-4D97-AF65-F5344CB8AC3E}">
        <p14:creationId xmlns:p14="http://schemas.microsoft.com/office/powerpoint/2010/main" val="1686624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R</a:t>
            </a:r>
            <a:r>
              <a:rPr lang="en-IN" sz="4000" dirty="0" smtClean="0"/>
              <a:t>ecommendation for </a:t>
            </a:r>
            <a:r>
              <a:rPr lang="en-IN" sz="4000" dirty="0"/>
              <a:t>prioritisation of customers for a proactive retention campaigns in the future</a:t>
            </a:r>
            <a:endParaRPr lang="en-US" sz="4000" dirty="0"/>
          </a:p>
        </p:txBody>
      </p:sp>
      <p:sp>
        <p:nvSpPr>
          <p:cNvPr id="3" name="Content Placeholder 2"/>
          <p:cNvSpPr>
            <a:spLocks noGrp="1"/>
          </p:cNvSpPr>
          <p:nvPr>
            <p:ph idx="1"/>
          </p:nvPr>
        </p:nvSpPr>
        <p:spPr/>
        <p:txBody>
          <a:bodyPr>
            <a:normAutofit/>
          </a:bodyPr>
          <a:lstStyle/>
          <a:p>
            <a:r>
              <a:rPr lang="en-IN" dirty="0" smtClean="0"/>
              <a:t>*Family bundle plane- increasing  number of active subscriber in household is negatively correlated with churn so family bundling plane will play a key role to retain the customer. </a:t>
            </a:r>
          </a:p>
          <a:p>
            <a:r>
              <a:rPr lang="en-IN" dirty="0" smtClean="0"/>
              <a:t>*Optimal rate plane migration- Bring the non optimal rate plane customer into optimal rate plane. From the model it is clear that the factor  non optimal plan is directly driving to churn.</a:t>
            </a:r>
          </a:p>
          <a:p>
            <a:r>
              <a:rPr lang="en-IN" dirty="0"/>
              <a:t>*</a:t>
            </a:r>
            <a:r>
              <a:rPr lang="en-IN" dirty="0" smtClean="0"/>
              <a:t>  The customer whose age are less than 35 are more likely to churn. This customers are need spatial focus for proactive retention plan.</a:t>
            </a:r>
          </a:p>
          <a:p>
            <a:r>
              <a:rPr lang="en-IN" dirty="0" smtClean="0"/>
              <a:t>*Over all network quality need to be improve to retain customer.</a:t>
            </a:r>
          </a:p>
          <a:p>
            <a:r>
              <a:rPr lang="en-IN" dirty="0" smtClean="0"/>
              <a:t>*No of month the customer is using the service is negatively correlated to churn. Implement plane like loyalty bonus plan for them to attract the new customer to stay long with Mobicom.</a:t>
            </a:r>
          </a:p>
          <a:p>
            <a:r>
              <a:rPr lang="en-IN" dirty="0" smtClean="0"/>
              <a:t>* Customers from rural and town are also likely to churn than the customer form other area. Rural and town area should get more focus on proactive retention plan.  </a:t>
            </a:r>
            <a:endParaRPr lang="en-US" dirty="0"/>
          </a:p>
        </p:txBody>
      </p:sp>
    </p:spTree>
    <p:extLst>
      <p:ext uri="{BB962C8B-B14F-4D97-AF65-F5344CB8AC3E}">
        <p14:creationId xmlns:p14="http://schemas.microsoft.com/office/powerpoint/2010/main" val="238925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t>
            </a:r>
            <a:r>
              <a:rPr lang="en-US" dirty="0"/>
              <a:t>segments for proactive retention </a:t>
            </a:r>
            <a:r>
              <a:rPr lang="en-US" dirty="0" smtClean="0"/>
              <a:t>campaigns</a:t>
            </a:r>
            <a:endParaRPr lang="en-US" dirty="0"/>
          </a:p>
        </p:txBody>
      </p:sp>
      <p:sp>
        <p:nvSpPr>
          <p:cNvPr id="7" name="TextBox 6"/>
          <p:cNvSpPr txBox="1"/>
          <p:nvPr/>
        </p:nvSpPr>
        <p:spPr>
          <a:xfrm>
            <a:off x="1097280" y="2047741"/>
            <a:ext cx="4473597" cy="4247317"/>
          </a:xfrm>
          <a:prstGeom prst="rect">
            <a:avLst/>
          </a:prstGeom>
          <a:noFill/>
        </p:spPr>
        <p:txBody>
          <a:bodyPr wrap="none" rtlCol="0">
            <a:spAutoFit/>
          </a:bodyPr>
          <a:lstStyle/>
          <a:p>
            <a:r>
              <a:rPr lang="en-IN" dirty="0" smtClean="0"/>
              <a:t> *About 10000 customer are there from</a:t>
            </a:r>
          </a:p>
          <a:p>
            <a:r>
              <a:rPr lang="en-IN" dirty="0"/>
              <a:t>w</a:t>
            </a:r>
            <a:r>
              <a:rPr lang="en-IN" dirty="0" smtClean="0"/>
              <a:t>hom Mobicom receive 65% more </a:t>
            </a:r>
          </a:p>
          <a:p>
            <a:r>
              <a:rPr lang="en-IN" dirty="0" smtClean="0"/>
              <a:t>average revenue than the general population.</a:t>
            </a:r>
          </a:p>
          <a:p>
            <a:r>
              <a:rPr lang="en-IN" dirty="0" smtClean="0"/>
              <a:t>*Mean no of blocked and dropped voice and </a:t>
            </a:r>
          </a:p>
          <a:p>
            <a:r>
              <a:rPr lang="en-IN" dirty="0"/>
              <a:t>d</a:t>
            </a:r>
            <a:r>
              <a:rPr lang="en-IN" dirty="0" smtClean="0"/>
              <a:t>ata calls for these customers are 95% higher</a:t>
            </a:r>
          </a:p>
          <a:p>
            <a:r>
              <a:rPr lang="en-IN" dirty="0"/>
              <a:t>t</a:t>
            </a:r>
            <a:r>
              <a:rPr lang="en-IN" dirty="0" smtClean="0"/>
              <a:t>han the population.</a:t>
            </a:r>
          </a:p>
          <a:p>
            <a:r>
              <a:rPr lang="en-IN" dirty="0" smtClean="0"/>
              <a:t>*Mean no of complain called received by </a:t>
            </a:r>
          </a:p>
          <a:p>
            <a:r>
              <a:rPr lang="en-IN" dirty="0" smtClean="0"/>
              <a:t>Mobicom from these customer are also 90%</a:t>
            </a:r>
          </a:p>
          <a:p>
            <a:r>
              <a:rPr lang="en-IN" dirty="0"/>
              <a:t>h</a:t>
            </a:r>
            <a:r>
              <a:rPr lang="en-IN" dirty="0" smtClean="0"/>
              <a:t>igher than the population.</a:t>
            </a:r>
          </a:p>
          <a:p>
            <a:r>
              <a:rPr lang="en-IN" dirty="0" smtClean="0"/>
              <a:t>*These will be the most important first</a:t>
            </a:r>
          </a:p>
          <a:p>
            <a:r>
              <a:rPr lang="en-IN" dirty="0" smtClean="0"/>
              <a:t> target segment  for proactive retention</a:t>
            </a:r>
          </a:p>
          <a:p>
            <a:r>
              <a:rPr lang="en-IN" dirty="0" smtClean="0"/>
              <a:t> plan.</a:t>
            </a:r>
          </a:p>
          <a:p>
            <a:r>
              <a:rPr lang="en-IN" dirty="0" smtClean="0"/>
              <a:t>*Churn rate of these customers are 22.89%.</a:t>
            </a:r>
          </a:p>
          <a:p>
            <a:endParaRPr lang="en-IN" dirty="0" smtClean="0"/>
          </a:p>
          <a:p>
            <a:r>
              <a:rPr lang="en-IN" dirty="0" smtClean="0"/>
              <a:t>  </a:t>
            </a:r>
            <a:endParaRPr lang="en-US" dirty="0"/>
          </a:p>
        </p:txBody>
      </p:sp>
      <p:pic>
        <p:nvPicPr>
          <p:cNvPr id="10" name="Content Placeholder 9"/>
          <p:cNvPicPr>
            <a:picLocks noGrp="1" noChangeAspect="1"/>
          </p:cNvPicPr>
          <p:nvPr>
            <p:ph idx="1"/>
          </p:nvPr>
        </p:nvPicPr>
        <p:blipFill>
          <a:blip r:embed="rId2"/>
          <a:stretch>
            <a:fillRect/>
          </a:stretch>
        </p:blipFill>
        <p:spPr>
          <a:xfrm>
            <a:off x="5766636" y="1773615"/>
            <a:ext cx="5389044" cy="4521443"/>
          </a:xfrm>
          <a:prstGeom prst="rect">
            <a:avLst/>
          </a:prstGeom>
        </p:spPr>
      </p:pic>
    </p:spTree>
    <p:extLst>
      <p:ext uri="{BB962C8B-B14F-4D97-AF65-F5344CB8AC3E}">
        <p14:creationId xmlns:p14="http://schemas.microsoft.com/office/powerpoint/2010/main" val="6758174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385</TotalTime>
  <Words>602</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      SAS Capstone Project</vt:lpstr>
      <vt:lpstr>Objectives:</vt:lpstr>
      <vt:lpstr>Churn Rate at Mobicom</vt:lpstr>
      <vt:lpstr>The top five factors driving likelihood of churn at Mobicom</vt:lpstr>
      <vt:lpstr>PowerPoint Presentation</vt:lpstr>
      <vt:lpstr>Validation of survey findings</vt:lpstr>
      <vt:lpstr>Rate plan migration as a proactive retention strategy</vt:lpstr>
      <vt:lpstr>Recommendation for prioritisation of customers for a proactive retention campaigns in the future</vt:lpstr>
      <vt:lpstr>Target segments for proactive retention campaigns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Jig12681</dc:creator>
  <cp:lastModifiedBy>Jig12681</cp:lastModifiedBy>
  <cp:revision>33</cp:revision>
  <dcterms:created xsi:type="dcterms:W3CDTF">2017-05-26T09:36:59Z</dcterms:created>
  <dcterms:modified xsi:type="dcterms:W3CDTF">2017-06-04T16:26:05Z</dcterms:modified>
</cp:coreProperties>
</file>