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1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0.jpg"/><Relationship Id="rId11" Type="http://schemas.openxmlformats.org/officeDocument/2006/relationships/image" Target="../media/image14.png"/><Relationship Id="rId10" Type="http://schemas.openxmlformats.org/officeDocument/2006/relationships/image" Target="../media/image1.png"/><Relationship Id="rId12" Type="http://schemas.openxmlformats.org/officeDocument/2006/relationships/image" Target="../media/image7.jpg"/><Relationship Id="rId9" Type="http://schemas.openxmlformats.org/officeDocument/2006/relationships/image" Target="../media/image16.png"/><Relationship Id="rId5" Type="http://schemas.openxmlformats.org/officeDocument/2006/relationships/image" Target="../media/image2.jpg"/><Relationship Id="rId6" Type="http://schemas.openxmlformats.org/officeDocument/2006/relationships/image" Target="../media/image12.jpg"/><Relationship Id="rId7" Type="http://schemas.openxmlformats.org/officeDocument/2006/relationships/image" Target="../media/image15.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484350" y="605275"/>
            <a:ext cx="6237300" cy="242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Live Weather &amp; Pollution Monitoring System</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Minor Project By Akash Adhikari &amp; </a:t>
            </a:r>
            <a:r>
              <a:rPr lang="en" sz="2400"/>
              <a:t>Arjit Yadav</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38322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Data Set Collection</a:t>
            </a:r>
            <a:endParaRPr>
              <a:solidFill>
                <a:schemeClr val="dk1"/>
              </a:solidFill>
            </a:endParaRPr>
          </a:p>
        </p:txBody>
      </p:sp>
      <p:pic>
        <p:nvPicPr>
          <p:cNvPr id="140" name="Shape 140"/>
          <p:cNvPicPr preferRelativeResize="0"/>
          <p:nvPr/>
        </p:nvPicPr>
        <p:blipFill>
          <a:blip r:embed="rId3">
            <a:alphaModFix/>
          </a:blip>
          <a:stretch>
            <a:fillRect/>
          </a:stretch>
        </p:blipFill>
        <p:spPr>
          <a:xfrm>
            <a:off x="608600" y="1317750"/>
            <a:ext cx="7910000" cy="352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4294967295" type="title"/>
          </p:nvPr>
        </p:nvSpPr>
        <p:spPr>
          <a:xfrm>
            <a:off x="3489975" y="86400"/>
            <a:ext cx="2096100" cy="768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n" sz="3600">
                <a:solidFill>
                  <a:schemeClr val="dk1"/>
                </a:solidFill>
              </a:rPr>
              <a:t>Results</a:t>
            </a:r>
            <a:endParaRPr sz="2400"/>
          </a:p>
          <a:p>
            <a:pPr indent="0" lvl="0" marL="0" rtl="0">
              <a:spcBef>
                <a:spcPts val="1600"/>
              </a:spcBef>
              <a:spcAft>
                <a:spcPts val="1600"/>
              </a:spcAft>
              <a:buNone/>
            </a:pPr>
            <a:r>
              <a:t/>
            </a:r>
            <a:endParaRPr sz="3600">
              <a:solidFill>
                <a:schemeClr val="dk1"/>
              </a:solidFill>
            </a:endParaRPr>
          </a:p>
        </p:txBody>
      </p:sp>
      <p:sp>
        <p:nvSpPr>
          <p:cNvPr id="146" name="Shape 146"/>
          <p:cNvSpPr txBox="1"/>
          <p:nvPr>
            <p:ph idx="4294967295" type="title"/>
          </p:nvPr>
        </p:nvSpPr>
        <p:spPr>
          <a:xfrm>
            <a:off x="177525" y="736800"/>
            <a:ext cx="8905200" cy="43074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b="0" lang="en" sz="2400"/>
              <a:t>After sensing the data from different sensor devices, which are placed in particular area of interest. The sensed data will be automatically sent to the web server, when a proper connection is established with server device. </a:t>
            </a:r>
            <a:endParaRPr b="0" sz="2400"/>
          </a:p>
          <a:p>
            <a:pPr indent="-381000" lvl="0" marL="457200" rtl="0">
              <a:lnSpc>
                <a:spcPct val="115000"/>
              </a:lnSpc>
              <a:spcBef>
                <a:spcPts val="0"/>
              </a:spcBef>
              <a:spcAft>
                <a:spcPts val="0"/>
              </a:spcAft>
              <a:buSzPts val="2400"/>
              <a:buChar char="●"/>
            </a:pPr>
            <a:r>
              <a:rPr b="0" lang="en" sz="2400"/>
              <a:t>The web server page which will allow us to monitor and control the system. </a:t>
            </a:r>
            <a:endParaRPr b="0" sz="2400"/>
          </a:p>
          <a:p>
            <a:pPr indent="-381000" lvl="0" marL="457200" rtl="0">
              <a:lnSpc>
                <a:spcPct val="115000"/>
              </a:lnSpc>
              <a:spcBef>
                <a:spcPts val="0"/>
              </a:spcBef>
              <a:spcAft>
                <a:spcPts val="0"/>
              </a:spcAft>
              <a:buSzPts val="2400"/>
              <a:buChar char="●"/>
            </a:pPr>
            <a:r>
              <a:rPr b="0" lang="en" sz="2400"/>
              <a:t>The sensed data will be stored in cloud (</a:t>
            </a:r>
            <a:r>
              <a:rPr b="0" lang="en" sz="2400"/>
              <a:t>Google Spreadsheets &amp; Thingspeak</a:t>
            </a:r>
            <a:r>
              <a:rPr b="0" lang="en" sz="2400"/>
              <a:t>). The data stored in cloud can be used for the analysis of the parameter and continuous monitoring purpose.</a:t>
            </a:r>
            <a:endParaRPr b="0" sz="2400"/>
          </a:p>
          <a:p>
            <a:pPr indent="0" lvl="0" marL="0" rtl="0">
              <a:lnSpc>
                <a:spcPct val="115000"/>
              </a:lnSpc>
              <a:spcBef>
                <a:spcPts val="1600"/>
              </a:spcBef>
              <a:spcAft>
                <a:spcPts val="0"/>
              </a:spcAft>
              <a:buNone/>
            </a:pPr>
            <a:r>
              <a:t/>
            </a:r>
            <a:endParaRPr b="0" sz="1800">
              <a:latin typeface="Lato"/>
              <a:ea typeface="Lato"/>
              <a:cs typeface="Lato"/>
              <a:sym typeface="Lato"/>
            </a:endParaRPr>
          </a:p>
          <a:p>
            <a:pPr indent="0" lvl="0" marL="0" rtl="0">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4294967295" type="title"/>
          </p:nvPr>
        </p:nvSpPr>
        <p:spPr>
          <a:xfrm>
            <a:off x="3205525" y="104500"/>
            <a:ext cx="3355200" cy="29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Conclusion</a:t>
            </a:r>
            <a:endParaRPr sz="2400"/>
          </a:p>
        </p:txBody>
      </p:sp>
      <p:sp>
        <p:nvSpPr>
          <p:cNvPr id="152" name="Shape 152"/>
          <p:cNvSpPr txBox="1"/>
          <p:nvPr>
            <p:ph idx="4294967295" type="title"/>
          </p:nvPr>
        </p:nvSpPr>
        <p:spPr>
          <a:xfrm>
            <a:off x="136800" y="872500"/>
            <a:ext cx="8870400" cy="40620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By keeping the embedded devices in the environment for monitoring enables self protection (i.e., smart environment) to the environment. </a:t>
            </a:r>
            <a:endParaRPr b="0"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To implement this </a:t>
            </a:r>
            <a:r>
              <a:rPr b="0" lang="en" sz="1800">
                <a:latin typeface="Lato"/>
                <a:ea typeface="Lato"/>
                <a:cs typeface="Lato"/>
                <a:sym typeface="Lato"/>
              </a:rPr>
              <a:t>we</a:t>
            </a:r>
            <a:r>
              <a:rPr b="0" lang="en" sz="1800">
                <a:latin typeface="Lato"/>
                <a:ea typeface="Lato"/>
                <a:cs typeface="Lato"/>
                <a:sym typeface="Lato"/>
              </a:rPr>
              <a:t> need to deploy the sensor devices in the environment for collecting the data and analysis.</a:t>
            </a:r>
            <a:endParaRPr b="0"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 By deploying sensor devices in the environment, we can bring the environment into real life i.e. it can interact with other objects through the network. Then the collected data and analysis results will be available to the end user through the Wi-Fi. </a:t>
            </a:r>
            <a:endParaRPr b="0"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This project can be further expanded to monitor the developing cities and industrial zones for pollution monitoring.</a:t>
            </a:r>
            <a:endParaRPr b="0"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To protect the public health from pollution, this model provides an efficient and low cost solution for continuous monitoring of environment.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4294967295" type="title"/>
          </p:nvPr>
        </p:nvSpPr>
        <p:spPr>
          <a:xfrm>
            <a:off x="2894400" y="104500"/>
            <a:ext cx="3355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Future Scope</a:t>
            </a:r>
            <a:endParaRPr sz="2400"/>
          </a:p>
        </p:txBody>
      </p:sp>
      <p:sp>
        <p:nvSpPr>
          <p:cNvPr id="158" name="Shape 158"/>
          <p:cNvSpPr txBox="1"/>
          <p:nvPr>
            <p:ph idx="4294967295" type="title"/>
          </p:nvPr>
        </p:nvSpPr>
        <p:spPr>
          <a:xfrm>
            <a:off x="136800" y="872500"/>
            <a:ext cx="8870400" cy="40620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333333"/>
              </a:buClr>
              <a:buSzPts val="1800"/>
              <a:buAutoNum type="arabicPeriod"/>
            </a:pPr>
            <a:r>
              <a:rPr b="0" lang="en" sz="1800">
                <a:solidFill>
                  <a:srgbClr val="333333"/>
                </a:solidFill>
                <a:highlight>
                  <a:srgbClr val="FFFFFF"/>
                </a:highlight>
              </a:rPr>
              <a:t>Our system can guide farmers to plan their irrigation schedule.</a:t>
            </a:r>
            <a:br>
              <a:rPr b="0" lang="en" sz="1800">
                <a:solidFill>
                  <a:srgbClr val="333333"/>
                </a:solidFill>
                <a:highlight>
                  <a:srgbClr val="FFFFFF"/>
                </a:highlight>
              </a:rPr>
            </a:br>
            <a:endParaRPr b="0" sz="1800">
              <a:solidFill>
                <a:srgbClr val="333333"/>
              </a:solidFill>
              <a:highlight>
                <a:srgbClr val="FFFFFF"/>
              </a:highlight>
            </a:endParaRPr>
          </a:p>
          <a:p>
            <a:pPr indent="-342900" lvl="0" marL="457200" rtl="0">
              <a:lnSpc>
                <a:spcPct val="115000"/>
              </a:lnSpc>
              <a:spcBef>
                <a:spcPts val="0"/>
              </a:spcBef>
              <a:spcAft>
                <a:spcPts val="0"/>
              </a:spcAft>
              <a:buClr>
                <a:srgbClr val="333333"/>
              </a:buClr>
              <a:buSzPts val="1800"/>
              <a:buAutoNum type="arabicPeriod"/>
            </a:pPr>
            <a:r>
              <a:rPr b="0" lang="en" sz="1800">
                <a:solidFill>
                  <a:srgbClr val="333333"/>
                </a:solidFill>
                <a:highlight>
                  <a:srgbClr val="FFFFFF"/>
                </a:highlight>
              </a:rPr>
              <a:t>Researchers/teachers can utilize the acquired weather or pollution data in their advance research or to develop better understanding in this field among the students.</a:t>
            </a:r>
            <a:br>
              <a:rPr b="0" lang="en" sz="1800">
                <a:solidFill>
                  <a:srgbClr val="333333"/>
                </a:solidFill>
                <a:highlight>
                  <a:srgbClr val="FFFFFF"/>
                </a:highlight>
              </a:rPr>
            </a:br>
            <a:endParaRPr b="0" sz="1800">
              <a:solidFill>
                <a:srgbClr val="333333"/>
              </a:solidFill>
              <a:highlight>
                <a:srgbClr val="FFFFFF"/>
              </a:highlight>
            </a:endParaRPr>
          </a:p>
          <a:p>
            <a:pPr indent="-342900" lvl="0" marL="457200" rtl="0">
              <a:lnSpc>
                <a:spcPct val="115000"/>
              </a:lnSpc>
              <a:spcBef>
                <a:spcPts val="0"/>
              </a:spcBef>
              <a:spcAft>
                <a:spcPts val="0"/>
              </a:spcAft>
              <a:buClr>
                <a:srgbClr val="333333"/>
              </a:buClr>
              <a:buSzPts val="1800"/>
              <a:buAutoNum type="arabicPeriod"/>
            </a:pPr>
            <a:r>
              <a:rPr b="0" lang="en" sz="1800">
                <a:solidFill>
                  <a:srgbClr val="333333"/>
                </a:solidFill>
                <a:highlight>
                  <a:srgbClr val="FFFFFF"/>
                </a:highlight>
              </a:rPr>
              <a:t>It can send bad weather alerts to fishermen to plan their fishing activities.</a:t>
            </a:r>
            <a:br>
              <a:rPr b="0" lang="en" sz="1800">
                <a:solidFill>
                  <a:srgbClr val="333333"/>
                </a:solidFill>
                <a:highlight>
                  <a:srgbClr val="FFFFFF"/>
                </a:highlight>
              </a:rPr>
            </a:br>
            <a:endParaRPr b="0" sz="1800">
              <a:solidFill>
                <a:srgbClr val="333333"/>
              </a:solidFill>
              <a:highlight>
                <a:srgbClr val="FFFFFF"/>
              </a:highlight>
            </a:endParaRPr>
          </a:p>
          <a:p>
            <a:pPr indent="-342900" lvl="0" marL="457200" rtl="0">
              <a:lnSpc>
                <a:spcPct val="115000"/>
              </a:lnSpc>
              <a:spcBef>
                <a:spcPts val="0"/>
              </a:spcBef>
              <a:spcAft>
                <a:spcPts val="0"/>
              </a:spcAft>
              <a:buClr>
                <a:srgbClr val="333333"/>
              </a:buClr>
              <a:buSzPts val="1800"/>
              <a:buAutoNum type="arabicPeriod"/>
            </a:pPr>
            <a:r>
              <a:rPr b="0" lang="en" sz="1800">
                <a:solidFill>
                  <a:srgbClr val="333333"/>
                </a:solidFill>
                <a:highlight>
                  <a:srgbClr val="FFFFFF"/>
                </a:highlight>
              </a:rPr>
              <a:t>We can take measures to stop pollution in a area where CO level is very high.</a:t>
            </a:r>
            <a:br>
              <a:rPr b="0" lang="en" sz="1800">
                <a:solidFill>
                  <a:srgbClr val="333333"/>
                </a:solidFill>
                <a:highlight>
                  <a:srgbClr val="FFFFFF"/>
                </a:highlight>
              </a:rPr>
            </a:br>
            <a:endParaRPr b="0" sz="1800">
              <a:solidFill>
                <a:srgbClr val="333333"/>
              </a:solidFill>
              <a:highlight>
                <a:srgbClr val="FFFFFF"/>
              </a:highlight>
            </a:endParaRPr>
          </a:p>
          <a:p>
            <a:pPr indent="-342900" lvl="0" marL="457200" rtl="0">
              <a:lnSpc>
                <a:spcPct val="115000"/>
              </a:lnSpc>
              <a:spcBef>
                <a:spcPts val="0"/>
              </a:spcBef>
              <a:spcAft>
                <a:spcPts val="0"/>
              </a:spcAft>
              <a:buClr>
                <a:srgbClr val="333333"/>
              </a:buClr>
              <a:buSzPts val="1800"/>
              <a:buAutoNum type="arabicPeriod"/>
            </a:pPr>
            <a:r>
              <a:rPr b="0" lang="en" sz="1800">
                <a:solidFill>
                  <a:srgbClr val="333333"/>
                </a:solidFill>
                <a:highlight>
                  <a:srgbClr val="FFFFFF"/>
                </a:highlight>
              </a:rPr>
              <a:t>We can monitor the surrounding condition of the factory workers &amp; alert them for any adverse conditions.</a:t>
            </a:r>
            <a:endParaRPr b="0" sz="1800">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4294967295" type="title"/>
          </p:nvPr>
        </p:nvSpPr>
        <p:spPr>
          <a:xfrm>
            <a:off x="2894400" y="104400"/>
            <a:ext cx="3355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References</a:t>
            </a:r>
            <a:endParaRPr sz="2400"/>
          </a:p>
        </p:txBody>
      </p:sp>
      <p:sp>
        <p:nvSpPr>
          <p:cNvPr id="164" name="Shape 164"/>
          <p:cNvSpPr txBox="1"/>
          <p:nvPr>
            <p:ph idx="4294967295" type="title"/>
          </p:nvPr>
        </p:nvSpPr>
        <p:spPr>
          <a:xfrm>
            <a:off x="136800" y="872400"/>
            <a:ext cx="8870400" cy="4271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0" lang="en" sz="1400"/>
              <a:t>1. Satoh. F, Itakura. M, “Cloud-based Infrastructure for Managing and Analyzing Environmental Resources”, SRII Global Conference, pp.325-334, 201.</a:t>
            </a:r>
            <a:br>
              <a:rPr b="0" lang="en" sz="1400"/>
            </a:br>
            <a:endParaRPr b="0" sz="1400"/>
          </a:p>
          <a:p>
            <a:pPr indent="0" lvl="0" marL="0" rtl="0">
              <a:lnSpc>
                <a:spcPct val="115000"/>
              </a:lnSpc>
              <a:spcBef>
                <a:spcPts val="0"/>
              </a:spcBef>
              <a:spcAft>
                <a:spcPts val="0"/>
              </a:spcAft>
              <a:buNone/>
            </a:pPr>
            <a:r>
              <a:rPr b="0" lang="en" sz="1400"/>
              <a:t>2. Kurschl. W, Beer W, “Combining cloud computing and wireless sensor networks”, International Conference on Information Integration and Web-based Applications and Services, pp.512-518, 2009.</a:t>
            </a:r>
            <a:br>
              <a:rPr b="0" lang="en" sz="1400"/>
            </a:br>
            <a:endParaRPr b="0" sz="1400"/>
          </a:p>
          <a:p>
            <a:pPr indent="0" lvl="0" marL="0" rtl="0">
              <a:lnSpc>
                <a:spcPct val="115000"/>
              </a:lnSpc>
              <a:spcBef>
                <a:spcPts val="0"/>
              </a:spcBef>
              <a:spcAft>
                <a:spcPts val="0"/>
              </a:spcAft>
              <a:buNone/>
            </a:pPr>
            <a:r>
              <a:rPr b="0" lang="en" sz="1400"/>
              <a:t>3. Zhengtong. Y, Wenfeng. Z, “The research of environmental pollution examination system based on the Cloud Computing”,International Conference on Communication Software and Networks, pp.514-516, 2011.</a:t>
            </a:r>
            <a:br>
              <a:rPr b="0" lang="en" sz="1400"/>
            </a:br>
            <a:endParaRPr b="0" sz="1400"/>
          </a:p>
          <a:p>
            <a:pPr indent="0" lvl="0" marL="0" rtl="0">
              <a:lnSpc>
                <a:spcPct val="115000"/>
              </a:lnSpc>
              <a:spcBef>
                <a:spcPts val="0"/>
              </a:spcBef>
              <a:spcAft>
                <a:spcPts val="0"/>
              </a:spcAft>
              <a:buNone/>
            </a:pPr>
            <a:r>
              <a:rPr b="0" lang="en" sz="1400"/>
              <a:t>4. Montgomery. K, Chiang. K, “A New Paradigm for Integrated Environmental Monitoring”, ACM International Conference Proceeding Series, 2010.</a:t>
            </a:r>
            <a:br>
              <a:rPr b="0" lang="en" sz="1400"/>
            </a:br>
            <a:endParaRPr b="0" sz="1400"/>
          </a:p>
          <a:p>
            <a:pPr indent="0" lvl="0" marL="0" rtl="0">
              <a:lnSpc>
                <a:spcPct val="115000"/>
              </a:lnSpc>
              <a:spcBef>
                <a:spcPts val="0"/>
              </a:spcBef>
              <a:spcAft>
                <a:spcPts val="0"/>
              </a:spcAft>
              <a:buNone/>
            </a:pPr>
            <a:r>
              <a:rPr b="0" lang="en" sz="1400"/>
              <a:t>5. Wei. Q, Jin. N, Lou X, Ma. R, Xu. J, “Software design for water environment remote monitoring system based on mobile devices”, Applied Mechanics and Materials, pp. 2027-2032, 2011.</a:t>
            </a:r>
            <a:endParaRPr b="0" sz="14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85C6"/>
        </a:solidFill>
      </p:bgPr>
    </p:bg>
    <p:spTree>
      <p:nvGrpSpPr>
        <p:cNvPr id="168" name="Shape 168"/>
        <p:cNvGrpSpPr/>
        <p:nvPr/>
      </p:nvGrpSpPr>
      <p:grpSpPr>
        <a:xfrm>
          <a:off x="0" y="0"/>
          <a:ext cx="0" cy="0"/>
          <a:chOff x="0" y="0"/>
          <a:chExt cx="0" cy="0"/>
        </a:xfrm>
      </p:grpSpPr>
      <p:sp>
        <p:nvSpPr>
          <p:cNvPr id="169" name="Shape 16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sz="2400"/>
              <a:t>Project Mentor - Ms. Anubha Parashar</a:t>
            </a:r>
            <a:endParaRPr sz="2400"/>
          </a:p>
          <a:p>
            <a:pPr indent="0" lvl="0" marL="0">
              <a:spcBef>
                <a:spcPts val="0"/>
              </a:spcBef>
              <a:spcAft>
                <a:spcPts val="0"/>
              </a:spcAft>
              <a:buNone/>
            </a:pPr>
            <a:r>
              <a:t/>
            </a:r>
            <a:endParaRPr sz="2400"/>
          </a:p>
          <a:p>
            <a:pPr indent="0" lvl="0" marL="0" rtl="0">
              <a:spcBef>
                <a:spcPts val="0"/>
              </a:spcBef>
              <a:spcAft>
                <a:spcPts val="0"/>
              </a:spcAft>
              <a:buNone/>
            </a:pPr>
            <a:r>
              <a:rPr lang="en"/>
              <a:t>THE END</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1973400" y="377625"/>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PROBLEM STATEMENT</a:t>
            </a:r>
            <a:endParaRPr sz="2400"/>
          </a:p>
        </p:txBody>
      </p:sp>
      <p:sp>
        <p:nvSpPr>
          <p:cNvPr id="79" name="Shape 79"/>
          <p:cNvSpPr txBox="1"/>
          <p:nvPr>
            <p:ph idx="4294967295" type="title"/>
          </p:nvPr>
        </p:nvSpPr>
        <p:spPr>
          <a:xfrm>
            <a:off x="498325" y="1370363"/>
            <a:ext cx="5197200" cy="3444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0" lang="en" sz="1400">
                <a:solidFill>
                  <a:srgbClr val="808080"/>
                </a:solidFill>
                <a:highlight>
                  <a:srgbClr val="FFFFFF"/>
                </a:highlight>
              </a:rPr>
              <a:t>Today, the winds and other weather variables are of equal concern and can have an even greater impact on our modern, high-tech </a:t>
            </a:r>
            <a:r>
              <a:rPr b="0" lang="en" sz="1400">
                <a:solidFill>
                  <a:srgbClr val="808080"/>
                </a:solidFill>
                <a:highlight>
                  <a:srgbClr val="FFFFFF"/>
                </a:highlight>
              </a:rPr>
              <a:t>lifestyle</a:t>
            </a:r>
            <a:r>
              <a:rPr b="0" lang="en" sz="1400">
                <a:solidFill>
                  <a:srgbClr val="808080"/>
                </a:solidFill>
                <a:highlight>
                  <a:srgbClr val="FFFFFF"/>
                </a:highlight>
              </a:rPr>
              <a:t>. Weather affects a wide range of man’s activities, including agriculture, transportation, and leisure time. Often the </a:t>
            </a:r>
            <a:r>
              <a:rPr b="0" lang="en" sz="1400">
                <a:solidFill>
                  <a:srgbClr val="808080"/>
                </a:solidFill>
                <a:highlight>
                  <a:srgbClr val="FFFFFF"/>
                </a:highlight>
              </a:rPr>
              <a:t>effects</a:t>
            </a:r>
            <a:r>
              <a:rPr b="0" lang="en" sz="1400">
                <a:solidFill>
                  <a:srgbClr val="808080"/>
                </a:solidFill>
                <a:highlight>
                  <a:srgbClr val="FFFFFF"/>
                </a:highlight>
              </a:rPr>
              <a:t> involve the movement of gases and particulates through the atmosphere. Now-a-days, we can  monitor weather and pollution very easily. But </a:t>
            </a:r>
            <a:r>
              <a:rPr b="0" lang="en" sz="1400">
                <a:solidFill>
                  <a:srgbClr val="808080"/>
                </a:solidFill>
                <a:highlight>
                  <a:srgbClr val="FFFFFF"/>
                </a:highlight>
              </a:rPr>
              <a:t>what</a:t>
            </a:r>
            <a:r>
              <a:rPr b="0" lang="en" sz="1400">
                <a:solidFill>
                  <a:srgbClr val="808080"/>
                </a:solidFill>
                <a:highlight>
                  <a:srgbClr val="FFFFFF"/>
                </a:highlight>
              </a:rPr>
              <a:t> about specific areas where there is more pollution due to some factories or more traffic. How to get reading and get to the solution for these types of areas. We can get report of a whole city, but not for a particular area.</a:t>
            </a:r>
            <a:endParaRPr b="0" sz="1400">
              <a:solidFill>
                <a:srgbClr val="808080"/>
              </a:solidFill>
              <a:highlight>
                <a:srgbClr val="FFFFFF"/>
              </a:highlight>
            </a:endParaRPr>
          </a:p>
          <a:p>
            <a:pPr indent="0" lvl="0" marL="0" rtl="0">
              <a:lnSpc>
                <a:spcPct val="115000"/>
              </a:lnSpc>
              <a:spcBef>
                <a:spcPts val="1600"/>
              </a:spcBef>
              <a:spcAft>
                <a:spcPts val="1600"/>
              </a:spcAft>
              <a:buNone/>
            </a:pPr>
            <a:r>
              <a:rPr b="0" lang="en" sz="1400">
                <a:solidFill>
                  <a:srgbClr val="808080"/>
                </a:solidFill>
                <a:highlight>
                  <a:srgbClr val="FFFFFF"/>
                </a:highlight>
              </a:rPr>
              <a:t>So, this is where the problem lies and we ought to solve it.</a:t>
            </a:r>
            <a:endParaRPr b="0" sz="1400">
              <a:solidFill>
                <a:srgbClr val="808080"/>
              </a:solidFill>
              <a:highlight>
                <a:srgbClr val="FFFFFF"/>
              </a:highlight>
            </a:endParaRPr>
          </a:p>
        </p:txBody>
      </p:sp>
      <p:pic>
        <p:nvPicPr>
          <p:cNvPr id="80" name="Shape 80"/>
          <p:cNvPicPr preferRelativeResize="0"/>
          <p:nvPr/>
        </p:nvPicPr>
        <p:blipFill rotWithShape="1">
          <a:blip r:embed="rId3">
            <a:alphaModFix/>
          </a:blip>
          <a:srcRect b="-2009" l="0" r="-1978" t="2010"/>
          <a:stretch/>
        </p:blipFill>
        <p:spPr>
          <a:xfrm>
            <a:off x="6080050" y="1893388"/>
            <a:ext cx="2717026" cy="2397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3985650" y="252800"/>
            <a:ext cx="11727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AIM</a:t>
            </a:r>
            <a:endParaRPr sz="2400"/>
          </a:p>
        </p:txBody>
      </p:sp>
      <p:sp>
        <p:nvSpPr>
          <p:cNvPr id="86" name="Shape 86"/>
          <p:cNvSpPr txBox="1"/>
          <p:nvPr>
            <p:ph idx="4294967295" type="title"/>
          </p:nvPr>
        </p:nvSpPr>
        <p:spPr>
          <a:xfrm>
            <a:off x="386400" y="1695896"/>
            <a:ext cx="5224800" cy="2322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400">
                <a:solidFill>
                  <a:srgbClr val="808080"/>
                </a:solidFill>
                <a:highlight>
                  <a:srgbClr val="FFFFFF"/>
                </a:highlight>
              </a:rPr>
              <a:t>Air pollution has significant influence on the concentration of constituents in the atmosphere leading to effects like global warming and acid rains. To avoid such adverse imbalances in the nature, a live weather and air pollution monitoring system is utmost important. This project attempts to develop an effective solution for pollution monitoring using wireless sensor networks on a real time basis namely real time wireless air pollution monitoring system. </a:t>
            </a:r>
            <a:endParaRPr b="0" sz="1400">
              <a:solidFill>
                <a:srgbClr val="808080"/>
              </a:solidFill>
              <a:highlight>
                <a:srgbClr val="FFFFFF"/>
              </a:highlight>
            </a:endParaRPr>
          </a:p>
        </p:txBody>
      </p:sp>
      <p:pic>
        <p:nvPicPr>
          <p:cNvPr id="87" name="Shape 87"/>
          <p:cNvPicPr preferRelativeResize="0"/>
          <p:nvPr/>
        </p:nvPicPr>
        <p:blipFill>
          <a:blip r:embed="rId3">
            <a:alphaModFix/>
          </a:blip>
          <a:stretch>
            <a:fillRect/>
          </a:stretch>
        </p:blipFill>
        <p:spPr>
          <a:xfrm>
            <a:off x="5866150" y="1355088"/>
            <a:ext cx="3003924" cy="3003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4294967295" type="title"/>
          </p:nvPr>
        </p:nvSpPr>
        <p:spPr>
          <a:xfrm>
            <a:off x="3695550" y="224475"/>
            <a:ext cx="17529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SCOPE</a:t>
            </a:r>
            <a:endParaRPr sz="2400"/>
          </a:p>
        </p:txBody>
      </p:sp>
      <p:sp>
        <p:nvSpPr>
          <p:cNvPr id="93" name="Shape 93"/>
          <p:cNvSpPr txBox="1"/>
          <p:nvPr>
            <p:ph idx="4294967295" type="title"/>
          </p:nvPr>
        </p:nvSpPr>
        <p:spPr>
          <a:xfrm>
            <a:off x="372225" y="1342950"/>
            <a:ext cx="5224800" cy="2457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400">
                <a:solidFill>
                  <a:srgbClr val="808080"/>
                </a:solidFill>
                <a:highlight>
                  <a:srgbClr val="FFFFFF"/>
                </a:highlight>
              </a:rPr>
              <a:t>Through weather &amp; pollution monitoring system we can collect the information about temperature &amp; pollution level and according to current data we can produce the results in graphical manner in the system. So our main idea is to coin a system that can sense the main components that reads the weather and pollution in particular area and then we can bring a change in the surrounding according to the data and analysis.</a:t>
            </a:r>
            <a:endParaRPr b="0" sz="1400">
              <a:solidFill>
                <a:srgbClr val="808080"/>
              </a:solidFill>
              <a:highlight>
                <a:srgbClr val="FFFFFF"/>
              </a:highlight>
            </a:endParaRPr>
          </a:p>
        </p:txBody>
      </p:sp>
      <p:pic>
        <p:nvPicPr>
          <p:cNvPr id="94" name="Shape 94"/>
          <p:cNvPicPr preferRelativeResize="0"/>
          <p:nvPr/>
        </p:nvPicPr>
        <p:blipFill>
          <a:blip r:embed="rId3">
            <a:alphaModFix/>
          </a:blip>
          <a:stretch>
            <a:fillRect/>
          </a:stretch>
        </p:blipFill>
        <p:spPr>
          <a:xfrm>
            <a:off x="6094050" y="478225"/>
            <a:ext cx="2598150" cy="4187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4294967295" type="title"/>
          </p:nvPr>
        </p:nvSpPr>
        <p:spPr>
          <a:xfrm>
            <a:off x="2673600" y="252800"/>
            <a:ext cx="37968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INTRODUCTION</a:t>
            </a:r>
            <a:endParaRPr sz="2400"/>
          </a:p>
        </p:txBody>
      </p:sp>
      <p:sp>
        <p:nvSpPr>
          <p:cNvPr id="100" name="Shape 100"/>
          <p:cNvSpPr txBox="1"/>
          <p:nvPr>
            <p:ph idx="4294967295" type="title"/>
          </p:nvPr>
        </p:nvSpPr>
        <p:spPr>
          <a:xfrm>
            <a:off x="356400" y="1020800"/>
            <a:ext cx="8431200" cy="3900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800">
                <a:solidFill>
                  <a:srgbClr val="808080"/>
                </a:solidFill>
                <a:highlight>
                  <a:srgbClr val="FFFFFF"/>
                </a:highlight>
              </a:rPr>
              <a:t>Air pollution emerged in many parts of the world as a result of explosive industrial growth. Road transport is also one of the major contributors of air pollution which contribute to climate change that has dangerous domestic and global consequences. Generation and transport of pollutant materials are governed not only by the distributions of their sources but also by the dynamics of the atmosphere. Pollutant clouds are sometimes observed traveling along the wind directions. To understand the involved processes in more detail we need more thorough data on the spreads of fine-grain pollutants and their variations with time. An air pollution &amp; weather combined monitoring system that is comprehensive in terms of spatial and pollutant coverage and is relatively inexpensive and autonomous is the priority.</a:t>
            </a:r>
            <a:endParaRPr b="0" sz="1800">
              <a:solidFill>
                <a:srgbClr val="80808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4294967295" type="title"/>
          </p:nvPr>
        </p:nvSpPr>
        <p:spPr>
          <a:xfrm>
            <a:off x="1293000" y="281150"/>
            <a:ext cx="65580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PROJECT METHODOLOGY</a:t>
            </a:r>
            <a:endParaRPr sz="2400"/>
          </a:p>
        </p:txBody>
      </p:sp>
      <p:sp>
        <p:nvSpPr>
          <p:cNvPr id="106" name="Shape 106"/>
          <p:cNvSpPr txBox="1"/>
          <p:nvPr>
            <p:ph idx="4294967295" type="title"/>
          </p:nvPr>
        </p:nvSpPr>
        <p:spPr>
          <a:xfrm>
            <a:off x="250200" y="1440850"/>
            <a:ext cx="8643600" cy="3235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0" lang="en" sz="1800">
                <a:solidFill>
                  <a:srgbClr val="808080"/>
                </a:solidFill>
                <a:highlight>
                  <a:srgbClr val="FFFFFF"/>
                </a:highlight>
              </a:rPr>
              <a:t>In this project we are using locally available gas sensor for observing the polluted gases like Carbon monoxide (CO) and parameters like temperature, rain, light etc. By using this method people can view the level of pollution &amp; weather through wireless system. They can view it online on a website. </a:t>
            </a:r>
            <a:endParaRPr b="0" sz="1800">
              <a:solidFill>
                <a:srgbClr val="808080"/>
              </a:solidFill>
              <a:highlight>
                <a:srgbClr val="FFFFFF"/>
              </a:highlight>
            </a:endParaRPr>
          </a:p>
          <a:p>
            <a:pPr indent="0" lvl="0" marL="0" rtl="0">
              <a:lnSpc>
                <a:spcPct val="115000"/>
              </a:lnSpc>
              <a:spcBef>
                <a:spcPts val="1600"/>
              </a:spcBef>
              <a:spcAft>
                <a:spcPts val="0"/>
              </a:spcAft>
              <a:buNone/>
            </a:pPr>
            <a:r>
              <a:rPr b="0" lang="en" sz="1800">
                <a:solidFill>
                  <a:srgbClr val="808080"/>
                </a:solidFill>
                <a:highlight>
                  <a:srgbClr val="FFFFFF"/>
                </a:highlight>
              </a:rPr>
              <a:t>It reduced cost, reliable and comfortable for any place where we are monitoring the gases and measure the temperature and also alert for rain.</a:t>
            </a:r>
            <a:endParaRPr b="0" sz="1800">
              <a:solidFill>
                <a:srgbClr val="808080"/>
              </a:solidFill>
              <a:highlight>
                <a:srgbClr val="FFFFFF"/>
              </a:highlight>
            </a:endParaRPr>
          </a:p>
          <a:p>
            <a:pPr indent="0" lvl="0" marL="0" rtl="0">
              <a:lnSpc>
                <a:spcPct val="115000"/>
              </a:lnSpc>
              <a:spcBef>
                <a:spcPts val="1600"/>
              </a:spcBef>
              <a:spcAft>
                <a:spcPts val="1600"/>
              </a:spcAft>
              <a:buNone/>
            </a:pPr>
            <a:r>
              <a:rPr b="0" lang="en" sz="1800">
                <a:solidFill>
                  <a:srgbClr val="808080"/>
                </a:solidFill>
                <a:highlight>
                  <a:srgbClr val="FFFFFF"/>
                </a:highlight>
              </a:rPr>
              <a:t>In the next slide, we will show you what we have used in this project.</a:t>
            </a:r>
            <a:endParaRPr b="0" sz="1800">
              <a:solidFill>
                <a:srgbClr val="80808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2945300" y="181760"/>
            <a:ext cx="1864100" cy="1672000"/>
          </a:xfrm>
          <a:prstGeom prst="rect">
            <a:avLst/>
          </a:prstGeom>
          <a:noFill/>
          <a:ln>
            <a:noFill/>
          </a:ln>
        </p:spPr>
      </p:pic>
      <p:pic>
        <p:nvPicPr>
          <p:cNvPr id="112" name="Shape 112"/>
          <p:cNvPicPr preferRelativeResize="0"/>
          <p:nvPr/>
        </p:nvPicPr>
        <p:blipFill>
          <a:blip r:embed="rId4">
            <a:alphaModFix/>
          </a:blip>
          <a:stretch>
            <a:fillRect/>
          </a:stretch>
        </p:blipFill>
        <p:spPr>
          <a:xfrm>
            <a:off x="5441738" y="134612"/>
            <a:ext cx="1542100" cy="1402776"/>
          </a:xfrm>
          <a:prstGeom prst="rect">
            <a:avLst/>
          </a:prstGeom>
          <a:noFill/>
          <a:ln>
            <a:noFill/>
          </a:ln>
        </p:spPr>
      </p:pic>
      <p:pic>
        <p:nvPicPr>
          <p:cNvPr id="113" name="Shape 113"/>
          <p:cNvPicPr preferRelativeResize="0"/>
          <p:nvPr/>
        </p:nvPicPr>
        <p:blipFill>
          <a:blip r:embed="rId5">
            <a:alphaModFix/>
          </a:blip>
          <a:stretch>
            <a:fillRect/>
          </a:stretch>
        </p:blipFill>
        <p:spPr>
          <a:xfrm>
            <a:off x="2674050" y="3591363"/>
            <a:ext cx="1542100" cy="1542100"/>
          </a:xfrm>
          <a:prstGeom prst="rect">
            <a:avLst/>
          </a:prstGeom>
          <a:noFill/>
          <a:ln>
            <a:noFill/>
          </a:ln>
        </p:spPr>
      </p:pic>
      <p:pic>
        <p:nvPicPr>
          <p:cNvPr id="114" name="Shape 114"/>
          <p:cNvPicPr preferRelativeResize="0"/>
          <p:nvPr/>
        </p:nvPicPr>
        <p:blipFill>
          <a:blip r:embed="rId6">
            <a:alphaModFix/>
          </a:blip>
          <a:stretch>
            <a:fillRect/>
          </a:stretch>
        </p:blipFill>
        <p:spPr>
          <a:xfrm>
            <a:off x="7531200" y="64950"/>
            <a:ext cx="1542100" cy="1542100"/>
          </a:xfrm>
          <a:prstGeom prst="rect">
            <a:avLst/>
          </a:prstGeom>
          <a:noFill/>
          <a:ln>
            <a:noFill/>
          </a:ln>
        </p:spPr>
      </p:pic>
      <p:pic>
        <p:nvPicPr>
          <p:cNvPr id="115" name="Shape 115"/>
          <p:cNvPicPr preferRelativeResize="0"/>
          <p:nvPr/>
        </p:nvPicPr>
        <p:blipFill>
          <a:blip r:embed="rId7">
            <a:alphaModFix/>
          </a:blip>
          <a:stretch>
            <a:fillRect/>
          </a:stretch>
        </p:blipFill>
        <p:spPr>
          <a:xfrm>
            <a:off x="620112" y="2291587"/>
            <a:ext cx="1072719" cy="1209850"/>
          </a:xfrm>
          <a:prstGeom prst="rect">
            <a:avLst/>
          </a:prstGeom>
          <a:noFill/>
          <a:ln>
            <a:noFill/>
          </a:ln>
        </p:spPr>
      </p:pic>
      <p:pic>
        <p:nvPicPr>
          <p:cNvPr id="116" name="Shape 116"/>
          <p:cNvPicPr preferRelativeResize="0"/>
          <p:nvPr/>
        </p:nvPicPr>
        <p:blipFill>
          <a:blip r:embed="rId8">
            <a:alphaModFix/>
          </a:blip>
          <a:stretch>
            <a:fillRect/>
          </a:stretch>
        </p:blipFill>
        <p:spPr>
          <a:xfrm>
            <a:off x="3525425" y="2206238"/>
            <a:ext cx="2093150" cy="1209850"/>
          </a:xfrm>
          <a:prstGeom prst="rect">
            <a:avLst/>
          </a:prstGeom>
          <a:noFill/>
          <a:ln>
            <a:noFill/>
          </a:ln>
        </p:spPr>
      </p:pic>
      <p:pic>
        <p:nvPicPr>
          <p:cNvPr id="117" name="Shape 117"/>
          <p:cNvPicPr preferRelativeResize="0"/>
          <p:nvPr/>
        </p:nvPicPr>
        <p:blipFill>
          <a:blip r:embed="rId9">
            <a:alphaModFix/>
          </a:blip>
          <a:stretch>
            <a:fillRect/>
          </a:stretch>
        </p:blipFill>
        <p:spPr>
          <a:xfrm>
            <a:off x="6983850" y="2274788"/>
            <a:ext cx="1072725" cy="1072725"/>
          </a:xfrm>
          <a:prstGeom prst="rect">
            <a:avLst/>
          </a:prstGeom>
          <a:noFill/>
          <a:ln>
            <a:noFill/>
          </a:ln>
        </p:spPr>
      </p:pic>
      <p:pic>
        <p:nvPicPr>
          <p:cNvPr id="118" name="Shape 118"/>
          <p:cNvPicPr preferRelativeResize="0"/>
          <p:nvPr/>
        </p:nvPicPr>
        <p:blipFill>
          <a:blip r:embed="rId10">
            <a:alphaModFix/>
          </a:blip>
          <a:stretch>
            <a:fillRect/>
          </a:stretch>
        </p:blipFill>
        <p:spPr>
          <a:xfrm>
            <a:off x="5123052" y="4015274"/>
            <a:ext cx="3279423" cy="694275"/>
          </a:xfrm>
          <a:prstGeom prst="rect">
            <a:avLst/>
          </a:prstGeom>
          <a:noFill/>
          <a:ln>
            <a:noFill/>
          </a:ln>
        </p:spPr>
      </p:pic>
      <p:pic>
        <p:nvPicPr>
          <p:cNvPr id="119" name="Shape 119"/>
          <p:cNvPicPr preferRelativeResize="0"/>
          <p:nvPr/>
        </p:nvPicPr>
        <p:blipFill>
          <a:blip r:embed="rId11">
            <a:alphaModFix/>
          </a:blip>
          <a:stretch>
            <a:fillRect/>
          </a:stretch>
        </p:blipFill>
        <p:spPr>
          <a:xfrm>
            <a:off x="-1" y="0"/>
            <a:ext cx="2312952" cy="2035525"/>
          </a:xfrm>
          <a:prstGeom prst="rect">
            <a:avLst/>
          </a:prstGeom>
          <a:noFill/>
          <a:ln>
            <a:noFill/>
          </a:ln>
        </p:spPr>
      </p:pic>
      <p:pic>
        <p:nvPicPr>
          <p:cNvPr id="120" name="Shape 120"/>
          <p:cNvPicPr preferRelativeResize="0"/>
          <p:nvPr/>
        </p:nvPicPr>
        <p:blipFill>
          <a:blip r:embed="rId12">
            <a:alphaModFix/>
          </a:blip>
          <a:stretch>
            <a:fillRect/>
          </a:stretch>
        </p:blipFill>
        <p:spPr>
          <a:xfrm>
            <a:off x="538425" y="3591363"/>
            <a:ext cx="1542100" cy="154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chemeClr val="dk1"/>
                </a:solidFill>
              </a:rPr>
              <a:t>Platform Used</a:t>
            </a:r>
            <a:endParaRPr>
              <a:solidFill>
                <a:schemeClr val="dk1"/>
              </a:solidFill>
            </a:endParaRPr>
          </a:p>
        </p:txBody>
      </p:sp>
      <p:sp>
        <p:nvSpPr>
          <p:cNvPr id="126" name="Shape 126"/>
          <p:cNvSpPr txBox="1"/>
          <p:nvPr/>
        </p:nvSpPr>
        <p:spPr>
          <a:xfrm>
            <a:off x="611725" y="1249725"/>
            <a:ext cx="7989900" cy="3395700"/>
          </a:xfrm>
          <a:prstGeom prst="rect">
            <a:avLst/>
          </a:prstGeom>
          <a:noFill/>
          <a:ln>
            <a:noFill/>
          </a:ln>
        </p:spPr>
        <p:txBody>
          <a:bodyPr anchorCtr="0" anchor="t" bIns="91425" lIns="91425" spcFirstLastPara="1" rIns="91425" wrap="square" tIns="91425">
            <a:noAutofit/>
          </a:bodyPr>
          <a:lstStyle/>
          <a:p>
            <a:pPr indent="0" lvl="0" marL="228600" rtl="0">
              <a:lnSpc>
                <a:spcPct val="115000"/>
              </a:lnSpc>
              <a:spcBef>
                <a:spcPts val="1200"/>
              </a:spcBef>
              <a:spcAft>
                <a:spcPts val="0"/>
              </a:spcAft>
              <a:buClr>
                <a:schemeClr val="dk2"/>
              </a:buClr>
              <a:buSzPts val="1100"/>
              <a:buFont typeface="Arial"/>
              <a:buNone/>
            </a:pPr>
            <a:r>
              <a:rPr lang="en" sz="1800">
                <a:latin typeface="Lato"/>
                <a:ea typeface="Lato"/>
                <a:cs typeface="Lato"/>
                <a:sym typeface="Lato"/>
              </a:rPr>
              <a:t> We have identified a suitable implementation model that consists of different sensor devices and other modules.In this implementation model we used Arduino UNO board with Wi-Fi module(ESP8266) which is used as embedded device for sensing and storing the data in cloud. Arduino UNO board consist of analog input pins (A0-A5), digital output pins (D0-D13), inbuilt ADC and Wi-Fi module connects the embedded device to internet. Sensors are connected to Arduino UNO board for monitoring, ADC will convert the corresponding sensor reading to </a:t>
            </a:r>
            <a:r>
              <a:rPr lang="en" sz="1800">
                <a:latin typeface="Lato"/>
                <a:ea typeface="Lato"/>
                <a:cs typeface="Lato"/>
                <a:sym typeface="Lato"/>
              </a:rPr>
              <a:t>its</a:t>
            </a:r>
            <a:r>
              <a:rPr lang="en" sz="1800">
                <a:latin typeface="Lato"/>
                <a:ea typeface="Lato"/>
                <a:cs typeface="Lato"/>
                <a:sym typeface="Lato"/>
              </a:rPr>
              <a:t> digital value and from that value the corresponding environmental parameter will be evaluated.</a:t>
            </a:r>
            <a:endParaRPr sz="1800">
              <a:latin typeface="Lato"/>
              <a:ea typeface="Lato"/>
              <a:cs typeface="Lato"/>
              <a:sym typeface="Lato"/>
            </a:endParaRPr>
          </a:p>
          <a:p>
            <a:pPr indent="0" lvl="0" marL="0">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4294967295" type="title"/>
          </p:nvPr>
        </p:nvSpPr>
        <p:spPr>
          <a:xfrm>
            <a:off x="2649000" y="0"/>
            <a:ext cx="4393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IMPLEMENTATION</a:t>
            </a:r>
            <a:endParaRPr sz="2400"/>
          </a:p>
        </p:txBody>
      </p:sp>
      <p:sp>
        <p:nvSpPr>
          <p:cNvPr id="132" name="Shape 132"/>
          <p:cNvSpPr txBox="1"/>
          <p:nvPr>
            <p:ph idx="4294967295" type="title"/>
          </p:nvPr>
        </p:nvSpPr>
        <p:spPr>
          <a:xfrm>
            <a:off x="70850" y="674250"/>
            <a:ext cx="6234600" cy="3009900"/>
          </a:xfrm>
          <a:prstGeom prst="rect">
            <a:avLst/>
          </a:prstGeom>
        </p:spPr>
        <p:txBody>
          <a:bodyPr anchorCtr="0" anchor="t" bIns="91425" lIns="91425" spcFirstLastPara="1" rIns="91425" wrap="square" tIns="91425">
            <a:noAutofit/>
          </a:bodyPr>
          <a:lstStyle/>
          <a:p>
            <a:pPr indent="-311150" lvl="0" marL="457200" rtl="0">
              <a:lnSpc>
                <a:spcPct val="115000"/>
              </a:lnSpc>
              <a:spcBef>
                <a:spcPts val="0"/>
              </a:spcBef>
              <a:spcAft>
                <a:spcPts val="0"/>
              </a:spcAft>
              <a:buSzPts val="1300"/>
              <a:buChar char="●"/>
            </a:pPr>
            <a:r>
              <a:rPr b="0" lang="en" sz="1300"/>
              <a:t>Based on the framework shown, we have identified a suitable implementation model that consists of different sensor devices and other modules. </a:t>
            </a:r>
            <a:endParaRPr b="0" sz="1300"/>
          </a:p>
          <a:p>
            <a:pPr indent="-311150" lvl="0" marL="457200" rtl="0">
              <a:lnSpc>
                <a:spcPct val="115000"/>
              </a:lnSpc>
              <a:spcBef>
                <a:spcPts val="0"/>
              </a:spcBef>
              <a:spcAft>
                <a:spcPts val="0"/>
              </a:spcAft>
              <a:buSzPts val="1300"/>
              <a:buChar char="●"/>
            </a:pPr>
            <a:r>
              <a:rPr b="0" lang="en" sz="1300"/>
              <a:t>In this implementation model we used Arduino UNO board with Wi-Fi module is as embedded device for sensing and storing the data in cloud. Wi-Fi module connects the embedded device to internet. </a:t>
            </a:r>
            <a:endParaRPr b="0" sz="1300"/>
          </a:p>
          <a:p>
            <a:pPr indent="-311150" lvl="0" marL="457200" rtl="0">
              <a:lnSpc>
                <a:spcPct val="115000"/>
              </a:lnSpc>
              <a:spcBef>
                <a:spcPts val="0"/>
              </a:spcBef>
              <a:spcAft>
                <a:spcPts val="0"/>
              </a:spcAft>
              <a:buSzPts val="1300"/>
              <a:buChar char="●"/>
            </a:pPr>
            <a:r>
              <a:rPr b="0" lang="en" sz="1300"/>
              <a:t>Sensors are connected to Arduino UNO board for monitoring, ADC will convert the corresponding sensor reading to its digital value and from that value the corresponding environmental parameter will be evaluated. </a:t>
            </a:r>
            <a:endParaRPr sz="1300"/>
          </a:p>
        </p:txBody>
      </p:sp>
      <p:pic>
        <p:nvPicPr>
          <p:cNvPr id="133" name="Shape 133"/>
          <p:cNvPicPr preferRelativeResize="0"/>
          <p:nvPr/>
        </p:nvPicPr>
        <p:blipFill>
          <a:blip r:embed="rId3">
            <a:alphaModFix/>
          </a:blip>
          <a:stretch>
            <a:fillRect/>
          </a:stretch>
        </p:blipFill>
        <p:spPr>
          <a:xfrm>
            <a:off x="6128500" y="1184350"/>
            <a:ext cx="2939300" cy="3831624"/>
          </a:xfrm>
          <a:prstGeom prst="rect">
            <a:avLst/>
          </a:prstGeom>
          <a:noFill/>
          <a:ln>
            <a:noFill/>
          </a:ln>
        </p:spPr>
      </p:pic>
      <p:pic>
        <p:nvPicPr>
          <p:cNvPr id="134" name="Shape 134"/>
          <p:cNvPicPr preferRelativeResize="0"/>
          <p:nvPr/>
        </p:nvPicPr>
        <p:blipFill>
          <a:blip r:embed="rId4">
            <a:alphaModFix/>
          </a:blip>
          <a:stretch>
            <a:fillRect/>
          </a:stretch>
        </p:blipFill>
        <p:spPr>
          <a:xfrm>
            <a:off x="884199" y="2871475"/>
            <a:ext cx="4670225" cy="227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