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590"/>
  </p:normalViewPr>
  <p:slideViewPr>
    <p:cSldViewPr snapToGrid="0" snapToObjects="1">
      <p:cViewPr varScale="1">
        <p:scale>
          <a:sx n="105" d="100"/>
          <a:sy n="105" d="100"/>
        </p:scale>
        <p:origin x="84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2/17/21</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2543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2/17/21</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80182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2/17/21</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22567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2/17/21</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1650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2/17/21</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399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2/17/21</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60906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2/17/21</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656786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2/17/21</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112084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2/17/21</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4207365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2/17/21</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446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2/17/21</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707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2/17/21</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dirty="0"/>
          </a:p>
        </p:txBody>
      </p:sp>
    </p:spTree>
    <p:extLst>
      <p:ext uri="{BB962C8B-B14F-4D97-AF65-F5344CB8AC3E}">
        <p14:creationId xmlns:p14="http://schemas.microsoft.com/office/powerpoint/2010/main" val="2468169758"/>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1" r:id="rId10"/>
    <p:sldLayoutId id="2147483750"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yelp.com/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monkeylearn.com/blog/yelp-sentiment-analys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D395E3-0DCE-8A46-96F3-9C7EE26E006F}"/>
              </a:ext>
            </a:extLst>
          </p:cNvPr>
          <p:cNvSpPr>
            <a:spLocks noGrp="1"/>
          </p:cNvSpPr>
          <p:nvPr>
            <p:ph type="ctrTitle"/>
          </p:nvPr>
        </p:nvSpPr>
        <p:spPr>
          <a:xfrm>
            <a:off x="6773779" y="1079500"/>
            <a:ext cx="4417390" cy="2138400"/>
          </a:xfrm>
        </p:spPr>
        <p:txBody>
          <a:bodyPr>
            <a:normAutofit fontScale="90000"/>
          </a:bodyPr>
          <a:lstStyle/>
          <a:p>
            <a:pPr>
              <a:lnSpc>
                <a:spcPct val="90000"/>
              </a:lnSpc>
            </a:pPr>
            <a:r>
              <a:rPr lang="en-US" sz="2600" dirty="0"/>
              <a:t>DATA 606 CAPSTONE PROJECT</a:t>
            </a:r>
            <a:br>
              <a:rPr lang="en-US" sz="2600" dirty="0"/>
            </a:br>
            <a:br>
              <a:rPr lang="en-US" sz="2600" dirty="0"/>
            </a:br>
            <a:br>
              <a:rPr lang="en-US" sz="2600" dirty="0"/>
            </a:br>
            <a:r>
              <a:rPr lang="en-US" sz="2600" dirty="0"/>
              <a:t>SENTIMENT ANALYSIS ON YELP DATASET REVIEWS</a:t>
            </a:r>
          </a:p>
        </p:txBody>
      </p:sp>
      <p:sp>
        <p:nvSpPr>
          <p:cNvPr id="3" name="Subtitle 2">
            <a:extLst>
              <a:ext uri="{FF2B5EF4-FFF2-40B4-BE49-F238E27FC236}">
                <a16:creationId xmlns:a16="http://schemas.microsoft.com/office/drawing/2014/main" id="{F847F943-5EEE-D145-B18C-1D28F7808749}"/>
              </a:ext>
            </a:extLst>
          </p:cNvPr>
          <p:cNvSpPr>
            <a:spLocks noGrp="1"/>
          </p:cNvSpPr>
          <p:nvPr>
            <p:ph type="subTitle" idx="1"/>
          </p:nvPr>
        </p:nvSpPr>
        <p:spPr>
          <a:xfrm>
            <a:off x="7112369" y="4113213"/>
            <a:ext cx="4078800" cy="1655762"/>
          </a:xfrm>
        </p:spPr>
        <p:txBody>
          <a:bodyPr>
            <a:normAutofit/>
          </a:bodyPr>
          <a:lstStyle/>
          <a:p>
            <a:r>
              <a:rPr lang="en-US" sz="2300" spc="0" dirty="0">
                <a:solidFill>
                  <a:schemeClr val="tx1"/>
                </a:solidFill>
                <a:latin typeface="+mj-lt"/>
                <a:ea typeface="+mj-ea"/>
                <a:cs typeface="+mj-cs"/>
              </a:rPr>
              <a:t>ARJUN REDDY SEELAM</a:t>
            </a:r>
          </a:p>
          <a:p>
            <a:r>
              <a:rPr lang="en-US" sz="2300" spc="0" dirty="0">
                <a:solidFill>
                  <a:schemeClr val="tx1"/>
                </a:solidFill>
                <a:latin typeface="+mj-lt"/>
                <a:ea typeface="+mj-ea"/>
                <a:cs typeface="+mj-cs"/>
              </a:rPr>
              <a:t>Spring 2021</a:t>
            </a:r>
          </a:p>
        </p:txBody>
      </p:sp>
      <p:sp>
        <p:nvSpPr>
          <p:cNvPr id="36" name="Rectangle 35">
            <a:extLst>
              <a:ext uri="{FF2B5EF4-FFF2-40B4-BE49-F238E27FC236}">
                <a16:creationId xmlns:a16="http://schemas.microsoft.com/office/drawing/2014/main" id="{558CBFC2-B76A-4B2C-BC79-1EADF5EE44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5" name="Picture 3" descr="Waffle on a plate with a fork and knife&#10;&#10;Description automatically generated with low confidence">
            <a:extLst>
              <a:ext uri="{FF2B5EF4-FFF2-40B4-BE49-F238E27FC236}">
                <a16:creationId xmlns:a16="http://schemas.microsoft.com/office/drawing/2014/main" id="{FE3C8D74-6DAF-4301-A54C-70E356CCD885}"/>
              </a:ext>
            </a:extLst>
          </p:cNvPr>
          <p:cNvPicPr>
            <a:picLocks noChangeAspect="1"/>
          </p:cNvPicPr>
          <p:nvPr/>
        </p:nvPicPr>
        <p:blipFill rotWithShape="1">
          <a:blip r:embed="rId2"/>
          <a:srcRect l="16173" r="24351" b="1"/>
          <a:stretch/>
        </p:blipFill>
        <p:spPr>
          <a:xfrm>
            <a:off x="105690" y="126874"/>
            <a:ext cx="5884620" cy="6604252"/>
          </a:xfrm>
          <a:prstGeom prst="rect">
            <a:avLst/>
          </a:prstGeom>
        </p:spPr>
      </p:pic>
      <p:cxnSp>
        <p:nvCxnSpPr>
          <p:cNvPr id="38" name="Straight Connector 37">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629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3A71-61CB-1140-B009-41841E4C233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7617AAC-C857-3B48-9376-31E1D1EE6412}"/>
              </a:ext>
            </a:extLst>
          </p:cNvPr>
          <p:cNvSpPr>
            <a:spLocks noGrp="1"/>
          </p:cNvSpPr>
          <p:nvPr>
            <p:ph idx="1"/>
          </p:nvPr>
        </p:nvSpPr>
        <p:spPr/>
        <p:txBody>
          <a:bodyPr/>
          <a:lstStyle/>
          <a:p>
            <a:pPr algn="just"/>
            <a:r>
              <a:rPr lang="en-US" sz="1600" dirty="0"/>
              <a:t>In today's world as everything is being accessible at the fingertips, people want to know which restaurant is good or which restaurant is bad, online reviews has a huge impact on restaurants as the reviews can make the customers choose the restaurant or go for another one based on reviews. </a:t>
            </a:r>
          </a:p>
          <a:p>
            <a:pPr algn="just"/>
            <a:r>
              <a:rPr lang="en-US" sz="1600" dirty="0"/>
              <a:t>Basically, online reviews can make the business upside down based on positivity. So, feedbacks can help the restaurants to overcome any changes to be made and improve the quality of the food.</a:t>
            </a:r>
          </a:p>
          <a:p>
            <a:pPr marL="0" indent="0" algn="just">
              <a:buNone/>
            </a:pPr>
            <a:endParaRPr lang="en-US" sz="1600" dirty="0"/>
          </a:p>
        </p:txBody>
      </p:sp>
    </p:spTree>
    <p:extLst>
      <p:ext uri="{BB962C8B-B14F-4D97-AF65-F5344CB8AC3E}">
        <p14:creationId xmlns:p14="http://schemas.microsoft.com/office/powerpoint/2010/main" val="404046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288A3-5D35-7549-A3FA-2A8A1DA0486F}"/>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E5FC1C91-F884-E54D-9109-C7B4ACFA6591}"/>
              </a:ext>
            </a:extLst>
          </p:cNvPr>
          <p:cNvSpPr>
            <a:spLocks noGrp="1"/>
          </p:cNvSpPr>
          <p:nvPr>
            <p:ph idx="1"/>
          </p:nvPr>
        </p:nvSpPr>
        <p:spPr/>
        <p:txBody>
          <a:bodyPr/>
          <a:lstStyle/>
          <a:p>
            <a:pPr algn="just">
              <a:buFont typeface="Wingdings" pitchFamily="2" charset="2"/>
              <a:buChar char="Ø"/>
            </a:pPr>
            <a:r>
              <a:rPr lang="en-US" sz="1600" dirty="0"/>
              <a:t>Opensource dataset downloaded from: </a:t>
            </a:r>
            <a:r>
              <a:rPr lang="en-US" sz="1600" dirty="0">
                <a:hlinkClick r:id="rId2"/>
              </a:rPr>
              <a:t>https://www.yelp.com/dataset</a:t>
            </a:r>
            <a:r>
              <a:rPr lang="en-US" sz="1600" dirty="0"/>
              <a:t> which is available publicly. </a:t>
            </a:r>
          </a:p>
          <a:p>
            <a:pPr algn="just">
              <a:buFont typeface="Wingdings" pitchFamily="2" charset="2"/>
              <a:buChar char="Ø"/>
            </a:pPr>
            <a:r>
              <a:rPr lang="en-US" sz="1600" dirty="0"/>
              <a:t>Dataset is of Json format and has 1 million 48 thousand 576 records.</a:t>
            </a:r>
          </a:p>
          <a:p>
            <a:pPr algn="just">
              <a:buFont typeface="Wingdings" pitchFamily="2" charset="2"/>
              <a:buChar char="Ø"/>
            </a:pPr>
            <a:r>
              <a:rPr lang="en-US" sz="1600" dirty="0"/>
              <a:t>Considering only 30,000 records for modeling.</a:t>
            </a:r>
          </a:p>
          <a:p>
            <a:pPr algn="just">
              <a:buFont typeface="Wingdings" pitchFamily="2" charset="2"/>
              <a:buChar char="Ø"/>
            </a:pPr>
            <a:r>
              <a:rPr lang="en-US" sz="1600" dirty="0"/>
              <a:t>Attributes: Review Id, User Id, Business Id, Star rating, Funny, Cool, Text, Timestamp.</a:t>
            </a:r>
          </a:p>
          <a:p>
            <a:pPr marL="0" indent="0" algn="just">
              <a:buNone/>
            </a:pPr>
            <a:endParaRPr lang="en-US" sz="1600" dirty="0"/>
          </a:p>
        </p:txBody>
      </p:sp>
    </p:spTree>
    <p:extLst>
      <p:ext uri="{BB962C8B-B14F-4D97-AF65-F5344CB8AC3E}">
        <p14:creationId xmlns:p14="http://schemas.microsoft.com/office/powerpoint/2010/main" val="220869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B23B9-08D8-E047-AECA-FE4A848EC625}"/>
              </a:ext>
            </a:extLst>
          </p:cNvPr>
          <p:cNvSpPr>
            <a:spLocks noGrp="1"/>
          </p:cNvSpPr>
          <p:nvPr>
            <p:ph type="title"/>
          </p:nvPr>
        </p:nvSpPr>
        <p:spPr/>
        <p:txBody>
          <a:bodyPr/>
          <a:lstStyle/>
          <a:p>
            <a:r>
              <a:rPr lang="en-US" dirty="0"/>
              <a:t>Project AIM</a:t>
            </a:r>
          </a:p>
        </p:txBody>
      </p:sp>
      <p:sp>
        <p:nvSpPr>
          <p:cNvPr id="3" name="Content Placeholder 2">
            <a:extLst>
              <a:ext uri="{FF2B5EF4-FFF2-40B4-BE49-F238E27FC236}">
                <a16:creationId xmlns:a16="http://schemas.microsoft.com/office/drawing/2014/main" id="{57742CFB-70B5-1B48-8D3E-CF65BD9DE60A}"/>
              </a:ext>
            </a:extLst>
          </p:cNvPr>
          <p:cNvSpPr>
            <a:spLocks noGrp="1"/>
          </p:cNvSpPr>
          <p:nvPr>
            <p:ph idx="1"/>
          </p:nvPr>
        </p:nvSpPr>
        <p:spPr/>
        <p:txBody>
          <a:bodyPr>
            <a:normAutofit fontScale="92500" lnSpcReduction="20000"/>
          </a:bodyPr>
          <a:lstStyle/>
          <a:p>
            <a:pPr algn="just"/>
            <a:r>
              <a:rPr lang="en-US" sz="1600" dirty="0"/>
              <a:t>Usually, all the reviews in the Yelp data has the star ratings from 1 to 5 (1 being the lowest and 5 being the highest). So, converting these numeric ratings into sentiment (&gt;3 : good, 3 : neutral, &lt;3 : bad) by model development, which will help us to understand the sentiment of reviews.</a:t>
            </a:r>
          </a:p>
          <a:p>
            <a:pPr algn="just"/>
            <a:r>
              <a:rPr lang="en-US" sz="1600" dirty="0"/>
              <a:t>Analyzing the trend by identifying the restaurants which has gained positiveness among the reviews over the time in a particular area.</a:t>
            </a:r>
          </a:p>
          <a:p>
            <a:pPr algn="just"/>
            <a:r>
              <a:rPr lang="en-US" sz="1600" dirty="0"/>
              <a:t>The conclusion obtained from the trend analysis of the model helps the restaurants to gain insights on the how the business is going on and make changes if necessary.</a:t>
            </a:r>
          </a:p>
          <a:p>
            <a:pPr marL="0" indent="0">
              <a:buNone/>
            </a:pPr>
            <a:r>
              <a:rPr lang="en-US" sz="1600" b="1" dirty="0"/>
              <a:t>Research Question:</a:t>
            </a:r>
          </a:p>
          <a:p>
            <a:pPr algn="just"/>
            <a:r>
              <a:rPr lang="en-US" sz="1600" dirty="0"/>
              <a:t>Is there any difference in improvement of ratings for a restaurant over the time based on negative review trend?</a:t>
            </a:r>
          </a:p>
          <a:p>
            <a:pPr algn="just"/>
            <a:r>
              <a:rPr lang="en-US" sz="1600" dirty="0"/>
              <a:t>Did the restaurants really take the reviews into consideration to make changes in the business? </a:t>
            </a:r>
          </a:p>
          <a:p>
            <a:endParaRPr lang="en-US" dirty="0"/>
          </a:p>
        </p:txBody>
      </p:sp>
    </p:spTree>
    <p:extLst>
      <p:ext uri="{BB962C8B-B14F-4D97-AF65-F5344CB8AC3E}">
        <p14:creationId xmlns:p14="http://schemas.microsoft.com/office/powerpoint/2010/main" val="269816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38F2-2BFC-634B-BFC7-635B8D7BD37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C70EDBA-663D-6E47-A2EC-DC602AE57758}"/>
              </a:ext>
            </a:extLst>
          </p:cNvPr>
          <p:cNvSpPr>
            <a:spLocks noGrp="1"/>
          </p:cNvSpPr>
          <p:nvPr>
            <p:ph idx="1"/>
          </p:nvPr>
        </p:nvSpPr>
        <p:spPr/>
        <p:txBody>
          <a:bodyPr>
            <a:normAutofit/>
          </a:bodyPr>
          <a:lstStyle/>
          <a:p>
            <a:pPr algn="just" fontAlgn="base"/>
            <a:r>
              <a:rPr lang="en-US" sz="1600" dirty="0"/>
              <a:t>H. S. and R. </a:t>
            </a:r>
            <a:r>
              <a:rPr lang="en-US" sz="1600" dirty="0" err="1"/>
              <a:t>Ramathmika</a:t>
            </a:r>
            <a:r>
              <a:rPr lang="en-US" sz="1600" dirty="0"/>
              <a:t>, "Sentiment Analysis of Yelp Reviews by Machine Learning," 2019 International Conference on Intelligent Computing and Control Systems (ICCS), Madurai, India, 2019, pp. 700-704, </a:t>
            </a:r>
            <a:r>
              <a:rPr lang="en-US" sz="1600" dirty="0" err="1"/>
              <a:t>doi</a:t>
            </a:r>
            <a:r>
              <a:rPr lang="en-US" sz="1600" dirty="0"/>
              <a:t>: 10.1109/ICCS45141.2019.9065812.</a:t>
            </a:r>
          </a:p>
          <a:p>
            <a:pPr algn="just"/>
            <a:r>
              <a:rPr lang="en-US" sz="1600" dirty="0"/>
              <a:t>How to Perform Sentiment Analysis on Yelp Restaurant Reviews. (2020, October 14). </a:t>
            </a:r>
            <a:r>
              <a:rPr lang="en-US" sz="1600" dirty="0" err="1"/>
              <a:t>MonkeyLearn</a:t>
            </a:r>
            <a:r>
              <a:rPr lang="en-US" sz="1600" dirty="0"/>
              <a:t> Blog. </a:t>
            </a:r>
            <a:r>
              <a:rPr lang="en-US" sz="1600" u="sng" dirty="0">
                <a:hlinkClick r:id="rId2"/>
              </a:rPr>
              <a:t>https://monkeylearn.com/blog/yelp-sentiment-analysis/</a:t>
            </a:r>
            <a:endParaRPr lang="en-US" sz="1600" dirty="0"/>
          </a:p>
        </p:txBody>
      </p:sp>
    </p:spTree>
    <p:extLst>
      <p:ext uri="{BB962C8B-B14F-4D97-AF65-F5344CB8AC3E}">
        <p14:creationId xmlns:p14="http://schemas.microsoft.com/office/powerpoint/2010/main" val="143114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6358-2101-B84A-9E89-625C485FC81D}"/>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4002494691"/>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otalTime>480</TotalTime>
  <Words>409</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Goudy Old Style</vt:lpstr>
      <vt:lpstr>Wingdings</vt:lpstr>
      <vt:lpstr>FrostyVTI</vt:lpstr>
      <vt:lpstr>DATA 606 CAPSTONE PROJECT   SENTIMENT ANALYSIS ON YELP DATASET REVIEWS</vt:lpstr>
      <vt:lpstr>Introduction</vt:lpstr>
      <vt:lpstr>Dataset</vt:lpstr>
      <vt:lpstr>Project AIM</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606 Capstone Project   SENTIMENT ANALYSIS ON YELP DATA</dc:title>
  <dc:creator>Arjun Reddy Seelam</dc:creator>
  <cp:lastModifiedBy>Arjun Reddy Seelam</cp:lastModifiedBy>
  <cp:revision>11</cp:revision>
  <dcterms:created xsi:type="dcterms:W3CDTF">2021-02-02T16:43:02Z</dcterms:created>
  <dcterms:modified xsi:type="dcterms:W3CDTF">2021-02-18T02:06:38Z</dcterms:modified>
</cp:coreProperties>
</file>