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7" r:id="rId2"/>
    <p:sldId id="263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0"/>
  </p:normalViewPr>
  <p:slideViewPr>
    <p:cSldViewPr snapToGrid="0" snapToObjects="1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2590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56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41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04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5/9/21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969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64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24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48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15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824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489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5/9/21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18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37">
            <a:extLst>
              <a:ext uri="{FF2B5EF4-FFF2-40B4-BE49-F238E27FC236}">
                <a16:creationId xmlns:a16="http://schemas.microsoft.com/office/drawing/2014/main" id="{42EC32AE-E4F8-4BC6-BEF2-B48BDD157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D395E3-0DCE-8A46-96F3-9C7EE26E0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0863" y="1079500"/>
            <a:ext cx="3882286" cy="2138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 dirty="0"/>
              <a:t>DATA 606 CAPSTONE PROJECT</a:t>
            </a:r>
            <a:br>
              <a:rPr lang="en-US" sz="2300" dirty="0"/>
            </a:br>
            <a:br>
              <a:rPr lang="en-US" sz="2300" dirty="0"/>
            </a:br>
            <a:br>
              <a:rPr lang="en-US" sz="2300" dirty="0"/>
            </a:br>
            <a:r>
              <a:rPr lang="en-US" sz="2300" dirty="0"/>
              <a:t>SENTIMENT ANALYSIS ON YELP DATASET REVIEWS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47F943-5EEE-D145-B18C-1D28F78087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8006" y="4113213"/>
            <a:ext cx="2988000" cy="1655762"/>
          </a:xfrm>
        </p:spPr>
        <p:txBody>
          <a:bodyPr>
            <a:normAutofit/>
          </a:bodyPr>
          <a:lstStyle/>
          <a:p>
            <a:r>
              <a:rPr lang="en-US" sz="2300" spc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ARJUN REDDY SEELAM</a:t>
            </a:r>
          </a:p>
          <a:p>
            <a:r>
              <a:rPr lang="en-US" sz="2300" spc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Spring 2021</a:t>
            </a:r>
          </a:p>
        </p:txBody>
      </p:sp>
      <p:pic>
        <p:nvPicPr>
          <p:cNvPr id="15" name="Picture 3" descr="Waffle on a plate with a fork and knife&#10;&#10;Description automatically generated with low confidence">
            <a:extLst>
              <a:ext uri="{FF2B5EF4-FFF2-40B4-BE49-F238E27FC236}">
                <a16:creationId xmlns:a16="http://schemas.microsoft.com/office/drawing/2014/main" id="{FE3C8D74-6DAF-4301-A54C-70E356CCD8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14" r="18989" b="-1"/>
          <a:stretch/>
        </p:blipFill>
        <p:spPr>
          <a:xfrm>
            <a:off x="20" y="10"/>
            <a:ext cx="7211993" cy="6857990"/>
          </a:xfrm>
          <a:prstGeom prst="rect">
            <a:avLst/>
          </a:prstGeom>
        </p:spPr>
      </p:pic>
      <p:cxnSp>
        <p:nvCxnSpPr>
          <p:cNvPr id="61" name="Straight Connector 39">
            <a:extLst>
              <a:ext uri="{FF2B5EF4-FFF2-40B4-BE49-F238E27FC236}">
                <a16:creationId xmlns:a16="http://schemas.microsoft.com/office/drawing/2014/main" id="{5211C822-2379-4749-95C7-3CDA93294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2006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510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5F195-FBB5-A24A-B84E-07BD0A640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Cleaning the final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42AD9-9A55-A54A-B111-6EB7E972B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sz="2000" dirty="0"/>
              <a:t>Perform cleaning of the review text by removing stop words and any special characters that are not required for analysis.</a:t>
            </a:r>
          </a:p>
          <a:p>
            <a:pPr algn="just"/>
            <a:r>
              <a:rPr lang="en-US" sz="2000" dirty="0"/>
              <a:t>Applying “lemma” helps us to find the base word and helps in removing the endings of the word.</a:t>
            </a:r>
          </a:p>
          <a:p>
            <a:pPr algn="just"/>
            <a:r>
              <a:rPr lang="en-US" sz="2000" dirty="0"/>
              <a:t>Apply cleansing by removing spaces, URL addresses, quotations, special characters.</a:t>
            </a:r>
          </a:p>
          <a:p>
            <a:pPr algn="just"/>
            <a:r>
              <a:rPr lang="en-US" sz="2000" dirty="0"/>
              <a:t>Applying ”Polarity” </a:t>
            </a:r>
            <a:r>
              <a:rPr lang="en-US" sz="1600" dirty="0"/>
              <a:t>(Polarity is float) </a:t>
            </a:r>
            <a:r>
              <a:rPr lang="en-US" sz="2000" dirty="0"/>
              <a:t>which lies in the range of [-1,1] where 1 means positive statement and -1 means a negative statement. </a:t>
            </a:r>
          </a:p>
          <a:p>
            <a:pPr algn="just"/>
            <a:r>
              <a:rPr lang="en-US" sz="2000" dirty="0"/>
              <a:t>Applying ”Subjectivity” Subjective sentences generally refer to personal opinion, emotion or judgment whereas objective refers to factual information. 	</a:t>
            </a:r>
          </a:p>
          <a:p>
            <a:pPr algn="just"/>
            <a:r>
              <a:rPr lang="en-US" sz="2000" dirty="0"/>
              <a:t>In the end, find the word count, word density, unique words, average word length for the reviews.</a:t>
            </a:r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960224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BCE07-5933-BC42-A037-6B35C7411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Performing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60B61-2B34-834F-B209-79E11FD89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n-US" dirty="0"/>
              <a:t>Top 5 cities with the greatest number of reviews:</a:t>
            </a:r>
          </a:p>
          <a:p>
            <a:pPr lvl="1" algn="just"/>
            <a:r>
              <a:rPr lang="en-US" dirty="0"/>
              <a:t>	Las Vegas – 29,770</a:t>
            </a:r>
          </a:p>
          <a:p>
            <a:pPr lvl="1" algn="just"/>
            <a:r>
              <a:rPr lang="en-US" dirty="0"/>
              <a:t>	Phoenix – 10,241</a:t>
            </a:r>
          </a:p>
          <a:p>
            <a:pPr lvl="1" algn="just"/>
            <a:r>
              <a:rPr lang="en-US" dirty="0"/>
              <a:t>	Toronto – 7,370</a:t>
            </a:r>
            <a:endParaRPr lang="en-US" u="sng" dirty="0"/>
          </a:p>
          <a:p>
            <a:pPr lvl="1" algn="just"/>
            <a:r>
              <a:rPr lang="en-US" dirty="0"/>
              <a:t>	Scottsdale – 5,531</a:t>
            </a:r>
          </a:p>
          <a:p>
            <a:pPr lvl="1" algn="just"/>
            <a:r>
              <a:rPr lang="en-US" dirty="0"/>
              <a:t>	Charlotte – 5,467</a:t>
            </a:r>
          </a:p>
          <a:p>
            <a:pPr algn="just"/>
            <a:r>
              <a:rPr lang="en-US" dirty="0"/>
              <a:t>Based on grouping the review stars for the entire data:</a:t>
            </a:r>
          </a:p>
          <a:p>
            <a:pPr marL="702900" lvl="1" indent="-342900" algn="just">
              <a:buFont typeface="Wingdings" pitchFamily="2" charset="2"/>
              <a:buChar char="Ø"/>
            </a:pPr>
            <a:r>
              <a:rPr lang="en-US" dirty="0"/>
              <a:t>5-star rating reviews has the less mean length </a:t>
            </a:r>
          </a:p>
          <a:p>
            <a:pPr marL="702900" lvl="1" indent="-342900" algn="just">
              <a:buFont typeface="Wingdings" pitchFamily="2" charset="2"/>
              <a:buChar char="Ø"/>
            </a:pPr>
            <a:r>
              <a:rPr lang="en-US" dirty="0"/>
              <a:t>5-star rating reviews has less stop words</a:t>
            </a:r>
          </a:p>
          <a:p>
            <a:pPr marL="702900" lvl="1" indent="-342900" algn="just">
              <a:buFont typeface="Wingdings" pitchFamily="2" charset="2"/>
              <a:buChar char="Ø"/>
            </a:pPr>
            <a:r>
              <a:rPr lang="en-US" dirty="0"/>
              <a:t>5-star rating reviews has less words</a:t>
            </a:r>
          </a:p>
          <a:p>
            <a:pPr lvl="1" algn="just"/>
            <a:endParaRPr lang="en-US" i="0" dirty="0"/>
          </a:p>
          <a:p>
            <a:pPr lvl="1" algn="just"/>
            <a:r>
              <a:rPr lang="en-US" i="0" dirty="0"/>
              <a:t>After performing EDA, convert the EDA into a new csv file.</a:t>
            </a:r>
          </a:p>
          <a:p>
            <a:pPr marL="702900" lvl="1" indent="-342900" algn="just">
              <a:buFont typeface="Wingdings" pitchFamily="2" charset="2"/>
              <a:buChar char="Ø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575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DD897-6F20-0F4C-9BF8-5B7FA9D0F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LGBM 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2EA6B-5207-F74B-B6A4-1248DAAAA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LGBM (Light Gradient Boosting Method) combines the predictions from multiple decision trees to generate final predictions. Every successive decision tree is built on errors of previous tree. </a:t>
            </a:r>
          </a:p>
          <a:p>
            <a:r>
              <a:rPr lang="en-US" dirty="0"/>
              <a:t>Advantages:</a:t>
            </a:r>
          </a:p>
          <a:p>
            <a:pPr marL="702900" lvl="1" indent="-342900">
              <a:buFont typeface="Wingdings" pitchFamily="2" charset="2"/>
              <a:buChar char="Ø"/>
            </a:pPr>
            <a:r>
              <a:rPr lang="en-US" dirty="0"/>
              <a:t>	Leaf – wise tree growth</a:t>
            </a:r>
          </a:p>
          <a:p>
            <a:pPr marL="702900" lvl="1" indent="-342900">
              <a:buFont typeface="Wingdings" pitchFamily="2" charset="2"/>
              <a:buChar char="Ø"/>
            </a:pPr>
            <a:r>
              <a:rPr lang="en-US" dirty="0"/>
              <a:t>	Faster training speed and higher efficiency </a:t>
            </a:r>
          </a:p>
          <a:p>
            <a:pPr marL="702900" lvl="1" indent="-342900">
              <a:buFont typeface="Wingdings" pitchFamily="2" charset="2"/>
              <a:buChar char="Ø"/>
            </a:pPr>
            <a:r>
              <a:rPr lang="en-US" dirty="0"/>
              <a:t>	Better accuracy than any other boosting algorithm </a:t>
            </a:r>
          </a:p>
          <a:p>
            <a:pPr marL="702900" lvl="1" indent="-342900">
              <a:buFont typeface="Wingdings" pitchFamily="2" charset="2"/>
              <a:buChar char="Ø"/>
            </a:pPr>
            <a:r>
              <a:rPr lang="en-US" dirty="0"/>
              <a:t>	Compatibility with Large Datasets </a:t>
            </a:r>
          </a:p>
        </p:txBody>
      </p:sp>
    </p:spTree>
    <p:extLst>
      <p:ext uri="{BB962C8B-B14F-4D97-AF65-F5344CB8AC3E}">
        <p14:creationId xmlns:p14="http://schemas.microsoft.com/office/powerpoint/2010/main" val="650407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16887F-C73E-7F44-853C-02D59DEC3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6328800" cy="111283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LGBM Value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FEE7-9454-1046-8864-E2584C7AB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1864801"/>
            <a:ext cx="6328800" cy="39137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1600" dirty="0"/>
              <a:t>After performing LGBM for 10,000 iterations, the training’s </a:t>
            </a:r>
            <a:r>
              <a:rPr lang="en-US" sz="1600" dirty="0" err="1"/>
              <a:t>multi_loss</a:t>
            </a:r>
            <a:r>
              <a:rPr lang="en-US" sz="1600" dirty="0"/>
              <a:t> is decreased from 1.007 to 0.430, Valid 1’s </a:t>
            </a:r>
            <a:r>
              <a:rPr lang="en-US" sz="1600" dirty="0" err="1"/>
              <a:t>multi_loss</a:t>
            </a:r>
            <a:r>
              <a:rPr lang="en-US" sz="1600" dirty="0"/>
              <a:t> is decreased from 1.105 to 0.860</a:t>
            </a:r>
          </a:p>
          <a:p>
            <a:pPr algn="just"/>
            <a:r>
              <a:rPr lang="en-US" sz="1600" dirty="0"/>
              <a:t>After applying the prediction on test set, the prediction vs actual table is shown on the side.</a:t>
            </a:r>
          </a:p>
          <a:p>
            <a:r>
              <a:rPr lang="en-US" sz="1600" dirty="0"/>
              <a:t>The values obtained are as follows:</a:t>
            </a:r>
          </a:p>
          <a:p>
            <a:r>
              <a:rPr lang="en-US" sz="1600" dirty="0"/>
              <a:t>Accuracy: 53.42%</a:t>
            </a:r>
          </a:p>
          <a:p>
            <a:r>
              <a:rPr lang="en-US" sz="1600" dirty="0"/>
              <a:t>Precision: 44.44%</a:t>
            </a:r>
          </a:p>
          <a:p>
            <a:r>
              <a:rPr lang="en-US" sz="1600" dirty="0"/>
              <a:t>Recall: 53.42%</a:t>
            </a:r>
          </a:p>
          <a:p>
            <a:r>
              <a:rPr lang="en-US" sz="1600" dirty="0"/>
              <a:t>F-1 Score: 44.63%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05D45D7-984D-4CDD-B1BC-0CF407C72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2485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28BB16F3-6C88-5045-A599-0EEFA6652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9641" y="2428080"/>
            <a:ext cx="3608058" cy="200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102282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ppt/theme/themeOverride1.xml><?xml version="1.0" encoding="utf-8"?>
<a:themeOverride xmlns:a="http://schemas.openxmlformats.org/drawingml/2006/main">
  <a:clrScheme name="Frosty">
    <a:dk1>
      <a:sysClr val="windowText" lastClr="000000"/>
    </a:dk1>
    <a:lt1>
      <a:sysClr val="window" lastClr="FFFFFF"/>
    </a:lt1>
    <a:dk2>
      <a:srgbClr val="0B2827"/>
    </a:dk2>
    <a:lt2>
      <a:srgbClr val="DAE3E3"/>
    </a:lt2>
    <a:accent1>
      <a:srgbClr val="767E37"/>
    </a:accent1>
    <a:accent2>
      <a:srgbClr val="B495C2"/>
    </a:accent2>
    <a:accent3>
      <a:srgbClr val="8FA3A3"/>
    </a:accent3>
    <a:accent4>
      <a:srgbClr val="CE7F01"/>
    </a:accent4>
    <a:accent5>
      <a:srgbClr val="D15A29"/>
    </a:accent5>
    <a:accent6>
      <a:srgbClr val="B88470"/>
    </a:accent6>
    <a:hlink>
      <a:srgbClr val="B57001"/>
    </a:hlink>
    <a:folHlink>
      <a:srgbClr val="99620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</TotalTime>
  <Words>370</Words>
  <Application>Microsoft Macintosh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Goudy Old Style</vt:lpstr>
      <vt:lpstr>Wingdings</vt:lpstr>
      <vt:lpstr>FrostyVTI</vt:lpstr>
      <vt:lpstr>DATA 606 CAPSTONE PROJECT   SENTIMENT ANALYSIS ON YELP DATASET REVIEWS</vt:lpstr>
      <vt:lpstr>Cleaning the final data</vt:lpstr>
      <vt:lpstr>Performing EDA</vt:lpstr>
      <vt:lpstr>LGBM Model Training</vt:lpstr>
      <vt:lpstr>LGBM Value loss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606 CAPSTONE PROJECT   SENTIMENT ANALYSIS ON YELP DATASET REVIEWS</dc:title>
  <dc:creator>Arjun Reddy Seelam</dc:creator>
  <cp:lastModifiedBy>Arjun Reddy Seelam</cp:lastModifiedBy>
  <cp:revision>11</cp:revision>
  <dcterms:created xsi:type="dcterms:W3CDTF">2021-03-30T03:36:05Z</dcterms:created>
  <dcterms:modified xsi:type="dcterms:W3CDTF">2021-05-10T01:41:20Z</dcterms:modified>
</cp:coreProperties>
</file>