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0"/>
  </p:normalViewPr>
  <p:slideViewPr>
    <p:cSldViewPr snapToGrid="0" snapToObjects="1">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5/9/21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788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2356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050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5/9/21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00079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788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94253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15395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1318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30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66847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5/9/21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56908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5/9/21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7999306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linearsvm.com/#:~:text=Linear%20SVM%20is%20the%20newest,a%20linear%20support%20vector%20machine.&amp;text=Linear%20SVM%20is%20the%20newest,a%20linear%20support%20vector%20mach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D395E3-0DCE-8A46-96F3-9C7EE26E006F}"/>
              </a:ext>
            </a:extLst>
          </p:cNvPr>
          <p:cNvSpPr>
            <a:spLocks noGrp="1"/>
          </p:cNvSpPr>
          <p:nvPr>
            <p:ph type="ctrTitle"/>
          </p:nvPr>
        </p:nvSpPr>
        <p:spPr>
          <a:xfrm>
            <a:off x="914400" y="1122362"/>
            <a:ext cx="3814549" cy="3354104"/>
          </a:xfrm>
        </p:spPr>
        <p:txBody>
          <a:bodyPr>
            <a:normAutofit/>
          </a:bodyPr>
          <a:lstStyle/>
          <a:p>
            <a:pPr>
              <a:lnSpc>
                <a:spcPct val="90000"/>
              </a:lnSpc>
            </a:pPr>
            <a:r>
              <a:rPr lang="en-US" sz="2400" dirty="0">
                <a:solidFill>
                  <a:srgbClr val="FFFFFF"/>
                </a:solidFill>
              </a:rPr>
              <a:t>DATA 606 CAPSTONE PROJECT – Phase 3</a:t>
            </a:r>
            <a:br>
              <a:rPr lang="en-US" sz="2400" dirty="0">
                <a:solidFill>
                  <a:srgbClr val="FFFFFF"/>
                </a:solidFill>
              </a:rPr>
            </a:br>
            <a:br>
              <a:rPr lang="en-US" sz="2400" dirty="0">
                <a:solidFill>
                  <a:srgbClr val="FFFFFF"/>
                </a:solidFill>
              </a:rPr>
            </a:br>
            <a:r>
              <a:rPr lang="en-US" sz="2400" dirty="0">
                <a:solidFill>
                  <a:srgbClr val="FFFFFF"/>
                </a:solidFill>
              </a:rPr>
              <a:t>SENTIMENT ANALYSIS ON YELP DATASET REVIEWS</a:t>
            </a:r>
          </a:p>
        </p:txBody>
      </p:sp>
      <p:sp>
        <p:nvSpPr>
          <p:cNvPr id="3" name="Subtitle 2">
            <a:extLst>
              <a:ext uri="{FF2B5EF4-FFF2-40B4-BE49-F238E27FC236}">
                <a16:creationId xmlns:a16="http://schemas.microsoft.com/office/drawing/2014/main" id="{F847F943-5EEE-D145-B18C-1D28F7808749}"/>
              </a:ext>
            </a:extLst>
          </p:cNvPr>
          <p:cNvSpPr>
            <a:spLocks noGrp="1"/>
          </p:cNvSpPr>
          <p:nvPr>
            <p:ph type="subTitle" idx="1"/>
          </p:nvPr>
        </p:nvSpPr>
        <p:spPr>
          <a:xfrm>
            <a:off x="914400" y="4633415"/>
            <a:ext cx="3352800" cy="1102223"/>
          </a:xfrm>
        </p:spPr>
        <p:txBody>
          <a:bodyPr>
            <a:normAutofit/>
          </a:bodyPr>
          <a:lstStyle/>
          <a:p>
            <a:r>
              <a:rPr lang="en-US" sz="1400" spc="0" dirty="0">
                <a:solidFill>
                  <a:srgbClr val="FFFFFF"/>
                </a:solidFill>
                <a:latin typeface="+mj-lt"/>
                <a:ea typeface="+mj-ea"/>
                <a:cs typeface="+mj-cs"/>
              </a:rPr>
              <a:t>ARJUN REDDY SEELAM</a:t>
            </a:r>
          </a:p>
          <a:p>
            <a:r>
              <a:rPr lang="en-US" sz="1400" spc="0" dirty="0">
                <a:solidFill>
                  <a:srgbClr val="FFFFFF"/>
                </a:solidFill>
                <a:latin typeface="+mj-lt"/>
                <a:ea typeface="+mj-ea"/>
                <a:cs typeface="+mj-cs"/>
              </a:rPr>
              <a:t>Spring 2021</a:t>
            </a:r>
          </a:p>
        </p:txBody>
      </p:sp>
      <p:pic>
        <p:nvPicPr>
          <p:cNvPr id="15" name="Picture 3" descr="Waffle on a plate with a fork and knife&#10;&#10;Description automatically generated with low confidence">
            <a:extLst>
              <a:ext uri="{FF2B5EF4-FFF2-40B4-BE49-F238E27FC236}">
                <a16:creationId xmlns:a16="http://schemas.microsoft.com/office/drawing/2014/main" id="{FE3C8D74-6DAF-4301-A54C-70E356CCD885}"/>
              </a:ext>
            </a:extLst>
          </p:cNvPr>
          <p:cNvPicPr>
            <a:picLocks noChangeAspect="1"/>
          </p:cNvPicPr>
          <p:nvPr/>
        </p:nvPicPr>
        <p:blipFill rotWithShape="1">
          <a:blip r:embed="rId2"/>
          <a:srcRect l="10814" r="18989" b="-1"/>
          <a:stretch/>
        </p:blipFill>
        <p:spPr>
          <a:xfrm>
            <a:off x="5893052" y="723986"/>
            <a:ext cx="5689348" cy="5410027"/>
          </a:xfrm>
          <a:prstGeom prst="rect">
            <a:avLst/>
          </a:prstGeom>
        </p:spPr>
      </p:pic>
    </p:spTree>
    <p:extLst>
      <p:ext uri="{BB962C8B-B14F-4D97-AF65-F5344CB8AC3E}">
        <p14:creationId xmlns:p14="http://schemas.microsoft.com/office/powerpoint/2010/main" val="428751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F325-39DC-9B44-8536-2F758891F9E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8D5343-DD77-7D48-866C-0E9D2822B04C}"/>
              </a:ext>
            </a:extLst>
          </p:cNvPr>
          <p:cNvSpPr>
            <a:spLocks noGrp="1"/>
          </p:cNvSpPr>
          <p:nvPr>
            <p:ph idx="1"/>
          </p:nvPr>
        </p:nvSpPr>
        <p:spPr/>
        <p:txBody>
          <a:bodyPr/>
          <a:lstStyle/>
          <a:p>
            <a:r>
              <a:rPr lang="en-US" u="sng" dirty="0">
                <a:hlinkClick r:id="rId2"/>
              </a:rPr>
              <a:t>http://www.linearsvm.com/#:~:text=Linear%20SVM%20is%20the%20newest,a%20linear%20support%20vector%20machine.&amp;text=Linear%20SVM%20is%20the%20newest,a%20linear%20support%20vector%20machine</a:t>
            </a:r>
            <a:r>
              <a:rPr lang="en-US" dirty="0"/>
              <a:t>.</a:t>
            </a:r>
          </a:p>
          <a:p>
            <a:r>
              <a:rPr lang="en-US" dirty="0"/>
              <a:t>Khandelwal, P. (2020, March 27). </a:t>
            </a:r>
            <a:r>
              <a:rPr lang="en-US" i="1" dirty="0"/>
              <a:t>Which algorithm takes the crown: Light GBM vs XGBOOST?</a:t>
            </a:r>
            <a:r>
              <a:rPr lang="en-US" dirty="0"/>
              <a:t> Analytics Vidhya. https://</a:t>
            </a:r>
            <a:r>
              <a:rPr lang="en-US" dirty="0" err="1"/>
              <a:t>www.analyticsvidhya.com</a:t>
            </a:r>
            <a:r>
              <a:rPr lang="en-US" dirty="0"/>
              <a:t>/blog/2017/06/which-algorithm-takes-the-crown-light-</a:t>
            </a:r>
            <a:r>
              <a:rPr lang="en-US" dirty="0" err="1"/>
              <a:t>gbm</a:t>
            </a:r>
            <a:r>
              <a:rPr lang="en-US" dirty="0"/>
              <a:t>-vs-</a:t>
            </a:r>
            <a:r>
              <a:rPr lang="en-US" dirty="0" err="1"/>
              <a:t>xgboost</a:t>
            </a:r>
            <a:r>
              <a:rPr lang="en-US" dirty="0"/>
              <a:t>/</a:t>
            </a:r>
          </a:p>
          <a:p>
            <a:endParaRPr lang="en-US" dirty="0"/>
          </a:p>
        </p:txBody>
      </p:sp>
    </p:spTree>
    <p:extLst>
      <p:ext uri="{BB962C8B-B14F-4D97-AF65-F5344CB8AC3E}">
        <p14:creationId xmlns:p14="http://schemas.microsoft.com/office/powerpoint/2010/main" val="25432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43BB-4B98-FF47-AA5A-EF059BC69C40}"/>
              </a:ext>
            </a:extLst>
          </p:cNvPr>
          <p:cNvSpPr>
            <a:spLocks noGrp="1"/>
          </p:cNvSpPr>
          <p:nvPr>
            <p:ph type="title"/>
          </p:nvPr>
        </p:nvSpPr>
        <p:spPr/>
        <p:txBody>
          <a:bodyPr/>
          <a:lstStyle/>
          <a:p>
            <a:r>
              <a:rPr lang="en-US" dirty="0"/>
              <a:t>Cat Boost Classifier</a:t>
            </a:r>
          </a:p>
        </p:txBody>
      </p:sp>
      <p:sp>
        <p:nvSpPr>
          <p:cNvPr id="3" name="Content Placeholder 2">
            <a:extLst>
              <a:ext uri="{FF2B5EF4-FFF2-40B4-BE49-F238E27FC236}">
                <a16:creationId xmlns:a16="http://schemas.microsoft.com/office/drawing/2014/main" id="{FA0FFC45-6973-1E49-979B-D0B90B5C0229}"/>
              </a:ext>
            </a:extLst>
          </p:cNvPr>
          <p:cNvSpPr>
            <a:spLocks noGrp="1"/>
          </p:cNvSpPr>
          <p:nvPr>
            <p:ph idx="1"/>
          </p:nvPr>
        </p:nvSpPr>
        <p:spPr/>
        <p:txBody>
          <a:bodyPr>
            <a:normAutofit/>
          </a:bodyPr>
          <a:lstStyle/>
          <a:p>
            <a:pPr algn="just"/>
            <a:r>
              <a:rPr lang="en-US" sz="1600" dirty="0"/>
              <a:t>The name Cat Boost is derived from Category Boosting, which is open-sourced recently. It can work with a variety of data types to help companies solve a variety of problems. </a:t>
            </a:r>
          </a:p>
          <a:p>
            <a:pPr algn="just"/>
            <a:r>
              <a:rPr lang="en-US" sz="1600" dirty="0"/>
              <a:t>Category means dealing with multiple data types like audio, text data, images including historic data. Since this library is built on the gradient boosting library, the name "Boost" comes from the gradient boosting machine learning algorithm.</a:t>
            </a:r>
          </a:p>
          <a:p>
            <a:pPr algn="just"/>
            <a:r>
              <a:rPr lang="en-US" sz="1600" dirty="0"/>
              <a:t>Advantages: </a:t>
            </a:r>
          </a:p>
          <a:p>
            <a:pPr lvl="1" algn="just"/>
            <a:r>
              <a:rPr lang="en-US" sz="1400" dirty="0"/>
              <a:t>Performance</a:t>
            </a:r>
          </a:p>
          <a:p>
            <a:pPr lvl="1" algn="just"/>
            <a:r>
              <a:rPr lang="en-US" sz="1400" dirty="0"/>
              <a:t>Handling different categories of data.</a:t>
            </a:r>
          </a:p>
        </p:txBody>
      </p:sp>
    </p:spTree>
    <p:extLst>
      <p:ext uri="{BB962C8B-B14F-4D97-AF65-F5344CB8AC3E}">
        <p14:creationId xmlns:p14="http://schemas.microsoft.com/office/powerpoint/2010/main" val="52122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5DAE67-EB45-EC41-A1BF-0CADCA7F659D}"/>
              </a:ext>
            </a:extLst>
          </p:cNvPr>
          <p:cNvSpPr>
            <a:spLocks noGrp="1"/>
          </p:cNvSpPr>
          <p:nvPr>
            <p:ph type="title"/>
          </p:nvPr>
        </p:nvSpPr>
        <p:spPr>
          <a:xfrm>
            <a:off x="914400" y="510988"/>
            <a:ext cx="9344578" cy="1156448"/>
          </a:xfrm>
        </p:spPr>
        <p:txBody>
          <a:bodyPr>
            <a:normAutofit/>
          </a:bodyPr>
          <a:lstStyle/>
          <a:p>
            <a:r>
              <a:rPr lang="en-US">
                <a:solidFill>
                  <a:srgbClr val="FFFFFF"/>
                </a:solidFill>
              </a:rPr>
              <a:t>Results with Cat Boost</a:t>
            </a:r>
          </a:p>
        </p:txBody>
      </p:sp>
      <p:sp>
        <p:nvSpPr>
          <p:cNvPr id="1030" name="Content Placeholder 1029">
            <a:extLst>
              <a:ext uri="{FF2B5EF4-FFF2-40B4-BE49-F238E27FC236}">
                <a16:creationId xmlns:a16="http://schemas.microsoft.com/office/drawing/2014/main" id="{E548D920-89CB-42F7-A194-AFC787DE2719}"/>
              </a:ext>
            </a:extLst>
          </p:cNvPr>
          <p:cNvSpPr>
            <a:spLocks noGrp="1"/>
          </p:cNvSpPr>
          <p:nvPr>
            <p:ph idx="1"/>
          </p:nvPr>
        </p:nvSpPr>
        <p:spPr>
          <a:xfrm>
            <a:off x="914400" y="2593074"/>
            <a:ext cx="5589767" cy="3579126"/>
          </a:xfrm>
        </p:spPr>
        <p:txBody>
          <a:bodyPr>
            <a:normAutofit/>
          </a:bodyPr>
          <a:lstStyle/>
          <a:p>
            <a:pPr algn="just"/>
            <a:r>
              <a:rPr lang="en-US" sz="1800" dirty="0"/>
              <a:t>If we look at Actual vs Prediction cross tab obtained from test size of 20%, 7833 reviews were 5 - star rated reviews and, they are the predicted reviews. </a:t>
            </a:r>
          </a:p>
        </p:txBody>
      </p:sp>
      <p:pic>
        <p:nvPicPr>
          <p:cNvPr id="1026" name="Picture 2">
            <a:extLst>
              <a:ext uri="{FF2B5EF4-FFF2-40B4-BE49-F238E27FC236}">
                <a16:creationId xmlns:a16="http://schemas.microsoft.com/office/drawing/2014/main" id="{5CD5D8FC-E4BE-B944-8730-FD1AA0C141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10401" y="3104859"/>
            <a:ext cx="4572000" cy="2560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04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B641-A621-B145-BC52-DA369BBA9DCD}"/>
              </a:ext>
            </a:extLst>
          </p:cNvPr>
          <p:cNvSpPr>
            <a:spLocks noGrp="1"/>
          </p:cNvSpPr>
          <p:nvPr>
            <p:ph type="title"/>
          </p:nvPr>
        </p:nvSpPr>
        <p:spPr/>
        <p:txBody>
          <a:bodyPr/>
          <a:lstStyle/>
          <a:p>
            <a:r>
              <a:rPr lang="en-US" dirty="0"/>
              <a:t>Linear SVM model [Final Model]</a:t>
            </a:r>
          </a:p>
        </p:txBody>
      </p:sp>
      <p:sp>
        <p:nvSpPr>
          <p:cNvPr id="3" name="Content Placeholder 2">
            <a:extLst>
              <a:ext uri="{FF2B5EF4-FFF2-40B4-BE49-F238E27FC236}">
                <a16:creationId xmlns:a16="http://schemas.microsoft.com/office/drawing/2014/main" id="{15BE9DA3-5BDC-5044-A272-91A31536918B}"/>
              </a:ext>
            </a:extLst>
          </p:cNvPr>
          <p:cNvSpPr>
            <a:spLocks noGrp="1"/>
          </p:cNvSpPr>
          <p:nvPr>
            <p:ph idx="1"/>
          </p:nvPr>
        </p:nvSpPr>
        <p:spPr/>
        <p:txBody>
          <a:bodyPr/>
          <a:lstStyle/>
          <a:p>
            <a:r>
              <a:rPr lang="en-US" sz="1600" dirty="0"/>
              <a:t>Linear SVM is the new machine learning (data mining) algorithm for solving multi-class classification problems from extremely large data sets. </a:t>
            </a:r>
          </a:p>
          <a:p>
            <a:r>
              <a:rPr lang="en-US" sz="1600" dirty="0"/>
              <a:t>Advantages and features of Linear SVM:</a:t>
            </a:r>
          </a:p>
          <a:p>
            <a:pPr lvl="1"/>
            <a:r>
              <a:rPr lang="en-US" sz="1400" dirty="0"/>
              <a:t>It is efficient in dealing with larger datasets.</a:t>
            </a:r>
          </a:p>
          <a:p>
            <a:pPr lvl="1"/>
            <a:r>
              <a:rPr lang="en-US" sz="1400" dirty="0"/>
              <a:t>Linear SVM can work with thousands of features and attributes with large dataset.</a:t>
            </a:r>
          </a:p>
          <a:p>
            <a:pPr lvl="1"/>
            <a:r>
              <a:rPr lang="en-US" sz="1400" dirty="0"/>
              <a:t>Can be used in personal laptops with high computation speed.</a:t>
            </a:r>
          </a:p>
          <a:p>
            <a:r>
              <a:rPr lang="en-US" sz="1400" b="1" dirty="0"/>
              <a:t>Applying Text Classification: </a:t>
            </a:r>
            <a:r>
              <a:rPr lang="en-US" sz="1400" dirty="0"/>
              <a:t>The method of categorizing text into ordered categories is known as text categorization. Text classifiers use Natural Language Processing (NLP) to automatically analyze text and assign pre-defined tags or categories based on its content.</a:t>
            </a:r>
          </a:p>
        </p:txBody>
      </p:sp>
    </p:spTree>
    <p:extLst>
      <p:ext uri="{BB962C8B-B14F-4D97-AF65-F5344CB8AC3E}">
        <p14:creationId xmlns:p14="http://schemas.microsoft.com/office/powerpoint/2010/main" val="177637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206BCA-478F-3348-84CB-150C09E64C41}"/>
              </a:ext>
            </a:extLst>
          </p:cNvPr>
          <p:cNvSpPr>
            <a:spLocks noGrp="1"/>
          </p:cNvSpPr>
          <p:nvPr>
            <p:ph type="title"/>
          </p:nvPr>
        </p:nvSpPr>
        <p:spPr>
          <a:xfrm>
            <a:off x="914401" y="411538"/>
            <a:ext cx="10058399" cy="1359737"/>
          </a:xfrm>
        </p:spPr>
        <p:txBody>
          <a:bodyPr>
            <a:normAutofit/>
          </a:bodyPr>
          <a:lstStyle/>
          <a:p>
            <a:endParaRPr lang="en-US">
              <a:solidFill>
                <a:srgbClr val="FFFFFF"/>
              </a:solidFill>
            </a:endParaRPr>
          </a:p>
        </p:txBody>
      </p:sp>
      <p:pic>
        <p:nvPicPr>
          <p:cNvPr id="2050" name="Picture 2" descr="Text&#10;&#10;Description automatically generated">
            <a:extLst>
              <a:ext uri="{FF2B5EF4-FFF2-40B4-BE49-F238E27FC236}">
                <a16:creationId xmlns:a16="http://schemas.microsoft.com/office/drawing/2014/main" id="{31162639-A265-2B44-96D4-F2F34AACC2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936" y="2703407"/>
            <a:ext cx="4878499" cy="15123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4875B74-F084-3F45-9C94-201A1D1CDB83}"/>
              </a:ext>
            </a:extLst>
          </p:cNvPr>
          <p:cNvSpPr>
            <a:spLocks noGrp="1"/>
          </p:cNvSpPr>
          <p:nvPr>
            <p:ph idx="1"/>
          </p:nvPr>
        </p:nvSpPr>
        <p:spPr>
          <a:xfrm>
            <a:off x="5474524" y="2809875"/>
            <a:ext cx="5479225" cy="3367088"/>
          </a:xfrm>
        </p:spPr>
        <p:txBody>
          <a:bodyPr>
            <a:normAutofit/>
          </a:bodyPr>
          <a:lstStyle/>
          <a:p>
            <a:pPr algn="just"/>
            <a:r>
              <a:rPr lang="en-US" sz="1600" b="1" dirty="0"/>
              <a:t>Applying </a:t>
            </a:r>
            <a:r>
              <a:rPr lang="en-US" sz="1600" b="1" dirty="0" err="1"/>
              <a:t>Tf-Idf</a:t>
            </a:r>
            <a:r>
              <a:rPr lang="en-US" sz="1600" b="1" dirty="0"/>
              <a:t> Vectorizer:</a:t>
            </a:r>
            <a:r>
              <a:rPr lang="en-US" sz="1600" dirty="0"/>
              <a:t> To find the word frequencies, the most popular method is the IF-</a:t>
            </a:r>
            <a:r>
              <a:rPr lang="en-US" sz="1600" dirty="0" err="1"/>
              <a:t>Idf</a:t>
            </a:r>
            <a:r>
              <a:rPr lang="en-US" sz="1600" dirty="0"/>
              <a:t> method. With this vectorization, we set the maximum features to be extracted and perform linear modeling. </a:t>
            </a:r>
          </a:p>
          <a:p>
            <a:pPr algn="just"/>
            <a:r>
              <a:rPr lang="en-US" sz="1600" dirty="0"/>
              <a:t>After applying vectorization and performing the model with Linear SVM, the accuracy on entire data is achieved as 65.17%.</a:t>
            </a:r>
          </a:p>
          <a:p>
            <a:pPr algn="just"/>
            <a:r>
              <a:rPr lang="en-US" sz="1600" dirty="0"/>
              <a:t>We could observe the number of actual and predicted 5-star ratings are 11,335 which accounts for almost 40%.</a:t>
            </a:r>
          </a:p>
        </p:txBody>
      </p:sp>
      <p:pic>
        <p:nvPicPr>
          <p:cNvPr id="2052" name="Picture 4">
            <a:extLst>
              <a:ext uri="{FF2B5EF4-FFF2-40B4-BE49-F238E27FC236}">
                <a16:creationId xmlns:a16="http://schemas.microsoft.com/office/drawing/2014/main" id="{A70E081F-13F9-904F-9242-596D5EFF6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399" y="4321617"/>
            <a:ext cx="3161572" cy="2430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55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409A230-1F63-4EE2-8589-626E2B6F9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CA51A8C-0E50-41DF-A91D-08AF981DA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6F78591F-B0B0-4984-93CF-DF5F06533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343647" cy="4385568"/>
          </a:xfrm>
          <a:custGeom>
            <a:avLst/>
            <a:gdLst>
              <a:gd name="connsiteX0" fmla="*/ 2343647 w 2343647"/>
              <a:gd name="connsiteY0" fmla="*/ 4385568 h 4385568"/>
              <a:gd name="connsiteX1" fmla="*/ 2329829 w 2343647"/>
              <a:gd name="connsiteY1" fmla="*/ 4385568 h 4385568"/>
              <a:gd name="connsiteX2" fmla="*/ 2309087 w 2343647"/>
              <a:gd name="connsiteY2" fmla="*/ 4243910 h 4385568"/>
              <a:gd name="connsiteX3" fmla="*/ 134816 w 2343647"/>
              <a:gd name="connsiteY3" fmla="*/ 2266740 h 4385568"/>
              <a:gd name="connsiteX4" fmla="*/ 0 w 2343647"/>
              <a:gd name="connsiteY4" fmla="*/ 2260357 h 4385568"/>
              <a:gd name="connsiteX5" fmla="*/ 134816 w 2343647"/>
              <a:gd name="connsiteY5" fmla="*/ 2253974 h 4385568"/>
              <a:gd name="connsiteX6" fmla="*/ 2340504 w 2343647"/>
              <a:gd name="connsiteY6" fmla="*/ 62243 h 4385568"/>
              <a:gd name="connsiteX7" fmla="*/ 2343647 w 2343647"/>
              <a:gd name="connsiteY7" fmla="*/ 0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2343647" y="4385568"/>
                </a:moveTo>
                <a:lnTo>
                  <a:pt x="2329829" y="4385568"/>
                </a:lnTo>
                <a:lnTo>
                  <a:pt x="2309087" y="4243910"/>
                </a:lnTo>
                <a:cubicBezTo>
                  <a:pt x="2106054" y="3186505"/>
                  <a:pt x="1224286" y="2370437"/>
                  <a:pt x="134816" y="2266740"/>
                </a:cubicBezTo>
                <a:lnTo>
                  <a:pt x="0" y="2260357"/>
                </a:lnTo>
                <a:lnTo>
                  <a:pt x="134816" y="2253974"/>
                </a:lnTo>
                <a:cubicBezTo>
                  <a:pt x="1296917" y="2143364"/>
                  <a:pt x="2222700" y="1222233"/>
                  <a:pt x="2340504" y="62243"/>
                </a:cubicBezTo>
                <a:lnTo>
                  <a:pt x="2343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8FE457BD-7605-4CC4-9DAF-A74B3CC25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343647" cy="4385568"/>
          </a:xfrm>
          <a:custGeom>
            <a:avLst/>
            <a:gdLst>
              <a:gd name="connsiteX0" fmla="*/ 2343647 w 2343647"/>
              <a:gd name="connsiteY0" fmla="*/ 4385568 h 4385568"/>
              <a:gd name="connsiteX1" fmla="*/ 2329829 w 2343647"/>
              <a:gd name="connsiteY1" fmla="*/ 4385568 h 4385568"/>
              <a:gd name="connsiteX2" fmla="*/ 2309087 w 2343647"/>
              <a:gd name="connsiteY2" fmla="*/ 4243910 h 4385568"/>
              <a:gd name="connsiteX3" fmla="*/ 134816 w 2343647"/>
              <a:gd name="connsiteY3" fmla="*/ 2266740 h 4385568"/>
              <a:gd name="connsiteX4" fmla="*/ 0 w 2343647"/>
              <a:gd name="connsiteY4" fmla="*/ 2260357 h 4385568"/>
              <a:gd name="connsiteX5" fmla="*/ 134816 w 2343647"/>
              <a:gd name="connsiteY5" fmla="*/ 2253974 h 4385568"/>
              <a:gd name="connsiteX6" fmla="*/ 2340504 w 2343647"/>
              <a:gd name="connsiteY6" fmla="*/ 62243 h 4385568"/>
              <a:gd name="connsiteX7" fmla="*/ 2343647 w 2343647"/>
              <a:gd name="connsiteY7" fmla="*/ 0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2343647" y="4385568"/>
                </a:moveTo>
                <a:lnTo>
                  <a:pt x="2329829" y="4385568"/>
                </a:lnTo>
                <a:lnTo>
                  <a:pt x="2309087" y="4243910"/>
                </a:lnTo>
                <a:cubicBezTo>
                  <a:pt x="2106054" y="3186505"/>
                  <a:pt x="1224286" y="2370437"/>
                  <a:pt x="134816" y="2266740"/>
                </a:cubicBezTo>
                <a:lnTo>
                  <a:pt x="0" y="2260357"/>
                </a:lnTo>
                <a:lnTo>
                  <a:pt x="134816" y="2253974"/>
                </a:lnTo>
                <a:cubicBezTo>
                  <a:pt x="1296917" y="2143364"/>
                  <a:pt x="2222700" y="1222233"/>
                  <a:pt x="2340504" y="62243"/>
                </a:cubicBezTo>
                <a:lnTo>
                  <a:pt x="2343647" y="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CC3875-BC69-4743-8F37-E139213A474D}"/>
              </a:ext>
            </a:extLst>
          </p:cNvPr>
          <p:cNvSpPr>
            <a:spLocks noGrp="1"/>
          </p:cNvSpPr>
          <p:nvPr>
            <p:ph type="title"/>
          </p:nvPr>
        </p:nvSpPr>
        <p:spPr>
          <a:xfrm>
            <a:off x="914401" y="394855"/>
            <a:ext cx="9614847" cy="1517616"/>
          </a:xfrm>
        </p:spPr>
        <p:txBody>
          <a:bodyPr>
            <a:normAutofit/>
          </a:bodyPr>
          <a:lstStyle/>
          <a:p>
            <a:r>
              <a:rPr lang="en-US">
                <a:solidFill>
                  <a:srgbClr val="FFFFFF"/>
                </a:solidFill>
              </a:rPr>
              <a:t>Applying Linear SVM to Restaurant Category data</a:t>
            </a:r>
          </a:p>
        </p:txBody>
      </p:sp>
      <p:sp>
        <p:nvSpPr>
          <p:cNvPr id="3080" name="Content Placeholder 3079">
            <a:extLst>
              <a:ext uri="{FF2B5EF4-FFF2-40B4-BE49-F238E27FC236}">
                <a16:creationId xmlns:a16="http://schemas.microsoft.com/office/drawing/2014/main" id="{5C077F17-E062-4045-8F81-A5E605DC9B1F}"/>
              </a:ext>
            </a:extLst>
          </p:cNvPr>
          <p:cNvSpPr>
            <a:spLocks noGrp="1"/>
          </p:cNvSpPr>
          <p:nvPr>
            <p:ph idx="1"/>
          </p:nvPr>
        </p:nvSpPr>
        <p:spPr>
          <a:xfrm>
            <a:off x="914399" y="2514601"/>
            <a:ext cx="5181601" cy="3662362"/>
          </a:xfrm>
        </p:spPr>
        <p:txBody>
          <a:bodyPr>
            <a:normAutofit/>
          </a:bodyPr>
          <a:lstStyle/>
          <a:p>
            <a:pPr algn="just"/>
            <a:r>
              <a:rPr lang="en-US" sz="1600" dirty="0"/>
              <a:t>Applying the same Linear SVM on restaurant data, the accuracy again decreased by 3% approximately when applied to whole data. </a:t>
            </a:r>
          </a:p>
          <a:p>
            <a:pPr algn="just"/>
            <a:r>
              <a:rPr lang="en-US" sz="1600" dirty="0"/>
              <a:t>When we look at actual vs predicted table for restaurant category, from 20,050 reviews, the reviews which are 5-star and predicted correctly are 6685, which accounts for almost 34% of entire test dataset.</a:t>
            </a:r>
          </a:p>
          <a:p>
            <a:endParaRPr lang="en-US" dirty="0"/>
          </a:p>
        </p:txBody>
      </p:sp>
      <p:pic>
        <p:nvPicPr>
          <p:cNvPr id="3076" name="Picture 4">
            <a:extLst>
              <a:ext uri="{FF2B5EF4-FFF2-40B4-BE49-F238E27FC236}">
                <a16:creationId xmlns:a16="http://schemas.microsoft.com/office/drawing/2014/main" id="{9D1555B8-9AF2-5C4D-B7EC-61AB88ED82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6096" y="4122441"/>
            <a:ext cx="3085784" cy="229119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E4078AC-F7E6-5342-8D03-6DE3373F22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7513" y="2514601"/>
            <a:ext cx="4861664" cy="1397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0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28A04B-7F46-5B43-AA7F-CCB7B1029973}"/>
              </a:ext>
            </a:extLst>
          </p:cNvPr>
          <p:cNvSpPr>
            <a:spLocks noGrp="1"/>
          </p:cNvSpPr>
          <p:nvPr>
            <p:ph type="title"/>
          </p:nvPr>
        </p:nvSpPr>
        <p:spPr>
          <a:xfrm>
            <a:off x="914401" y="411538"/>
            <a:ext cx="10058399" cy="1359737"/>
          </a:xfrm>
        </p:spPr>
        <p:txBody>
          <a:bodyPr>
            <a:normAutofit/>
          </a:bodyPr>
          <a:lstStyle/>
          <a:p>
            <a:r>
              <a:rPr lang="en-US">
                <a:solidFill>
                  <a:srgbClr val="FFFFFF"/>
                </a:solidFill>
              </a:rPr>
              <a:t>Research Question 1:	</a:t>
            </a:r>
          </a:p>
        </p:txBody>
      </p:sp>
      <p:pic>
        <p:nvPicPr>
          <p:cNvPr id="4098" name="Picture 2" descr="Table&#10;&#10;Description automatically generated">
            <a:extLst>
              <a:ext uri="{FF2B5EF4-FFF2-40B4-BE49-F238E27FC236}">
                <a16:creationId xmlns:a16="http://schemas.microsoft.com/office/drawing/2014/main" id="{BB84972D-A34F-F54C-9FCD-54A96DBD59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16281" y="2248210"/>
            <a:ext cx="2600695" cy="4542699"/>
          </a:xfrm>
          <a:prstGeom prst="rect">
            <a:avLst/>
          </a:prstGeom>
          <a:noFill/>
          <a:extLst>
            <a:ext uri="{909E8E84-426E-40DD-AFC4-6F175D3DCCD1}">
              <a14:hiddenFill xmlns:a14="http://schemas.microsoft.com/office/drawing/2010/main">
                <a:solidFill>
                  <a:srgbClr val="FFFFFF"/>
                </a:solidFill>
              </a14:hiddenFill>
            </a:ext>
          </a:extLst>
        </p:spPr>
      </p:pic>
      <p:sp>
        <p:nvSpPr>
          <p:cNvPr id="4102" name="Content Placeholder 4101">
            <a:extLst>
              <a:ext uri="{FF2B5EF4-FFF2-40B4-BE49-F238E27FC236}">
                <a16:creationId xmlns:a16="http://schemas.microsoft.com/office/drawing/2014/main" id="{DA96C1F4-E282-4FE1-B1BE-EDAF30489A74}"/>
              </a:ext>
            </a:extLst>
          </p:cNvPr>
          <p:cNvSpPr>
            <a:spLocks noGrp="1"/>
          </p:cNvSpPr>
          <p:nvPr>
            <p:ph idx="1"/>
          </p:nvPr>
        </p:nvSpPr>
        <p:spPr>
          <a:xfrm>
            <a:off x="4629150" y="2809875"/>
            <a:ext cx="6324600" cy="3367088"/>
          </a:xfrm>
        </p:spPr>
        <p:txBody>
          <a:bodyPr>
            <a:normAutofit/>
          </a:bodyPr>
          <a:lstStyle/>
          <a:p>
            <a:pPr marL="0" indent="0" algn="just">
              <a:lnSpc>
                <a:spcPct val="110000"/>
              </a:lnSpc>
              <a:buNone/>
            </a:pPr>
            <a:r>
              <a:rPr lang="en-US" sz="1700" b="1" dirty="0"/>
              <a:t>Is there any difference in improvement of ratings for a restaurant over the time based on negative review trend?</a:t>
            </a:r>
          </a:p>
          <a:p>
            <a:pPr algn="just">
              <a:lnSpc>
                <a:spcPct val="110000"/>
              </a:lnSpc>
            </a:pPr>
            <a:r>
              <a:rPr lang="en-US" sz="1700" dirty="0"/>
              <a:t>For a given business ID from the list of restaurants, the ratings of restaurant with business ID: rcaPajgKOJC2vo_l3xa42A are shown on left side. We could see there was a review with 2 star in 2009 and 1 star in 2013 but, overall, after 2009, there are more 5 - star and 4 - star ratings. So, there is a difference in improvement.</a:t>
            </a:r>
          </a:p>
        </p:txBody>
      </p:sp>
    </p:spTree>
    <p:extLst>
      <p:ext uri="{BB962C8B-B14F-4D97-AF65-F5344CB8AC3E}">
        <p14:creationId xmlns:p14="http://schemas.microsoft.com/office/powerpoint/2010/main" val="315088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Freeform: Shape 72">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6" name="Freeform: Shape 74">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577EA6-DF01-4F40-B40A-B7FC3E266ECB}"/>
              </a:ext>
            </a:extLst>
          </p:cNvPr>
          <p:cNvSpPr>
            <a:spLocks noGrp="1"/>
          </p:cNvSpPr>
          <p:nvPr>
            <p:ph type="title"/>
          </p:nvPr>
        </p:nvSpPr>
        <p:spPr>
          <a:xfrm>
            <a:off x="914400" y="510988"/>
            <a:ext cx="9344578" cy="1156448"/>
          </a:xfrm>
        </p:spPr>
        <p:txBody>
          <a:bodyPr>
            <a:normAutofit/>
          </a:bodyPr>
          <a:lstStyle/>
          <a:p>
            <a:r>
              <a:rPr lang="en-US">
                <a:solidFill>
                  <a:srgbClr val="FFFFFF"/>
                </a:solidFill>
              </a:rPr>
              <a:t>Research Question 2:</a:t>
            </a:r>
          </a:p>
        </p:txBody>
      </p:sp>
      <p:sp>
        <p:nvSpPr>
          <p:cNvPr id="3" name="Content Placeholder 2">
            <a:extLst>
              <a:ext uri="{FF2B5EF4-FFF2-40B4-BE49-F238E27FC236}">
                <a16:creationId xmlns:a16="http://schemas.microsoft.com/office/drawing/2014/main" id="{79E69CBC-D8BF-2E4C-8B0D-0A26AEBBF80F}"/>
              </a:ext>
            </a:extLst>
          </p:cNvPr>
          <p:cNvSpPr>
            <a:spLocks noGrp="1"/>
          </p:cNvSpPr>
          <p:nvPr>
            <p:ph idx="1"/>
          </p:nvPr>
        </p:nvSpPr>
        <p:spPr>
          <a:xfrm>
            <a:off x="914400" y="2593074"/>
            <a:ext cx="5589767" cy="3579126"/>
          </a:xfrm>
        </p:spPr>
        <p:txBody>
          <a:bodyPr>
            <a:normAutofit/>
          </a:bodyPr>
          <a:lstStyle/>
          <a:p>
            <a:pPr marL="0" indent="0" algn="just">
              <a:buNone/>
            </a:pPr>
            <a:r>
              <a:rPr lang="en-US" sz="1600" b="1" dirty="0"/>
              <a:t>Did the restaurants really take the reviews into consideration to make changes in the business?</a:t>
            </a:r>
          </a:p>
          <a:p>
            <a:pPr algn="just"/>
            <a:r>
              <a:rPr lang="en-US" sz="1600" dirty="0"/>
              <a:t>Yes, looking at the graph on the left side, we can clearly say that the restaurants have taken the reviews seriously to improve their business as the yearly trend is constant between 3.8 to 4.0 approximately.</a:t>
            </a:r>
          </a:p>
          <a:p>
            <a:endParaRPr lang="en-US" dirty="0"/>
          </a:p>
        </p:txBody>
      </p:sp>
      <p:pic>
        <p:nvPicPr>
          <p:cNvPr id="5122" name="Picture 2" descr="Chart, bar chart&#10;&#10;Description automatically generated">
            <a:extLst>
              <a:ext uri="{FF2B5EF4-FFF2-40B4-BE49-F238E27FC236}">
                <a16:creationId xmlns:a16="http://schemas.microsoft.com/office/drawing/2014/main" id="{D5B56D6B-12C7-554F-983B-88BF55CB13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2252" y="2802578"/>
            <a:ext cx="5760339" cy="318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9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EA31-C694-F24B-A67E-E66EB026E776}"/>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01170F10-D665-2B43-B6C7-C434EBD0D338}"/>
              </a:ext>
            </a:extLst>
          </p:cNvPr>
          <p:cNvSpPr>
            <a:spLocks noGrp="1"/>
          </p:cNvSpPr>
          <p:nvPr>
            <p:ph idx="1"/>
          </p:nvPr>
        </p:nvSpPr>
        <p:spPr/>
        <p:txBody>
          <a:bodyPr/>
          <a:lstStyle/>
          <a:p>
            <a:pPr algn="just"/>
            <a:r>
              <a:rPr lang="en-US" sz="1600" dirty="0"/>
              <a:t>Along with the ratings and reviews, location and zip code can also be considered to improve the accuracy based on location. As there is less scope to perform modelling on individual star ratings.</a:t>
            </a:r>
          </a:p>
          <a:p>
            <a:pPr algn="just"/>
            <a:r>
              <a:rPr lang="en-US" sz="1600" dirty="0"/>
              <a:t>Perform various modelling techniques to improve the accuracy.</a:t>
            </a:r>
          </a:p>
          <a:p>
            <a:r>
              <a:rPr lang="en-US" sz="1600" dirty="0"/>
              <a:t>Build a neural network with 1D CNN on top of LSTM layer by using bidirectional recurrent layers to improve the accuracy.</a:t>
            </a:r>
            <a:endParaRPr lang="en-US" dirty="0"/>
          </a:p>
          <a:p>
            <a:pPr marL="0" indent="0">
              <a:buNone/>
            </a:pPr>
            <a:endParaRPr lang="en-US" dirty="0"/>
          </a:p>
        </p:txBody>
      </p:sp>
    </p:spTree>
    <p:extLst>
      <p:ext uri="{BB962C8B-B14F-4D97-AF65-F5344CB8AC3E}">
        <p14:creationId xmlns:p14="http://schemas.microsoft.com/office/powerpoint/2010/main" val="372769999"/>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35</TotalTime>
  <Words>719</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Nova Light</vt:lpstr>
      <vt:lpstr>Elephant</vt:lpstr>
      <vt:lpstr>ModOverlayVTI</vt:lpstr>
      <vt:lpstr>DATA 606 CAPSTONE PROJECT – Phase 3  SENTIMENT ANALYSIS ON YELP DATASET REVIEWS</vt:lpstr>
      <vt:lpstr>Cat Boost Classifier</vt:lpstr>
      <vt:lpstr>Results with Cat Boost</vt:lpstr>
      <vt:lpstr>Linear SVM model [Final Model]</vt:lpstr>
      <vt:lpstr>PowerPoint Presentation</vt:lpstr>
      <vt:lpstr>Applying Linear SVM to Restaurant Category data</vt:lpstr>
      <vt:lpstr>Research Question 1: </vt:lpstr>
      <vt:lpstr>Research Question 2:</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CAPSTONE PROJECT – Phase 3  SENTIMENT ANALYSIS ON YELP DATASET REVIEWS</dc:title>
  <dc:creator>Arjun Reddy Seelam</dc:creator>
  <cp:lastModifiedBy>Arjun Reddy Seelam</cp:lastModifiedBy>
  <cp:revision>4</cp:revision>
  <dcterms:created xsi:type="dcterms:W3CDTF">2021-05-10T01:41:29Z</dcterms:created>
  <dcterms:modified xsi:type="dcterms:W3CDTF">2021-05-10T02:17:02Z</dcterms:modified>
</cp:coreProperties>
</file>