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3" r:id="rId5"/>
    <p:sldId id="262" r:id="rId6"/>
    <p:sldId id="257" r:id="rId7"/>
    <p:sldId id="258" r:id="rId8"/>
    <p:sldId id="256" r:id="rId9"/>
    <p:sldId id="265" r:id="rId10"/>
    <p:sldId id="270" r:id="rId11"/>
    <p:sldId id="269" r:id="rId12"/>
    <p:sldId id="274" r:id="rId13"/>
    <p:sldId id="266" r:id="rId14"/>
    <p:sldId id="267" r:id="rId15"/>
    <p:sldId id="268" r:id="rId16"/>
    <p:sldId id="271" r:id="rId17"/>
    <p:sldId id="273" r:id="rId18"/>
    <p:sldId id="272"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8" d="100"/>
          <a:sy n="88" d="100"/>
        </p:scale>
        <p:origin x="210" y="-1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ABD6-B064-33B2-57CB-0E2385E59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F2EE72-C052-2296-732E-2132A98A2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D22A6F-4C0A-C241-BBB5-D018498F0A27}"/>
              </a:ext>
            </a:extLst>
          </p:cNvPr>
          <p:cNvSpPr>
            <a:spLocks noGrp="1"/>
          </p:cNvSpPr>
          <p:nvPr>
            <p:ph type="dt" sz="half" idx="10"/>
          </p:nvPr>
        </p:nvSpPr>
        <p:spPr/>
        <p:txBody>
          <a:bodyPr/>
          <a:lstStyle/>
          <a:p>
            <a:fld id="{29033760-08E7-4019-9E03-0368DA4B77CA}" type="datetimeFigureOut">
              <a:rPr lang="en-IN" smtClean="0"/>
              <a:t>18-04-2024</a:t>
            </a:fld>
            <a:endParaRPr lang="en-IN"/>
          </a:p>
        </p:txBody>
      </p:sp>
      <p:sp>
        <p:nvSpPr>
          <p:cNvPr id="5" name="Footer Placeholder 4">
            <a:extLst>
              <a:ext uri="{FF2B5EF4-FFF2-40B4-BE49-F238E27FC236}">
                <a16:creationId xmlns:a16="http://schemas.microsoft.com/office/drawing/2014/main" id="{4A34565D-9399-5CE1-8502-AE23960FD5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60421E-AC3D-88B8-4B42-4803326C15A5}"/>
              </a:ext>
            </a:extLst>
          </p:cNvPr>
          <p:cNvSpPr>
            <a:spLocks noGrp="1"/>
          </p:cNvSpPr>
          <p:nvPr>
            <p:ph type="sldNum" sz="quarter" idx="12"/>
          </p:nvPr>
        </p:nvSpPr>
        <p:spPr/>
        <p:txBody>
          <a:bodyPr/>
          <a:lstStyle/>
          <a:p>
            <a:fld id="{C88D471A-7448-4F3C-A625-A962F1CE0519}" type="slidenum">
              <a:rPr lang="en-IN" smtClean="0"/>
              <a:t>‹#›</a:t>
            </a:fld>
            <a:endParaRPr lang="en-IN"/>
          </a:p>
        </p:txBody>
      </p:sp>
    </p:spTree>
    <p:extLst>
      <p:ext uri="{BB962C8B-B14F-4D97-AF65-F5344CB8AC3E}">
        <p14:creationId xmlns:p14="http://schemas.microsoft.com/office/powerpoint/2010/main" val="2163327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339A-F61C-BDF4-562C-9D9F68A77A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CC83CA-EC33-95A1-9784-C747E1A70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259FF0-A59C-9EC8-84C9-46246F6FA0C5}"/>
              </a:ext>
            </a:extLst>
          </p:cNvPr>
          <p:cNvSpPr>
            <a:spLocks noGrp="1"/>
          </p:cNvSpPr>
          <p:nvPr>
            <p:ph type="dt" sz="half" idx="10"/>
          </p:nvPr>
        </p:nvSpPr>
        <p:spPr/>
        <p:txBody>
          <a:bodyPr/>
          <a:lstStyle/>
          <a:p>
            <a:fld id="{29033760-08E7-4019-9E03-0368DA4B77CA}" type="datetimeFigureOut">
              <a:rPr lang="en-IN" smtClean="0"/>
              <a:t>18-04-2024</a:t>
            </a:fld>
            <a:endParaRPr lang="en-IN"/>
          </a:p>
        </p:txBody>
      </p:sp>
      <p:sp>
        <p:nvSpPr>
          <p:cNvPr id="5" name="Footer Placeholder 4">
            <a:extLst>
              <a:ext uri="{FF2B5EF4-FFF2-40B4-BE49-F238E27FC236}">
                <a16:creationId xmlns:a16="http://schemas.microsoft.com/office/drawing/2014/main" id="{2CCDDA69-3FDE-3494-1554-091E0CEE46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572A91-F02A-87A9-A626-E233A5317432}"/>
              </a:ext>
            </a:extLst>
          </p:cNvPr>
          <p:cNvSpPr>
            <a:spLocks noGrp="1"/>
          </p:cNvSpPr>
          <p:nvPr>
            <p:ph type="sldNum" sz="quarter" idx="12"/>
          </p:nvPr>
        </p:nvSpPr>
        <p:spPr/>
        <p:txBody>
          <a:bodyPr/>
          <a:lstStyle/>
          <a:p>
            <a:fld id="{C88D471A-7448-4F3C-A625-A962F1CE0519}" type="slidenum">
              <a:rPr lang="en-IN" smtClean="0"/>
              <a:t>‹#›</a:t>
            </a:fld>
            <a:endParaRPr lang="en-IN"/>
          </a:p>
        </p:txBody>
      </p:sp>
    </p:spTree>
    <p:extLst>
      <p:ext uri="{BB962C8B-B14F-4D97-AF65-F5344CB8AC3E}">
        <p14:creationId xmlns:p14="http://schemas.microsoft.com/office/powerpoint/2010/main" val="266814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8A57F3-3EA2-951F-CC7A-A90BE08775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E350A7-8D1E-F5A0-24A9-388366B320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92C3BC-9278-7EA1-FF90-5F0A8A25F7D8}"/>
              </a:ext>
            </a:extLst>
          </p:cNvPr>
          <p:cNvSpPr>
            <a:spLocks noGrp="1"/>
          </p:cNvSpPr>
          <p:nvPr>
            <p:ph type="dt" sz="half" idx="10"/>
          </p:nvPr>
        </p:nvSpPr>
        <p:spPr/>
        <p:txBody>
          <a:bodyPr/>
          <a:lstStyle/>
          <a:p>
            <a:fld id="{29033760-08E7-4019-9E03-0368DA4B77CA}" type="datetimeFigureOut">
              <a:rPr lang="en-IN" smtClean="0"/>
              <a:t>18-04-2024</a:t>
            </a:fld>
            <a:endParaRPr lang="en-IN"/>
          </a:p>
        </p:txBody>
      </p:sp>
      <p:sp>
        <p:nvSpPr>
          <p:cNvPr id="5" name="Footer Placeholder 4">
            <a:extLst>
              <a:ext uri="{FF2B5EF4-FFF2-40B4-BE49-F238E27FC236}">
                <a16:creationId xmlns:a16="http://schemas.microsoft.com/office/drawing/2014/main" id="{AFC78820-9F7A-A886-A095-A619775C6A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4D863C-A4AE-1808-3CA5-D0329D318FD9}"/>
              </a:ext>
            </a:extLst>
          </p:cNvPr>
          <p:cNvSpPr>
            <a:spLocks noGrp="1"/>
          </p:cNvSpPr>
          <p:nvPr>
            <p:ph type="sldNum" sz="quarter" idx="12"/>
          </p:nvPr>
        </p:nvSpPr>
        <p:spPr/>
        <p:txBody>
          <a:bodyPr/>
          <a:lstStyle/>
          <a:p>
            <a:fld id="{C88D471A-7448-4F3C-A625-A962F1CE0519}" type="slidenum">
              <a:rPr lang="en-IN" smtClean="0"/>
              <a:t>‹#›</a:t>
            </a:fld>
            <a:endParaRPr lang="en-IN"/>
          </a:p>
        </p:txBody>
      </p:sp>
    </p:spTree>
    <p:extLst>
      <p:ext uri="{BB962C8B-B14F-4D97-AF65-F5344CB8AC3E}">
        <p14:creationId xmlns:p14="http://schemas.microsoft.com/office/powerpoint/2010/main" val="71483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0639-8E49-9617-9FB3-6768C9CB46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DC95CF-807C-CCF1-084E-67B6E8922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8668A-0A53-C1A9-8BAA-862B9AAC5F21}"/>
              </a:ext>
            </a:extLst>
          </p:cNvPr>
          <p:cNvSpPr>
            <a:spLocks noGrp="1"/>
          </p:cNvSpPr>
          <p:nvPr>
            <p:ph type="dt" sz="half" idx="10"/>
          </p:nvPr>
        </p:nvSpPr>
        <p:spPr/>
        <p:txBody>
          <a:bodyPr/>
          <a:lstStyle/>
          <a:p>
            <a:fld id="{29033760-08E7-4019-9E03-0368DA4B77CA}" type="datetimeFigureOut">
              <a:rPr lang="en-IN" smtClean="0"/>
              <a:t>18-04-2024</a:t>
            </a:fld>
            <a:endParaRPr lang="en-IN"/>
          </a:p>
        </p:txBody>
      </p:sp>
      <p:sp>
        <p:nvSpPr>
          <p:cNvPr id="5" name="Footer Placeholder 4">
            <a:extLst>
              <a:ext uri="{FF2B5EF4-FFF2-40B4-BE49-F238E27FC236}">
                <a16:creationId xmlns:a16="http://schemas.microsoft.com/office/drawing/2014/main" id="{9721A4A2-1ECB-E692-5446-24937392C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98775F-7C40-D629-50EE-233B597DE1ED}"/>
              </a:ext>
            </a:extLst>
          </p:cNvPr>
          <p:cNvSpPr>
            <a:spLocks noGrp="1"/>
          </p:cNvSpPr>
          <p:nvPr>
            <p:ph type="sldNum" sz="quarter" idx="12"/>
          </p:nvPr>
        </p:nvSpPr>
        <p:spPr/>
        <p:txBody>
          <a:bodyPr/>
          <a:lstStyle/>
          <a:p>
            <a:fld id="{C88D471A-7448-4F3C-A625-A962F1CE0519}" type="slidenum">
              <a:rPr lang="en-IN" smtClean="0"/>
              <a:t>‹#›</a:t>
            </a:fld>
            <a:endParaRPr lang="en-IN"/>
          </a:p>
        </p:txBody>
      </p:sp>
    </p:spTree>
    <p:extLst>
      <p:ext uri="{BB962C8B-B14F-4D97-AF65-F5344CB8AC3E}">
        <p14:creationId xmlns:p14="http://schemas.microsoft.com/office/powerpoint/2010/main" val="1784061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3608-BB29-3B95-6D1C-1457D10B89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9BA930-6E30-688E-B404-D03F4BBE1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C2BD4-6C66-4BCF-85BC-FC83A9A4DDEC}"/>
              </a:ext>
            </a:extLst>
          </p:cNvPr>
          <p:cNvSpPr>
            <a:spLocks noGrp="1"/>
          </p:cNvSpPr>
          <p:nvPr>
            <p:ph type="dt" sz="half" idx="10"/>
          </p:nvPr>
        </p:nvSpPr>
        <p:spPr/>
        <p:txBody>
          <a:bodyPr/>
          <a:lstStyle/>
          <a:p>
            <a:fld id="{29033760-08E7-4019-9E03-0368DA4B77CA}" type="datetimeFigureOut">
              <a:rPr lang="en-IN" smtClean="0"/>
              <a:t>18-04-2024</a:t>
            </a:fld>
            <a:endParaRPr lang="en-IN"/>
          </a:p>
        </p:txBody>
      </p:sp>
      <p:sp>
        <p:nvSpPr>
          <p:cNvPr id="5" name="Footer Placeholder 4">
            <a:extLst>
              <a:ext uri="{FF2B5EF4-FFF2-40B4-BE49-F238E27FC236}">
                <a16:creationId xmlns:a16="http://schemas.microsoft.com/office/drawing/2014/main" id="{C598D811-71FD-ED28-DC8D-1F83ABCA5B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27E472-49AA-E2D7-3469-93E650A79764}"/>
              </a:ext>
            </a:extLst>
          </p:cNvPr>
          <p:cNvSpPr>
            <a:spLocks noGrp="1"/>
          </p:cNvSpPr>
          <p:nvPr>
            <p:ph type="sldNum" sz="quarter" idx="12"/>
          </p:nvPr>
        </p:nvSpPr>
        <p:spPr/>
        <p:txBody>
          <a:bodyPr/>
          <a:lstStyle/>
          <a:p>
            <a:fld id="{C88D471A-7448-4F3C-A625-A962F1CE0519}" type="slidenum">
              <a:rPr lang="en-IN" smtClean="0"/>
              <a:t>‹#›</a:t>
            </a:fld>
            <a:endParaRPr lang="en-IN"/>
          </a:p>
        </p:txBody>
      </p:sp>
    </p:spTree>
    <p:extLst>
      <p:ext uri="{BB962C8B-B14F-4D97-AF65-F5344CB8AC3E}">
        <p14:creationId xmlns:p14="http://schemas.microsoft.com/office/powerpoint/2010/main" val="384970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7FEB-CC3E-DBDE-B3F5-2F0CEA4EE9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18C995-404E-FB47-205C-A219AED484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390933-A399-38CF-2B97-72955685E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0A13FB-1A86-E559-DB74-98194FF1A5DB}"/>
              </a:ext>
            </a:extLst>
          </p:cNvPr>
          <p:cNvSpPr>
            <a:spLocks noGrp="1"/>
          </p:cNvSpPr>
          <p:nvPr>
            <p:ph type="dt" sz="half" idx="10"/>
          </p:nvPr>
        </p:nvSpPr>
        <p:spPr/>
        <p:txBody>
          <a:bodyPr/>
          <a:lstStyle/>
          <a:p>
            <a:fld id="{29033760-08E7-4019-9E03-0368DA4B77CA}" type="datetimeFigureOut">
              <a:rPr lang="en-IN" smtClean="0"/>
              <a:t>18-04-2024</a:t>
            </a:fld>
            <a:endParaRPr lang="en-IN"/>
          </a:p>
        </p:txBody>
      </p:sp>
      <p:sp>
        <p:nvSpPr>
          <p:cNvPr id="6" name="Footer Placeholder 5">
            <a:extLst>
              <a:ext uri="{FF2B5EF4-FFF2-40B4-BE49-F238E27FC236}">
                <a16:creationId xmlns:a16="http://schemas.microsoft.com/office/drawing/2014/main" id="{AF855AEA-32D6-6C53-234C-76F28ADA19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C2B4B0-D01A-6063-F0E1-47D63195D66A}"/>
              </a:ext>
            </a:extLst>
          </p:cNvPr>
          <p:cNvSpPr>
            <a:spLocks noGrp="1"/>
          </p:cNvSpPr>
          <p:nvPr>
            <p:ph type="sldNum" sz="quarter" idx="12"/>
          </p:nvPr>
        </p:nvSpPr>
        <p:spPr/>
        <p:txBody>
          <a:bodyPr/>
          <a:lstStyle/>
          <a:p>
            <a:fld id="{C88D471A-7448-4F3C-A625-A962F1CE0519}" type="slidenum">
              <a:rPr lang="en-IN" smtClean="0"/>
              <a:t>‹#›</a:t>
            </a:fld>
            <a:endParaRPr lang="en-IN"/>
          </a:p>
        </p:txBody>
      </p:sp>
    </p:spTree>
    <p:extLst>
      <p:ext uri="{BB962C8B-B14F-4D97-AF65-F5344CB8AC3E}">
        <p14:creationId xmlns:p14="http://schemas.microsoft.com/office/powerpoint/2010/main" val="374532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B4E5F-E093-F6FA-CDD6-36E9C67D89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669FAE-92E9-890C-7860-D8CB77144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2A2066-00B3-29C9-5B0C-BDD592873E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1FE6D6-20DD-8BD6-4748-8053B4A0FC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75E788-F6B6-11B5-F200-68EC980509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8EC418-DCCA-D2C1-8FC2-B5C5D8542105}"/>
              </a:ext>
            </a:extLst>
          </p:cNvPr>
          <p:cNvSpPr>
            <a:spLocks noGrp="1"/>
          </p:cNvSpPr>
          <p:nvPr>
            <p:ph type="dt" sz="half" idx="10"/>
          </p:nvPr>
        </p:nvSpPr>
        <p:spPr/>
        <p:txBody>
          <a:bodyPr/>
          <a:lstStyle/>
          <a:p>
            <a:fld id="{29033760-08E7-4019-9E03-0368DA4B77CA}" type="datetimeFigureOut">
              <a:rPr lang="en-IN" smtClean="0"/>
              <a:t>18-04-2024</a:t>
            </a:fld>
            <a:endParaRPr lang="en-IN"/>
          </a:p>
        </p:txBody>
      </p:sp>
      <p:sp>
        <p:nvSpPr>
          <p:cNvPr id="8" name="Footer Placeholder 7">
            <a:extLst>
              <a:ext uri="{FF2B5EF4-FFF2-40B4-BE49-F238E27FC236}">
                <a16:creationId xmlns:a16="http://schemas.microsoft.com/office/drawing/2014/main" id="{7A348256-F7D6-6E83-C351-2BBA856944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D9565B-E30A-A740-C8F7-7CEB42DE50F1}"/>
              </a:ext>
            </a:extLst>
          </p:cNvPr>
          <p:cNvSpPr>
            <a:spLocks noGrp="1"/>
          </p:cNvSpPr>
          <p:nvPr>
            <p:ph type="sldNum" sz="quarter" idx="12"/>
          </p:nvPr>
        </p:nvSpPr>
        <p:spPr/>
        <p:txBody>
          <a:bodyPr/>
          <a:lstStyle/>
          <a:p>
            <a:fld id="{C88D471A-7448-4F3C-A625-A962F1CE0519}" type="slidenum">
              <a:rPr lang="en-IN" smtClean="0"/>
              <a:t>‹#›</a:t>
            </a:fld>
            <a:endParaRPr lang="en-IN"/>
          </a:p>
        </p:txBody>
      </p:sp>
    </p:spTree>
    <p:extLst>
      <p:ext uri="{BB962C8B-B14F-4D97-AF65-F5344CB8AC3E}">
        <p14:creationId xmlns:p14="http://schemas.microsoft.com/office/powerpoint/2010/main" val="238334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AAC0-745E-2CB6-DA39-6F882F8B0D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AC236E-6273-F6D8-BC4F-0CC125DD71E1}"/>
              </a:ext>
            </a:extLst>
          </p:cNvPr>
          <p:cNvSpPr>
            <a:spLocks noGrp="1"/>
          </p:cNvSpPr>
          <p:nvPr>
            <p:ph type="dt" sz="half" idx="10"/>
          </p:nvPr>
        </p:nvSpPr>
        <p:spPr/>
        <p:txBody>
          <a:bodyPr/>
          <a:lstStyle/>
          <a:p>
            <a:fld id="{29033760-08E7-4019-9E03-0368DA4B77CA}" type="datetimeFigureOut">
              <a:rPr lang="en-IN" smtClean="0"/>
              <a:t>18-04-2024</a:t>
            </a:fld>
            <a:endParaRPr lang="en-IN"/>
          </a:p>
        </p:txBody>
      </p:sp>
      <p:sp>
        <p:nvSpPr>
          <p:cNvPr id="4" name="Footer Placeholder 3">
            <a:extLst>
              <a:ext uri="{FF2B5EF4-FFF2-40B4-BE49-F238E27FC236}">
                <a16:creationId xmlns:a16="http://schemas.microsoft.com/office/drawing/2014/main" id="{68F4697B-A319-D642-4A62-AE2A84DEC0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D2C4C8-E986-2B9A-F3CF-C6968AFA52FD}"/>
              </a:ext>
            </a:extLst>
          </p:cNvPr>
          <p:cNvSpPr>
            <a:spLocks noGrp="1"/>
          </p:cNvSpPr>
          <p:nvPr>
            <p:ph type="sldNum" sz="quarter" idx="12"/>
          </p:nvPr>
        </p:nvSpPr>
        <p:spPr/>
        <p:txBody>
          <a:bodyPr/>
          <a:lstStyle/>
          <a:p>
            <a:fld id="{C88D471A-7448-4F3C-A625-A962F1CE0519}" type="slidenum">
              <a:rPr lang="en-IN" smtClean="0"/>
              <a:t>‹#›</a:t>
            </a:fld>
            <a:endParaRPr lang="en-IN"/>
          </a:p>
        </p:txBody>
      </p:sp>
    </p:spTree>
    <p:extLst>
      <p:ext uri="{BB962C8B-B14F-4D97-AF65-F5344CB8AC3E}">
        <p14:creationId xmlns:p14="http://schemas.microsoft.com/office/powerpoint/2010/main" val="45172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08A65-C95F-8F0E-DCD4-B0F984BD7AFD}"/>
              </a:ext>
            </a:extLst>
          </p:cNvPr>
          <p:cNvSpPr>
            <a:spLocks noGrp="1"/>
          </p:cNvSpPr>
          <p:nvPr>
            <p:ph type="dt" sz="half" idx="10"/>
          </p:nvPr>
        </p:nvSpPr>
        <p:spPr/>
        <p:txBody>
          <a:bodyPr/>
          <a:lstStyle/>
          <a:p>
            <a:fld id="{29033760-08E7-4019-9E03-0368DA4B77CA}" type="datetimeFigureOut">
              <a:rPr lang="en-IN" smtClean="0"/>
              <a:t>18-04-2024</a:t>
            </a:fld>
            <a:endParaRPr lang="en-IN"/>
          </a:p>
        </p:txBody>
      </p:sp>
      <p:sp>
        <p:nvSpPr>
          <p:cNvPr id="3" name="Footer Placeholder 2">
            <a:extLst>
              <a:ext uri="{FF2B5EF4-FFF2-40B4-BE49-F238E27FC236}">
                <a16:creationId xmlns:a16="http://schemas.microsoft.com/office/drawing/2014/main" id="{02D779C4-4417-E5FD-4558-FD498CACA8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4A46DB-85F1-A0AE-742A-1838553805E7}"/>
              </a:ext>
            </a:extLst>
          </p:cNvPr>
          <p:cNvSpPr>
            <a:spLocks noGrp="1"/>
          </p:cNvSpPr>
          <p:nvPr>
            <p:ph type="sldNum" sz="quarter" idx="12"/>
          </p:nvPr>
        </p:nvSpPr>
        <p:spPr/>
        <p:txBody>
          <a:bodyPr/>
          <a:lstStyle/>
          <a:p>
            <a:fld id="{C88D471A-7448-4F3C-A625-A962F1CE0519}" type="slidenum">
              <a:rPr lang="en-IN" smtClean="0"/>
              <a:t>‹#›</a:t>
            </a:fld>
            <a:endParaRPr lang="en-IN"/>
          </a:p>
        </p:txBody>
      </p:sp>
    </p:spTree>
    <p:extLst>
      <p:ext uri="{BB962C8B-B14F-4D97-AF65-F5344CB8AC3E}">
        <p14:creationId xmlns:p14="http://schemas.microsoft.com/office/powerpoint/2010/main" val="24205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6EC5-959A-15EC-772C-4318619666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C7FF01-617D-629F-A732-574D0C6E6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92BC8E-35B8-679C-7440-EBC29C214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7EBEC-E83A-BBCA-EA8B-0717D3A32A1E}"/>
              </a:ext>
            </a:extLst>
          </p:cNvPr>
          <p:cNvSpPr>
            <a:spLocks noGrp="1"/>
          </p:cNvSpPr>
          <p:nvPr>
            <p:ph type="dt" sz="half" idx="10"/>
          </p:nvPr>
        </p:nvSpPr>
        <p:spPr/>
        <p:txBody>
          <a:bodyPr/>
          <a:lstStyle/>
          <a:p>
            <a:fld id="{29033760-08E7-4019-9E03-0368DA4B77CA}" type="datetimeFigureOut">
              <a:rPr lang="en-IN" smtClean="0"/>
              <a:t>18-04-2024</a:t>
            </a:fld>
            <a:endParaRPr lang="en-IN"/>
          </a:p>
        </p:txBody>
      </p:sp>
      <p:sp>
        <p:nvSpPr>
          <p:cNvPr id="6" name="Footer Placeholder 5">
            <a:extLst>
              <a:ext uri="{FF2B5EF4-FFF2-40B4-BE49-F238E27FC236}">
                <a16:creationId xmlns:a16="http://schemas.microsoft.com/office/drawing/2014/main" id="{41149C51-5EB6-6963-3D38-C4A8CF85E2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2C22D7-1BA7-66E1-20F7-4B923124A308}"/>
              </a:ext>
            </a:extLst>
          </p:cNvPr>
          <p:cNvSpPr>
            <a:spLocks noGrp="1"/>
          </p:cNvSpPr>
          <p:nvPr>
            <p:ph type="sldNum" sz="quarter" idx="12"/>
          </p:nvPr>
        </p:nvSpPr>
        <p:spPr/>
        <p:txBody>
          <a:bodyPr/>
          <a:lstStyle/>
          <a:p>
            <a:fld id="{C88D471A-7448-4F3C-A625-A962F1CE0519}" type="slidenum">
              <a:rPr lang="en-IN" smtClean="0"/>
              <a:t>‹#›</a:t>
            </a:fld>
            <a:endParaRPr lang="en-IN"/>
          </a:p>
        </p:txBody>
      </p:sp>
    </p:spTree>
    <p:extLst>
      <p:ext uri="{BB962C8B-B14F-4D97-AF65-F5344CB8AC3E}">
        <p14:creationId xmlns:p14="http://schemas.microsoft.com/office/powerpoint/2010/main" val="312850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C80A-28C8-7B5B-D69C-9FE371079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D8BDBF-C0C5-3DBE-1649-58773BA7D8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BF1492-6322-5EC9-73B5-117594043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E7D27-8813-5489-12FB-25B641C1AFA0}"/>
              </a:ext>
            </a:extLst>
          </p:cNvPr>
          <p:cNvSpPr>
            <a:spLocks noGrp="1"/>
          </p:cNvSpPr>
          <p:nvPr>
            <p:ph type="dt" sz="half" idx="10"/>
          </p:nvPr>
        </p:nvSpPr>
        <p:spPr/>
        <p:txBody>
          <a:bodyPr/>
          <a:lstStyle/>
          <a:p>
            <a:fld id="{29033760-08E7-4019-9E03-0368DA4B77CA}" type="datetimeFigureOut">
              <a:rPr lang="en-IN" smtClean="0"/>
              <a:t>18-04-2024</a:t>
            </a:fld>
            <a:endParaRPr lang="en-IN"/>
          </a:p>
        </p:txBody>
      </p:sp>
      <p:sp>
        <p:nvSpPr>
          <p:cNvPr id="6" name="Footer Placeholder 5">
            <a:extLst>
              <a:ext uri="{FF2B5EF4-FFF2-40B4-BE49-F238E27FC236}">
                <a16:creationId xmlns:a16="http://schemas.microsoft.com/office/drawing/2014/main" id="{FF27FBC2-EB3E-1D47-1856-C7F7A7F967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C32CBD-82D2-CD04-1B01-AB6A3B37BD17}"/>
              </a:ext>
            </a:extLst>
          </p:cNvPr>
          <p:cNvSpPr>
            <a:spLocks noGrp="1"/>
          </p:cNvSpPr>
          <p:nvPr>
            <p:ph type="sldNum" sz="quarter" idx="12"/>
          </p:nvPr>
        </p:nvSpPr>
        <p:spPr/>
        <p:txBody>
          <a:bodyPr/>
          <a:lstStyle/>
          <a:p>
            <a:fld id="{C88D471A-7448-4F3C-A625-A962F1CE0519}" type="slidenum">
              <a:rPr lang="en-IN" smtClean="0"/>
              <a:t>‹#›</a:t>
            </a:fld>
            <a:endParaRPr lang="en-IN"/>
          </a:p>
        </p:txBody>
      </p:sp>
    </p:spTree>
    <p:extLst>
      <p:ext uri="{BB962C8B-B14F-4D97-AF65-F5344CB8AC3E}">
        <p14:creationId xmlns:p14="http://schemas.microsoft.com/office/powerpoint/2010/main" val="1665294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C4BAA-6CC5-5FFD-A770-3E04D97CD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26CF28-96D8-667C-5C5D-66372E6A0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CDFA57-FE45-687A-8447-E48A575DB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33760-08E7-4019-9E03-0368DA4B77CA}" type="datetimeFigureOut">
              <a:rPr lang="en-IN" smtClean="0"/>
              <a:t>18-04-2024</a:t>
            </a:fld>
            <a:endParaRPr lang="en-IN"/>
          </a:p>
        </p:txBody>
      </p:sp>
      <p:sp>
        <p:nvSpPr>
          <p:cNvPr id="5" name="Footer Placeholder 4">
            <a:extLst>
              <a:ext uri="{FF2B5EF4-FFF2-40B4-BE49-F238E27FC236}">
                <a16:creationId xmlns:a16="http://schemas.microsoft.com/office/drawing/2014/main" id="{C5177E3D-396A-C7DB-6444-6761109A3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BCBA48-2257-F4D0-83F2-21341FE4AC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D471A-7448-4F3C-A625-A962F1CE0519}" type="slidenum">
              <a:rPr lang="en-IN" smtClean="0"/>
              <a:t>‹#›</a:t>
            </a:fld>
            <a:endParaRPr lang="en-IN"/>
          </a:p>
        </p:txBody>
      </p:sp>
    </p:spTree>
    <p:extLst>
      <p:ext uri="{BB962C8B-B14F-4D97-AF65-F5344CB8AC3E}">
        <p14:creationId xmlns:p14="http://schemas.microsoft.com/office/powerpoint/2010/main" val="266054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404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spark.apache.org/docs/latest/sql-distributed-sql-engine.html" TargetMode="External"/><Relationship Id="rId2" Type="http://schemas.openxmlformats.org/officeDocument/2006/relationships/hyperlink" Target="https://spark.apache.org/docs/latest/submitting-applications.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DE0B69-5AF4-965A-278A-8BEC095D3019}"/>
              </a:ext>
            </a:extLst>
          </p:cNvPr>
          <p:cNvSpPr txBox="1"/>
          <p:nvPr/>
        </p:nvSpPr>
        <p:spPr>
          <a:xfrm>
            <a:off x="261258" y="226564"/>
            <a:ext cx="10559142" cy="7017306"/>
          </a:xfrm>
          <a:prstGeom prst="rect">
            <a:avLst/>
          </a:prstGeom>
          <a:noFill/>
        </p:spPr>
        <p:txBody>
          <a:bodyPr wrap="square">
            <a:spAutoFit/>
          </a:bodyPr>
          <a:lstStyle/>
          <a:p>
            <a:pPr algn="ctr"/>
            <a:r>
              <a:rPr lang="en-IN" b="1" dirty="0"/>
              <a:t>Python </a:t>
            </a:r>
          </a:p>
          <a:p>
            <a:r>
              <a:rPr lang="en-IN" b="1" dirty="0"/>
              <a:t>Ease of Learning and Use</a:t>
            </a:r>
          </a:p>
          <a:p>
            <a:r>
              <a:rPr lang="en-IN" b="1" dirty="0"/>
              <a:t>	</a:t>
            </a:r>
            <a:r>
              <a:rPr lang="en-US" dirty="0"/>
              <a:t>Python is known for its simple and readable syntax</a:t>
            </a:r>
            <a:endParaRPr lang="en-IN" dirty="0"/>
          </a:p>
          <a:p>
            <a:r>
              <a:rPr lang="en-IN" b="1" dirty="0"/>
              <a:t>Versatility</a:t>
            </a:r>
            <a:r>
              <a:rPr lang="en-IN" dirty="0"/>
              <a:t> – Python is versatile language.</a:t>
            </a:r>
          </a:p>
          <a:p>
            <a:r>
              <a:rPr lang="en-IN" dirty="0"/>
              <a:t>	Web development</a:t>
            </a:r>
          </a:p>
          <a:p>
            <a:r>
              <a:rPr lang="en-IN" dirty="0"/>
              <a:t>	Data Science</a:t>
            </a:r>
          </a:p>
          <a:p>
            <a:r>
              <a:rPr lang="en-IN" dirty="0"/>
              <a:t>	Machine Learning</a:t>
            </a:r>
          </a:p>
          <a:p>
            <a:r>
              <a:rPr lang="en-IN" dirty="0"/>
              <a:t>	Data Processing</a:t>
            </a:r>
          </a:p>
          <a:p>
            <a:r>
              <a:rPr lang="en-IN" dirty="0"/>
              <a:t>	AI</a:t>
            </a:r>
          </a:p>
          <a:p>
            <a:r>
              <a:rPr lang="en-IN" b="1" dirty="0"/>
              <a:t>Rich Libraries</a:t>
            </a:r>
          </a:p>
          <a:p>
            <a:r>
              <a:rPr lang="en-IN" dirty="0"/>
              <a:t>	Pandas,	</a:t>
            </a:r>
            <a:r>
              <a:rPr lang="en-IN" dirty="0" err="1"/>
              <a:t>Numpy</a:t>
            </a:r>
            <a:endParaRPr lang="en-IN" dirty="0"/>
          </a:p>
          <a:p>
            <a:r>
              <a:rPr lang="en-IN" dirty="0"/>
              <a:t>	Django</a:t>
            </a:r>
          </a:p>
          <a:p>
            <a:r>
              <a:rPr lang="en-IN" dirty="0"/>
              <a:t>	Airflow</a:t>
            </a:r>
          </a:p>
          <a:p>
            <a:r>
              <a:rPr lang="en-IN" dirty="0"/>
              <a:t>	Druid</a:t>
            </a:r>
          </a:p>
          <a:p>
            <a:r>
              <a:rPr lang="en-IN" dirty="0"/>
              <a:t>	</a:t>
            </a:r>
            <a:r>
              <a:rPr lang="en-IN" dirty="0" err="1"/>
              <a:t>Nifi</a:t>
            </a:r>
            <a:endParaRPr lang="en-IN" dirty="0"/>
          </a:p>
          <a:p>
            <a:r>
              <a:rPr lang="en-IN" b="1" dirty="0"/>
              <a:t>Installation</a:t>
            </a:r>
            <a:endParaRPr lang="en-IN" dirty="0"/>
          </a:p>
          <a:p>
            <a:r>
              <a:rPr lang="en-IN" dirty="0"/>
              <a:t>    Python Virtual Environment</a:t>
            </a:r>
          </a:p>
          <a:p>
            <a:r>
              <a:rPr lang="en-IN" dirty="0"/>
              <a:t>    Python IDE (PyCharm/Visual Studio)-Full scale development</a:t>
            </a:r>
          </a:p>
          <a:p>
            <a:r>
              <a:rPr lang="en-IN" dirty="0"/>
              <a:t>    </a:t>
            </a:r>
            <a:r>
              <a:rPr lang="en-IN" dirty="0" err="1"/>
              <a:t>Jupyter</a:t>
            </a:r>
            <a:r>
              <a:rPr lang="en-IN" dirty="0"/>
              <a:t> notebook(for development and testing)</a:t>
            </a:r>
          </a:p>
          <a:p>
            <a:r>
              <a:rPr lang="en-IN" dirty="0"/>
              <a:t>    Anaconda Navigator</a:t>
            </a:r>
          </a:p>
          <a:p>
            <a:r>
              <a:rPr lang="en-IN" dirty="0"/>
              <a:t>    Python shell</a:t>
            </a:r>
          </a:p>
          <a:p>
            <a:r>
              <a:rPr lang="en-IN" dirty="0"/>
              <a:t>    Databricks</a:t>
            </a:r>
          </a:p>
          <a:p>
            <a:r>
              <a:rPr lang="en-IN" dirty="0"/>
              <a:t>    Google </a:t>
            </a:r>
            <a:r>
              <a:rPr lang="en-IN" dirty="0" err="1"/>
              <a:t>Colab</a:t>
            </a:r>
            <a:endParaRPr lang="en-IN" dirty="0"/>
          </a:p>
          <a:p>
            <a:endParaRPr lang="en-IN" dirty="0"/>
          </a:p>
          <a:p>
            <a:r>
              <a:rPr lang="en-IN" dirty="0"/>
              <a:t>   </a:t>
            </a:r>
          </a:p>
        </p:txBody>
      </p:sp>
    </p:spTree>
    <p:extLst>
      <p:ext uri="{BB962C8B-B14F-4D97-AF65-F5344CB8AC3E}">
        <p14:creationId xmlns:p14="http://schemas.microsoft.com/office/powerpoint/2010/main" val="1929046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4973-F725-5D22-B87D-7D091C93C9AE}"/>
              </a:ext>
            </a:extLst>
          </p:cNvPr>
          <p:cNvSpPr>
            <a:spLocks noGrp="1"/>
          </p:cNvSpPr>
          <p:nvPr>
            <p:ph type="title"/>
          </p:nvPr>
        </p:nvSpPr>
        <p:spPr/>
        <p:txBody>
          <a:bodyPr/>
          <a:lstStyle/>
          <a:p>
            <a:r>
              <a:rPr lang="en-IN" dirty="0"/>
              <a:t>Distributed Files System  (DFS)</a:t>
            </a:r>
          </a:p>
        </p:txBody>
      </p:sp>
      <p:sp>
        <p:nvSpPr>
          <p:cNvPr id="3" name="Content Placeholder 2">
            <a:extLst>
              <a:ext uri="{FF2B5EF4-FFF2-40B4-BE49-F238E27FC236}">
                <a16:creationId xmlns:a16="http://schemas.microsoft.com/office/drawing/2014/main" id="{AD542109-DBB5-AD59-CF9F-59D2A34E9CBA}"/>
              </a:ext>
            </a:extLst>
          </p:cNvPr>
          <p:cNvSpPr>
            <a:spLocks noGrp="1"/>
          </p:cNvSpPr>
          <p:nvPr>
            <p:ph idx="1"/>
          </p:nvPr>
        </p:nvSpPr>
        <p:spPr/>
        <p:txBody>
          <a:bodyPr/>
          <a:lstStyle/>
          <a:p>
            <a:r>
              <a:rPr lang="en-IN" sz="2400" dirty="0"/>
              <a:t>Large volume will be divided into small blocks(128 MB default size in </a:t>
            </a:r>
            <a:r>
              <a:rPr lang="en-IN" sz="2400" dirty="0" err="1"/>
              <a:t>hdfs</a:t>
            </a:r>
            <a:r>
              <a:rPr lang="en-IN" sz="2400" dirty="0"/>
              <a:t>) and will be stored into across the data nodes. The default block size will be varying based on the storage types such as </a:t>
            </a:r>
            <a:r>
              <a:rPr lang="en-IN" sz="2400" dirty="0" err="1"/>
              <a:t>aws</a:t>
            </a:r>
            <a:r>
              <a:rPr lang="en-IN" sz="2400" dirty="0"/>
              <a:t> s3, azure blob and google GCP storage or any other distributed file system.</a:t>
            </a:r>
          </a:p>
          <a:p>
            <a:r>
              <a:rPr lang="en-IN" sz="2400" dirty="0"/>
              <a:t>One Blocks will be stored into multiple data nodes to ensure the data integrity is called fault tolerance</a:t>
            </a:r>
          </a:p>
          <a:p>
            <a:r>
              <a:rPr lang="en-IN" sz="2400" dirty="0"/>
              <a:t>Big data support file system</a:t>
            </a:r>
          </a:p>
          <a:p>
            <a:pPr lvl="1"/>
            <a:r>
              <a:rPr lang="en-IN" dirty="0"/>
              <a:t>Column oriented file system( Parquet &amp; orc)</a:t>
            </a:r>
          </a:p>
          <a:p>
            <a:pPr lvl="1"/>
            <a:r>
              <a:rPr lang="en-IN" dirty="0"/>
              <a:t>Row Based file system (Avro)</a:t>
            </a:r>
          </a:p>
          <a:p>
            <a:pPr lvl="1"/>
            <a:endParaRPr lang="en-IN" dirty="0"/>
          </a:p>
          <a:p>
            <a:pPr marL="457200" lvl="1" indent="0">
              <a:buNone/>
            </a:pP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288034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EA1C-81C6-CAB0-58D2-FC20955090F9}"/>
              </a:ext>
            </a:extLst>
          </p:cNvPr>
          <p:cNvSpPr>
            <a:spLocks noGrp="1"/>
          </p:cNvSpPr>
          <p:nvPr>
            <p:ph type="title"/>
          </p:nvPr>
        </p:nvSpPr>
        <p:spPr>
          <a:xfrm>
            <a:off x="838200" y="365126"/>
            <a:ext cx="10515600" cy="2394405"/>
          </a:xfrm>
        </p:spPr>
        <p:txBody>
          <a:bodyPr>
            <a:normAutofit fontScale="90000"/>
          </a:bodyPr>
          <a:lstStyle/>
          <a:p>
            <a:br>
              <a:rPr lang="en-IN" dirty="0"/>
            </a:br>
            <a:r>
              <a:rPr lang="en-IN" sz="3100" b="1" dirty="0"/>
              <a:t>Components in the Spark Architecture</a:t>
            </a:r>
            <a:br>
              <a:rPr lang="en-IN" sz="3100" b="1" dirty="0"/>
            </a:br>
            <a:br>
              <a:rPr lang="en-IN" sz="3100" b="1" dirty="0"/>
            </a:br>
            <a:r>
              <a:rPr lang="en-IN" sz="3100" dirty="0"/>
              <a:t>Cluster</a:t>
            </a:r>
            <a:br>
              <a:rPr lang="en-IN" sz="3100" dirty="0"/>
            </a:br>
            <a:r>
              <a:rPr lang="en-IN" sz="3100" dirty="0"/>
              <a:t>Resource Manager(Standalone, </a:t>
            </a:r>
            <a:r>
              <a:rPr lang="en-IN" sz="3100" dirty="0" err="1"/>
              <a:t>Meosys</a:t>
            </a:r>
            <a:r>
              <a:rPr lang="en-IN" sz="3100" dirty="0"/>
              <a:t>, YARN, Kubernetes)</a:t>
            </a:r>
            <a:br>
              <a:rPr lang="en-IN" sz="3100" dirty="0"/>
            </a:br>
            <a:r>
              <a:rPr lang="en-IN" sz="3100" dirty="0"/>
              <a:t>Driver</a:t>
            </a:r>
            <a:br>
              <a:rPr lang="en-IN" sz="3100" dirty="0"/>
            </a:br>
            <a:r>
              <a:rPr lang="en-IN" sz="3100" dirty="0"/>
              <a:t>Executor</a:t>
            </a:r>
            <a:br>
              <a:rPr lang="en-IN" sz="3100" dirty="0"/>
            </a:br>
            <a:br>
              <a:rPr lang="en-IN" dirty="0"/>
            </a:br>
            <a:endParaRPr lang="en-IN" dirty="0"/>
          </a:p>
        </p:txBody>
      </p:sp>
      <p:sp>
        <p:nvSpPr>
          <p:cNvPr id="4" name="Title 1">
            <a:extLst>
              <a:ext uri="{FF2B5EF4-FFF2-40B4-BE49-F238E27FC236}">
                <a16:creationId xmlns:a16="http://schemas.microsoft.com/office/drawing/2014/main" id="{FA1EA549-554B-A0BE-E347-39C84F47DA4D}"/>
              </a:ext>
            </a:extLst>
          </p:cNvPr>
          <p:cNvSpPr txBox="1">
            <a:spLocks/>
          </p:cNvSpPr>
          <p:nvPr/>
        </p:nvSpPr>
        <p:spPr>
          <a:xfrm>
            <a:off x="800100" y="4664077"/>
            <a:ext cx="11239500" cy="145369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700" b="1" dirty="0"/>
              <a:t>Execution Mode</a:t>
            </a:r>
            <a:br>
              <a:rPr lang="en-IN" dirty="0"/>
            </a:br>
            <a:br>
              <a:rPr lang="en-IN" dirty="0"/>
            </a:br>
            <a:r>
              <a:rPr lang="en-IN" sz="3100" dirty="0"/>
              <a:t>Client Mode (Driver and Executors will run in same machine)</a:t>
            </a:r>
          </a:p>
          <a:p>
            <a:endParaRPr lang="en-IN" sz="3100" dirty="0"/>
          </a:p>
          <a:p>
            <a:r>
              <a:rPr lang="en-IN" sz="3100" dirty="0"/>
              <a:t>Server Mode(Driver and Executors will run in different machines in the cluster)</a:t>
            </a:r>
            <a:endParaRPr lang="en-IN" dirty="0"/>
          </a:p>
        </p:txBody>
      </p:sp>
      <p:sp>
        <p:nvSpPr>
          <p:cNvPr id="5" name="Title 1">
            <a:extLst>
              <a:ext uri="{FF2B5EF4-FFF2-40B4-BE49-F238E27FC236}">
                <a16:creationId xmlns:a16="http://schemas.microsoft.com/office/drawing/2014/main" id="{DA79D095-C6A9-BDA0-77C9-411CA4E73F5E}"/>
              </a:ext>
            </a:extLst>
          </p:cNvPr>
          <p:cNvSpPr txBox="1">
            <a:spLocks/>
          </p:cNvSpPr>
          <p:nvPr/>
        </p:nvSpPr>
        <p:spPr>
          <a:xfrm>
            <a:off x="800100" y="2465613"/>
            <a:ext cx="11239500" cy="2149929"/>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7100" b="1" dirty="0"/>
              <a:t>Spark Libraries</a:t>
            </a:r>
            <a:br>
              <a:rPr lang="en-IN" dirty="0"/>
            </a:br>
            <a:br>
              <a:rPr lang="en-IN" dirty="0"/>
            </a:br>
            <a:r>
              <a:rPr lang="en-IN" dirty="0"/>
              <a:t>Spark RDD</a:t>
            </a:r>
          </a:p>
          <a:p>
            <a:r>
              <a:rPr lang="en-IN" dirty="0"/>
              <a:t>Spark SQL</a:t>
            </a:r>
          </a:p>
          <a:p>
            <a:r>
              <a:rPr lang="en-IN" dirty="0"/>
              <a:t>Spark Graph</a:t>
            </a:r>
          </a:p>
          <a:p>
            <a:r>
              <a:rPr lang="en-IN" dirty="0"/>
              <a:t>Spark Streaming</a:t>
            </a:r>
          </a:p>
          <a:p>
            <a:r>
              <a:rPr lang="en-IN" dirty="0"/>
              <a:t>Spark Machine Learning </a:t>
            </a:r>
          </a:p>
        </p:txBody>
      </p:sp>
    </p:spTree>
    <p:extLst>
      <p:ext uri="{BB962C8B-B14F-4D97-AF65-F5344CB8AC3E}">
        <p14:creationId xmlns:p14="http://schemas.microsoft.com/office/powerpoint/2010/main" val="3756959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FDBE13-D274-ACAE-8C43-1C6AB2EB3357}"/>
              </a:ext>
            </a:extLst>
          </p:cNvPr>
          <p:cNvPicPr>
            <a:picLocks noChangeAspect="1"/>
          </p:cNvPicPr>
          <p:nvPr/>
        </p:nvPicPr>
        <p:blipFill>
          <a:blip r:embed="rId2"/>
          <a:stretch>
            <a:fillRect/>
          </a:stretch>
        </p:blipFill>
        <p:spPr>
          <a:xfrm>
            <a:off x="1115685" y="789214"/>
            <a:ext cx="6885315" cy="4725121"/>
          </a:xfrm>
          <a:prstGeom prst="rect">
            <a:avLst/>
          </a:prstGeom>
        </p:spPr>
      </p:pic>
      <p:sp>
        <p:nvSpPr>
          <p:cNvPr id="7" name="TextBox 6">
            <a:extLst>
              <a:ext uri="{FF2B5EF4-FFF2-40B4-BE49-F238E27FC236}">
                <a16:creationId xmlns:a16="http://schemas.microsoft.com/office/drawing/2014/main" id="{E901D0F7-E3EC-2C33-6002-4487A4AD2DAC}"/>
              </a:ext>
            </a:extLst>
          </p:cNvPr>
          <p:cNvSpPr txBox="1"/>
          <p:nvPr/>
        </p:nvSpPr>
        <p:spPr>
          <a:xfrm>
            <a:off x="1115685" y="234434"/>
            <a:ext cx="6096000" cy="369332"/>
          </a:xfrm>
          <a:prstGeom prst="rect">
            <a:avLst/>
          </a:prstGeom>
          <a:noFill/>
        </p:spPr>
        <p:txBody>
          <a:bodyPr wrap="square">
            <a:spAutoFit/>
          </a:bodyPr>
          <a:lstStyle/>
          <a:p>
            <a:r>
              <a:rPr lang="en-IN" dirty="0"/>
              <a:t>https://spark.apache.org/docs/latest/cluster-overview.html</a:t>
            </a:r>
          </a:p>
        </p:txBody>
      </p:sp>
    </p:spTree>
    <p:extLst>
      <p:ext uri="{BB962C8B-B14F-4D97-AF65-F5344CB8AC3E}">
        <p14:creationId xmlns:p14="http://schemas.microsoft.com/office/powerpoint/2010/main" val="144815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6E0B16-3217-BD29-B76F-CAD6258E1DE5}"/>
              </a:ext>
            </a:extLst>
          </p:cNvPr>
          <p:cNvSpPr txBox="1"/>
          <p:nvPr/>
        </p:nvSpPr>
        <p:spPr>
          <a:xfrm>
            <a:off x="892628" y="582383"/>
            <a:ext cx="10058401" cy="6832640"/>
          </a:xfrm>
          <a:prstGeom prst="rect">
            <a:avLst/>
          </a:prstGeom>
          <a:noFill/>
        </p:spPr>
        <p:txBody>
          <a:bodyPr wrap="square" rtlCol="0">
            <a:spAutoFit/>
          </a:bodyPr>
          <a:lstStyle/>
          <a:p>
            <a:r>
              <a:rPr lang="en-IN" sz="2400" dirty="0"/>
              <a:t>RDD</a:t>
            </a:r>
          </a:p>
          <a:p>
            <a:r>
              <a:rPr lang="en-IN" dirty="0"/>
              <a:t>The basic unit which holds the data in spark is called RDD</a:t>
            </a:r>
          </a:p>
          <a:p>
            <a:r>
              <a:rPr lang="en-IN" dirty="0"/>
              <a:t>Resilient Distributed Dataset</a:t>
            </a:r>
          </a:p>
          <a:p>
            <a:r>
              <a:rPr lang="en-IN" dirty="0"/>
              <a:t>It will support to read both structure and non-structured data</a:t>
            </a:r>
            <a:endParaRPr lang="en-IN" sz="2400" dirty="0"/>
          </a:p>
          <a:p>
            <a:endParaRPr lang="en-IN" sz="1200" dirty="0"/>
          </a:p>
          <a:p>
            <a:r>
              <a:rPr lang="en-IN" sz="1200" dirty="0"/>
              <a:t>from </a:t>
            </a:r>
            <a:r>
              <a:rPr lang="en-IN" sz="1200" dirty="0" err="1"/>
              <a:t>pyspark</a:t>
            </a:r>
            <a:r>
              <a:rPr lang="en-IN" sz="1200" dirty="0"/>
              <a:t> import </a:t>
            </a:r>
            <a:r>
              <a:rPr lang="en-IN" sz="1200" dirty="0" err="1"/>
              <a:t>SparkConf</a:t>
            </a:r>
            <a:r>
              <a:rPr lang="en-IN" sz="1200" dirty="0"/>
              <a:t>, </a:t>
            </a:r>
            <a:r>
              <a:rPr lang="en-IN" sz="1200" dirty="0" err="1"/>
              <a:t>SparkContext</a:t>
            </a:r>
            <a:endParaRPr lang="en-IN" sz="1200" dirty="0"/>
          </a:p>
          <a:p>
            <a:endParaRPr lang="en-IN" sz="1200" dirty="0"/>
          </a:p>
          <a:p>
            <a:r>
              <a:rPr lang="en-IN" sz="1200" dirty="0"/>
              <a:t># Create a </a:t>
            </a:r>
            <a:r>
              <a:rPr lang="en-IN" sz="1200" dirty="0" err="1"/>
              <a:t>SparkConf</a:t>
            </a:r>
            <a:r>
              <a:rPr lang="en-IN" sz="1200" dirty="0"/>
              <a:t> object to configure the Spark application</a:t>
            </a:r>
          </a:p>
          <a:p>
            <a:r>
              <a:rPr lang="en-IN" sz="1200" dirty="0"/>
              <a:t>conf = </a:t>
            </a:r>
            <a:r>
              <a:rPr lang="en-IN" sz="1200" dirty="0" err="1"/>
              <a:t>SparkConf</a:t>
            </a:r>
            <a:r>
              <a:rPr lang="en-IN" sz="1200" dirty="0"/>
              <a:t>().</a:t>
            </a:r>
            <a:r>
              <a:rPr lang="en-IN" sz="1200" dirty="0" err="1"/>
              <a:t>setAppName</a:t>
            </a:r>
            <a:r>
              <a:rPr lang="en-IN" sz="1200" dirty="0"/>
              <a:t>("</a:t>
            </a:r>
            <a:r>
              <a:rPr lang="en-IN" sz="1200" dirty="0" err="1"/>
              <a:t>SparkRDDExample</a:t>
            </a:r>
            <a:r>
              <a:rPr lang="en-IN" sz="1200" dirty="0"/>
              <a:t>").</a:t>
            </a:r>
            <a:r>
              <a:rPr lang="en-IN" sz="1200" dirty="0" err="1"/>
              <a:t>setMaster</a:t>
            </a:r>
            <a:r>
              <a:rPr lang="en-IN" sz="1200" dirty="0"/>
              <a:t>("local[*]")</a:t>
            </a:r>
          </a:p>
          <a:p>
            <a:endParaRPr lang="en-IN" sz="1200" dirty="0"/>
          </a:p>
          <a:p>
            <a:r>
              <a:rPr lang="en-IN" sz="1200" dirty="0"/>
              <a:t># Create a </a:t>
            </a:r>
            <a:r>
              <a:rPr lang="en-IN" sz="1200" dirty="0" err="1"/>
              <a:t>SparkContext</a:t>
            </a:r>
            <a:r>
              <a:rPr lang="en-IN" sz="1200" dirty="0"/>
              <a:t> to interact with Spark</a:t>
            </a:r>
          </a:p>
          <a:p>
            <a:r>
              <a:rPr lang="en-IN" sz="1200" dirty="0" err="1"/>
              <a:t>sc</a:t>
            </a:r>
            <a:r>
              <a:rPr lang="en-IN" sz="1200" dirty="0"/>
              <a:t> = </a:t>
            </a:r>
            <a:r>
              <a:rPr lang="en-IN" sz="1200" dirty="0" err="1"/>
              <a:t>SparkContext</a:t>
            </a:r>
            <a:r>
              <a:rPr lang="en-IN" sz="1200" dirty="0"/>
              <a:t>(conf=conf)</a:t>
            </a:r>
          </a:p>
          <a:p>
            <a:endParaRPr lang="en-IN" sz="1200" dirty="0"/>
          </a:p>
          <a:p>
            <a:r>
              <a:rPr lang="en-IN" sz="1200" dirty="0"/>
              <a:t># Define a collection of data</a:t>
            </a:r>
          </a:p>
          <a:p>
            <a:r>
              <a:rPr lang="en-IN" sz="1200" dirty="0"/>
              <a:t>data = [1, 2, 3, 4, 5]</a:t>
            </a:r>
          </a:p>
          <a:p>
            <a:endParaRPr lang="en-IN" sz="1200" dirty="0"/>
          </a:p>
          <a:p>
            <a:r>
              <a:rPr lang="en-IN" sz="1200" dirty="0"/>
              <a:t># Create an RDD from the collection</a:t>
            </a:r>
          </a:p>
          <a:p>
            <a:r>
              <a:rPr lang="en-IN" sz="1200" b="1" dirty="0" err="1"/>
              <a:t>rdd</a:t>
            </a:r>
            <a:r>
              <a:rPr lang="en-IN" sz="1200" b="1" dirty="0"/>
              <a:t> = </a:t>
            </a:r>
            <a:r>
              <a:rPr lang="en-IN" sz="1200" b="1" dirty="0" err="1"/>
              <a:t>sc.parallelize</a:t>
            </a:r>
            <a:r>
              <a:rPr lang="en-IN" sz="1200" b="1" dirty="0"/>
              <a:t>(data)</a:t>
            </a:r>
          </a:p>
          <a:p>
            <a:endParaRPr lang="en-IN" sz="1200" dirty="0"/>
          </a:p>
          <a:p>
            <a:r>
              <a:rPr lang="en-IN" sz="1200" dirty="0"/>
              <a:t># Perform a transformation: map each element to its square</a:t>
            </a:r>
          </a:p>
          <a:p>
            <a:r>
              <a:rPr lang="en-IN" sz="1200" dirty="0" err="1"/>
              <a:t>squared_rdd</a:t>
            </a:r>
            <a:r>
              <a:rPr lang="en-IN" sz="1200" dirty="0"/>
              <a:t> = </a:t>
            </a:r>
            <a:r>
              <a:rPr lang="en-IN" sz="1200" dirty="0" err="1"/>
              <a:t>rdd.map</a:t>
            </a:r>
            <a:r>
              <a:rPr lang="en-IN" sz="1200" dirty="0"/>
              <a:t>(lambda x: x * x)</a:t>
            </a:r>
          </a:p>
          <a:p>
            <a:endParaRPr lang="en-IN" sz="1200" dirty="0"/>
          </a:p>
          <a:p>
            <a:r>
              <a:rPr lang="en-IN" sz="1200" dirty="0"/>
              <a:t># Perform an action: collect the results back to the driver</a:t>
            </a:r>
          </a:p>
          <a:p>
            <a:r>
              <a:rPr lang="en-IN" sz="1200" dirty="0"/>
              <a:t>result = </a:t>
            </a:r>
            <a:r>
              <a:rPr lang="en-IN" sz="1200" dirty="0" err="1"/>
              <a:t>squared_rdd.collect</a:t>
            </a:r>
            <a:r>
              <a:rPr lang="en-IN" sz="1200" dirty="0"/>
              <a:t>()</a:t>
            </a:r>
          </a:p>
          <a:p>
            <a:endParaRPr lang="en-IN" sz="1200" dirty="0"/>
          </a:p>
          <a:p>
            <a:r>
              <a:rPr lang="en-IN" sz="1200" dirty="0"/>
              <a:t># Print the result</a:t>
            </a:r>
          </a:p>
          <a:p>
            <a:r>
              <a:rPr lang="en-IN" sz="1200" dirty="0"/>
              <a:t>print("Squared numbers:", ", ".join(map(str, result)))</a:t>
            </a:r>
          </a:p>
          <a:p>
            <a:endParaRPr lang="en-IN" sz="1200" dirty="0"/>
          </a:p>
          <a:p>
            <a:r>
              <a:rPr lang="en-IN" sz="1200" dirty="0"/>
              <a:t># Stop the </a:t>
            </a:r>
            <a:r>
              <a:rPr lang="en-IN" sz="1200" dirty="0" err="1"/>
              <a:t>SparkContext</a:t>
            </a:r>
            <a:endParaRPr lang="en-IN" sz="1200" dirty="0"/>
          </a:p>
          <a:p>
            <a:r>
              <a:rPr lang="en-IN" sz="1200" dirty="0" err="1"/>
              <a:t>sc.stop</a:t>
            </a:r>
            <a:r>
              <a:rPr lang="en-IN" sz="1200" dirty="0"/>
              <a:t>()</a:t>
            </a:r>
            <a:endParaRPr lang="en-IN" sz="1050" dirty="0"/>
          </a:p>
          <a:p>
            <a:endParaRPr lang="en-IN" sz="2400" dirty="0"/>
          </a:p>
          <a:p>
            <a:endParaRPr lang="en-IN" sz="2400" dirty="0"/>
          </a:p>
        </p:txBody>
      </p:sp>
    </p:spTree>
    <p:extLst>
      <p:ext uri="{BB962C8B-B14F-4D97-AF65-F5344CB8AC3E}">
        <p14:creationId xmlns:p14="http://schemas.microsoft.com/office/powerpoint/2010/main" val="542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11724-01E7-11EB-C6C4-3C583E6748AB}"/>
              </a:ext>
            </a:extLst>
          </p:cNvPr>
          <p:cNvSpPr>
            <a:spLocks noGrp="1"/>
          </p:cNvSpPr>
          <p:nvPr>
            <p:ph idx="1"/>
          </p:nvPr>
        </p:nvSpPr>
        <p:spPr>
          <a:xfrm>
            <a:off x="696685" y="464910"/>
            <a:ext cx="10814958" cy="5881461"/>
          </a:xfrm>
        </p:spPr>
        <p:txBody>
          <a:bodyPr>
            <a:normAutofit/>
          </a:bodyPr>
          <a:lstStyle/>
          <a:p>
            <a:r>
              <a:rPr lang="en-IN" sz="1800" dirty="0"/>
              <a:t>Spark has two operations</a:t>
            </a:r>
          </a:p>
          <a:p>
            <a:endParaRPr lang="en-IN" sz="1800" dirty="0"/>
          </a:p>
          <a:p>
            <a:pPr marL="0" indent="0">
              <a:buNone/>
            </a:pPr>
            <a:r>
              <a:rPr lang="en-IN" sz="1800" dirty="0"/>
              <a:t>1.   Transformations – It is Lazy</a:t>
            </a:r>
          </a:p>
          <a:p>
            <a:pPr marL="0" indent="0">
              <a:buNone/>
            </a:pPr>
            <a:r>
              <a:rPr lang="en-IN" sz="1800" dirty="0"/>
              <a:t>2.    Actions – It is not lazy </a:t>
            </a:r>
          </a:p>
          <a:p>
            <a:pPr marL="0" indent="0">
              <a:buNone/>
            </a:pPr>
            <a:r>
              <a:rPr lang="en-IN" sz="1800" dirty="0"/>
              <a:t>Example </a:t>
            </a:r>
          </a:p>
          <a:p>
            <a:pPr marL="0" indent="0">
              <a:buNone/>
            </a:pPr>
            <a:r>
              <a:rPr lang="en-IN" sz="1800" dirty="0"/>
              <a:t>----------------</a:t>
            </a:r>
          </a:p>
          <a:p>
            <a:pPr marL="0" indent="0">
              <a:buNone/>
            </a:pPr>
            <a:r>
              <a:rPr lang="en-US" sz="1800" dirty="0" err="1"/>
              <a:t>day_list</a:t>
            </a:r>
            <a:r>
              <a:rPr lang="en-US" sz="1800" dirty="0"/>
              <a:t> = ["</a:t>
            </a:r>
            <a:r>
              <a:rPr lang="en-US" sz="1800" dirty="0" err="1"/>
              <a:t>monday</a:t>
            </a:r>
            <a:r>
              <a:rPr lang="en-US" sz="1800" dirty="0"/>
              <a:t>","</a:t>
            </a:r>
            <a:r>
              <a:rPr lang="en-US" sz="1800" dirty="0" err="1"/>
              <a:t>tuesday</a:t>
            </a:r>
            <a:r>
              <a:rPr lang="en-US" sz="1800" dirty="0"/>
              <a:t>","</a:t>
            </a:r>
            <a:r>
              <a:rPr lang="en-US" sz="1800" dirty="0" err="1"/>
              <a:t>wednesday</a:t>
            </a:r>
            <a:r>
              <a:rPr lang="en-US" sz="1800" dirty="0"/>
              <a:t>"] - Transformations</a:t>
            </a:r>
          </a:p>
          <a:p>
            <a:pPr marL="0" indent="0">
              <a:buNone/>
            </a:pPr>
            <a:r>
              <a:rPr lang="en-US" sz="1800" dirty="0"/>
              <a:t>B = list(map(lambda s : </a:t>
            </a:r>
            <a:r>
              <a:rPr lang="en-US" sz="1800" dirty="0" err="1"/>
              <a:t>s.upper</a:t>
            </a:r>
            <a:r>
              <a:rPr lang="en-US" sz="1800" dirty="0"/>
              <a:t>(),</a:t>
            </a:r>
            <a:r>
              <a:rPr lang="en-US" sz="1800" dirty="0" err="1"/>
              <a:t>day_list</a:t>
            </a:r>
            <a:r>
              <a:rPr lang="en-US" sz="1800" dirty="0"/>
              <a:t>)) - Transformations</a:t>
            </a:r>
          </a:p>
          <a:p>
            <a:pPr marL="0" indent="0">
              <a:buNone/>
            </a:pPr>
            <a:r>
              <a:rPr lang="en-IN" sz="1800" dirty="0"/>
              <a:t>Print(B) - Action</a:t>
            </a:r>
          </a:p>
          <a:p>
            <a:pPr marL="0" indent="0">
              <a:buNone/>
            </a:pPr>
            <a:r>
              <a:rPr lang="en-IN" dirty="0"/>
              <a:t>Execution Engine workflow </a:t>
            </a:r>
          </a:p>
          <a:p>
            <a:pPr marL="0" indent="0">
              <a:buNone/>
            </a:pPr>
            <a:r>
              <a:rPr lang="en-IN" sz="2000" dirty="0"/>
              <a:t>1</a:t>
            </a:r>
            <a:r>
              <a:rPr lang="en-IN" sz="1800" dirty="0"/>
              <a:t>. Create a DAG – Direct Acyclic Graph (by Driver)</a:t>
            </a:r>
          </a:p>
          <a:p>
            <a:pPr marL="0" indent="0">
              <a:buNone/>
            </a:pPr>
            <a:r>
              <a:rPr lang="en-IN" sz="1800" dirty="0"/>
              <a:t>2. Prepare the multiple Execution Plan  and find optimized one(by Driver)</a:t>
            </a:r>
          </a:p>
          <a:p>
            <a:pPr marL="0" indent="0">
              <a:buNone/>
            </a:pPr>
            <a:r>
              <a:rPr lang="en-IN" sz="1800" dirty="0"/>
              <a:t>3. Execute the optimized plan</a:t>
            </a:r>
          </a:p>
          <a:p>
            <a:pPr marL="0" indent="0">
              <a:buNone/>
            </a:pPr>
            <a:r>
              <a:rPr lang="en-IN" sz="1800" dirty="0"/>
              <a:t>4. Create the Jobs/stages/tasks (by driver)</a:t>
            </a:r>
          </a:p>
          <a:p>
            <a:pPr marL="0" indent="0">
              <a:buNone/>
            </a:pPr>
            <a:r>
              <a:rPr lang="en-IN" sz="1800" dirty="0"/>
              <a:t>5. Execute the Tasks (by executor)</a:t>
            </a:r>
          </a:p>
        </p:txBody>
      </p:sp>
    </p:spTree>
    <p:extLst>
      <p:ext uri="{BB962C8B-B14F-4D97-AF65-F5344CB8AC3E}">
        <p14:creationId xmlns:p14="http://schemas.microsoft.com/office/powerpoint/2010/main" val="3113844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F38F-4054-75B7-B24E-A4BFB2A40AD9}"/>
              </a:ext>
            </a:extLst>
          </p:cNvPr>
          <p:cNvSpPr>
            <a:spLocks noGrp="1"/>
          </p:cNvSpPr>
          <p:nvPr>
            <p:ph type="title"/>
          </p:nvPr>
        </p:nvSpPr>
        <p:spPr>
          <a:xfrm>
            <a:off x="440870" y="1638752"/>
            <a:ext cx="10668000" cy="2519589"/>
          </a:xfrm>
        </p:spPr>
        <p:txBody>
          <a:bodyPr>
            <a:normAutofit fontScale="90000"/>
          </a:bodyPr>
          <a:lstStyle/>
          <a:p>
            <a:r>
              <a:rPr lang="en-IN" dirty="0"/>
              <a:t>Datasets &amp; </a:t>
            </a:r>
            <a:r>
              <a:rPr lang="en-IN" dirty="0" err="1"/>
              <a:t>DataFrames</a:t>
            </a:r>
            <a:br>
              <a:rPr lang="en-IN" dirty="0"/>
            </a:br>
            <a:br>
              <a:rPr lang="en-IN" dirty="0"/>
            </a:br>
            <a:r>
              <a:rPr lang="en-IN" sz="2700" dirty="0"/>
              <a:t>RDD + Schema</a:t>
            </a:r>
            <a:br>
              <a:rPr lang="en-IN" sz="2700" dirty="0"/>
            </a:br>
            <a:br>
              <a:rPr lang="en-IN" sz="2700" dirty="0"/>
            </a:br>
            <a:r>
              <a:rPr lang="en-IN" sz="2700" dirty="0"/>
              <a:t>Spark SQL Libraries will provide the </a:t>
            </a:r>
            <a:r>
              <a:rPr lang="en-IN" sz="2700" dirty="0" err="1"/>
              <a:t>DataFrame</a:t>
            </a:r>
            <a:r>
              <a:rPr lang="en-IN" sz="2700" dirty="0"/>
              <a:t> units</a:t>
            </a:r>
            <a:br>
              <a:rPr lang="en-IN" sz="2700" dirty="0"/>
            </a:br>
            <a:br>
              <a:rPr lang="en-IN" sz="2700" dirty="0"/>
            </a:br>
            <a:r>
              <a:rPr lang="en-IN" sz="2700" dirty="0"/>
              <a:t>Data Frame will support to do the all kind of transformations and actions</a:t>
            </a:r>
            <a:br>
              <a:rPr lang="en-IN" sz="2700" dirty="0"/>
            </a:br>
            <a:br>
              <a:rPr lang="en-IN" sz="2700" dirty="0"/>
            </a:br>
            <a:r>
              <a:rPr lang="en-IN" sz="2700" b="1" dirty="0"/>
              <a:t>Spark code can be done using either Integrated methods or native SQL</a:t>
            </a:r>
            <a:br>
              <a:rPr lang="en-IN" sz="2700" dirty="0"/>
            </a:br>
            <a:br>
              <a:rPr lang="en-IN" sz="2700" dirty="0"/>
            </a:br>
            <a:r>
              <a:rPr lang="en-IN" sz="2700" dirty="0"/>
              <a:t>Spark UI – </a:t>
            </a:r>
            <a:r>
              <a:rPr lang="en-IN" sz="2700" dirty="0">
                <a:hlinkClick r:id="rId2"/>
              </a:rPr>
              <a:t>http://localhost:4040</a:t>
            </a:r>
            <a:br>
              <a:rPr lang="en-IN" sz="2700" dirty="0"/>
            </a:br>
            <a:br>
              <a:rPr lang="en-IN" sz="2700" dirty="0"/>
            </a:br>
            <a:r>
              <a:rPr lang="en-IN" sz="2700" dirty="0"/>
              <a:t>Spark web Server : http://&lt;hostaddress&gt;:18080</a:t>
            </a:r>
            <a:br>
              <a:rPr lang="en-IN" sz="2700" dirty="0"/>
            </a:br>
            <a:br>
              <a:rPr lang="en-IN" sz="3600" dirty="0"/>
            </a:br>
            <a:endParaRPr lang="en-IN" sz="3600" dirty="0"/>
          </a:p>
        </p:txBody>
      </p:sp>
    </p:spTree>
    <p:extLst>
      <p:ext uri="{BB962C8B-B14F-4D97-AF65-F5344CB8AC3E}">
        <p14:creationId xmlns:p14="http://schemas.microsoft.com/office/powerpoint/2010/main" val="2929711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06A44C-D6EC-70F7-9378-6A20A55B3320}"/>
              </a:ext>
            </a:extLst>
          </p:cNvPr>
          <p:cNvSpPr txBox="1"/>
          <p:nvPr/>
        </p:nvSpPr>
        <p:spPr>
          <a:xfrm>
            <a:off x="359228" y="130628"/>
            <a:ext cx="10733314" cy="7602081"/>
          </a:xfrm>
          <a:prstGeom prst="rect">
            <a:avLst/>
          </a:prstGeom>
          <a:noFill/>
        </p:spPr>
        <p:txBody>
          <a:bodyPr wrap="square" rtlCol="0">
            <a:spAutoFit/>
          </a:bodyPr>
          <a:lstStyle/>
          <a:p>
            <a:r>
              <a:rPr lang="en-IN" b="1" dirty="0"/>
              <a:t>Shuffling</a:t>
            </a:r>
          </a:p>
          <a:p>
            <a:r>
              <a:rPr lang="en-US" sz="1600" dirty="0"/>
              <a:t>It involves </a:t>
            </a:r>
            <a:r>
              <a:rPr lang="en-US" sz="1600" b="1" dirty="0"/>
              <a:t>moving data between executors or nodes in the cluster </a:t>
            </a:r>
            <a:r>
              <a:rPr lang="en-US" sz="1600" dirty="0"/>
              <a:t>to ensure that related data ends up on the same partition </a:t>
            </a:r>
            <a:endParaRPr lang="en-IN" sz="1600" dirty="0"/>
          </a:p>
          <a:p>
            <a:r>
              <a:rPr lang="en-IN" b="1" dirty="0"/>
              <a:t>Narrow Transformations</a:t>
            </a:r>
          </a:p>
          <a:p>
            <a:pPr marL="285750" indent="-285750">
              <a:buFont typeface="Arial" panose="020B0604020202020204" pitchFamily="34" charset="0"/>
              <a:buChar char="•"/>
            </a:pPr>
            <a:r>
              <a:rPr lang="en-US" sz="1600" dirty="0"/>
              <a:t>Narrow transformations are operations where each partition of the parent RDD is used by at most one partition of the child RDD.</a:t>
            </a:r>
          </a:p>
          <a:p>
            <a:pPr marL="285750" indent="-285750">
              <a:buFont typeface="Arial" panose="020B0604020202020204" pitchFamily="34" charset="0"/>
              <a:buChar char="•"/>
            </a:pPr>
            <a:r>
              <a:rPr lang="en-US" sz="1600" dirty="0"/>
              <a:t>They operate on a single partition of the RDD without shuffling or moving data across partitions.</a:t>
            </a:r>
          </a:p>
          <a:p>
            <a:pPr marL="285750" indent="-285750">
              <a:buFont typeface="Arial" panose="020B0604020202020204" pitchFamily="34" charset="0"/>
              <a:buChar char="•"/>
            </a:pPr>
            <a:r>
              <a:rPr lang="en-US" sz="1600" dirty="0"/>
              <a:t>Examples of narrow transformations include </a:t>
            </a:r>
            <a:r>
              <a:rPr lang="en-US" sz="1600" b="1" dirty="0"/>
              <a:t>map, filter, </a:t>
            </a:r>
            <a:r>
              <a:rPr lang="en-US" sz="1600" b="1" dirty="0" err="1"/>
              <a:t>flatMap</a:t>
            </a:r>
            <a:r>
              <a:rPr lang="en-US" sz="1600" b="1" dirty="0"/>
              <a:t>, </a:t>
            </a:r>
            <a:r>
              <a:rPr lang="en-US" sz="1600" b="1" dirty="0" err="1"/>
              <a:t>mapPartitions</a:t>
            </a:r>
            <a:r>
              <a:rPr lang="en-US" sz="1600" b="1" dirty="0"/>
              <a:t>, union, intersection, sample, </a:t>
            </a:r>
            <a:r>
              <a:rPr lang="en-US" sz="1600" dirty="0"/>
              <a:t>etc.</a:t>
            </a:r>
          </a:p>
          <a:p>
            <a:pPr marL="285750" indent="-285750">
              <a:buFont typeface="Arial" panose="020B0604020202020204" pitchFamily="34" charset="0"/>
              <a:buChar char="•"/>
            </a:pPr>
            <a:r>
              <a:rPr lang="en-US" sz="1600" dirty="0"/>
              <a:t>Narrow transformations are typically more efficient since they can be executed within a single partition without needing data movement across the cluster.</a:t>
            </a:r>
            <a:endParaRPr lang="en-IN" sz="1600" dirty="0"/>
          </a:p>
          <a:p>
            <a:r>
              <a:rPr lang="en-IN" b="1" dirty="0"/>
              <a:t>Wide Transformations</a:t>
            </a:r>
          </a:p>
          <a:p>
            <a:pPr marL="285750" indent="-285750">
              <a:buFont typeface="Arial" panose="020B0604020202020204" pitchFamily="34" charset="0"/>
              <a:buChar char="•"/>
            </a:pPr>
            <a:r>
              <a:rPr lang="en-US" sz="1600" dirty="0"/>
              <a:t>Wide transformations are operations where each partition of the parent RDD can be used by multiple partitions of the child RDD, often requiring data to be shuffled across partitions.</a:t>
            </a:r>
          </a:p>
          <a:p>
            <a:pPr marL="285750" indent="-285750">
              <a:buFont typeface="Arial" panose="020B0604020202020204" pitchFamily="34" charset="0"/>
              <a:buChar char="•"/>
            </a:pPr>
            <a:r>
              <a:rPr lang="en-US" sz="1600" dirty="0"/>
              <a:t>They involve data shuffling or redistribution across partitions, which may require communication between nodes in the cluster.</a:t>
            </a:r>
          </a:p>
          <a:p>
            <a:pPr marL="285750" indent="-285750">
              <a:buFont typeface="Arial" panose="020B0604020202020204" pitchFamily="34" charset="0"/>
              <a:buChar char="•"/>
            </a:pPr>
            <a:r>
              <a:rPr lang="en-US" sz="1600" dirty="0"/>
              <a:t>Examples of wide transformations </a:t>
            </a:r>
            <a:r>
              <a:rPr lang="en-US" sz="1600" b="1" dirty="0"/>
              <a:t>include </a:t>
            </a:r>
            <a:r>
              <a:rPr lang="en-US" sz="1600" b="1" dirty="0" err="1"/>
              <a:t>groupBy</a:t>
            </a:r>
            <a:r>
              <a:rPr lang="en-US" sz="1600" b="1" dirty="0"/>
              <a:t>, </a:t>
            </a:r>
            <a:r>
              <a:rPr lang="en-US" sz="1600" b="1" dirty="0" err="1"/>
              <a:t>reduceByKey</a:t>
            </a:r>
            <a:r>
              <a:rPr lang="en-US" sz="1600" b="1" dirty="0"/>
              <a:t>, </a:t>
            </a:r>
            <a:r>
              <a:rPr lang="en-US" sz="1600" b="1" dirty="0" err="1"/>
              <a:t>sortByKey</a:t>
            </a:r>
            <a:r>
              <a:rPr lang="en-US" sz="1600" b="1" dirty="0"/>
              <a:t>, join, intersection, distinct, </a:t>
            </a:r>
            <a:r>
              <a:rPr lang="en-US" sz="1600" b="1" dirty="0" err="1"/>
              <a:t>sortBy</a:t>
            </a:r>
            <a:r>
              <a:rPr lang="en-US" sz="1600" b="1" dirty="0"/>
              <a:t>,</a:t>
            </a:r>
            <a:r>
              <a:rPr lang="en-US" sz="1600" dirty="0"/>
              <a:t> etc.</a:t>
            </a:r>
          </a:p>
          <a:p>
            <a:pPr marL="285750" indent="-285750">
              <a:buFont typeface="Arial" panose="020B0604020202020204" pitchFamily="34" charset="0"/>
              <a:buChar char="•"/>
            </a:pPr>
            <a:r>
              <a:rPr lang="en-US" sz="1600" dirty="0"/>
              <a:t>Wide transformations are relatively more expensive in terms of computational resources and time due to the </a:t>
            </a:r>
            <a:r>
              <a:rPr lang="en-US" sz="1600" b="1" dirty="0"/>
              <a:t>data shuffling overhead</a:t>
            </a:r>
            <a:r>
              <a:rPr lang="en-US" sz="1600" dirty="0"/>
              <a:t>. They may involve network communication and disk I/O.</a:t>
            </a:r>
            <a:endParaRPr lang="en-IN" sz="1600" dirty="0"/>
          </a:p>
          <a:p>
            <a:endParaRPr lang="en-IN" dirty="0"/>
          </a:p>
          <a:p>
            <a:r>
              <a:rPr lang="en-IN" b="1" dirty="0"/>
              <a:t>Stages</a:t>
            </a:r>
            <a:r>
              <a:rPr lang="en-IN" dirty="0"/>
              <a:t> </a:t>
            </a:r>
            <a:r>
              <a:rPr lang="en-IN" sz="1600" dirty="0"/>
              <a:t>– New Stage will be created for each wide transformation.</a:t>
            </a:r>
          </a:p>
          <a:p>
            <a:endParaRPr lang="en-IN" sz="1600" dirty="0"/>
          </a:p>
          <a:p>
            <a:r>
              <a:rPr lang="en-IN" sz="1600" b="1" dirty="0"/>
              <a:t>Tasks</a:t>
            </a:r>
            <a:r>
              <a:rPr lang="en-IN" sz="1600" dirty="0"/>
              <a:t> – Each stage will be consisted of multiple tasks (Based on no of executors and the no of cores per executors) and will get it executed by executors</a:t>
            </a:r>
          </a:p>
          <a:p>
            <a:endParaRPr lang="en-IN" dirty="0"/>
          </a:p>
          <a:p>
            <a:r>
              <a:rPr lang="en-IN" b="1" dirty="0"/>
              <a:t>Spark Job </a:t>
            </a:r>
            <a:r>
              <a:rPr lang="en-IN" dirty="0"/>
              <a:t>– Separate Job will be created for each Stage. Hence, no of jobs = no of stages </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041103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014151-AE5E-8E67-A42F-2CCE5D7F7581}"/>
              </a:ext>
            </a:extLst>
          </p:cNvPr>
          <p:cNvSpPr txBox="1"/>
          <p:nvPr/>
        </p:nvSpPr>
        <p:spPr>
          <a:xfrm>
            <a:off x="304799" y="212272"/>
            <a:ext cx="11756571" cy="6247864"/>
          </a:xfrm>
          <a:prstGeom prst="rect">
            <a:avLst/>
          </a:prstGeom>
          <a:noFill/>
        </p:spPr>
        <p:txBody>
          <a:bodyPr wrap="square" rtlCol="0">
            <a:spAutoFit/>
          </a:bodyPr>
          <a:lstStyle/>
          <a:p>
            <a:r>
              <a:rPr lang="en-IN" sz="1600" b="1" dirty="0"/>
              <a:t>Memory Persist =&gt;</a:t>
            </a:r>
          </a:p>
          <a:p>
            <a:endParaRPr lang="en-IN" sz="1600" b="1" dirty="0"/>
          </a:p>
          <a:p>
            <a:pPr marL="285750" indent="-285750">
              <a:buFont typeface="Arial" panose="020B0604020202020204" pitchFamily="34" charset="0"/>
              <a:buChar char="•"/>
            </a:pPr>
            <a:r>
              <a:rPr lang="en-US" sz="1600" b="1" dirty="0"/>
              <a:t>MEMORY_ONLY</a:t>
            </a:r>
            <a:r>
              <a:rPr lang="en-US" sz="1600" dirty="0"/>
              <a:t>:</a:t>
            </a:r>
          </a:p>
          <a:p>
            <a:r>
              <a:rPr lang="en-US" sz="1600" dirty="0"/>
              <a:t>	This is the default storage level used by cache().</a:t>
            </a:r>
          </a:p>
          <a:p>
            <a:r>
              <a:rPr lang="en-US" sz="1600" dirty="0"/>
              <a:t>Data is stored in memory as deserialized Java objects.</a:t>
            </a:r>
          </a:p>
          <a:p>
            <a:r>
              <a:rPr lang="en-US" sz="1600" dirty="0"/>
              <a:t>This is the fastest storage level but offers no fault tolerance against executor failures.</a:t>
            </a:r>
          </a:p>
          <a:p>
            <a:r>
              <a:rPr lang="en-US" sz="1600" dirty="0"/>
              <a:t>Use this level if </a:t>
            </a:r>
            <a:r>
              <a:rPr lang="en-US" sz="1600" dirty="0" err="1"/>
              <a:t>recomputation</a:t>
            </a:r>
            <a:r>
              <a:rPr lang="en-US" sz="1600" dirty="0"/>
              <a:t> of lost data is acceptable.</a:t>
            </a:r>
          </a:p>
          <a:p>
            <a:endParaRPr lang="en-US" sz="1600" dirty="0"/>
          </a:p>
          <a:p>
            <a:pPr marL="285750" indent="-285750">
              <a:buFont typeface="Arial" panose="020B0604020202020204" pitchFamily="34" charset="0"/>
              <a:buChar char="•"/>
            </a:pPr>
            <a:r>
              <a:rPr lang="en-US" sz="1600" b="1" dirty="0"/>
              <a:t>MEMORY_ONLY_SER (or MEMORY_ONLY_2):</a:t>
            </a:r>
          </a:p>
          <a:p>
            <a:r>
              <a:rPr lang="en-US" sz="1600" dirty="0"/>
              <a:t>	Data is stored in memory as serialized Java objects (byte arrays).</a:t>
            </a:r>
          </a:p>
          <a:p>
            <a:r>
              <a:rPr lang="en-US" sz="1600" dirty="0"/>
              <a:t>This saves memory compared to MEMORY_ONLY because objects take up less space when serialized.</a:t>
            </a:r>
          </a:p>
          <a:p>
            <a:r>
              <a:rPr lang="en-US" sz="1600" dirty="0"/>
              <a:t>However, deserialization overhead is incurred when accessing the data.</a:t>
            </a:r>
          </a:p>
          <a:p>
            <a:r>
              <a:rPr lang="en-US" sz="1600" dirty="0"/>
              <a:t>Suitable when memory is constrained but CPU is not.</a:t>
            </a:r>
          </a:p>
          <a:p>
            <a:endParaRPr lang="en-US" sz="1600" dirty="0"/>
          </a:p>
          <a:p>
            <a:pPr marL="285750" indent="-285750">
              <a:buFont typeface="Arial" panose="020B0604020202020204" pitchFamily="34" charset="0"/>
              <a:buChar char="•"/>
            </a:pPr>
            <a:r>
              <a:rPr lang="en-US" sz="1600" b="1" dirty="0"/>
              <a:t>MEMORY_AND_DISK:</a:t>
            </a:r>
          </a:p>
          <a:p>
            <a:r>
              <a:rPr lang="en-US" sz="1600" dirty="0"/>
              <a:t>	Data is stored in memory, and any excess spills to disk.</a:t>
            </a:r>
          </a:p>
          <a:p>
            <a:r>
              <a:rPr lang="en-US" sz="1600" dirty="0"/>
              <a:t>Offers fault tolerance by spilling data to disk when memory is full.</a:t>
            </a:r>
          </a:p>
          <a:p>
            <a:r>
              <a:rPr lang="en-US" sz="1600" dirty="0"/>
              <a:t>Slower than MEMORY_ONLY due to disk I/O for spilled partitions.</a:t>
            </a:r>
          </a:p>
          <a:p>
            <a:r>
              <a:rPr lang="en-US" sz="1600" dirty="0"/>
              <a:t>Suitable when the dataset is larger than available memory but can still fit in a reasonable amount of disk space.</a:t>
            </a:r>
          </a:p>
          <a:p>
            <a:r>
              <a:rPr lang="en-US" sz="1600" dirty="0"/>
              <a:t>MEMORY_AND_DISK_SER (or MEMORY_AND_DISK_2):</a:t>
            </a:r>
          </a:p>
          <a:p>
            <a:endParaRPr lang="en-US" sz="1600" dirty="0"/>
          </a:p>
          <a:p>
            <a:pPr marL="285750" indent="-285750">
              <a:buFont typeface="Arial" panose="020B0604020202020204" pitchFamily="34" charset="0"/>
              <a:buChar char="•"/>
            </a:pPr>
            <a:r>
              <a:rPr lang="en-US" sz="1600" b="1" dirty="0"/>
              <a:t>DISK_ONLY:</a:t>
            </a:r>
          </a:p>
          <a:p>
            <a:r>
              <a:rPr lang="en-US" sz="1600" dirty="0"/>
              <a:t>	Data is stored only on disk, not in memory.</a:t>
            </a:r>
          </a:p>
          <a:p>
            <a:r>
              <a:rPr lang="en-US" sz="1600" dirty="0"/>
              <a:t>Slowest storage level but offers full fault tolerance against executor failures.</a:t>
            </a:r>
          </a:p>
          <a:p>
            <a:r>
              <a:rPr lang="en-US" sz="1600" dirty="0"/>
              <a:t>Suitable for large datasets that cannot fit into memory.</a:t>
            </a:r>
            <a:endParaRPr lang="en-IN" sz="1600" dirty="0"/>
          </a:p>
        </p:txBody>
      </p:sp>
    </p:spTree>
    <p:extLst>
      <p:ext uri="{BB962C8B-B14F-4D97-AF65-F5344CB8AC3E}">
        <p14:creationId xmlns:p14="http://schemas.microsoft.com/office/powerpoint/2010/main" val="450802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EC97003-FFE6-9B94-6D7C-AC92052A6830}"/>
              </a:ext>
            </a:extLst>
          </p:cNvPr>
          <p:cNvSpPr txBox="1"/>
          <p:nvPr/>
        </p:nvSpPr>
        <p:spPr>
          <a:xfrm>
            <a:off x="598714" y="50549"/>
            <a:ext cx="10994572" cy="3139321"/>
          </a:xfrm>
          <a:prstGeom prst="rect">
            <a:avLst/>
          </a:prstGeom>
          <a:noFill/>
        </p:spPr>
        <p:txBody>
          <a:bodyPr wrap="square">
            <a:spAutoFit/>
          </a:bodyPr>
          <a:lstStyle/>
          <a:p>
            <a:r>
              <a:rPr lang="en-IN" b="1" dirty="0"/>
              <a:t>Broadcast Join </a:t>
            </a:r>
          </a:p>
          <a:p>
            <a:endParaRPr lang="en-IN" b="1" dirty="0"/>
          </a:p>
          <a:p>
            <a:r>
              <a:rPr lang="en-US" dirty="0" err="1"/>
              <a:t>joined_df</a:t>
            </a:r>
            <a:r>
              <a:rPr lang="en-US" dirty="0"/>
              <a:t> = </a:t>
            </a:r>
            <a:r>
              <a:rPr lang="en-US" dirty="0" err="1"/>
              <a:t>df_large.join</a:t>
            </a:r>
            <a:r>
              <a:rPr lang="en-US" dirty="0"/>
              <a:t>(broadcast(</a:t>
            </a:r>
            <a:r>
              <a:rPr lang="en-US" dirty="0" err="1"/>
              <a:t>df_small</a:t>
            </a:r>
            <a:r>
              <a:rPr lang="en-US" dirty="0"/>
              <a:t>), "</a:t>
            </a:r>
            <a:r>
              <a:rPr lang="en-US" dirty="0" err="1"/>
              <a:t>join_column</a:t>
            </a:r>
            <a:r>
              <a:rPr lang="en-US" dirty="0"/>
              <a:t>")</a:t>
            </a:r>
            <a:endParaRPr lang="en-IN" dirty="0"/>
          </a:p>
          <a:p>
            <a:endParaRPr lang="en-IN" b="1" dirty="0"/>
          </a:p>
          <a:p>
            <a:r>
              <a:rPr lang="en-IN" b="1" dirty="0"/>
              <a:t>Spark-submit </a:t>
            </a:r>
          </a:p>
          <a:p>
            <a:r>
              <a:rPr lang="en-IN" dirty="0">
                <a:hlinkClick r:id="rId2"/>
              </a:rPr>
              <a:t>https://spark.apache.org/docs/latest/submitting-applications.html</a:t>
            </a:r>
            <a:endParaRPr lang="en-IN" dirty="0"/>
          </a:p>
          <a:p>
            <a:endParaRPr lang="en-IN" dirty="0"/>
          </a:p>
          <a:p>
            <a:r>
              <a:rPr lang="en-US" dirty="0"/>
              <a:t>./bin/spark-submit \</a:t>
            </a:r>
          </a:p>
          <a:p>
            <a:r>
              <a:rPr lang="en-US" dirty="0"/>
              <a:t>  --master local[*] \</a:t>
            </a:r>
          </a:p>
          <a:p>
            <a:r>
              <a:rPr lang="en-US" dirty="0"/>
              <a:t>  /home/myunix/testpyspark/pyfiles/tr_pyspark_04.py</a:t>
            </a:r>
            <a:endParaRPr lang="en-IN" dirty="0"/>
          </a:p>
          <a:p>
            <a:endParaRPr lang="en-IN" dirty="0"/>
          </a:p>
        </p:txBody>
      </p:sp>
      <p:sp>
        <p:nvSpPr>
          <p:cNvPr id="9" name="TextBox 8">
            <a:extLst>
              <a:ext uri="{FF2B5EF4-FFF2-40B4-BE49-F238E27FC236}">
                <a16:creationId xmlns:a16="http://schemas.microsoft.com/office/drawing/2014/main" id="{5C8761CC-C621-0D1E-1781-A8F147D15FE7}"/>
              </a:ext>
            </a:extLst>
          </p:cNvPr>
          <p:cNvSpPr txBox="1"/>
          <p:nvPr/>
        </p:nvSpPr>
        <p:spPr>
          <a:xfrm>
            <a:off x="514350" y="3339681"/>
            <a:ext cx="10727872" cy="4247317"/>
          </a:xfrm>
          <a:prstGeom prst="rect">
            <a:avLst/>
          </a:prstGeom>
          <a:noFill/>
        </p:spPr>
        <p:txBody>
          <a:bodyPr wrap="square">
            <a:spAutoFit/>
          </a:bodyPr>
          <a:lstStyle/>
          <a:p>
            <a:r>
              <a:rPr lang="en-IN" b="1" dirty="0"/>
              <a:t>Spark Thrift Server</a:t>
            </a:r>
          </a:p>
          <a:p>
            <a:endParaRPr lang="en-IN" dirty="0"/>
          </a:p>
          <a:p>
            <a:r>
              <a:rPr lang="en-IN" dirty="0">
                <a:hlinkClick r:id="rId3"/>
              </a:rPr>
              <a:t>https://spark.apache.org/docs/latest/sql-distributed-sql-engine.html</a:t>
            </a:r>
            <a:endParaRPr lang="en-IN" dirty="0"/>
          </a:p>
          <a:p>
            <a:endParaRPr lang="en-IN" dirty="0"/>
          </a:p>
          <a:p>
            <a:r>
              <a:rPr lang="en-IN" dirty="0"/>
              <a:t>Have to config hive-site.xml</a:t>
            </a:r>
          </a:p>
          <a:p>
            <a:endParaRPr lang="en-IN" dirty="0"/>
          </a:p>
          <a:p>
            <a:r>
              <a:rPr lang="en-IN" dirty="0"/>
              <a:t>spark-submit --class org.apache.spark.sql.hive.thriftserver.HiveThriftServer2 --master local[2] --deploy-mode client --executor-memory 1g --total-executor-cores 2 --jars D:\spark\spark-3.4.0-bin-hadoop3\jars\spark-hive_2.12-3.4.0.jar --conf </a:t>
            </a:r>
            <a:r>
              <a:rPr lang="en-IN" dirty="0" err="1"/>
              <a:t>hive.metastore.warehouse.dir</a:t>
            </a:r>
            <a:r>
              <a:rPr lang="en-IN" dirty="0"/>
              <a:t>="D:\spark-warehouse“</a:t>
            </a:r>
          </a:p>
          <a:p>
            <a:endParaRPr lang="en-IN" dirty="0"/>
          </a:p>
          <a:p>
            <a:r>
              <a:rPr lang="en-IN" b="1" i="0" dirty="0" err="1">
                <a:solidFill>
                  <a:srgbClr val="212224"/>
                </a:solidFill>
                <a:effectLst/>
                <a:latin typeface="Arial" panose="020B0604020202020204" pitchFamily="34" charset="0"/>
              </a:rPr>
              <a:t>pyspark.sql</a:t>
            </a:r>
            <a:r>
              <a:rPr lang="en-IN" b="1" i="0" dirty="0">
                <a:solidFill>
                  <a:srgbClr val="212224"/>
                </a:solidFill>
                <a:effectLst/>
                <a:latin typeface="Arial" panose="020B0604020202020204" pitchFamily="34" charset="0"/>
              </a:rPr>
              <a:t> module</a:t>
            </a:r>
            <a:r>
              <a:rPr lang="en-IN" b="1" dirty="0"/>
              <a:t> for reference </a:t>
            </a:r>
          </a:p>
          <a:p>
            <a:r>
              <a:rPr lang="en-IN" dirty="0"/>
              <a:t>https://spark.apache.org/docs/2.4.0/api/python/pyspark.sql.html</a:t>
            </a:r>
          </a:p>
          <a:p>
            <a:endParaRPr lang="en-IN" dirty="0"/>
          </a:p>
          <a:p>
            <a:endParaRPr lang="en-IN" dirty="0"/>
          </a:p>
          <a:p>
            <a:endParaRPr lang="en-IN" dirty="0"/>
          </a:p>
        </p:txBody>
      </p:sp>
    </p:spTree>
    <p:extLst>
      <p:ext uri="{BB962C8B-B14F-4D97-AF65-F5344CB8AC3E}">
        <p14:creationId xmlns:p14="http://schemas.microsoft.com/office/powerpoint/2010/main" val="1048820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C0CE-AE4C-9E34-7B64-BAE7120B5EBC}"/>
              </a:ext>
            </a:extLst>
          </p:cNvPr>
          <p:cNvSpPr>
            <a:spLocks noGrp="1"/>
          </p:cNvSpPr>
          <p:nvPr>
            <p:ph type="title"/>
          </p:nvPr>
        </p:nvSpPr>
        <p:spPr>
          <a:xfrm>
            <a:off x="3897086" y="1774825"/>
            <a:ext cx="2787535" cy="1325563"/>
          </a:xfrm>
        </p:spPr>
        <p:txBody>
          <a:bodyPr/>
          <a:lstStyle/>
          <a:p>
            <a:r>
              <a:rPr lang="en-IN" dirty="0"/>
              <a:t>Thank you </a:t>
            </a:r>
          </a:p>
        </p:txBody>
      </p:sp>
      <p:pic>
        <p:nvPicPr>
          <p:cNvPr id="7" name="Graphic 6" descr="Handshake with solid fill">
            <a:extLst>
              <a:ext uri="{FF2B5EF4-FFF2-40B4-BE49-F238E27FC236}">
                <a16:creationId xmlns:a16="http://schemas.microsoft.com/office/drawing/2014/main" id="{45F3A37A-E367-0085-5C70-C07189164F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00872" y="3243943"/>
            <a:ext cx="1504270" cy="1504270"/>
          </a:xfrm>
          <a:prstGeom prst="rect">
            <a:avLst/>
          </a:prstGeom>
        </p:spPr>
      </p:pic>
    </p:spTree>
    <p:extLst>
      <p:ext uri="{BB962C8B-B14F-4D97-AF65-F5344CB8AC3E}">
        <p14:creationId xmlns:p14="http://schemas.microsoft.com/office/powerpoint/2010/main" val="378882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591355-CB61-7E4A-0B67-4085C21DF560}"/>
              </a:ext>
            </a:extLst>
          </p:cNvPr>
          <p:cNvSpPr txBox="1"/>
          <p:nvPr/>
        </p:nvSpPr>
        <p:spPr>
          <a:xfrm>
            <a:off x="639698" y="41892"/>
            <a:ext cx="1232645" cy="369332"/>
          </a:xfrm>
          <a:prstGeom prst="rect">
            <a:avLst/>
          </a:prstGeom>
          <a:noFill/>
        </p:spPr>
        <p:txBody>
          <a:bodyPr wrap="none" rtlCol="0">
            <a:spAutoFit/>
          </a:bodyPr>
          <a:lstStyle/>
          <a:p>
            <a:r>
              <a:rPr lang="en-IN" b="1" dirty="0"/>
              <a:t>Data Types</a:t>
            </a:r>
          </a:p>
        </p:txBody>
      </p:sp>
      <p:sp>
        <p:nvSpPr>
          <p:cNvPr id="3" name="TextBox 2">
            <a:extLst>
              <a:ext uri="{FF2B5EF4-FFF2-40B4-BE49-F238E27FC236}">
                <a16:creationId xmlns:a16="http://schemas.microsoft.com/office/drawing/2014/main" id="{C24AE4CB-97B0-6DC2-8E54-3E7748DD561C}"/>
              </a:ext>
            </a:extLst>
          </p:cNvPr>
          <p:cNvSpPr txBox="1"/>
          <p:nvPr/>
        </p:nvSpPr>
        <p:spPr>
          <a:xfrm>
            <a:off x="1692566" y="424626"/>
            <a:ext cx="1355271" cy="2585323"/>
          </a:xfrm>
          <a:prstGeom prst="rect">
            <a:avLst/>
          </a:prstGeom>
          <a:noFill/>
        </p:spPr>
        <p:txBody>
          <a:bodyPr wrap="square" rtlCol="0">
            <a:spAutoFit/>
          </a:bodyPr>
          <a:lstStyle/>
          <a:p>
            <a:r>
              <a:rPr lang="en-IN" dirty="0"/>
              <a:t>int</a:t>
            </a:r>
          </a:p>
          <a:p>
            <a:r>
              <a:rPr lang="en-IN" dirty="0"/>
              <a:t>float</a:t>
            </a:r>
          </a:p>
          <a:p>
            <a:r>
              <a:rPr lang="en-IN" dirty="0"/>
              <a:t>binary</a:t>
            </a:r>
          </a:p>
          <a:p>
            <a:r>
              <a:rPr lang="en-IN" dirty="0"/>
              <a:t>string</a:t>
            </a:r>
          </a:p>
          <a:p>
            <a:r>
              <a:rPr lang="en-IN" dirty="0"/>
              <a:t>tuple</a:t>
            </a:r>
          </a:p>
          <a:p>
            <a:r>
              <a:rPr lang="en-IN" dirty="0"/>
              <a:t>lists</a:t>
            </a:r>
          </a:p>
          <a:p>
            <a:r>
              <a:rPr lang="en-IN" dirty="0"/>
              <a:t>dictionary</a:t>
            </a:r>
          </a:p>
          <a:p>
            <a:r>
              <a:rPr lang="en-IN" dirty="0"/>
              <a:t>sets</a:t>
            </a:r>
          </a:p>
          <a:p>
            <a:endParaRPr lang="en-IN" dirty="0"/>
          </a:p>
        </p:txBody>
      </p:sp>
      <p:sp>
        <p:nvSpPr>
          <p:cNvPr id="4" name="TextBox 3">
            <a:extLst>
              <a:ext uri="{FF2B5EF4-FFF2-40B4-BE49-F238E27FC236}">
                <a16:creationId xmlns:a16="http://schemas.microsoft.com/office/drawing/2014/main" id="{E67FFC9E-48C2-FAE7-703D-64E3D4D74081}"/>
              </a:ext>
            </a:extLst>
          </p:cNvPr>
          <p:cNvSpPr txBox="1"/>
          <p:nvPr/>
        </p:nvSpPr>
        <p:spPr>
          <a:xfrm>
            <a:off x="639698" y="2614451"/>
            <a:ext cx="2209800" cy="369332"/>
          </a:xfrm>
          <a:prstGeom prst="rect">
            <a:avLst/>
          </a:prstGeom>
          <a:noFill/>
        </p:spPr>
        <p:txBody>
          <a:bodyPr wrap="square" rtlCol="0">
            <a:spAutoFit/>
          </a:bodyPr>
          <a:lstStyle/>
          <a:p>
            <a:r>
              <a:rPr lang="en-IN" b="1" dirty="0"/>
              <a:t>Variables</a:t>
            </a:r>
          </a:p>
        </p:txBody>
      </p:sp>
      <p:sp>
        <p:nvSpPr>
          <p:cNvPr id="6" name="TextBox 5">
            <a:extLst>
              <a:ext uri="{FF2B5EF4-FFF2-40B4-BE49-F238E27FC236}">
                <a16:creationId xmlns:a16="http://schemas.microsoft.com/office/drawing/2014/main" id="{EC9FB500-8905-CF4B-2008-795D41F11A47}"/>
              </a:ext>
            </a:extLst>
          </p:cNvPr>
          <p:cNvSpPr txBox="1"/>
          <p:nvPr/>
        </p:nvSpPr>
        <p:spPr>
          <a:xfrm>
            <a:off x="1744598" y="2832389"/>
            <a:ext cx="6096000" cy="2031325"/>
          </a:xfrm>
          <a:prstGeom prst="rect">
            <a:avLst/>
          </a:prstGeom>
          <a:noFill/>
        </p:spPr>
        <p:txBody>
          <a:bodyPr wrap="square">
            <a:spAutoFit/>
          </a:bodyPr>
          <a:lstStyle/>
          <a:p>
            <a:r>
              <a:rPr lang="en-IN" dirty="0"/>
              <a:t>Variables hold references to objects.</a:t>
            </a:r>
          </a:p>
          <a:p>
            <a:r>
              <a:rPr lang="en-IN" dirty="0"/>
              <a:t>Objects live in concrete memory positions.</a:t>
            </a:r>
          </a:p>
          <a:p>
            <a:r>
              <a:rPr lang="en-IN" dirty="0"/>
              <a:t>All the variable are objects</a:t>
            </a:r>
          </a:p>
          <a:p>
            <a:r>
              <a:rPr lang="en-IN" dirty="0"/>
              <a:t>&gt;&gt;&gt; 42</a:t>
            </a:r>
          </a:p>
          <a:p>
            <a:r>
              <a:rPr lang="en-IN" dirty="0"/>
              <a:t>42</a:t>
            </a:r>
          </a:p>
          <a:p>
            <a:r>
              <a:rPr lang="en-IN" dirty="0"/>
              <a:t>&gt;&gt;&gt; </a:t>
            </a:r>
            <a:r>
              <a:rPr lang="en-IN" dirty="0" err="1"/>
              <a:t>isinstance</a:t>
            </a:r>
            <a:r>
              <a:rPr lang="en-IN" dirty="0"/>
              <a:t>(42, int)</a:t>
            </a:r>
          </a:p>
          <a:p>
            <a:r>
              <a:rPr lang="en-IN" dirty="0"/>
              <a:t>True</a:t>
            </a:r>
          </a:p>
        </p:txBody>
      </p:sp>
      <p:sp>
        <p:nvSpPr>
          <p:cNvPr id="7" name="TextBox 6">
            <a:extLst>
              <a:ext uri="{FF2B5EF4-FFF2-40B4-BE49-F238E27FC236}">
                <a16:creationId xmlns:a16="http://schemas.microsoft.com/office/drawing/2014/main" id="{532D9147-DE0F-79A1-9767-980E76E89261}"/>
              </a:ext>
            </a:extLst>
          </p:cNvPr>
          <p:cNvSpPr txBox="1"/>
          <p:nvPr/>
        </p:nvSpPr>
        <p:spPr>
          <a:xfrm>
            <a:off x="696686" y="4896986"/>
            <a:ext cx="3592286" cy="369332"/>
          </a:xfrm>
          <a:prstGeom prst="rect">
            <a:avLst/>
          </a:prstGeom>
          <a:noFill/>
        </p:spPr>
        <p:txBody>
          <a:bodyPr wrap="square" rtlCol="0">
            <a:spAutoFit/>
          </a:bodyPr>
          <a:lstStyle/>
          <a:p>
            <a:r>
              <a:rPr lang="en-IN" b="1" dirty="0"/>
              <a:t>Objects and Attributes</a:t>
            </a:r>
          </a:p>
        </p:txBody>
      </p:sp>
      <p:sp>
        <p:nvSpPr>
          <p:cNvPr id="9" name="TextBox 8">
            <a:extLst>
              <a:ext uri="{FF2B5EF4-FFF2-40B4-BE49-F238E27FC236}">
                <a16:creationId xmlns:a16="http://schemas.microsoft.com/office/drawing/2014/main" id="{A2CC223B-9E47-1732-D533-3E5A3A712EAE}"/>
              </a:ext>
            </a:extLst>
          </p:cNvPr>
          <p:cNvSpPr txBox="1"/>
          <p:nvPr/>
        </p:nvSpPr>
        <p:spPr>
          <a:xfrm>
            <a:off x="1744598" y="5299590"/>
            <a:ext cx="6096000" cy="923330"/>
          </a:xfrm>
          <a:prstGeom prst="rect">
            <a:avLst/>
          </a:prstGeom>
          <a:noFill/>
        </p:spPr>
        <p:txBody>
          <a:bodyPr wrap="square">
            <a:spAutoFit/>
          </a:bodyPr>
          <a:lstStyle/>
          <a:p>
            <a:r>
              <a:rPr lang="en-IN" dirty="0"/>
              <a:t>Value</a:t>
            </a:r>
          </a:p>
          <a:p>
            <a:r>
              <a:rPr lang="en-IN" dirty="0"/>
              <a:t>Identity</a:t>
            </a:r>
          </a:p>
          <a:p>
            <a:r>
              <a:rPr lang="en-IN" dirty="0"/>
              <a:t>Type</a:t>
            </a:r>
          </a:p>
        </p:txBody>
      </p:sp>
    </p:spTree>
    <p:extLst>
      <p:ext uri="{BB962C8B-B14F-4D97-AF65-F5344CB8AC3E}">
        <p14:creationId xmlns:p14="http://schemas.microsoft.com/office/powerpoint/2010/main" val="65060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D5DC8-FAB5-A389-DA45-8ED57E0441E9}"/>
              </a:ext>
            </a:extLst>
          </p:cNvPr>
          <p:cNvSpPr txBox="1"/>
          <p:nvPr/>
        </p:nvSpPr>
        <p:spPr>
          <a:xfrm>
            <a:off x="1028700" y="476935"/>
            <a:ext cx="6096000" cy="646331"/>
          </a:xfrm>
          <a:prstGeom prst="rect">
            <a:avLst/>
          </a:prstGeom>
          <a:noFill/>
        </p:spPr>
        <p:txBody>
          <a:bodyPr wrap="square">
            <a:spAutoFit/>
          </a:bodyPr>
          <a:lstStyle/>
          <a:p>
            <a:r>
              <a:rPr lang="en-IN"/>
              <a:t>&gt;&gt;&gt; id(42)</a:t>
            </a:r>
          </a:p>
          <a:p>
            <a:r>
              <a:rPr lang="en-IN"/>
              <a:t>4343440904</a:t>
            </a:r>
            <a:endParaRPr lang="en-IN" dirty="0"/>
          </a:p>
        </p:txBody>
      </p:sp>
      <p:sp>
        <p:nvSpPr>
          <p:cNvPr id="5" name="TextBox 4">
            <a:extLst>
              <a:ext uri="{FF2B5EF4-FFF2-40B4-BE49-F238E27FC236}">
                <a16:creationId xmlns:a16="http://schemas.microsoft.com/office/drawing/2014/main" id="{21AF8467-B27C-3BF7-BB56-3EEF6F933125}"/>
              </a:ext>
            </a:extLst>
          </p:cNvPr>
          <p:cNvSpPr txBox="1"/>
          <p:nvPr/>
        </p:nvSpPr>
        <p:spPr>
          <a:xfrm>
            <a:off x="1066800" y="1211721"/>
            <a:ext cx="6096000" cy="646331"/>
          </a:xfrm>
          <a:prstGeom prst="rect">
            <a:avLst/>
          </a:prstGeom>
          <a:noFill/>
        </p:spPr>
        <p:txBody>
          <a:bodyPr wrap="square">
            <a:spAutoFit/>
          </a:bodyPr>
          <a:lstStyle/>
          <a:p>
            <a:r>
              <a:rPr lang="en-IN" dirty="0"/>
              <a:t>&gt;&gt;&gt; type(42)</a:t>
            </a:r>
          </a:p>
          <a:p>
            <a:r>
              <a:rPr lang="en-IN" dirty="0"/>
              <a:t>&lt;class 'int'&gt;</a:t>
            </a:r>
          </a:p>
        </p:txBody>
      </p:sp>
      <p:sp>
        <p:nvSpPr>
          <p:cNvPr id="7" name="TextBox 6">
            <a:extLst>
              <a:ext uri="{FF2B5EF4-FFF2-40B4-BE49-F238E27FC236}">
                <a16:creationId xmlns:a16="http://schemas.microsoft.com/office/drawing/2014/main" id="{5CA52BEB-97B9-6D5A-CCB1-608B4C2FF3EF}"/>
              </a:ext>
            </a:extLst>
          </p:cNvPr>
          <p:cNvSpPr txBox="1"/>
          <p:nvPr/>
        </p:nvSpPr>
        <p:spPr>
          <a:xfrm>
            <a:off x="1066799" y="1951672"/>
            <a:ext cx="9203871" cy="3416320"/>
          </a:xfrm>
          <a:prstGeom prst="rect">
            <a:avLst/>
          </a:prstGeom>
          <a:noFill/>
        </p:spPr>
        <p:txBody>
          <a:bodyPr wrap="square">
            <a:spAutoFit/>
          </a:bodyPr>
          <a:lstStyle/>
          <a:p>
            <a:r>
              <a:rPr lang="en-IN" dirty="0"/>
              <a:t>&gt;&gt;&gt; type("Hello, World!")</a:t>
            </a:r>
          </a:p>
          <a:p>
            <a:r>
              <a:rPr lang="en-IN" dirty="0"/>
              <a:t>&lt;class 'str'&gt;</a:t>
            </a:r>
          </a:p>
          <a:p>
            <a:endParaRPr lang="en-IN" dirty="0"/>
          </a:p>
          <a:p>
            <a:r>
              <a:rPr lang="en-IN" dirty="0"/>
              <a:t>&gt;&gt;&gt; type([1, 2, 3])</a:t>
            </a:r>
          </a:p>
          <a:p>
            <a:r>
              <a:rPr lang="en-IN" dirty="0"/>
              <a:t>&lt;class 'list’&gt;</a:t>
            </a:r>
          </a:p>
          <a:p>
            <a:endParaRPr lang="en-IN" dirty="0"/>
          </a:p>
          <a:p>
            <a:r>
              <a:rPr lang="en-US" dirty="0"/>
              <a:t>Note: You can also determine the type of an object by accessing its .__class__ attribute directly.</a:t>
            </a:r>
          </a:p>
          <a:p>
            <a:endParaRPr lang="en-US" dirty="0"/>
          </a:p>
          <a:p>
            <a:r>
              <a:rPr lang="en-US" dirty="0"/>
              <a:t>Here’s how you’d do that:</a:t>
            </a:r>
          </a:p>
          <a:p>
            <a:endParaRPr lang="en-US" dirty="0"/>
          </a:p>
          <a:p>
            <a:r>
              <a:rPr lang="en-US" dirty="0"/>
              <a:t>&gt;&gt;&gt; (42).__class__</a:t>
            </a:r>
          </a:p>
          <a:p>
            <a:r>
              <a:rPr lang="en-US" dirty="0"/>
              <a:t>&lt;class 'int'&gt;</a:t>
            </a:r>
            <a:endParaRPr lang="en-IN" dirty="0"/>
          </a:p>
        </p:txBody>
      </p:sp>
    </p:spTree>
    <p:extLst>
      <p:ext uri="{BB962C8B-B14F-4D97-AF65-F5344CB8AC3E}">
        <p14:creationId xmlns:p14="http://schemas.microsoft.com/office/powerpoint/2010/main" val="176778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F09AB-FF25-A0E7-F28F-2F21F71E1ECE}"/>
              </a:ext>
            </a:extLst>
          </p:cNvPr>
          <p:cNvSpPr txBox="1"/>
          <p:nvPr/>
        </p:nvSpPr>
        <p:spPr>
          <a:xfrm>
            <a:off x="1001486" y="197346"/>
            <a:ext cx="8256814" cy="7017306"/>
          </a:xfrm>
          <a:prstGeom prst="rect">
            <a:avLst/>
          </a:prstGeom>
          <a:noFill/>
        </p:spPr>
        <p:txBody>
          <a:bodyPr wrap="square" rtlCol="0">
            <a:spAutoFit/>
          </a:bodyPr>
          <a:lstStyle/>
          <a:p>
            <a:r>
              <a:rPr lang="en-IN" dirty="0"/>
              <a:t>Python is interpreted language</a:t>
            </a:r>
          </a:p>
          <a:p>
            <a:endParaRPr lang="en-IN" dirty="0"/>
          </a:p>
          <a:p>
            <a:r>
              <a:rPr lang="en-IN" dirty="0"/>
              <a:t>Mutable/Immutable</a:t>
            </a:r>
          </a:p>
          <a:p>
            <a:endParaRPr lang="en-IN" dirty="0"/>
          </a:p>
          <a:p>
            <a:r>
              <a:rPr lang="en-IN" dirty="0"/>
              <a:t>Sequence/Non Sequence</a:t>
            </a:r>
          </a:p>
          <a:p>
            <a:endParaRPr lang="en-IN" dirty="0"/>
          </a:p>
          <a:p>
            <a:r>
              <a:rPr lang="en-IN" dirty="0"/>
              <a:t>Python First Program</a:t>
            </a:r>
          </a:p>
          <a:p>
            <a:endParaRPr lang="en-IN" dirty="0"/>
          </a:p>
          <a:p>
            <a:r>
              <a:rPr lang="en-IN" dirty="0"/>
              <a:t>Function</a:t>
            </a:r>
          </a:p>
          <a:p>
            <a:endParaRPr lang="en-IN" dirty="0"/>
          </a:p>
          <a:p>
            <a:r>
              <a:rPr lang="en-IN" dirty="0"/>
              <a:t>Arguments(named parameters, positional parameters and dynamic parameters)</a:t>
            </a:r>
          </a:p>
          <a:p>
            <a:endParaRPr lang="en-IN" dirty="0"/>
          </a:p>
          <a:p>
            <a:r>
              <a:rPr lang="en-IN" dirty="0"/>
              <a:t>Collection Variables usage</a:t>
            </a:r>
          </a:p>
          <a:p>
            <a:endParaRPr lang="en-IN" dirty="0"/>
          </a:p>
          <a:p>
            <a:r>
              <a:rPr lang="en-IN" dirty="0"/>
              <a:t>Class &amp; Object</a:t>
            </a:r>
          </a:p>
          <a:p>
            <a:endParaRPr lang="en-IN" dirty="0"/>
          </a:p>
          <a:p>
            <a:r>
              <a:rPr lang="en-IN" dirty="0"/>
              <a:t>Functional Programming</a:t>
            </a:r>
          </a:p>
          <a:p>
            <a:endParaRPr lang="en-IN" dirty="0"/>
          </a:p>
          <a:p>
            <a:r>
              <a:rPr lang="en-IN" dirty="0"/>
              <a:t>Python files read &amp; write</a:t>
            </a:r>
          </a:p>
          <a:p>
            <a:endParaRPr lang="en-IN" dirty="0"/>
          </a:p>
          <a:p>
            <a:r>
              <a:rPr lang="en-IN" dirty="0"/>
              <a:t>Python Pandas</a:t>
            </a:r>
          </a:p>
          <a:p>
            <a:endParaRPr lang="en-IN" dirty="0"/>
          </a:p>
          <a:p>
            <a:r>
              <a:rPr lang="en-IN" dirty="0"/>
              <a:t>Exception Handling</a:t>
            </a:r>
          </a:p>
          <a:p>
            <a:endParaRPr lang="en-IN" dirty="0"/>
          </a:p>
          <a:p>
            <a:endParaRPr lang="en-IN" dirty="0"/>
          </a:p>
        </p:txBody>
      </p:sp>
    </p:spTree>
    <p:extLst>
      <p:ext uri="{BB962C8B-B14F-4D97-AF65-F5344CB8AC3E}">
        <p14:creationId xmlns:p14="http://schemas.microsoft.com/office/powerpoint/2010/main" val="139827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268C08-F9B5-081D-8AF3-2A661E26A9F3}"/>
              </a:ext>
            </a:extLst>
          </p:cNvPr>
          <p:cNvSpPr txBox="1"/>
          <p:nvPr/>
        </p:nvSpPr>
        <p:spPr>
          <a:xfrm>
            <a:off x="680357" y="599107"/>
            <a:ext cx="6096000" cy="1477328"/>
          </a:xfrm>
          <a:prstGeom prst="rect">
            <a:avLst/>
          </a:prstGeom>
          <a:noFill/>
        </p:spPr>
        <p:txBody>
          <a:bodyPr wrap="square">
            <a:spAutoFit/>
          </a:bodyPr>
          <a:lstStyle/>
          <a:p>
            <a:pPr algn="l"/>
            <a:r>
              <a:rPr lang="en-US" b="1" i="0" dirty="0">
                <a:solidFill>
                  <a:srgbClr val="222222"/>
                </a:solidFill>
                <a:effectLst/>
                <a:latin typeface="source sans pro" panose="020F0502020204030204" pitchFamily="34" charset="0"/>
              </a:rPr>
              <a:t>Functional Programming</a:t>
            </a:r>
          </a:p>
          <a:p>
            <a:pPr algn="l">
              <a:buFont typeface="+mj-lt"/>
              <a:buAutoNum type="arabicPeriod"/>
            </a:pPr>
            <a:endParaRPr lang="en-US" b="0" i="0" dirty="0">
              <a:solidFill>
                <a:srgbClr val="222222"/>
              </a:solidFill>
              <a:effectLst/>
              <a:latin typeface="source sans pro" panose="020B0503030403020204" pitchFamily="34" charset="0"/>
            </a:endParaRPr>
          </a:p>
          <a:p>
            <a:pPr algn="l">
              <a:buFont typeface="+mj-lt"/>
              <a:buAutoNum type="arabicPeriod"/>
            </a:pPr>
            <a:r>
              <a:rPr lang="en-US" b="0" i="0" dirty="0">
                <a:solidFill>
                  <a:srgbClr val="222222"/>
                </a:solidFill>
                <a:effectLst/>
                <a:latin typeface="source sans pro" panose="020B0503030403020204" pitchFamily="34" charset="0"/>
              </a:rPr>
              <a:t>To take another function as an argument</a:t>
            </a:r>
          </a:p>
          <a:p>
            <a:pPr algn="l">
              <a:buFont typeface="+mj-lt"/>
              <a:buAutoNum type="arabicPeriod"/>
            </a:pPr>
            <a:r>
              <a:rPr lang="en-US" b="0" i="0" dirty="0">
                <a:solidFill>
                  <a:srgbClr val="222222"/>
                </a:solidFill>
                <a:effectLst/>
                <a:latin typeface="source sans pro" panose="020B0503030403020204" pitchFamily="34" charset="0"/>
              </a:rPr>
              <a:t>To return another function to its caller</a:t>
            </a:r>
          </a:p>
          <a:p>
            <a:pPr algn="l"/>
            <a:endParaRPr lang="en-US" b="1" i="0" dirty="0">
              <a:solidFill>
                <a:srgbClr val="222222"/>
              </a:solidFill>
              <a:effectLst/>
              <a:latin typeface="source sans pro" panose="020F0502020204030204" pitchFamily="34" charset="0"/>
            </a:endParaRPr>
          </a:p>
        </p:txBody>
      </p:sp>
    </p:spTree>
    <p:extLst>
      <p:ext uri="{BB962C8B-B14F-4D97-AF65-F5344CB8AC3E}">
        <p14:creationId xmlns:p14="http://schemas.microsoft.com/office/powerpoint/2010/main" val="275864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D5CA5C-487C-6081-6D28-61E4134B5F0F}"/>
              </a:ext>
            </a:extLst>
          </p:cNvPr>
          <p:cNvSpPr txBox="1"/>
          <p:nvPr/>
        </p:nvSpPr>
        <p:spPr>
          <a:xfrm>
            <a:off x="212271" y="197346"/>
            <a:ext cx="11865429" cy="5909310"/>
          </a:xfrm>
          <a:prstGeom prst="rect">
            <a:avLst/>
          </a:prstGeom>
          <a:noFill/>
        </p:spPr>
        <p:txBody>
          <a:bodyPr wrap="square">
            <a:spAutoFit/>
          </a:bodyPr>
          <a:lstStyle/>
          <a:p>
            <a:r>
              <a:rPr lang="en-IN" b="1" dirty="0"/>
              <a:t>Lists</a:t>
            </a:r>
          </a:p>
          <a:p>
            <a:r>
              <a:rPr lang="en-IN" dirty="0"/>
              <a:t>====================</a:t>
            </a:r>
          </a:p>
          <a:p>
            <a:endParaRPr lang="en-IN" dirty="0"/>
          </a:p>
          <a:p>
            <a:r>
              <a:rPr lang="en-IN" dirty="0"/>
              <a:t>Python lists are a classic example of a mutable data type. Like tuples, lists are sequences of arbitrary objects. In a list, however, you can change the value of any item without altering the list’s identity. In other words, you can change the value of a list object in place.</a:t>
            </a:r>
          </a:p>
          <a:p>
            <a:endParaRPr lang="en-IN" dirty="0"/>
          </a:p>
          <a:p>
            <a:r>
              <a:rPr lang="en-IN" dirty="0"/>
              <a:t>Because lists are sequences, you can use indexing and slicing operations to access individual data items:</a:t>
            </a:r>
          </a:p>
          <a:p>
            <a:endParaRPr lang="en-IN" dirty="0"/>
          </a:p>
          <a:p>
            <a:r>
              <a:rPr lang="en-IN" dirty="0"/>
              <a:t>&gt;&gt;&gt; digits = [0, 1, 2, 3, 4, 5, 6, 7, 8, 9]</a:t>
            </a:r>
          </a:p>
          <a:p>
            <a:r>
              <a:rPr lang="en-IN" dirty="0"/>
              <a:t>&gt;&gt;&gt; digits[0]</a:t>
            </a:r>
          </a:p>
          <a:p>
            <a:r>
              <a:rPr lang="en-IN" dirty="0"/>
              <a:t>0</a:t>
            </a:r>
          </a:p>
          <a:p>
            <a:r>
              <a:rPr lang="en-IN" dirty="0"/>
              <a:t>&gt;&gt;&gt; digits[9]</a:t>
            </a:r>
          </a:p>
          <a:p>
            <a:r>
              <a:rPr lang="en-IN" dirty="0"/>
              <a:t>9</a:t>
            </a:r>
          </a:p>
          <a:p>
            <a:endParaRPr lang="en-IN" dirty="0"/>
          </a:p>
          <a:p>
            <a:r>
              <a:rPr lang="en-IN" dirty="0"/>
              <a:t>&gt;&gt;&gt; digits[3:7]</a:t>
            </a:r>
          </a:p>
          <a:p>
            <a:r>
              <a:rPr lang="en-IN" dirty="0"/>
              <a:t>[3, 4, 5, 6]</a:t>
            </a:r>
          </a:p>
          <a:p>
            <a:r>
              <a:rPr lang="en-IN" dirty="0"/>
              <a:t>&gt;&gt;&gt; digits[2::2]</a:t>
            </a:r>
          </a:p>
          <a:p>
            <a:r>
              <a:rPr lang="en-IN" dirty="0"/>
              <a:t>[2, 4, 6, 8]</a:t>
            </a:r>
          </a:p>
          <a:p>
            <a:r>
              <a:rPr lang="en-IN" dirty="0"/>
              <a:t>&gt;&gt;&gt; digits[1::2]</a:t>
            </a:r>
          </a:p>
          <a:p>
            <a:r>
              <a:rPr lang="en-IN" dirty="0"/>
              <a:t>[1, 3, 5, 7, 9]</a:t>
            </a:r>
          </a:p>
        </p:txBody>
      </p:sp>
    </p:spTree>
    <p:extLst>
      <p:ext uri="{BB962C8B-B14F-4D97-AF65-F5344CB8AC3E}">
        <p14:creationId xmlns:p14="http://schemas.microsoft.com/office/powerpoint/2010/main" val="19429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FFC9848-7724-B72F-A3FA-8A5D4B0CF632}"/>
              </a:ext>
            </a:extLst>
          </p:cNvPr>
          <p:cNvGraphicFramePr>
            <a:graphicFrameLocks noGrp="1"/>
          </p:cNvGraphicFramePr>
          <p:nvPr>
            <p:extLst>
              <p:ext uri="{D42A27DB-BD31-4B8C-83A1-F6EECF244321}">
                <p14:modId xmlns:p14="http://schemas.microsoft.com/office/powerpoint/2010/main" val="1788740339"/>
              </p:ext>
            </p:extLst>
          </p:nvPr>
        </p:nvGraphicFramePr>
        <p:xfrm>
          <a:off x="266698" y="775154"/>
          <a:ext cx="11533413" cy="5636533"/>
        </p:xfrm>
        <a:graphic>
          <a:graphicData uri="http://schemas.openxmlformats.org/drawingml/2006/table">
            <a:tbl>
              <a:tblPr/>
              <a:tblGrid>
                <a:gridCol w="3844471">
                  <a:extLst>
                    <a:ext uri="{9D8B030D-6E8A-4147-A177-3AD203B41FA5}">
                      <a16:colId xmlns:a16="http://schemas.microsoft.com/office/drawing/2014/main" val="3787924140"/>
                    </a:ext>
                  </a:extLst>
                </a:gridCol>
                <a:gridCol w="3844471">
                  <a:extLst>
                    <a:ext uri="{9D8B030D-6E8A-4147-A177-3AD203B41FA5}">
                      <a16:colId xmlns:a16="http://schemas.microsoft.com/office/drawing/2014/main" val="1589045380"/>
                    </a:ext>
                  </a:extLst>
                </a:gridCol>
                <a:gridCol w="3844471">
                  <a:extLst>
                    <a:ext uri="{9D8B030D-6E8A-4147-A177-3AD203B41FA5}">
                      <a16:colId xmlns:a16="http://schemas.microsoft.com/office/drawing/2014/main" val="3937975096"/>
                    </a:ext>
                  </a:extLst>
                </a:gridCol>
              </a:tblGrid>
              <a:tr h="415324">
                <a:tc>
                  <a:txBody>
                    <a:bodyPr/>
                    <a:lstStyle/>
                    <a:p>
                      <a:pPr algn="l" fontAlgn="b"/>
                      <a:r>
                        <a:rPr lang="en-IN" sz="1400">
                          <a:effectLst/>
                        </a:rPr>
                        <a:t>Mutation</a:t>
                      </a:r>
                    </a:p>
                  </a:txBody>
                  <a:tcPr marL="45804" marR="45804" marT="22902" marB="22902" anchor="b">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400" dirty="0">
                          <a:effectLst/>
                        </a:rPr>
                        <a:t>Description</a:t>
                      </a:r>
                    </a:p>
                  </a:txBody>
                  <a:tcPr marL="45804" marR="45804" marT="22902" marB="22902" anchor="b">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400">
                          <a:effectLst/>
                        </a:rPr>
                        <a:t>Syntax</a:t>
                      </a:r>
                    </a:p>
                  </a:txBody>
                  <a:tcPr marL="45804" marR="45804" marT="22902" marB="22902" anchor="b">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08830416"/>
                  </a:ext>
                </a:extLst>
              </a:tr>
              <a:tr h="1839289">
                <a:tc>
                  <a:txBody>
                    <a:bodyPr/>
                    <a:lstStyle/>
                    <a:p>
                      <a:pPr fontAlgn="t"/>
                      <a:r>
                        <a:rPr lang="en-IN" sz="1400" dirty="0">
                          <a:effectLst/>
                        </a:rPr>
                        <a:t>Item assignment</a:t>
                      </a:r>
                    </a:p>
                  </a:txBody>
                  <a:tcPr marL="45804" marR="45804" marT="22902" marB="22902">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dirty="0">
                          <a:effectLst/>
                        </a:rPr>
                        <a:t>Replaces the data item stored at a given index with a new data item, </a:t>
                      </a:r>
                      <a:r>
                        <a:rPr lang="en-US" sz="1400" dirty="0" err="1">
                          <a:effectLst/>
                        </a:rPr>
                        <a:t>new_value</a:t>
                      </a:r>
                      <a:endParaRPr lang="en-US" sz="1400" dirty="0">
                        <a:effectLst/>
                      </a:endParaRPr>
                    </a:p>
                  </a:txBody>
                  <a:tcPr marL="45804" marR="45804" marT="22902" marB="22902">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a:effectLst/>
                        </a:rPr>
                        <a:t>a_list[index] = new_value</a:t>
                      </a:r>
                    </a:p>
                  </a:txBody>
                  <a:tcPr marL="45804" marR="45804" marT="22902" marB="22902">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49039291"/>
                  </a:ext>
                </a:extLst>
              </a:tr>
              <a:tr h="1305302">
                <a:tc>
                  <a:txBody>
                    <a:bodyPr/>
                    <a:lstStyle/>
                    <a:p>
                      <a:pPr fontAlgn="t"/>
                      <a:r>
                        <a:rPr lang="en-IN" sz="1400">
                          <a:effectLst/>
                        </a:rPr>
                        <a:t>Slice assignment</a:t>
                      </a:r>
                    </a:p>
                  </a:txBody>
                  <a:tcPr marL="45804" marR="45804" marT="22902" marB="22902">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a:effectLst/>
                        </a:rPr>
                        <a:t>Replaces the data items within a given slice of the list</a:t>
                      </a:r>
                    </a:p>
                  </a:txBody>
                  <a:tcPr marL="45804" marR="45804" marT="22902" marB="22902">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a:effectLst/>
                        </a:rPr>
                        <a:t>a_list[start:stop:step] = new_values</a:t>
                      </a:r>
                    </a:p>
                  </a:txBody>
                  <a:tcPr marL="45804" marR="45804" marT="22902" marB="22902">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97661126"/>
                  </a:ext>
                </a:extLst>
              </a:tr>
              <a:tr h="949311">
                <a:tc>
                  <a:txBody>
                    <a:bodyPr/>
                    <a:lstStyle/>
                    <a:p>
                      <a:pPr fontAlgn="t"/>
                      <a:r>
                        <a:rPr lang="en-IN" sz="1400">
                          <a:effectLst/>
                        </a:rPr>
                        <a:t>Item deletion</a:t>
                      </a:r>
                    </a:p>
                  </a:txBody>
                  <a:tcPr marL="45804" marR="45804" marT="22902" marB="22902">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a:effectLst/>
                        </a:rPr>
                        <a:t>Deletes the data item at a given index</a:t>
                      </a:r>
                    </a:p>
                  </a:txBody>
                  <a:tcPr marL="45804" marR="45804" marT="22902" marB="22902">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a:effectLst/>
                        </a:rPr>
                        <a:t>del a_list[index]</a:t>
                      </a:r>
                    </a:p>
                  </a:txBody>
                  <a:tcPr marL="45804" marR="45804" marT="22902" marB="22902">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938910828"/>
                  </a:ext>
                </a:extLst>
              </a:tr>
              <a:tr h="1127307">
                <a:tc>
                  <a:txBody>
                    <a:bodyPr/>
                    <a:lstStyle/>
                    <a:p>
                      <a:pPr fontAlgn="t"/>
                      <a:r>
                        <a:rPr lang="en-IN" sz="1400">
                          <a:effectLst/>
                        </a:rPr>
                        <a:t>Slice deletion</a:t>
                      </a:r>
                    </a:p>
                  </a:txBody>
                  <a:tcPr marL="45804" marR="45804" marT="22902" marB="22902">
                    <a:lnL>
                      <a:noFill/>
                    </a:lnL>
                    <a:lnR>
                      <a:noFill/>
                    </a:lnR>
                    <a:lnT w="4763"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1400">
                          <a:effectLst/>
                        </a:rPr>
                        <a:t>Deletes the data items within a slice of the list</a:t>
                      </a:r>
                    </a:p>
                  </a:txBody>
                  <a:tcPr marL="45804" marR="45804" marT="22902" marB="22902">
                    <a:lnL>
                      <a:noFill/>
                    </a:lnL>
                    <a:lnR>
                      <a:noFill/>
                    </a:lnR>
                    <a:lnT w="4763"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1400" dirty="0">
                          <a:effectLst/>
                        </a:rPr>
                        <a:t>del </a:t>
                      </a:r>
                      <a:r>
                        <a:rPr lang="en-US" sz="1400" dirty="0" err="1">
                          <a:effectLst/>
                        </a:rPr>
                        <a:t>a_list</a:t>
                      </a:r>
                      <a:r>
                        <a:rPr lang="en-US" sz="1400" dirty="0">
                          <a:effectLst/>
                        </a:rPr>
                        <a:t>[</a:t>
                      </a:r>
                      <a:r>
                        <a:rPr lang="en-US" sz="1400" dirty="0" err="1">
                          <a:effectLst/>
                        </a:rPr>
                        <a:t>start:stop:step</a:t>
                      </a:r>
                      <a:r>
                        <a:rPr lang="en-US" sz="1400" dirty="0">
                          <a:effectLst/>
                        </a:rPr>
                        <a:t>]</a:t>
                      </a:r>
                    </a:p>
                  </a:txBody>
                  <a:tcPr marL="45804" marR="45804" marT="22902" marB="22902">
                    <a:lnL>
                      <a:noFill/>
                    </a:lnL>
                    <a:lnR>
                      <a:noFill/>
                    </a:lnR>
                    <a:lnT w="4763"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444530076"/>
                  </a:ext>
                </a:extLst>
              </a:tr>
            </a:tbl>
          </a:graphicData>
        </a:graphic>
      </p:graphicFrame>
      <p:sp>
        <p:nvSpPr>
          <p:cNvPr id="3" name="TextBox 2">
            <a:extLst>
              <a:ext uri="{FF2B5EF4-FFF2-40B4-BE49-F238E27FC236}">
                <a16:creationId xmlns:a16="http://schemas.microsoft.com/office/drawing/2014/main" id="{529346B8-4823-6082-C009-C5284325BD98}"/>
              </a:ext>
            </a:extLst>
          </p:cNvPr>
          <p:cNvSpPr txBox="1"/>
          <p:nvPr/>
        </p:nvSpPr>
        <p:spPr>
          <a:xfrm>
            <a:off x="266698" y="299357"/>
            <a:ext cx="4065816" cy="369332"/>
          </a:xfrm>
          <a:prstGeom prst="rect">
            <a:avLst/>
          </a:prstGeom>
          <a:noFill/>
        </p:spPr>
        <p:txBody>
          <a:bodyPr wrap="square" rtlCol="0">
            <a:spAutoFit/>
          </a:bodyPr>
          <a:lstStyle/>
          <a:p>
            <a:r>
              <a:rPr lang="en-IN" b="1" dirty="0"/>
              <a:t>List Operations</a:t>
            </a:r>
          </a:p>
        </p:txBody>
      </p:sp>
    </p:spTree>
    <p:extLst>
      <p:ext uri="{BB962C8B-B14F-4D97-AF65-F5344CB8AC3E}">
        <p14:creationId xmlns:p14="http://schemas.microsoft.com/office/powerpoint/2010/main" val="276223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E064-779B-443B-4B48-3BC9439A6C1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B55F96E-6D52-BD8D-EE95-80078590287E}"/>
              </a:ext>
            </a:extLst>
          </p:cNvPr>
          <p:cNvSpPr>
            <a:spLocks noGrp="1"/>
          </p:cNvSpPr>
          <p:nvPr>
            <p:ph type="subTitle" idx="1"/>
          </p:nvPr>
        </p:nvSpPr>
        <p:spPr/>
        <p:txBody>
          <a:bodyPr/>
          <a:lstStyle/>
          <a:p>
            <a:endParaRPr lang="en-IN" dirty="0"/>
          </a:p>
        </p:txBody>
      </p:sp>
      <p:graphicFrame>
        <p:nvGraphicFramePr>
          <p:cNvPr id="4" name="Table 3">
            <a:extLst>
              <a:ext uri="{FF2B5EF4-FFF2-40B4-BE49-F238E27FC236}">
                <a16:creationId xmlns:a16="http://schemas.microsoft.com/office/drawing/2014/main" id="{ABC2C1D7-2E6C-C7C1-897F-F5A91341E36C}"/>
              </a:ext>
            </a:extLst>
          </p:cNvPr>
          <p:cNvGraphicFramePr>
            <a:graphicFrameLocks noGrp="1"/>
          </p:cNvGraphicFramePr>
          <p:nvPr>
            <p:extLst>
              <p:ext uri="{D42A27DB-BD31-4B8C-83A1-F6EECF244321}">
                <p14:modId xmlns:p14="http://schemas.microsoft.com/office/powerpoint/2010/main" val="371956633"/>
              </p:ext>
            </p:extLst>
          </p:nvPr>
        </p:nvGraphicFramePr>
        <p:xfrm>
          <a:off x="266698" y="827494"/>
          <a:ext cx="11925302" cy="5549087"/>
        </p:xfrm>
        <a:graphic>
          <a:graphicData uri="http://schemas.openxmlformats.org/drawingml/2006/table">
            <a:tbl>
              <a:tblPr/>
              <a:tblGrid>
                <a:gridCol w="5962651">
                  <a:extLst>
                    <a:ext uri="{9D8B030D-6E8A-4147-A177-3AD203B41FA5}">
                      <a16:colId xmlns:a16="http://schemas.microsoft.com/office/drawing/2014/main" val="1451805863"/>
                    </a:ext>
                  </a:extLst>
                </a:gridCol>
                <a:gridCol w="5962651">
                  <a:extLst>
                    <a:ext uri="{9D8B030D-6E8A-4147-A177-3AD203B41FA5}">
                      <a16:colId xmlns:a16="http://schemas.microsoft.com/office/drawing/2014/main" val="827386624"/>
                    </a:ext>
                  </a:extLst>
                </a:gridCol>
              </a:tblGrid>
              <a:tr h="255252">
                <a:tc>
                  <a:txBody>
                    <a:bodyPr/>
                    <a:lstStyle/>
                    <a:p>
                      <a:pPr algn="l" fontAlgn="b"/>
                      <a:r>
                        <a:rPr lang="en-IN" sz="1600">
                          <a:effectLst/>
                        </a:rPr>
                        <a:t>Method</a:t>
                      </a:r>
                    </a:p>
                  </a:txBody>
                  <a:tcPr marL="41441" marR="41441" marT="20721" marB="20721" anchor="b">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600">
                          <a:effectLst/>
                        </a:rPr>
                        <a:t>Description</a:t>
                      </a:r>
                    </a:p>
                  </a:txBody>
                  <a:tcPr marL="41441" marR="41441" marT="20721" marB="20721" anchor="b">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0657295"/>
                  </a:ext>
                </a:extLst>
              </a:tr>
              <a:tr h="521169">
                <a:tc>
                  <a:txBody>
                    <a:bodyPr/>
                    <a:lstStyle/>
                    <a:p>
                      <a:pPr fontAlgn="t"/>
                      <a:r>
                        <a:rPr lang="en-IN" sz="1600" dirty="0" err="1">
                          <a:effectLst/>
                        </a:rPr>
                        <a:t>a_list.append</a:t>
                      </a:r>
                      <a:r>
                        <a:rPr lang="en-IN" sz="1600" dirty="0">
                          <a:effectLst/>
                        </a:rPr>
                        <a:t>(item)</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effectLst/>
                        </a:rPr>
                        <a:t>Appends item to the end of a_list.</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76285805"/>
                  </a:ext>
                </a:extLst>
              </a:tr>
              <a:tr h="521169">
                <a:tc>
                  <a:txBody>
                    <a:bodyPr/>
                    <a:lstStyle/>
                    <a:p>
                      <a:pPr fontAlgn="t"/>
                      <a:r>
                        <a:rPr lang="en-IN" sz="1600">
                          <a:effectLst/>
                        </a:rPr>
                        <a:t>a_list.clear()</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effectLst/>
                        </a:rPr>
                        <a:t>Removes all items from a_list.</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30358497"/>
                  </a:ext>
                </a:extLst>
              </a:tr>
              <a:tr h="677519">
                <a:tc>
                  <a:txBody>
                    <a:bodyPr/>
                    <a:lstStyle/>
                    <a:p>
                      <a:pPr fontAlgn="t"/>
                      <a:r>
                        <a:rPr lang="en-IN" sz="1600">
                          <a:effectLst/>
                        </a:rPr>
                        <a:t>a_list.extend(iterable)</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effectLst/>
                        </a:rPr>
                        <a:t>Extends a_list with the contents of iterable.</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87305478"/>
                  </a:ext>
                </a:extLst>
              </a:tr>
              <a:tr h="521169">
                <a:tc>
                  <a:txBody>
                    <a:bodyPr/>
                    <a:lstStyle/>
                    <a:p>
                      <a:pPr fontAlgn="t"/>
                      <a:r>
                        <a:rPr lang="en-IN" sz="1600">
                          <a:effectLst/>
                        </a:rPr>
                        <a:t>a_list.insert(index, item)</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effectLst/>
                        </a:rPr>
                        <a:t>Inserts item into a_list at index.</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52334976"/>
                  </a:ext>
                </a:extLst>
              </a:tr>
              <a:tr h="1146572">
                <a:tc>
                  <a:txBody>
                    <a:bodyPr/>
                    <a:lstStyle/>
                    <a:p>
                      <a:pPr fontAlgn="t"/>
                      <a:r>
                        <a:rPr lang="en-IN" sz="1600">
                          <a:effectLst/>
                        </a:rPr>
                        <a:t>a_list.pop(index)</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dirty="0">
                          <a:effectLst/>
                        </a:rPr>
                        <a:t>Returns and removes the item at index. With no argument, it returns the last item.</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29878957"/>
                  </a:ext>
                </a:extLst>
              </a:tr>
              <a:tr h="677519">
                <a:tc>
                  <a:txBody>
                    <a:bodyPr/>
                    <a:lstStyle/>
                    <a:p>
                      <a:pPr fontAlgn="t"/>
                      <a:r>
                        <a:rPr lang="en-IN" sz="1600">
                          <a:effectLst/>
                        </a:rPr>
                        <a:t>a_list.remove(item)</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effectLst/>
                        </a:rPr>
                        <a:t>Removes the first occurrence of item from a_list.</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23651283"/>
                  </a:ext>
                </a:extLst>
              </a:tr>
              <a:tr h="677519">
                <a:tc>
                  <a:txBody>
                    <a:bodyPr/>
                    <a:lstStyle/>
                    <a:p>
                      <a:pPr fontAlgn="t"/>
                      <a:r>
                        <a:rPr lang="en-IN" sz="1600">
                          <a:effectLst/>
                        </a:rPr>
                        <a:t>a_list.reverse()</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effectLst/>
                        </a:rPr>
                        <a:t>Reverses the items of a_list in place.</a:t>
                      </a:r>
                    </a:p>
                  </a:txBody>
                  <a:tcPr marL="41441" marR="41441" marT="20721" marB="20721">
                    <a:lnL>
                      <a:noFill/>
                    </a:lnL>
                    <a:lnR>
                      <a:noFill/>
                    </a:lnR>
                    <a:lnT w="4763" cap="flat" cmpd="sng" algn="ctr">
                      <a:solidFill>
                        <a:srgbClr val="DEE2E6"/>
                      </a:solidFill>
                      <a:prstDash val="solid"/>
                      <a:round/>
                      <a:headEnd type="none" w="med" len="med"/>
                      <a:tailEnd type="none" w="med" len="med"/>
                    </a:lnT>
                    <a:lnB w="4763"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30744341"/>
                  </a:ext>
                </a:extLst>
              </a:tr>
              <a:tr h="521169">
                <a:tc>
                  <a:txBody>
                    <a:bodyPr/>
                    <a:lstStyle/>
                    <a:p>
                      <a:pPr fontAlgn="t"/>
                      <a:r>
                        <a:rPr lang="en-IN" sz="1600">
                          <a:effectLst/>
                        </a:rPr>
                        <a:t>a_list.sort(key=None, reverse=False)</a:t>
                      </a:r>
                    </a:p>
                  </a:txBody>
                  <a:tcPr marL="41441" marR="41441" marT="20721" marB="20721">
                    <a:lnL>
                      <a:noFill/>
                    </a:lnL>
                    <a:lnR>
                      <a:noFill/>
                    </a:lnR>
                    <a:lnT w="4763"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1600" dirty="0">
                          <a:effectLst/>
                        </a:rPr>
                        <a:t>Sorts the items of </a:t>
                      </a:r>
                      <a:r>
                        <a:rPr lang="en-US" sz="1600" dirty="0" err="1">
                          <a:effectLst/>
                        </a:rPr>
                        <a:t>a_list</a:t>
                      </a:r>
                      <a:r>
                        <a:rPr lang="en-US" sz="1600" dirty="0">
                          <a:effectLst/>
                        </a:rPr>
                        <a:t> in place.</a:t>
                      </a:r>
                    </a:p>
                  </a:txBody>
                  <a:tcPr marL="41441" marR="41441" marT="20721" marB="20721">
                    <a:lnL>
                      <a:noFill/>
                    </a:lnL>
                    <a:lnR>
                      <a:noFill/>
                    </a:lnR>
                    <a:lnT w="4763"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839531464"/>
                  </a:ext>
                </a:extLst>
              </a:tr>
            </a:tbl>
          </a:graphicData>
        </a:graphic>
      </p:graphicFrame>
      <p:sp>
        <p:nvSpPr>
          <p:cNvPr id="5" name="TextBox 4">
            <a:extLst>
              <a:ext uri="{FF2B5EF4-FFF2-40B4-BE49-F238E27FC236}">
                <a16:creationId xmlns:a16="http://schemas.microsoft.com/office/drawing/2014/main" id="{B477D6B9-1352-FC6C-2EF0-6B7AB75C4F2D}"/>
              </a:ext>
            </a:extLst>
          </p:cNvPr>
          <p:cNvSpPr txBox="1"/>
          <p:nvPr/>
        </p:nvSpPr>
        <p:spPr>
          <a:xfrm>
            <a:off x="266698" y="299357"/>
            <a:ext cx="4065816" cy="369332"/>
          </a:xfrm>
          <a:prstGeom prst="rect">
            <a:avLst/>
          </a:prstGeom>
          <a:noFill/>
        </p:spPr>
        <p:txBody>
          <a:bodyPr wrap="square" rtlCol="0">
            <a:spAutoFit/>
          </a:bodyPr>
          <a:lstStyle/>
          <a:p>
            <a:r>
              <a:rPr lang="en-IN" b="1" dirty="0"/>
              <a:t>List Operations</a:t>
            </a:r>
          </a:p>
        </p:txBody>
      </p:sp>
    </p:spTree>
    <p:extLst>
      <p:ext uri="{BB962C8B-B14F-4D97-AF65-F5344CB8AC3E}">
        <p14:creationId xmlns:p14="http://schemas.microsoft.com/office/powerpoint/2010/main" val="165028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7B92-5956-C6A2-D504-85EC4E42F1ED}"/>
              </a:ext>
            </a:extLst>
          </p:cNvPr>
          <p:cNvSpPr>
            <a:spLocks noGrp="1"/>
          </p:cNvSpPr>
          <p:nvPr>
            <p:ph type="title"/>
          </p:nvPr>
        </p:nvSpPr>
        <p:spPr>
          <a:xfrm>
            <a:off x="957941" y="1653040"/>
            <a:ext cx="7826829" cy="1325563"/>
          </a:xfrm>
        </p:spPr>
        <p:txBody>
          <a:bodyPr>
            <a:normAutofit fontScale="90000"/>
          </a:bodyPr>
          <a:lstStyle/>
          <a:p>
            <a:r>
              <a:rPr lang="en-IN" sz="2700" b="1" dirty="0"/>
              <a:t>Spark</a:t>
            </a:r>
            <a:r>
              <a:rPr lang="en-IN" sz="2700" dirty="0"/>
              <a:t> is an In-memory and distributed Computing</a:t>
            </a:r>
            <a:br>
              <a:rPr lang="en-IN" sz="2700" dirty="0"/>
            </a:br>
            <a:r>
              <a:rPr lang="en-IN" sz="2700" dirty="0"/>
              <a:t>It can understand four languages</a:t>
            </a:r>
            <a:br>
              <a:rPr lang="en-IN" sz="2700" dirty="0"/>
            </a:br>
            <a:r>
              <a:rPr lang="en-IN" sz="2700" dirty="0"/>
              <a:t>Scala </a:t>
            </a:r>
            <a:br>
              <a:rPr lang="en-IN" sz="2700" dirty="0"/>
            </a:br>
            <a:r>
              <a:rPr lang="en-IN" sz="2700" dirty="0"/>
              <a:t>Java</a:t>
            </a:r>
            <a:br>
              <a:rPr lang="en-IN" sz="2700" dirty="0"/>
            </a:br>
            <a:r>
              <a:rPr lang="en-IN" sz="2700" dirty="0"/>
              <a:t>Python</a:t>
            </a:r>
            <a:br>
              <a:rPr lang="en-IN" sz="2700" dirty="0"/>
            </a:br>
            <a:r>
              <a:rPr lang="en-IN" sz="2700" dirty="0"/>
              <a:t>R</a:t>
            </a:r>
            <a:br>
              <a:rPr lang="en-IN" sz="3100" dirty="0"/>
            </a:br>
            <a:endParaRPr lang="en-IN" sz="3100" dirty="0"/>
          </a:p>
        </p:txBody>
      </p:sp>
      <p:sp>
        <p:nvSpPr>
          <p:cNvPr id="6" name="Title 1">
            <a:extLst>
              <a:ext uri="{FF2B5EF4-FFF2-40B4-BE49-F238E27FC236}">
                <a16:creationId xmlns:a16="http://schemas.microsoft.com/office/drawing/2014/main" id="{0F50DE77-926D-92D2-9983-04917612229B}"/>
              </a:ext>
            </a:extLst>
          </p:cNvPr>
          <p:cNvSpPr txBox="1">
            <a:spLocks/>
          </p:cNvSpPr>
          <p:nvPr/>
        </p:nvSpPr>
        <p:spPr>
          <a:xfrm>
            <a:off x="957942" y="269250"/>
            <a:ext cx="9933215" cy="552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t>Distributed Processing</a:t>
            </a:r>
          </a:p>
        </p:txBody>
      </p:sp>
      <p:sp>
        <p:nvSpPr>
          <p:cNvPr id="7" name="Title 1">
            <a:extLst>
              <a:ext uri="{FF2B5EF4-FFF2-40B4-BE49-F238E27FC236}">
                <a16:creationId xmlns:a16="http://schemas.microsoft.com/office/drawing/2014/main" id="{2922FD0B-851F-F434-0F36-E9639FF35C99}"/>
              </a:ext>
            </a:extLst>
          </p:cNvPr>
          <p:cNvSpPr txBox="1">
            <a:spLocks/>
          </p:cNvSpPr>
          <p:nvPr/>
        </p:nvSpPr>
        <p:spPr>
          <a:xfrm>
            <a:off x="957940" y="3312887"/>
            <a:ext cx="10406743" cy="1133021"/>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Low latency for disk read and write</a:t>
            </a:r>
          </a:p>
          <a:p>
            <a:endParaRPr lang="en-IN" sz="4400" dirty="0"/>
          </a:p>
          <a:p>
            <a:r>
              <a:rPr lang="en-IN" sz="4400" dirty="0"/>
              <a:t>Disk Read -&gt; Comp. In Memory -&gt;comp. In Memory -&gt; comp. In memory -&gt; Disk Write </a:t>
            </a:r>
          </a:p>
          <a:p>
            <a:r>
              <a:rPr lang="en-IN" dirty="0"/>
              <a:t> </a:t>
            </a:r>
          </a:p>
        </p:txBody>
      </p:sp>
      <p:sp>
        <p:nvSpPr>
          <p:cNvPr id="8" name="Title 1">
            <a:extLst>
              <a:ext uri="{FF2B5EF4-FFF2-40B4-BE49-F238E27FC236}">
                <a16:creationId xmlns:a16="http://schemas.microsoft.com/office/drawing/2014/main" id="{1FC70F6A-7616-5107-CC46-BE4B736B2E42}"/>
              </a:ext>
            </a:extLst>
          </p:cNvPr>
          <p:cNvSpPr txBox="1">
            <a:spLocks/>
          </p:cNvSpPr>
          <p:nvPr/>
        </p:nvSpPr>
        <p:spPr>
          <a:xfrm>
            <a:off x="1023257" y="4012691"/>
            <a:ext cx="10406743" cy="605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1800" dirty="0"/>
          </a:p>
          <a:p>
            <a:r>
              <a:rPr lang="en-IN" sz="1800" dirty="0"/>
              <a:t> </a:t>
            </a:r>
          </a:p>
        </p:txBody>
      </p:sp>
      <p:sp>
        <p:nvSpPr>
          <p:cNvPr id="9" name="Title 1">
            <a:extLst>
              <a:ext uri="{FF2B5EF4-FFF2-40B4-BE49-F238E27FC236}">
                <a16:creationId xmlns:a16="http://schemas.microsoft.com/office/drawing/2014/main" id="{34197A9F-4A53-9FA0-A334-CEEE3FDA4706}"/>
              </a:ext>
            </a:extLst>
          </p:cNvPr>
          <p:cNvSpPr txBox="1">
            <a:spLocks/>
          </p:cNvSpPr>
          <p:nvPr/>
        </p:nvSpPr>
        <p:spPr>
          <a:xfrm>
            <a:off x="957941" y="4662261"/>
            <a:ext cx="10406743" cy="25386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How to install the spark ?</a:t>
            </a:r>
          </a:p>
          <a:p>
            <a:endParaRPr lang="en-IN" sz="3600" dirty="0"/>
          </a:p>
          <a:p>
            <a:r>
              <a:rPr lang="en-IN" sz="3600" dirty="0"/>
              <a:t>Java JDE 1.8 and above</a:t>
            </a:r>
          </a:p>
          <a:p>
            <a:endParaRPr lang="en-IN" sz="3600" dirty="0"/>
          </a:p>
          <a:p>
            <a:r>
              <a:rPr lang="en-IN" sz="3600" dirty="0"/>
              <a:t>Cluster(only for production)</a:t>
            </a:r>
          </a:p>
          <a:p>
            <a:endParaRPr lang="en-IN" sz="3600" dirty="0"/>
          </a:p>
          <a:p>
            <a:r>
              <a:rPr lang="en-IN" sz="3600" dirty="0" err="1"/>
              <a:t>Pyspark</a:t>
            </a:r>
            <a:r>
              <a:rPr lang="en-IN" sz="3600" dirty="0"/>
              <a:t> from Apache spark website</a:t>
            </a:r>
          </a:p>
          <a:p>
            <a:endParaRPr lang="en-IN" sz="3600" dirty="0"/>
          </a:p>
          <a:p>
            <a:r>
              <a:rPr lang="en-IN" sz="3600" dirty="0"/>
              <a:t>	 </a:t>
            </a:r>
          </a:p>
        </p:txBody>
      </p:sp>
    </p:spTree>
    <p:extLst>
      <p:ext uri="{BB962C8B-B14F-4D97-AF65-F5344CB8AC3E}">
        <p14:creationId xmlns:p14="http://schemas.microsoft.com/office/powerpoint/2010/main" val="1145611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14190</TotalTime>
  <Words>2023</Words>
  <Application>Microsoft Office PowerPoint</Application>
  <PresentationFormat>Widescreen</PresentationFormat>
  <Paragraphs>294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Spark is an In-memory and distributed Computing It can understand four languages Scala  Java Python R </vt:lpstr>
      <vt:lpstr>Distributed Files System  (DFS)</vt:lpstr>
      <vt:lpstr> Components in the Spark Architecture  Cluster Resource Manager(Standalone, Meosys, YARN, Kubernetes) Driver Executor  </vt:lpstr>
      <vt:lpstr>PowerPoint Presentation</vt:lpstr>
      <vt:lpstr>PowerPoint Presentation</vt:lpstr>
      <vt:lpstr>PowerPoint Presentation</vt:lpstr>
      <vt:lpstr>Datasets &amp; DataFrames  RDD + Schema  Spark SQL Libraries will provide the DataFrame units  Data Frame will support to do the all kind of transformations and actions  Spark code can be done using either Integrated methods or native SQL  Spark UI – http://localhost:4040  Spark web Server : http://&lt;hostaddress&gt;:18080  </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Rajkumar Rathinam</dc:creator>
  <cp:lastModifiedBy>Rajkumar Rathinam</cp:lastModifiedBy>
  <cp:revision>121</cp:revision>
  <dcterms:created xsi:type="dcterms:W3CDTF">2024-03-24T18:50:06Z</dcterms:created>
  <dcterms:modified xsi:type="dcterms:W3CDTF">2024-04-18T18:33:37Z</dcterms:modified>
</cp:coreProperties>
</file>