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46"/>
  </p:notesMasterIdLst>
  <p:sldIdLst>
    <p:sldId id="256" r:id="rId2"/>
    <p:sldId id="259" r:id="rId3"/>
    <p:sldId id="258" r:id="rId4"/>
    <p:sldId id="257" r:id="rId5"/>
    <p:sldId id="280" r:id="rId6"/>
    <p:sldId id="285" r:id="rId7"/>
    <p:sldId id="286" r:id="rId8"/>
    <p:sldId id="287" r:id="rId9"/>
    <p:sldId id="260" r:id="rId10"/>
    <p:sldId id="288" r:id="rId11"/>
    <p:sldId id="261" r:id="rId12"/>
    <p:sldId id="278"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9" r:id="rId27"/>
    <p:sldId id="275" r:id="rId28"/>
    <p:sldId id="276" r:id="rId29"/>
    <p:sldId id="277" r:id="rId30"/>
    <p:sldId id="289" r:id="rId31"/>
    <p:sldId id="281" r:id="rId32"/>
    <p:sldId id="282" r:id="rId33"/>
    <p:sldId id="283" r:id="rId34"/>
    <p:sldId id="284" r:id="rId35"/>
    <p:sldId id="293" r:id="rId36"/>
    <p:sldId id="294" r:id="rId37"/>
    <p:sldId id="295" r:id="rId38"/>
    <p:sldId id="296" r:id="rId39"/>
    <p:sldId id="297" r:id="rId40"/>
    <p:sldId id="298" r:id="rId41"/>
    <p:sldId id="299" r:id="rId42"/>
    <p:sldId id="300" r:id="rId43"/>
    <p:sldId id="292"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70"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8B26C-3323-4905-93D8-5ED8323EE1A4}" type="datetimeFigureOut">
              <a:rPr lang="en-US" smtClean="0"/>
              <a:t>10/28/2014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121E90-8355-43E6-A01B-128D61004C40}" type="slidenum">
              <a:rPr lang="en-US" smtClean="0"/>
              <a:t>‹#›</a:t>
            </a:fld>
            <a:endParaRPr lang="en-US" dirty="0"/>
          </a:p>
        </p:txBody>
      </p:sp>
    </p:spTree>
    <p:extLst>
      <p:ext uri="{BB962C8B-B14F-4D97-AF65-F5344CB8AC3E}">
        <p14:creationId xmlns:p14="http://schemas.microsoft.com/office/powerpoint/2010/main" val="314502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esearch.google.com/archive/bigtabl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121E90-8355-43E6-A01B-128D61004C40}" type="slidenum">
              <a:rPr lang="en-US" smtClean="0"/>
              <a:t>3</a:t>
            </a:fld>
            <a:endParaRPr lang="en-US" dirty="0"/>
          </a:p>
        </p:txBody>
      </p:sp>
    </p:spTree>
    <p:extLst>
      <p:ext uri="{BB962C8B-B14F-4D97-AF65-F5344CB8AC3E}">
        <p14:creationId xmlns:p14="http://schemas.microsoft.com/office/powerpoint/2010/main" val="16320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2006: </a:t>
            </a:r>
            <a:r>
              <a:rPr lang="en-US" dirty="0" smtClean="0">
                <a:hlinkClick r:id="rId3"/>
              </a:rPr>
              <a:t>BigTable</a:t>
            </a:r>
            <a:r>
              <a:rPr lang="en-US" dirty="0" smtClean="0"/>
              <a:t> paper published by Google.</a:t>
            </a:r>
          </a:p>
          <a:p>
            <a:r>
              <a:rPr lang="en-US" dirty="0" smtClean="0"/>
              <a:t>2006 (end of year): HBase development starts.</a:t>
            </a:r>
          </a:p>
          <a:p>
            <a:r>
              <a:rPr lang="en-US" dirty="0" smtClean="0"/>
              <a:t>2008: HBase becomes Hadoop sub-project.</a:t>
            </a:r>
          </a:p>
          <a:p>
            <a:r>
              <a:rPr lang="en-US" dirty="0" smtClean="0"/>
              <a:t>2010: HBase becomes Apache top-level project.</a:t>
            </a:r>
          </a:p>
          <a:p>
            <a:endParaRPr lang="en-US" dirty="0"/>
          </a:p>
        </p:txBody>
      </p:sp>
      <p:sp>
        <p:nvSpPr>
          <p:cNvPr id="4" name="Slide Number Placeholder 3"/>
          <p:cNvSpPr>
            <a:spLocks noGrp="1"/>
          </p:cNvSpPr>
          <p:nvPr>
            <p:ph type="sldNum" sz="quarter" idx="10"/>
          </p:nvPr>
        </p:nvSpPr>
        <p:spPr/>
        <p:txBody>
          <a:bodyPr/>
          <a:lstStyle/>
          <a:p>
            <a:fld id="{6B121E90-8355-43E6-A01B-128D61004C40}" type="slidenum">
              <a:rPr lang="en-US" smtClean="0"/>
              <a:t>4</a:t>
            </a:fld>
            <a:endParaRPr lang="en-US" dirty="0"/>
          </a:p>
        </p:txBody>
      </p:sp>
    </p:spTree>
    <p:extLst>
      <p:ext uri="{BB962C8B-B14F-4D97-AF65-F5344CB8AC3E}">
        <p14:creationId xmlns:p14="http://schemas.microsoft.com/office/powerpoint/2010/main" val="39712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121E90-8355-43E6-A01B-128D61004C40}" type="slidenum">
              <a:rPr lang="en-US" smtClean="0"/>
              <a:t>9</a:t>
            </a:fld>
            <a:endParaRPr lang="en-US" dirty="0"/>
          </a:p>
        </p:txBody>
      </p:sp>
    </p:spTree>
    <p:extLst>
      <p:ext uri="{BB962C8B-B14F-4D97-AF65-F5344CB8AC3E}">
        <p14:creationId xmlns:p14="http://schemas.microsoft.com/office/powerpoint/2010/main" val="4106910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97DF74BE-8362-4AF6-9C64-FBBDC7429FFD}" type="datetimeFigureOut">
              <a:rPr lang="en-US" smtClean="0"/>
              <a:t>10/28/2014</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3FB56FBB-A6B6-40C6-B030-1C2CB83CA916}" type="slidenum">
              <a:rPr lang="en-US" smtClean="0"/>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F74BE-8362-4AF6-9C64-FBBDC7429FFD}" type="datetimeFigureOut">
              <a:rPr lang="en-US" smtClean="0"/>
              <a:t>10/28/2014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B56FBB-A6B6-40C6-B030-1C2CB83CA9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F74BE-8362-4AF6-9C64-FBBDC7429FFD}" type="datetimeFigureOut">
              <a:rPr lang="en-US" smtClean="0"/>
              <a:t>10/28/2014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3FB56FBB-A6B6-40C6-B030-1C2CB83CA9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F74BE-8362-4AF6-9C64-FBBDC7429FFD}" type="datetimeFigureOut">
              <a:rPr lang="en-US" smtClean="0"/>
              <a:t>10/28/2014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B56FBB-A6B6-40C6-B030-1C2CB83CA916}"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97DF74BE-8362-4AF6-9C64-FBBDC7429FFD}" type="datetimeFigureOut">
              <a:rPr lang="en-US" smtClean="0"/>
              <a:t>10/28/2014</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3FB56FBB-A6B6-40C6-B030-1C2CB83CA916}" type="slidenum">
              <a:rPr lang="en-US" smtClean="0"/>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F74BE-8362-4AF6-9C64-FBBDC7429FFD}" type="datetimeFigureOut">
              <a:rPr lang="en-US" smtClean="0"/>
              <a:t>10/28/2014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B56FBB-A6B6-40C6-B030-1C2CB83CA916}"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F74BE-8362-4AF6-9C64-FBBDC7429FFD}" type="datetimeFigureOut">
              <a:rPr lang="en-US" smtClean="0"/>
              <a:t>10/28/2014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B56FBB-A6B6-40C6-B030-1C2CB83CA916}"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DF74BE-8362-4AF6-9C64-FBBDC7429FFD}" type="datetimeFigureOut">
              <a:rPr lang="en-US" smtClean="0"/>
              <a:t>10/28/2014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B56FBB-A6B6-40C6-B030-1C2CB83CA916}"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97DF74BE-8362-4AF6-9C64-FBBDC7429FFD}" type="datetimeFigureOut">
              <a:rPr lang="en-US" smtClean="0"/>
              <a:t>10/28/2014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FB56FBB-A6B6-40C6-B030-1C2CB83CA91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F74BE-8362-4AF6-9C64-FBBDC7429FFD}" type="datetimeFigureOut">
              <a:rPr lang="en-US" smtClean="0"/>
              <a:t>10/28/2014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3FB56FBB-A6B6-40C6-B030-1C2CB83CA916}" type="slidenum">
              <a:rPr lang="en-US" smtClean="0"/>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F74BE-8362-4AF6-9C64-FBBDC7429FFD}" type="datetimeFigureOut">
              <a:rPr lang="en-US" smtClean="0"/>
              <a:t>10/28/2014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B56FBB-A6B6-40C6-B030-1C2CB83CA916}" type="slidenum">
              <a:rPr lang="en-US" smtClean="0"/>
              <a:t>‹#›</a:t>
            </a:fld>
            <a:endParaRPr lang="en-US"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97DF74BE-8362-4AF6-9C64-FBBDC7429FFD}" type="datetimeFigureOut">
              <a:rPr lang="en-US" smtClean="0"/>
              <a:t>10/28/2014</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3FB56FBB-A6B6-40C6-B030-1C2CB83CA9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8400" y="3505200"/>
            <a:ext cx="5637010" cy="882119"/>
          </a:xfrm>
        </p:spPr>
        <p:txBody>
          <a:bodyPr>
            <a:normAutofit/>
          </a:bodyPr>
          <a:lstStyle/>
          <a:p>
            <a:r>
              <a:rPr lang="en-US" dirty="0" smtClean="0"/>
              <a:t>         -A APACHE HADOOP PROJECT </a:t>
            </a:r>
            <a:endParaRPr lang="en-US" dirty="0"/>
          </a:p>
        </p:txBody>
      </p:sp>
      <p:sp>
        <p:nvSpPr>
          <p:cNvPr id="2" name="Title 1"/>
          <p:cNvSpPr>
            <a:spLocks noGrp="1"/>
          </p:cNvSpPr>
          <p:nvPr>
            <p:ph type="title"/>
          </p:nvPr>
        </p:nvSpPr>
        <p:spPr>
          <a:xfrm>
            <a:off x="-304800" y="2133600"/>
            <a:ext cx="7175351" cy="1793167"/>
          </a:xfrm>
        </p:spPr>
        <p:txBody>
          <a:bodyPr/>
          <a:lstStyle/>
          <a:p>
            <a:pPr marL="182880" indent="0">
              <a:buNone/>
            </a:pPr>
            <a:r>
              <a:rPr lang="en-US" sz="6000" dirty="0"/>
              <a:t> </a:t>
            </a:r>
            <a:r>
              <a:rPr lang="en-US" sz="6000" dirty="0" smtClean="0"/>
              <a:t>    </a:t>
            </a:r>
            <a:endParaRPr lang="en-US" sz="6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778" y="2209800"/>
            <a:ext cx="4701022"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8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Committers and contributors from diverse organizations like</a:t>
            </a:r>
          </a:p>
          <a:p>
            <a:endParaRPr lang="en-US" sz="3200" dirty="0"/>
          </a:p>
          <a:p>
            <a:pPr marL="45720" indent="0">
              <a:buNone/>
            </a:pPr>
            <a:r>
              <a:rPr lang="en-US" sz="3200" dirty="0" smtClean="0"/>
              <a:t>Facebook, Cloudera, StumbleUpon, </a:t>
            </a:r>
          </a:p>
          <a:p>
            <a:pPr marL="45720" indent="0">
              <a:buNone/>
            </a:pPr>
            <a:r>
              <a:rPr lang="en-US" sz="3200" dirty="0" smtClean="0"/>
              <a:t>TrendMicro, Intel, Horton works, Continuity etc.</a:t>
            </a:r>
            <a:endParaRPr lang="en-US" sz="3200" dirty="0"/>
          </a:p>
        </p:txBody>
      </p:sp>
      <p:sp>
        <p:nvSpPr>
          <p:cNvPr id="3" name="Title 2"/>
          <p:cNvSpPr>
            <a:spLocks noGrp="1"/>
          </p:cNvSpPr>
          <p:nvPr>
            <p:ph type="title"/>
          </p:nvPr>
        </p:nvSpPr>
        <p:spPr/>
        <p:txBody>
          <a:bodyPr/>
          <a:lstStyle/>
          <a:p>
            <a:r>
              <a:rPr lang="en-US" dirty="0" smtClean="0"/>
              <a:t>Open source</a:t>
            </a:r>
            <a:endParaRPr lang="en-US" dirty="0"/>
          </a:p>
        </p:txBody>
      </p:sp>
    </p:spTree>
    <p:extLst>
      <p:ext uri="{BB962C8B-B14F-4D97-AF65-F5344CB8AC3E}">
        <p14:creationId xmlns:p14="http://schemas.microsoft.com/office/powerpoint/2010/main" val="265878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Sparse </a:t>
            </a:r>
            <a:r>
              <a:rPr lang="en-US" sz="2800" dirty="0"/>
              <a:t>means that fields in rows can be empty or NULL but </a:t>
            </a:r>
            <a:r>
              <a:rPr lang="en-US" sz="2800" dirty="0" smtClean="0"/>
              <a:t>that doesn’t </a:t>
            </a:r>
            <a:r>
              <a:rPr lang="en-US" sz="2800" dirty="0"/>
              <a:t>bring HBase to a screeching halt</a:t>
            </a:r>
            <a:r>
              <a:rPr lang="en-US" sz="2800" dirty="0" smtClean="0"/>
              <a:t>.</a:t>
            </a:r>
          </a:p>
          <a:p>
            <a:pPr marL="45720" indent="0">
              <a:buNone/>
            </a:pPr>
            <a:endParaRPr lang="en-US" sz="2800" dirty="0" smtClean="0"/>
          </a:p>
          <a:p>
            <a:r>
              <a:rPr lang="en-US" sz="2800" dirty="0"/>
              <a:t>HBase can handle the fact that </a:t>
            </a:r>
            <a:r>
              <a:rPr lang="en-US" sz="2800" dirty="0" smtClean="0"/>
              <a:t>we don’t </a:t>
            </a:r>
            <a:r>
              <a:rPr lang="en-US" sz="2800" dirty="0"/>
              <a:t>(yet) </a:t>
            </a:r>
            <a:r>
              <a:rPr lang="en-US" sz="2800" dirty="0" smtClean="0"/>
              <a:t>know that information.</a:t>
            </a:r>
          </a:p>
          <a:p>
            <a:pPr marL="45720" indent="0">
              <a:buNone/>
            </a:pPr>
            <a:endParaRPr lang="en-US" sz="2800" dirty="0" smtClean="0"/>
          </a:p>
          <a:p>
            <a:r>
              <a:rPr lang="en-US" sz="2800" dirty="0"/>
              <a:t>Sparse data is supported with no waste of costly storage space</a:t>
            </a:r>
            <a:r>
              <a:rPr lang="en-US" sz="2800" dirty="0" smtClean="0"/>
              <a:t>.</a:t>
            </a:r>
          </a:p>
        </p:txBody>
      </p:sp>
      <p:sp>
        <p:nvSpPr>
          <p:cNvPr id="3" name="Title 2"/>
          <p:cNvSpPr>
            <a:spLocks noGrp="1"/>
          </p:cNvSpPr>
          <p:nvPr>
            <p:ph type="title"/>
          </p:nvPr>
        </p:nvSpPr>
        <p:spPr/>
        <p:txBody>
          <a:bodyPr/>
          <a:lstStyle/>
          <a:p>
            <a:r>
              <a:rPr lang="en-US" dirty="0" smtClean="0"/>
              <a:t>sparse</a:t>
            </a:r>
            <a:endParaRPr lang="en-US" dirty="0"/>
          </a:p>
        </p:txBody>
      </p:sp>
    </p:spTree>
    <p:extLst>
      <p:ext uri="{BB962C8B-B14F-4D97-AF65-F5344CB8AC3E}">
        <p14:creationId xmlns:p14="http://schemas.microsoft.com/office/powerpoint/2010/main" val="177359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We can not only skip fields at no cost  also dynamically add fields (or columns in terms of HBase) over time without having to redesign the schema or disrupt operations</a:t>
            </a:r>
            <a:r>
              <a:rPr lang="en-US" sz="2800" dirty="0" smtClean="0"/>
              <a:t>.</a:t>
            </a:r>
          </a:p>
          <a:p>
            <a:endParaRPr lang="en-US" sz="2800" dirty="0"/>
          </a:p>
          <a:p>
            <a:endParaRPr lang="en-US" sz="2800" dirty="0"/>
          </a:p>
          <a:p>
            <a:r>
              <a:rPr lang="en-US" sz="2800" dirty="0"/>
              <a:t>HBase as a schema-less data store; that is, it’s fluid — we can add to, subtract from or modify the schema as you go along.</a:t>
            </a:r>
          </a:p>
          <a:p>
            <a:endParaRPr lang="en-US" dirty="0"/>
          </a:p>
        </p:txBody>
      </p:sp>
      <p:sp>
        <p:nvSpPr>
          <p:cNvPr id="3" name="Title 2"/>
          <p:cNvSpPr>
            <a:spLocks noGrp="1"/>
          </p:cNvSpPr>
          <p:nvPr>
            <p:ph type="title"/>
          </p:nvPr>
        </p:nvSpPr>
        <p:spPr/>
        <p:txBody>
          <a:bodyPr/>
          <a:lstStyle/>
          <a:p>
            <a:r>
              <a:rPr lang="en-US" dirty="0" smtClean="0"/>
              <a:t>sparse</a:t>
            </a:r>
            <a:endParaRPr lang="en-US" dirty="0"/>
          </a:p>
        </p:txBody>
      </p:sp>
    </p:spTree>
    <p:extLst>
      <p:ext uri="{BB962C8B-B14F-4D97-AF65-F5344CB8AC3E}">
        <p14:creationId xmlns:p14="http://schemas.microsoft.com/office/powerpoint/2010/main" val="400453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Persistent </a:t>
            </a:r>
            <a:r>
              <a:rPr lang="en-US" dirty="0" smtClean="0"/>
              <a:t>simply means </a:t>
            </a:r>
            <a:r>
              <a:rPr lang="en-US" dirty="0"/>
              <a:t>that the data you store in </a:t>
            </a:r>
            <a:r>
              <a:rPr lang="en-US" dirty="0" smtClean="0"/>
              <a:t>HBase  will </a:t>
            </a:r>
            <a:r>
              <a:rPr lang="en-US" dirty="0"/>
              <a:t>persist or remain after </a:t>
            </a:r>
            <a:r>
              <a:rPr lang="en-US" dirty="0" smtClean="0"/>
              <a:t>our </a:t>
            </a:r>
            <a:r>
              <a:rPr lang="en-US" dirty="0"/>
              <a:t>program or session ends</a:t>
            </a:r>
            <a:r>
              <a:rPr lang="en-US" dirty="0" smtClean="0"/>
              <a:t>.</a:t>
            </a:r>
          </a:p>
          <a:p>
            <a:endParaRPr lang="en-US" dirty="0"/>
          </a:p>
          <a:p>
            <a:r>
              <a:rPr lang="en-US" dirty="0" smtClean="0"/>
              <a:t>Just as </a:t>
            </a:r>
            <a:r>
              <a:rPr lang="en-US" dirty="0" err="1" smtClean="0"/>
              <a:t>HBase</a:t>
            </a:r>
            <a:r>
              <a:rPr lang="en-US" dirty="0" smtClean="0"/>
              <a:t> is an open source implementation of </a:t>
            </a:r>
            <a:r>
              <a:rPr lang="en-US" dirty="0" err="1" smtClean="0"/>
              <a:t>BigTable</a:t>
            </a:r>
            <a:r>
              <a:rPr lang="en-US" dirty="0" smtClean="0"/>
              <a:t>, HDFS is an open source implementation of GFS.</a:t>
            </a:r>
          </a:p>
          <a:p>
            <a:endParaRPr lang="en-US" dirty="0" smtClean="0"/>
          </a:p>
          <a:p>
            <a:r>
              <a:rPr lang="en-US" dirty="0"/>
              <a:t>HBase leverages HDFS to persist its data to disk storage</a:t>
            </a:r>
            <a:r>
              <a:rPr lang="en-US" dirty="0" smtClean="0"/>
              <a:t>.</a:t>
            </a:r>
          </a:p>
          <a:p>
            <a:endParaRPr lang="en-US" dirty="0"/>
          </a:p>
          <a:p>
            <a:r>
              <a:rPr lang="en-US" dirty="0" smtClean="0"/>
              <a:t>By storing </a:t>
            </a:r>
            <a:r>
              <a:rPr lang="en-US" dirty="0"/>
              <a:t>data in HDFS, HBase offers reliability, availability, seamless </a:t>
            </a:r>
            <a:r>
              <a:rPr lang="en-US" dirty="0" smtClean="0"/>
              <a:t>scalability and high </a:t>
            </a:r>
            <a:r>
              <a:rPr lang="en-US" dirty="0"/>
              <a:t>performance </a:t>
            </a:r>
            <a:r>
              <a:rPr lang="en-US" dirty="0" smtClean="0"/>
              <a:t>— </a:t>
            </a:r>
            <a:r>
              <a:rPr lang="en-US" dirty="0"/>
              <a:t>all on cost effective distributed </a:t>
            </a:r>
            <a:r>
              <a:rPr lang="en-US" dirty="0" smtClean="0"/>
              <a:t>servers.</a:t>
            </a:r>
            <a:endParaRPr lang="en-US" dirty="0"/>
          </a:p>
        </p:txBody>
      </p:sp>
      <p:sp>
        <p:nvSpPr>
          <p:cNvPr id="3" name="Title 2"/>
          <p:cNvSpPr>
            <a:spLocks noGrp="1"/>
          </p:cNvSpPr>
          <p:nvPr>
            <p:ph type="title"/>
          </p:nvPr>
        </p:nvSpPr>
        <p:spPr/>
        <p:txBody>
          <a:bodyPr/>
          <a:lstStyle/>
          <a:p>
            <a:r>
              <a:rPr lang="en-US" dirty="0" smtClean="0"/>
              <a:t>Distributed and persistent</a:t>
            </a:r>
            <a:endParaRPr lang="en-US" dirty="0"/>
          </a:p>
        </p:txBody>
      </p:sp>
    </p:spTree>
    <p:extLst>
      <p:ext uri="{BB962C8B-B14F-4D97-AF65-F5344CB8AC3E}">
        <p14:creationId xmlns:p14="http://schemas.microsoft.com/office/powerpoint/2010/main" val="111308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A</a:t>
            </a:r>
            <a:r>
              <a:rPr lang="en-US" sz="2400" dirty="0" smtClean="0"/>
              <a:t> </a:t>
            </a:r>
            <a:r>
              <a:rPr lang="en-US" sz="2400" dirty="0"/>
              <a:t>map (also known as an associative array) is </a:t>
            </a:r>
            <a:r>
              <a:rPr lang="en-US" sz="2400" dirty="0" smtClean="0"/>
              <a:t>an abstract </a:t>
            </a:r>
            <a:r>
              <a:rPr lang="en-US" sz="2400" dirty="0"/>
              <a:t>collection of key-value pairs, where the key is unique</a:t>
            </a:r>
            <a:r>
              <a:rPr lang="en-US" sz="2400" dirty="0" smtClean="0"/>
              <a:t>.</a:t>
            </a:r>
          </a:p>
          <a:p>
            <a:endParaRPr lang="en-US" sz="2400" dirty="0"/>
          </a:p>
          <a:p>
            <a:r>
              <a:rPr lang="en-US" sz="2400" dirty="0"/>
              <a:t>The keys are stored in HBase and sorted in </a:t>
            </a:r>
            <a:r>
              <a:rPr lang="en-US" sz="2400" dirty="0" smtClean="0"/>
              <a:t>byte lexicographical </a:t>
            </a:r>
            <a:r>
              <a:rPr lang="en-US" sz="2400" dirty="0"/>
              <a:t>order. </a:t>
            </a:r>
            <a:endParaRPr lang="en-US" sz="2400" dirty="0" smtClean="0"/>
          </a:p>
          <a:p>
            <a:endParaRPr lang="en-US" sz="2400" dirty="0" smtClean="0"/>
          </a:p>
          <a:p>
            <a:r>
              <a:rPr lang="en-US" sz="2400" dirty="0" smtClean="0"/>
              <a:t>Each </a:t>
            </a:r>
            <a:r>
              <a:rPr lang="en-US" sz="2400" dirty="0"/>
              <a:t>value can have multiple versions, which makes the </a:t>
            </a:r>
            <a:r>
              <a:rPr lang="en-US" sz="2400" dirty="0" smtClean="0"/>
              <a:t>data </a:t>
            </a:r>
            <a:r>
              <a:rPr lang="en-US" sz="2400" dirty="0"/>
              <a:t>model multidimensional. By default, data versions are implemented with </a:t>
            </a:r>
            <a:r>
              <a:rPr lang="en-US" sz="2400" dirty="0" smtClean="0"/>
              <a:t>a </a:t>
            </a:r>
            <a:r>
              <a:rPr lang="en-US" sz="2400" dirty="0"/>
              <a:t>timestamp.</a:t>
            </a:r>
          </a:p>
        </p:txBody>
      </p:sp>
      <p:sp>
        <p:nvSpPr>
          <p:cNvPr id="3" name="Title 2"/>
          <p:cNvSpPr>
            <a:spLocks noGrp="1"/>
          </p:cNvSpPr>
          <p:nvPr>
            <p:ph type="title"/>
          </p:nvPr>
        </p:nvSpPr>
        <p:spPr/>
        <p:txBody>
          <a:bodyPr/>
          <a:lstStyle/>
          <a:p>
            <a:r>
              <a:rPr lang="en-US" dirty="0"/>
              <a:t>multidimensional sorted map</a:t>
            </a:r>
          </a:p>
        </p:txBody>
      </p:sp>
    </p:spTree>
    <p:extLst>
      <p:ext uri="{BB962C8B-B14F-4D97-AF65-F5344CB8AC3E}">
        <p14:creationId xmlns:p14="http://schemas.microsoft.com/office/powerpoint/2010/main" val="351943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HBase data stores consist of one or more tables, which are indexed by </a:t>
            </a:r>
            <a:r>
              <a:rPr lang="en-US" dirty="0" smtClean="0"/>
              <a:t>row keys</a:t>
            </a:r>
            <a:r>
              <a:rPr lang="en-US" dirty="0"/>
              <a:t>. </a:t>
            </a:r>
            <a:endParaRPr lang="en-US" dirty="0" smtClean="0"/>
          </a:p>
          <a:p>
            <a:endParaRPr lang="en-US" dirty="0" smtClean="0"/>
          </a:p>
          <a:p>
            <a:r>
              <a:rPr lang="en-US" dirty="0" smtClean="0"/>
              <a:t>Data </a:t>
            </a:r>
            <a:r>
              <a:rPr lang="en-US" dirty="0"/>
              <a:t>is stored in rows with columns, and rows can have multiple </a:t>
            </a:r>
            <a:r>
              <a:rPr lang="en-US" dirty="0" smtClean="0"/>
              <a:t>versions</a:t>
            </a:r>
            <a:r>
              <a:rPr lang="en-US" dirty="0"/>
              <a:t>. By default, data versioning for rows is implemented with time stamps. </a:t>
            </a:r>
          </a:p>
          <a:p>
            <a:endParaRPr lang="en-US" dirty="0"/>
          </a:p>
          <a:p>
            <a:r>
              <a:rPr lang="en-US" dirty="0"/>
              <a:t>Columns are grouped into column families, which must be defined up front </a:t>
            </a:r>
            <a:r>
              <a:rPr lang="en-US" dirty="0" smtClean="0"/>
              <a:t>during </a:t>
            </a:r>
            <a:r>
              <a:rPr lang="en-US" dirty="0"/>
              <a:t>table creation</a:t>
            </a:r>
            <a:r>
              <a:rPr lang="en-US" dirty="0" smtClean="0"/>
              <a:t>.</a:t>
            </a:r>
          </a:p>
          <a:p>
            <a:endParaRPr lang="en-US" dirty="0" smtClean="0"/>
          </a:p>
          <a:p>
            <a:r>
              <a:rPr lang="en-US" dirty="0" smtClean="0"/>
              <a:t>Column families are grouped together on disk, so grouping data with similar access patterns reduces overall disk access and increases performance.</a:t>
            </a:r>
            <a:endParaRPr lang="en-US" dirty="0"/>
          </a:p>
        </p:txBody>
      </p:sp>
      <p:sp>
        <p:nvSpPr>
          <p:cNvPr id="3" name="Title 2"/>
          <p:cNvSpPr>
            <a:spLocks noGrp="1"/>
          </p:cNvSpPr>
          <p:nvPr>
            <p:ph type="title"/>
          </p:nvPr>
        </p:nvSpPr>
        <p:spPr/>
        <p:txBody>
          <a:bodyPr/>
          <a:lstStyle/>
          <a:p>
            <a:r>
              <a:rPr lang="en-US" dirty="0"/>
              <a:t>HBase Data Model</a:t>
            </a:r>
          </a:p>
        </p:txBody>
      </p:sp>
    </p:spTree>
    <p:extLst>
      <p:ext uri="{BB962C8B-B14F-4D97-AF65-F5344CB8AC3E}">
        <p14:creationId xmlns:p14="http://schemas.microsoft.com/office/powerpoint/2010/main" val="216527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057400"/>
            <a:ext cx="7467600" cy="4396949"/>
          </a:xfrm>
        </p:spPr>
      </p:pic>
      <p:sp>
        <p:nvSpPr>
          <p:cNvPr id="3" name="Title 2"/>
          <p:cNvSpPr>
            <a:spLocks noGrp="1"/>
          </p:cNvSpPr>
          <p:nvPr>
            <p:ph type="title"/>
          </p:nvPr>
        </p:nvSpPr>
        <p:spPr/>
        <p:txBody>
          <a:bodyPr/>
          <a:lstStyle/>
          <a:p>
            <a:r>
              <a:rPr lang="en-US" dirty="0" smtClean="0"/>
              <a:t>HBASE data model</a:t>
            </a:r>
            <a:endParaRPr lang="en-US" dirty="0"/>
          </a:p>
        </p:txBody>
      </p:sp>
    </p:spTree>
    <p:extLst>
      <p:ext uri="{BB962C8B-B14F-4D97-AF65-F5344CB8AC3E}">
        <p14:creationId xmlns:p14="http://schemas.microsoft.com/office/powerpoint/2010/main" val="350014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Column qualifiers are specific names assigned to our data values.</a:t>
            </a:r>
          </a:p>
          <a:p>
            <a:pPr marL="45720" indent="0">
              <a:buNone/>
            </a:pPr>
            <a:endParaRPr lang="en-US" sz="2400" dirty="0"/>
          </a:p>
          <a:p>
            <a:r>
              <a:rPr lang="en-US" sz="2400" dirty="0"/>
              <a:t>Unlike column </a:t>
            </a:r>
            <a:r>
              <a:rPr lang="en-US" sz="2400" dirty="0" smtClean="0"/>
              <a:t>families, column </a:t>
            </a:r>
            <a:r>
              <a:rPr lang="en-US" sz="2400" dirty="0"/>
              <a:t>qualifiers can be virtually unlimited in content, length and number.</a:t>
            </a:r>
            <a:endParaRPr lang="en-US" sz="2400" dirty="0" smtClean="0"/>
          </a:p>
          <a:p>
            <a:pPr marL="45720" indent="0">
              <a:buNone/>
            </a:pPr>
            <a:endParaRPr lang="en-US" sz="2400" dirty="0" smtClean="0"/>
          </a:p>
          <a:p>
            <a:r>
              <a:rPr lang="en-US" sz="2400" dirty="0" smtClean="0"/>
              <a:t>Because the number of column qualifiers is variable new data can be added to column families on the fly, making HBase flexible and highly scalable.</a:t>
            </a:r>
          </a:p>
          <a:p>
            <a:endParaRPr lang="en-US" dirty="0" smtClean="0"/>
          </a:p>
        </p:txBody>
      </p:sp>
      <p:sp>
        <p:nvSpPr>
          <p:cNvPr id="3" name="Title 2"/>
          <p:cNvSpPr>
            <a:spLocks noGrp="1"/>
          </p:cNvSpPr>
          <p:nvPr>
            <p:ph type="title"/>
          </p:nvPr>
        </p:nvSpPr>
        <p:spPr/>
        <p:txBody>
          <a:bodyPr/>
          <a:lstStyle/>
          <a:p>
            <a:r>
              <a:rPr lang="en-US" dirty="0" smtClean="0"/>
              <a:t>Hbase data model</a:t>
            </a:r>
            <a:endParaRPr lang="en-US" dirty="0"/>
          </a:p>
        </p:txBody>
      </p:sp>
    </p:spTree>
    <p:extLst>
      <p:ext uri="{BB962C8B-B14F-4D97-AF65-F5344CB8AC3E}">
        <p14:creationId xmlns:p14="http://schemas.microsoft.com/office/powerpoint/2010/main" val="297732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a:t>HBase stores the column qualifier with our value, and since HBase doesn’t limit the number of column qualifiers we can have, creating long column qualifiers can be quite costly in terms of storage</a:t>
            </a:r>
            <a:r>
              <a:rPr lang="en-US" sz="2400" dirty="0" smtClean="0"/>
              <a:t>.</a:t>
            </a:r>
          </a:p>
          <a:p>
            <a:endParaRPr lang="en-US" sz="2400" dirty="0"/>
          </a:p>
          <a:p>
            <a:r>
              <a:rPr lang="en-US" sz="2400" dirty="0" smtClean="0"/>
              <a:t>Values </a:t>
            </a:r>
            <a:r>
              <a:rPr lang="en-US" sz="2400" dirty="0"/>
              <a:t>stored in HBase are </a:t>
            </a:r>
            <a:r>
              <a:rPr lang="en-US" sz="2400" dirty="0" smtClean="0"/>
              <a:t>time stamped </a:t>
            </a:r>
            <a:r>
              <a:rPr lang="en-US" sz="2400" dirty="0"/>
              <a:t>by default, which means </a:t>
            </a:r>
            <a:r>
              <a:rPr lang="en-US" sz="2400" dirty="0" smtClean="0"/>
              <a:t>we </a:t>
            </a:r>
            <a:r>
              <a:rPr lang="en-US" sz="2400" dirty="0"/>
              <a:t>have a way to identify different versions </a:t>
            </a:r>
            <a:r>
              <a:rPr lang="en-US" sz="2400" dirty="0" smtClean="0"/>
              <a:t>of our </a:t>
            </a:r>
            <a:r>
              <a:rPr lang="en-US" sz="2400" dirty="0"/>
              <a:t>data right out of the box</a:t>
            </a:r>
            <a:r>
              <a:rPr lang="en-US" sz="2400" dirty="0" smtClean="0"/>
              <a:t>.</a:t>
            </a:r>
          </a:p>
          <a:p>
            <a:endParaRPr lang="en-US" sz="2400" dirty="0"/>
          </a:p>
          <a:p>
            <a:r>
              <a:rPr lang="en-US" sz="2400" dirty="0"/>
              <a:t>The versioned data is stored </a:t>
            </a:r>
            <a:r>
              <a:rPr lang="en-US" sz="2400" dirty="0" smtClean="0"/>
              <a:t>in decreasing </a:t>
            </a:r>
            <a:r>
              <a:rPr lang="en-US" sz="2400" dirty="0"/>
              <a:t>order, so that the most recent value is returned by default </a:t>
            </a:r>
            <a:r>
              <a:rPr lang="en-US" sz="2400" dirty="0" smtClean="0"/>
              <a:t>unless a </a:t>
            </a:r>
            <a:r>
              <a:rPr lang="en-US" sz="2400" dirty="0"/>
              <a:t>query specifies a particular timestamp</a:t>
            </a:r>
            <a:r>
              <a:rPr lang="en-US" sz="2400" dirty="0" smtClean="0"/>
              <a:t>.</a:t>
            </a:r>
          </a:p>
          <a:p>
            <a:endParaRPr lang="en-US" dirty="0"/>
          </a:p>
          <a:p>
            <a:endParaRPr lang="en-US" dirty="0"/>
          </a:p>
        </p:txBody>
      </p:sp>
      <p:sp>
        <p:nvSpPr>
          <p:cNvPr id="3" name="Title 2"/>
          <p:cNvSpPr>
            <a:spLocks noGrp="1"/>
          </p:cNvSpPr>
          <p:nvPr>
            <p:ph type="title"/>
          </p:nvPr>
        </p:nvSpPr>
        <p:spPr/>
        <p:txBody>
          <a:bodyPr/>
          <a:lstStyle/>
          <a:p>
            <a:r>
              <a:rPr lang="en-US" dirty="0" smtClean="0"/>
              <a:t>Hbase data model</a:t>
            </a:r>
            <a:endParaRPr lang="en-US" dirty="0"/>
          </a:p>
        </p:txBody>
      </p:sp>
    </p:spTree>
    <p:extLst>
      <p:ext uri="{BB962C8B-B14F-4D97-AF65-F5344CB8AC3E}">
        <p14:creationId xmlns:p14="http://schemas.microsoft.com/office/powerpoint/2010/main" val="2516294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981200"/>
            <a:ext cx="6172294" cy="4406900"/>
          </a:xfrm>
        </p:spPr>
      </p:pic>
      <p:sp>
        <p:nvSpPr>
          <p:cNvPr id="3" name="Title 2"/>
          <p:cNvSpPr>
            <a:spLocks noGrp="1"/>
          </p:cNvSpPr>
          <p:nvPr>
            <p:ph type="title"/>
          </p:nvPr>
        </p:nvSpPr>
        <p:spPr/>
        <p:txBody>
          <a:bodyPr/>
          <a:lstStyle/>
          <a:p>
            <a:r>
              <a:rPr lang="en-US" dirty="0" smtClean="0"/>
              <a:t>Hbase architecture</a:t>
            </a:r>
            <a:endParaRPr lang="en-US" dirty="0"/>
          </a:p>
        </p:txBody>
      </p:sp>
    </p:spTree>
    <p:extLst>
      <p:ext uri="{BB962C8B-B14F-4D97-AF65-F5344CB8AC3E}">
        <p14:creationId xmlns:p14="http://schemas.microsoft.com/office/powerpoint/2010/main" val="407553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smtClean="0"/>
              <a:t>History</a:t>
            </a:r>
          </a:p>
          <a:p>
            <a:r>
              <a:rPr lang="en-US" dirty="0"/>
              <a:t>Why use Hbase</a:t>
            </a:r>
            <a:r>
              <a:rPr lang="en-US" dirty="0" smtClean="0"/>
              <a:t>?</a:t>
            </a:r>
          </a:p>
          <a:p>
            <a:r>
              <a:rPr lang="en-US" dirty="0" smtClean="0"/>
              <a:t>Hbase vs. HDFS</a:t>
            </a:r>
          </a:p>
          <a:p>
            <a:r>
              <a:rPr lang="en-US" dirty="0"/>
              <a:t>What is Hbase</a:t>
            </a:r>
            <a:r>
              <a:rPr lang="en-US" dirty="0" smtClean="0"/>
              <a:t>?</a:t>
            </a:r>
          </a:p>
          <a:p>
            <a:r>
              <a:rPr lang="en-US" dirty="0" smtClean="0"/>
              <a:t>Hbase Data Model</a:t>
            </a:r>
          </a:p>
          <a:p>
            <a:r>
              <a:rPr lang="en-US" dirty="0" smtClean="0"/>
              <a:t>Hbase Architecture</a:t>
            </a:r>
          </a:p>
          <a:p>
            <a:r>
              <a:rPr lang="en-US" dirty="0"/>
              <a:t>Acid properties in </a:t>
            </a:r>
            <a:r>
              <a:rPr lang="en-US" dirty="0" smtClean="0"/>
              <a:t>hbase</a:t>
            </a:r>
          </a:p>
          <a:p>
            <a:r>
              <a:rPr lang="en-US" dirty="0"/>
              <a:t>Accessing hbase</a:t>
            </a:r>
            <a:endParaRPr lang="en-US" dirty="0" smtClean="0"/>
          </a:p>
          <a:p>
            <a:r>
              <a:rPr lang="en-US" dirty="0" smtClean="0"/>
              <a:t>Hbase API</a:t>
            </a:r>
          </a:p>
          <a:p>
            <a:r>
              <a:rPr lang="en-US" dirty="0" smtClean="0"/>
              <a:t>Hbase vs. RDBMS</a:t>
            </a:r>
          </a:p>
          <a:p>
            <a:r>
              <a:rPr lang="en-US" dirty="0" smtClean="0"/>
              <a:t>Installation</a:t>
            </a:r>
          </a:p>
          <a:p>
            <a:r>
              <a:rPr lang="en-US" dirty="0" smtClean="0"/>
              <a:t>References</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2518145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RegionServers are the software processes (often called daemons) </a:t>
            </a:r>
            <a:r>
              <a:rPr lang="en-US" dirty="0" smtClean="0"/>
              <a:t>we activate to store and retrieve data </a:t>
            </a:r>
            <a:r>
              <a:rPr lang="en-US" dirty="0"/>
              <a:t>in HBase. In </a:t>
            </a:r>
            <a:r>
              <a:rPr lang="en-US" dirty="0" smtClean="0"/>
              <a:t>production environments, each RegionServer</a:t>
            </a:r>
            <a:r>
              <a:rPr lang="en-US" dirty="0"/>
              <a:t> </a:t>
            </a:r>
            <a:r>
              <a:rPr lang="en-US" dirty="0" smtClean="0"/>
              <a:t>is </a:t>
            </a:r>
            <a:r>
              <a:rPr lang="en-US" dirty="0"/>
              <a:t>deployed on its own dedicated compute node</a:t>
            </a:r>
            <a:r>
              <a:rPr lang="en-US" dirty="0" smtClean="0"/>
              <a:t>.</a:t>
            </a:r>
          </a:p>
          <a:p>
            <a:endParaRPr lang="en-US" dirty="0"/>
          </a:p>
          <a:p>
            <a:r>
              <a:rPr lang="en-US" dirty="0" smtClean="0"/>
              <a:t>When a table grows beyond a configurable limit HBase </a:t>
            </a:r>
            <a:r>
              <a:rPr lang="en-US" dirty="0"/>
              <a:t>system automatically splits the table and distributes the load </a:t>
            </a:r>
            <a:r>
              <a:rPr lang="en-US" dirty="0" smtClean="0"/>
              <a:t>to another RegionServer. This is called </a:t>
            </a:r>
            <a:r>
              <a:rPr lang="en-US" b="1" dirty="0" smtClean="0"/>
              <a:t>auto-sharding</a:t>
            </a:r>
            <a:r>
              <a:rPr lang="en-US" dirty="0" smtClean="0"/>
              <a:t>.</a:t>
            </a:r>
          </a:p>
          <a:p>
            <a:endParaRPr lang="en-US" dirty="0"/>
          </a:p>
          <a:p>
            <a:r>
              <a:rPr lang="en-US" dirty="0"/>
              <a:t>As tables are </a:t>
            </a:r>
            <a:r>
              <a:rPr lang="en-US" dirty="0" smtClean="0"/>
              <a:t>split</a:t>
            </a:r>
            <a:r>
              <a:rPr lang="en-US" dirty="0"/>
              <a:t>, the splits become regions. Regions store a range of key-value pairs, and </a:t>
            </a:r>
            <a:r>
              <a:rPr lang="en-US" dirty="0" smtClean="0"/>
              <a:t>each </a:t>
            </a:r>
            <a:r>
              <a:rPr lang="en-US" dirty="0"/>
              <a:t>RegionServer manages a configurable number of </a:t>
            </a:r>
            <a:r>
              <a:rPr lang="en-US" dirty="0" smtClean="0"/>
              <a:t>regions.</a:t>
            </a:r>
            <a:endParaRPr lang="en-US" dirty="0"/>
          </a:p>
        </p:txBody>
      </p:sp>
      <p:sp>
        <p:nvSpPr>
          <p:cNvPr id="3" name="Title 2"/>
          <p:cNvSpPr>
            <a:spLocks noGrp="1"/>
          </p:cNvSpPr>
          <p:nvPr>
            <p:ph type="title"/>
          </p:nvPr>
        </p:nvSpPr>
        <p:spPr/>
        <p:txBody>
          <a:bodyPr/>
          <a:lstStyle/>
          <a:p>
            <a:r>
              <a:rPr lang="en-US" sz="2800" dirty="0" smtClean="0"/>
              <a:t>Hbase architecture: region servers</a:t>
            </a:r>
            <a:endParaRPr lang="en-US" sz="2800" dirty="0"/>
          </a:p>
        </p:txBody>
      </p:sp>
    </p:spTree>
    <p:extLst>
      <p:ext uri="{BB962C8B-B14F-4D97-AF65-F5344CB8AC3E}">
        <p14:creationId xmlns:p14="http://schemas.microsoft.com/office/powerpoint/2010/main" val="1547256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828800"/>
            <a:ext cx="5509738" cy="4404742"/>
          </a:xfrm>
        </p:spPr>
      </p:pic>
      <p:sp>
        <p:nvSpPr>
          <p:cNvPr id="3" name="Title 2"/>
          <p:cNvSpPr>
            <a:spLocks noGrp="1"/>
          </p:cNvSpPr>
          <p:nvPr>
            <p:ph type="title"/>
          </p:nvPr>
        </p:nvSpPr>
        <p:spPr/>
        <p:txBody>
          <a:bodyPr/>
          <a:lstStyle/>
          <a:p>
            <a:r>
              <a:rPr lang="en-US" dirty="0" smtClean="0"/>
              <a:t>Hbase architecture</a:t>
            </a:r>
            <a:endParaRPr lang="en-US" dirty="0"/>
          </a:p>
        </p:txBody>
      </p:sp>
    </p:spTree>
    <p:extLst>
      <p:ext uri="{BB962C8B-B14F-4D97-AF65-F5344CB8AC3E}">
        <p14:creationId xmlns:p14="http://schemas.microsoft.com/office/powerpoint/2010/main" val="220195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E</a:t>
            </a:r>
            <a:r>
              <a:rPr lang="en-US" dirty="0" smtClean="0"/>
              <a:t>ach </a:t>
            </a:r>
            <a:r>
              <a:rPr lang="en-US" dirty="0"/>
              <a:t>column family store object has a read </a:t>
            </a:r>
            <a:r>
              <a:rPr lang="en-US" dirty="0" smtClean="0"/>
              <a:t>cache called </a:t>
            </a:r>
            <a:r>
              <a:rPr lang="en-US" dirty="0"/>
              <a:t>the BlockCache and a write cache called the MemStore. </a:t>
            </a:r>
            <a:endParaRPr lang="en-US" dirty="0" smtClean="0"/>
          </a:p>
          <a:p>
            <a:endParaRPr lang="en-US" b="1" dirty="0"/>
          </a:p>
          <a:p>
            <a:r>
              <a:rPr lang="en-US" dirty="0"/>
              <a:t>The </a:t>
            </a:r>
            <a:r>
              <a:rPr lang="en-US" dirty="0" smtClean="0"/>
              <a:t>BlockCache</a:t>
            </a:r>
            <a:r>
              <a:rPr lang="en-US" dirty="0"/>
              <a:t> </a:t>
            </a:r>
            <a:r>
              <a:rPr lang="en-US" dirty="0" smtClean="0"/>
              <a:t>helps </a:t>
            </a:r>
            <a:r>
              <a:rPr lang="en-US" dirty="0"/>
              <a:t>with random read performance</a:t>
            </a:r>
            <a:r>
              <a:rPr lang="en-US" dirty="0" smtClean="0"/>
              <a:t>.</a:t>
            </a:r>
          </a:p>
          <a:p>
            <a:endParaRPr lang="en-US" b="1" dirty="0"/>
          </a:p>
          <a:p>
            <a:r>
              <a:rPr lang="en-US" dirty="0"/>
              <a:t>The Write Ahead Log (WAL, for short) ensures that </a:t>
            </a:r>
            <a:r>
              <a:rPr lang="en-US" dirty="0" smtClean="0"/>
              <a:t>our Hbase writes </a:t>
            </a:r>
            <a:r>
              <a:rPr lang="en-US" dirty="0"/>
              <a:t>are reliable</a:t>
            </a:r>
            <a:r>
              <a:rPr lang="en-US" dirty="0" smtClean="0"/>
              <a:t>.</a:t>
            </a:r>
          </a:p>
          <a:p>
            <a:endParaRPr lang="en-US" b="1" dirty="0" smtClean="0"/>
          </a:p>
          <a:p>
            <a:r>
              <a:rPr lang="en-US" dirty="0"/>
              <a:t>The design of HBase is to flush column family data stored in </a:t>
            </a:r>
            <a:r>
              <a:rPr lang="en-US" dirty="0" smtClean="0"/>
              <a:t>the MemStore </a:t>
            </a:r>
            <a:r>
              <a:rPr lang="en-US" dirty="0"/>
              <a:t>to one HFile per flush. Then at configurable intervals HFiles </a:t>
            </a:r>
            <a:r>
              <a:rPr lang="en-US" dirty="0" smtClean="0"/>
              <a:t>are combined </a:t>
            </a:r>
            <a:r>
              <a:rPr lang="en-US" dirty="0"/>
              <a:t>into larger HFiles.</a:t>
            </a:r>
            <a:endParaRPr lang="en-US" b="1" dirty="0"/>
          </a:p>
          <a:p>
            <a:endParaRPr lang="en-US" b="1" dirty="0"/>
          </a:p>
        </p:txBody>
      </p:sp>
      <p:sp>
        <p:nvSpPr>
          <p:cNvPr id="3" name="Title 2"/>
          <p:cNvSpPr>
            <a:spLocks noGrp="1"/>
          </p:cNvSpPr>
          <p:nvPr>
            <p:ph type="title"/>
          </p:nvPr>
        </p:nvSpPr>
        <p:spPr/>
        <p:txBody>
          <a:bodyPr/>
          <a:lstStyle/>
          <a:p>
            <a:r>
              <a:rPr lang="en-US" sz="2800" dirty="0" smtClean="0"/>
              <a:t>Hbase architecture: region servers</a:t>
            </a:r>
            <a:endParaRPr lang="en-US" sz="2800" dirty="0"/>
          </a:p>
        </p:txBody>
      </p:sp>
    </p:spTree>
    <p:extLst>
      <p:ext uri="{BB962C8B-B14F-4D97-AF65-F5344CB8AC3E}">
        <p14:creationId xmlns:p14="http://schemas.microsoft.com/office/powerpoint/2010/main" val="913741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130" y="2514600"/>
            <a:ext cx="5715000" cy="4024356"/>
          </a:xfrm>
        </p:spPr>
      </p:pic>
      <p:sp>
        <p:nvSpPr>
          <p:cNvPr id="3" name="Title 2"/>
          <p:cNvSpPr>
            <a:spLocks noGrp="1"/>
          </p:cNvSpPr>
          <p:nvPr>
            <p:ph type="title"/>
          </p:nvPr>
        </p:nvSpPr>
        <p:spPr/>
        <p:txBody>
          <a:bodyPr/>
          <a:lstStyle/>
          <a:p>
            <a:r>
              <a:rPr lang="en-US" sz="2800" dirty="0" smtClean="0"/>
              <a:t>Hbase architecture: Compactions</a:t>
            </a:r>
            <a:endParaRPr lang="en-US" sz="2800" dirty="0"/>
          </a:p>
        </p:txBody>
      </p:sp>
      <p:sp>
        <p:nvSpPr>
          <p:cNvPr id="6" name="Rectangle 5"/>
          <p:cNvSpPr/>
          <p:nvPr/>
        </p:nvSpPr>
        <p:spPr>
          <a:xfrm>
            <a:off x="381000" y="1828800"/>
            <a:ext cx="8458200" cy="707886"/>
          </a:xfrm>
          <a:prstGeom prst="rect">
            <a:avLst/>
          </a:prstGeom>
        </p:spPr>
        <p:txBody>
          <a:bodyPr wrap="square">
            <a:spAutoFit/>
          </a:bodyPr>
          <a:lstStyle/>
          <a:p>
            <a:r>
              <a:rPr lang="en-US" sz="2000" b="1" dirty="0">
                <a:solidFill>
                  <a:schemeClr val="tx2"/>
                </a:solidFill>
                <a:latin typeface="CheltenhamStd-BookItalic"/>
              </a:rPr>
              <a:t>Compaction</a:t>
            </a:r>
            <a:r>
              <a:rPr lang="en-US" sz="2000" dirty="0">
                <a:solidFill>
                  <a:schemeClr val="tx2"/>
                </a:solidFill>
                <a:latin typeface="CheltenhamStd-Book"/>
              </a:rPr>
              <a:t>, the process by which HBase cleans up after itself, comes in two </a:t>
            </a:r>
            <a:r>
              <a:rPr lang="en-US" sz="2000" dirty="0" smtClean="0">
                <a:solidFill>
                  <a:schemeClr val="tx2"/>
                </a:solidFill>
                <a:latin typeface="CheltenhamStd-Book"/>
              </a:rPr>
              <a:t>flavors: major </a:t>
            </a:r>
            <a:r>
              <a:rPr lang="en-US" sz="2000" dirty="0">
                <a:solidFill>
                  <a:schemeClr val="tx2"/>
                </a:solidFill>
                <a:latin typeface="CheltenhamStd-Book"/>
              </a:rPr>
              <a:t>and </a:t>
            </a:r>
            <a:r>
              <a:rPr lang="en-US" sz="2000" dirty="0" smtClean="0">
                <a:solidFill>
                  <a:schemeClr val="tx2"/>
                </a:solidFill>
                <a:latin typeface="CheltenhamStd-Book"/>
              </a:rPr>
              <a:t>minor.</a:t>
            </a:r>
            <a:endParaRPr lang="en-US" sz="2000" dirty="0">
              <a:solidFill>
                <a:schemeClr val="tx2"/>
              </a:solidFill>
            </a:endParaRPr>
          </a:p>
        </p:txBody>
      </p:sp>
    </p:spTree>
    <p:extLst>
      <p:ext uri="{BB962C8B-B14F-4D97-AF65-F5344CB8AC3E}">
        <p14:creationId xmlns:p14="http://schemas.microsoft.com/office/powerpoint/2010/main" val="2276876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Minor compactions combine a configurable number of smaller HFiles into </a:t>
            </a:r>
            <a:r>
              <a:rPr lang="en-US" dirty="0" smtClean="0"/>
              <a:t>one larger </a:t>
            </a:r>
            <a:r>
              <a:rPr lang="en-US" dirty="0"/>
              <a:t>HFile</a:t>
            </a:r>
            <a:r>
              <a:rPr lang="en-US" dirty="0" smtClean="0"/>
              <a:t>.</a:t>
            </a:r>
          </a:p>
          <a:p>
            <a:endParaRPr lang="en-US" dirty="0" smtClean="0"/>
          </a:p>
          <a:p>
            <a:endParaRPr lang="en-US" dirty="0"/>
          </a:p>
          <a:p>
            <a:r>
              <a:rPr lang="en-US" dirty="0"/>
              <a:t>Minor compactions are important because </a:t>
            </a:r>
            <a:r>
              <a:rPr lang="en-US" dirty="0" smtClean="0"/>
              <a:t>without them</a:t>
            </a:r>
            <a:r>
              <a:rPr lang="en-US" dirty="0"/>
              <a:t>, reading a particular row can require many disk reads and cause </a:t>
            </a:r>
            <a:r>
              <a:rPr lang="en-US" dirty="0" smtClean="0"/>
              <a:t>slow overall </a:t>
            </a:r>
            <a:r>
              <a:rPr lang="en-US" dirty="0"/>
              <a:t>performance</a:t>
            </a:r>
            <a:r>
              <a:rPr lang="en-US" dirty="0" smtClean="0"/>
              <a:t>.</a:t>
            </a:r>
          </a:p>
          <a:p>
            <a:endParaRPr lang="en-US" dirty="0" smtClean="0"/>
          </a:p>
          <a:p>
            <a:endParaRPr lang="en-US" dirty="0"/>
          </a:p>
          <a:p>
            <a:r>
              <a:rPr lang="en-US" dirty="0"/>
              <a:t>A major compaction seeks to </a:t>
            </a:r>
            <a:r>
              <a:rPr lang="en-US" dirty="0" smtClean="0"/>
              <a:t>combine </a:t>
            </a:r>
            <a:r>
              <a:rPr lang="en-US" i="1" dirty="0" smtClean="0"/>
              <a:t>all </a:t>
            </a:r>
            <a:r>
              <a:rPr lang="en-US" dirty="0"/>
              <a:t>HFiles into one large HFile. In addition, a major compaction does </a:t>
            </a:r>
            <a:r>
              <a:rPr lang="en-US" dirty="0" smtClean="0"/>
              <a:t>the cleanup </a:t>
            </a:r>
            <a:r>
              <a:rPr lang="en-US" dirty="0"/>
              <a:t>work after a user deletes a record.</a:t>
            </a:r>
          </a:p>
        </p:txBody>
      </p:sp>
      <p:sp>
        <p:nvSpPr>
          <p:cNvPr id="3" name="Title 2"/>
          <p:cNvSpPr>
            <a:spLocks noGrp="1"/>
          </p:cNvSpPr>
          <p:nvPr>
            <p:ph type="title"/>
          </p:nvPr>
        </p:nvSpPr>
        <p:spPr/>
        <p:txBody>
          <a:bodyPr/>
          <a:lstStyle/>
          <a:p>
            <a:r>
              <a:rPr lang="en-US" sz="2800" dirty="0" smtClean="0"/>
              <a:t>Hbase architecture: compactions</a:t>
            </a:r>
            <a:endParaRPr lang="en-US" sz="2800" dirty="0"/>
          </a:p>
        </p:txBody>
      </p:sp>
    </p:spTree>
    <p:extLst>
      <p:ext uri="{BB962C8B-B14F-4D97-AF65-F5344CB8AC3E}">
        <p14:creationId xmlns:p14="http://schemas.microsoft.com/office/powerpoint/2010/main" val="1693639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45720" indent="0">
              <a:buNone/>
            </a:pPr>
            <a:r>
              <a:rPr lang="en-US" sz="2800" dirty="0" smtClean="0"/>
              <a:t>Responsibilities of a Master Server:</a:t>
            </a:r>
          </a:p>
          <a:p>
            <a:pPr marL="45720" indent="0">
              <a:buNone/>
            </a:pPr>
            <a:endParaRPr lang="en-US" sz="2800" dirty="0" smtClean="0"/>
          </a:p>
          <a:p>
            <a:r>
              <a:rPr lang="en-US" sz="2800" dirty="0" smtClean="0"/>
              <a:t>Monitor the region servers in the Hbase clusters.</a:t>
            </a:r>
          </a:p>
          <a:p>
            <a:endParaRPr lang="en-US" sz="2800" dirty="0" smtClean="0"/>
          </a:p>
          <a:p>
            <a:r>
              <a:rPr lang="en-US" sz="2800" dirty="0" smtClean="0"/>
              <a:t>Handle metadata operations.</a:t>
            </a:r>
          </a:p>
          <a:p>
            <a:endParaRPr lang="en-US" sz="2800" dirty="0" smtClean="0"/>
          </a:p>
          <a:p>
            <a:r>
              <a:rPr lang="en-US" sz="2800" dirty="0" smtClean="0"/>
              <a:t>Assign regions.</a:t>
            </a:r>
          </a:p>
          <a:p>
            <a:endParaRPr lang="en-US" sz="2800" dirty="0" smtClean="0"/>
          </a:p>
          <a:p>
            <a:r>
              <a:rPr lang="en-US" sz="2800" dirty="0" smtClean="0"/>
              <a:t>Manage region server failover.</a:t>
            </a:r>
          </a:p>
          <a:p>
            <a:endParaRPr lang="en-US" dirty="0"/>
          </a:p>
        </p:txBody>
      </p:sp>
      <p:sp>
        <p:nvSpPr>
          <p:cNvPr id="3" name="Title 2"/>
          <p:cNvSpPr>
            <a:spLocks noGrp="1"/>
          </p:cNvSpPr>
          <p:nvPr>
            <p:ph type="title"/>
          </p:nvPr>
        </p:nvSpPr>
        <p:spPr/>
        <p:txBody>
          <a:bodyPr/>
          <a:lstStyle/>
          <a:p>
            <a:r>
              <a:rPr lang="en-US" sz="2800" dirty="0" smtClean="0"/>
              <a:t>Hbase architecture: master server</a:t>
            </a:r>
            <a:endParaRPr lang="en-US" sz="2800" dirty="0"/>
          </a:p>
        </p:txBody>
      </p:sp>
    </p:spTree>
    <p:extLst>
      <p:ext uri="{BB962C8B-B14F-4D97-AF65-F5344CB8AC3E}">
        <p14:creationId xmlns:p14="http://schemas.microsoft.com/office/powerpoint/2010/main" val="4086665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dirty="0"/>
              <a:t>Oversee load balancing of regions across all available region servers</a:t>
            </a:r>
            <a:r>
              <a:rPr lang="en-US" sz="2800" dirty="0" smtClean="0"/>
              <a:t>.</a:t>
            </a:r>
          </a:p>
          <a:p>
            <a:endParaRPr lang="en-US" sz="2800" dirty="0"/>
          </a:p>
          <a:p>
            <a:r>
              <a:rPr lang="en-US" sz="2800" dirty="0"/>
              <a:t>Manage and clean catalog tables</a:t>
            </a:r>
            <a:r>
              <a:rPr lang="en-US" sz="2800" dirty="0" smtClean="0"/>
              <a:t>.</a:t>
            </a:r>
          </a:p>
          <a:p>
            <a:endParaRPr lang="en-US" sz="2800" dirty="0"/>
          </a:p>
          <a:p>
            <a:r>
              <a:rPr lang="en-US" sz="2800" dirty="0"/>
              <a:t>Clear the WAL</a:t>
            </a:r>
            <a:r>
              <a:rPr lang="en-US" sz="2800" dirty="0" smtClean="0"/>
              <a:t>.</a:t>
            </a:r>
          </a:p>
          <a:p>
            <a:endParaRPr lang="en-US" sz="2800" dirty="0"/>
          </a:p>
          <a:p>
            <a:r>
              <a:rPr lang="en-US" sz="2800" dirty="0"/>
              <a:t>Provide a coprocessor framework for observing master operations</a:t>
            </a:r>
            <a:r>
              <a:rPr lang="en-US" sz="2800" dirty="0" smtClean="0"/>
              <a:t>.</a:t>
            </a:r>
          </a:p>
          <a:p>
            <a:endParaRPr lang="en-US" sz="2800" dirty="0"/>
          </a:p>
          <a:p>
            <a:pPr marL="45720" indent="0">
              <a:buNone/>
            </a:pPr>
            <a:r>
              <a:rPr lang="en-US" sz="2800" dirty="0"/>
              <a:t>There should always be a backup MasterServer in any HBase cluster incase of failover of the actual MasterServer.</a:t>
            </a:r>
          </a:p>
          <a:p>
            <a:endParaRPr lang="en-US" sz="2800" dirty="0" smtClean="0"/>
          </a:p>
          <a:p>
            <a:endParaRPr lang="en-US" sz="2800" dirty="0"/>
          </a:p>
          <a:p>
            <a:endParaRPr lang="en-US" dirty="0"/>
          </a:p>
        </p:txBody>
      </p:sp>
      <p:sp>
        <p:nvSpPr>
          <p:cNvPr id="3" name="Title 2"/>
          <p:cNvSpPr>
            <a:spLocks noGrp="1"/>
          </p:cNvSpPr>
          <p:nvPr>
            <p:ph type="title"/>
          </p:nvPr>
        </p:nvSpPr>
        <p:spPr/>
        <p:txBody>
          <a:bodyPr/>
          <a:lstStyle/>
          <a:p>
            <a:r>
              <a:rPr lang="en-US" sz="2800" dirty="0" smtClean="0"/>
              <a:t>Hbase architecture: master server</a:t>
            </a:r>
            <a:endParaRPr lang="en-US" sz="2800" dirty="0"/>
          </a:p>
        </p:txBody>
      </p:sp>
    </p:spTree>
    <p:extLst>
      <p:ext uri="{BB962C8B-B14F-4D97-AF65-F5344CB8AC3E}">
        <p14:creationId xmlns:p14="http://schemas.microsoft.com/office/powerpoint/2010/main" val="2112463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endParaRPr lang="en-US" sz="2400" dirty="0"/>
          </a:p>
          <a:p>
            <a:r>
              <a:rPr lang="en-US" sz="2400" dirty="0"/>
              <a:t>HBase clusters can be huge and coordinating the operations of </a:t>
            </a:r>
            <a:r>
              <a:rPr lang="en-US" sz="2400" dirty="0" smtClean="0"/>
              <a:t>the MasterServers</a:t>
            </a:r>
            <a:r>
              <a:rPr lang="en-US" sz="2400" dirty="0"/>
              <a:t>, RegionServers, and clients can be a daunting task, but </a:t>
            </a:r>
            <a:r>
              <a:rPr lang="en-US" sz="2400" dirty="0" smtClean="0"/>
              <a:t>that’s where </a:t>
            </a:r>
            <a:r>
              <a:rPr lang="en-US" sz="2400" b="1" dirty="0"/>
              <a:t>Zookeeper</a:t>
            </a:r>
            <a:r>
              <a:rPr lang="en-US" sz="2400" dirty="0"/>
              <a:t> enters the picture</a:t>
            </a:r>
            <a:r>
              <a:rPr lang="en-US" sz="2400" dirty="0" smtClean="0"/>
              <a:t>.</a:t>
            </a:r>
          </a:p>
          <a:p>
            <a:endParaRPr lang="en-US" sz="2400" dirty="0"/>
          </a:p>
          <a:p>
            <a:r>
              <a:rPr lang="en-US" sz="2400" dirty="0"/>
              <a:t>Zookeeper is a distributed cluster of servers that collectively provides </a:t>
            </a:r>
            <a:r>
              <a:rPr lang="en-US" sz="2400" dirty="0" smtClean="0"/>
              <a:t>reliable coordination </a:t>
            </a:r>
            <a:r>
              <a:rPr lang="en-US" sz="2400" dirty="0"/>
              <a:t>and synchronization services for clustered applications.</a:t>
            </a:r>
            <a:endParaRPr lang="en-US" sz="2400" dirty="0" smtClean="0"/>
          </a:p>
          <a:p>
            <a:endParaRPr lang="en-US" dirty="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sz="2800" dirty="0" smtClean="0"/>
              <a:t>Hbase architecture: zookeeper</a:t>
            </a:r>
            <a:endParaRPr lang="en-US" sz="2800" dirty="0"/>
          </a:p>
        </p:txBody>
      </p:sp>
    </p:spTree>
    <p:extLst>
      <p:ext uri="{BB962C8B-B14F-4D97-AF65-F5344CB8AC3E}">
        <p14:creationId xmlns:p14="http://schemas.microsoft.com/office/powerpoint/2010/main" val="3651691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HBase provides a high degree of reliability. HBase can tolerate any failure and still function properly.</a:t>
            </a:r>
          </a:p>
          <a:p>
            <a:endParaRPr lang="en-US" sz="2800" dirty="0" smtClean="0"/>
          </a:p>
          <a:p>
            <a:endParaRPr lang="en-US" sz="2800" dirty="0"/>
          </a:p>
          <a:p>
            <a:r>
              <a:rPr lang="en-US" sz="2800" dirty="0" smtClean="0"/>
              <a:t>HBase provides “Consistency</a:t>
            </a:r>
            <a:r>
              <a:rPr lang="en-US" sz="2800" dirty="0"/>
              <a:t>” and “Partition Tolerance” but is not always “Available</a:t>
            </a:r>
            <a:r>
              <a:rPr lang="en-US" sz="2800" dirty="0" smtClean="0"/>
              <a:t>.”</a:t>
            </a:r>
          </a:p>
          <a:p>
            <a:endParaRPr lang="en-US" dirty="0"/>
          </a:p>
          <a:p>
            <a:endParaRPr lang="en-US" dirty="0"/>
          </a:p>
        </p:txBody>
      </p:sp>
      <p:sp>
        <p:nvSpPr>
          <p:cNvPr id="3" name="Title 2"/>
          <p:cNvSpPr>
            <a:spLocks noGrp="1"/>
          </p:cNvSpPr>
          <p:nvPr>
            <p:ph type="title"/>
          </p:nvPr>
        </p:nvSpPr>
        <p:spPr/>
        <p:txBody>
          <a:bodyPr/>
          <a:lstStyle/>
          <a:p>
            <a:r>
              <a:rPr lang="en-US" sz="2800" dirty="0" smtClean="0"/>
              <a:t>Hbase architecture: CAP theorem</a:t>
            </a:r>
            <a:endParaRPr lang="en-US" sz="2800" dirty="0"/>
          </a:p>
        </p:txBody>
      </p:sp>
    </p:spTree>
    <p:extLst>
      <p:ext uri="{BB962C8B-B14F-4D97-AF65-F5344CB8AC3E}">
        <p14:creationId xmlns:p14="http://schemas.microsoft.com/office/powerpoint/2010/main" val="1899715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t>
            </a:r>
            <a:r>
              <a:rPr lang="en-US" dirty="0"/>
              <a:t>compared </a:t>
            </a:r>
            <a:r>
              <a:rPr lang="en-US" dirty="0" smtClean="0"/>
              <a:t>to an </a:t>
            </a:r>
            <a:r>
              <a:rPr lang="en-US" dirty="0"/>
              <a:t>RDBMS, HBase isn’t considered an ACID-compliant </a:t>
            </a:r>
            <a:r>
              <a:rPr lang="en-US" dirty="0" smtClean="0"/>
              <a:t>database. </a:t>
            </a:r>
          </a:p>
          <a:p>
            <a:endParaRPr lang="en-US" dirty="0"/>
          </a:p>
          <a:p>
            <a:r>
              <a:rPr lang="en-US" dirty="0" smtClean="0"/>
              <a:t>However it guarantees the following aspects-</a:t>
            </a:r>
          </a:p>
          <a:p>
            <a:endParaRPr lang="en-US" dirty="0"/>
          </a:p>
          <a:p>
            <a:r>
              <a:rPr lang="en-US" dirty="0" smtClean="0"/>
              <a:t>Atomic</a:t>
            </a:r>
          </a:p>
          <a:p>
            <a:endParaRPr lang="en-US" dirty="0" smtClean="0"/>
          </a:p>
          <a:p>
            <a:r>
              <a:rPr lang="en-US" dirty="0" smtClean="0"/>
              <a:t>Consistency</a:t>
            </a:r>
          </a:p>
          <a:p>
            <a:endParaRPr lang="en-US" dirty="0" smtClean="0"/>
          </a:p>
          <a:p>
            <a:r>
              <a:rPr lang="en-US" dirty="0" smtClean="0"/>
              <a:t>Durability</a:t>
            </a:r>
            <a:endParaRPr lang="en-US" dirty="0"/>
          </a:p>
        </p:txBody>
      </p:sp>
      <p:sp>
        <p:nvSpPr>
          <p:cNvPr id="3" name="Title 2"/>
          <p:cNvSpPr>
            <a:spLocks noGrp="1"/>
          </p:cNvSpPr>
          <p:nvPr>
            <p:ph type="title"/>
          </p:nvPr>
        </p:nvSpPr>
        <p:spPr/>
        <p:txBody>
          <a:bodyPr/>
          <a:lstStyle/>
          <a:p>
            <a:r>
              <a:rPr lang="en-US" dirty="0" smtClean="0"/>
              <a:t>Acid properties in hbase</a:t>
            </a:r>
            <a:endParaRPr lang="en-US" dirty="0"/>
          </a:p>
        </p:txBody>
      </p:sp>
    </p:spTree>
    <p:extLst>
      <p:ext uri="{BB962C8B-B14F-4D97-AF65-F5344CB8AC3E}">
        <p14:creationId xmlns:p14="http://schemas.microsoft.com/office/powerpoint/2010/main" val="255296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endParaRPr lang="en-US" dirty="0">
              <a:solidFill>
                <a:schemeClr val="tx1"/>
              </a:solidFill>
              <a:latin typeface="Calibri" panose="020F0502020204030204" pitchFamily="34" charset="0"/>
            </a:endParaRPr>
          </a:p>
          <a:p>
            <a:r>
              <a:rPr lang="en-US" dirty="0">
                <a:solidFill>
                  <a:schemeClr val="tx1"/>
                </a:solidFill>
                <a:latin typeface="Calibri" panose="020F0502020204030204" pitchFamily="34" charset="0"/>
              </a:rPr>
              <a:t> </a:t>
            </a:r>
            <a:r>
              <a:rPr lang="en-US" sz="2400" dirty="0" smtClean="0">
                <a:latin typeface="Calibri" panose="020F0502020204030204" pitchFamily="34" charset="0"/>
              </a:rPr>
              <a:t>HBase </a:t>
            </a:r>
            <a:r>
              <a:rPr lang="en-US" sz="2400" dirty="0">
                <a:latin typeface="Calibri" panose="020F0502020204030204" pitchFamily="34" charset="0"/>
              </a:rPr>
              <a:t>is developed as part of </a:t>
            </a:r>
            <a:r>
              <a:rPr lang="en-US" sz="2400" b="1" dirty="0">
                <a:latin typeface="Calibri" panose="020F0502020204030204" pitchFamily="34" charset="0"/>
              </a:rPr>
              <a:t>Apache Software </a:t>
            </a:r>
            <a:r>
              <a:rPr lang="en-US" sz="2400" b="1" dirty="0" smtClean="0">
                <a:latin typeface="Calibri" panose="020F0502020204030204" pitchFamily="34" charset="0"/>
              </a:rPr>
              <a:t>Foundation's</a:t>
            </a:r>
            <a:r>
              <a:rPr lang="en-US" sz="2400" b="1" dirty="0">
                <a:latin typeface="Calibri" panose="020F0502020204030204" pitchFamily="34" charset="0"/>
              </a:rPr>
              <a:t> Apache </a:t>
            </a:r>
            <a:r>
              <a:rPr lang="en-US" sz="2400" b="1" dirty="0" smtClean="0">
                <a:latin typeface="Calibri" panose="020F0502020204030204" pitchFamily="34" charset="0"/>
              </a:rPr>
              <a:t>Hadoop</a:t>
            </a:r>
            <a:r>
              <a:rPr lang="en-US" sz="2400" b="1" dirty="0">
                <a:latin typeface="Calibri" panose="020F0502020204030204" pitchFamily="34" charset="0"/>
              </a:rPr>
              <a:t> </a:t>
            </a:r>
            <a:r>
              <a:rPr lang="en-US" sz="2400" b="1" dirty="0" smtClean="0">
                <a:latin typeface="Calibri" panose="020F0502020204030204" pitchFamily="34" charset="0"/>
              </a:rPr>
              <a:t>project  </a:t>
            </a:r>
            <a:r>
              <a:rPr lang="en-US" sz="2400" dirty="0">
                <a:latin typeface="Calibri" panose="020F0502020204030204" pitchFamily="34" charset="0"/>
              </a:rPr>
              <a:t>and runs on top </a:t>
            </a:r>
            <a:r>
              <a:rPr lang="en-US" sz="2400" dirty="0" smtClean="0">
                <a:latin typeface="Calibri" panose="020F0502020204030204" pitchFamily="34" charset="0"/>
              </a:rPr>
              <a:t>of </a:t>
            </a:r>
            <a:r>
              <a:rPr lang="en-US" sz="2400" b="1" dirty="0" smtClean="0">
                <a:latin typeface="Calibri" panose="020F0502020204030204" pitchFamily="34" charset="0"/>
              </a:rPr>
              <a:t>HDFS</a:t>
            </a:r>
            <a:r>
              <a:rPr lang="en-US" sz="2400" dirty="0" smtClean="0">
                <a:latin typeface="Calibri" panose="020F0502020204030204" pitchFamily="34" charset="0"/>
              </a:rPr>
              <a:t> </a:t>
            </a:r>
            <a:r>
              <a:rPr lang="en-US" sz="2400" dirty="0">
                <a:latin typeface="Calibri" panose="020F0502020204030204" pitchFamily="34" charset="0"/>
              </a:rPr>
              <a:t>(Hadoop Distributed Filesystem</a:t>
            </a:r>
            <a:r>
              <a:rPr lang="en-US" sz="2400" dirty="0" smtClean="0">
                <a:latin typeface="Calibri" panose="020F0502020204030204" pitchFamily="34" charset="0"/>
              </a:rPr>
              <a:t>)</a:t>
            </a:r>
            <a:r>
              <a:rPr lang="en-US" sz="2400" dirty="0">
                <a:latin typeface="Calibri" panose="020F0502020204030204" pitchFamily="34" charset="0"/>
              </a:rPr>
              <a:t>  providing </a:t>
            </a:r>
            <a:r>
              <a:rPr lang="en-US" sz="2400" b="1" dirty="0">
                <a:latin typeface="Calibri" panose="020F0502020204030204" pitchFamily="34" charset="0"/>
              </a:rPr>
              <a:t>BigTable</a:t>
            </a:r>
            <a:r>
              <a:rPr lang="en-US" sz="2400" dirty="0">
                <a:latin typeface="Calibri" panose="020F0502020204030204" pitchFamily="34" charset="0"/>
              </a:rPr>
              <a:t>-like capabilities for Hadoop</a:t>
            </a:r>
            <a:r>
              <a:rPr lang="en-US" sz="2400" dirty="0" smtClean="0">
                <a:latin typeface="Calibri" panose="020F0502020204030204" pitchFamily="34" charset="0"/>
              </a:rPr>
              <a:t>.</a:t>
            </a:r>
          </a:p>
          <a:p>
            <a:endParaRPr lang="en-US" sz="2400" dirty="0">
              <a:latin typeface="Calibri" panose="020F0502020204030204" pitchFamily="34" charset="0"/>
            </a:endParaRPr>
          </a:p>
          <a:p>
            <a:endParaRPr lang="en-US" sz="2400" dirty="0">
              <a:latin typeface="Calibri" panose="020F0502020204030204" pitchFamily="34" charset="0"/>
            </a:endParaRPr>
          </a:p>
          <a:p>
            <a:r>
              <a:rPr lang="en-US" sz="2400" dirty="0">
                <a:latin typeface="Calibri" panose="020F0502020204030204" pitchFamily="34" charset="0"/>
              </a:rPr>
              <a:t>Apache HBase began as a project by the company </a:t>
            </a:r>
            <a:r>
              <a:rPr lang="en-US" sz="2400" b="1" dirty="0">
                <a:latin typeface="Calibri" panose="020F0502020204030204" pitchFamily="34" charset="0"/>
              </a:rPr>
              <a:t>Powerset</a:t>
            </a:r>
            <a:r>
              <a:rPr lang="en-US" sz="2400" dirty="0">
                <a:latin typeface="Calibri" panose="020F0502020204030204" pitchFamily="34" charset="0"/>
              </a:rPr>
              <a:t> out of a need to process massive amounts of data for the purposes of natural language search.</a:t>
            </a:r>
            <a:r>
              <a:rPr lang="en-US" dirty="0">
                <a:solidFill>
                  <a:schemeClr val="tx1"/>
                </a:solidFill>
                <a:latin typeface="Calibri" panose="020F0502020204030204" pitchFamily="34" charset="0"/>
              </a:rPr>
              <a:t> </a:t>
            </a:r>
          </a:p>
          <a:p>
            <a:endParaRPr lang="en-US" dirty="0">
              <a:solidFill>
                <a:schemeClr val="tx1"/>
              </a:solidFill>
            </a:endParaRPr>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03491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Java API</a:t>
            </a:r>
          </a:p>
          <a:p>
            <a:endParaRPr lang="en-US" sz="2800" dirty="0" smtClean="0"/>
          </a:p>
          <a:p>
            <a:r>
              <a:rPr lang="en-US" sz="2800" dirty="0" smtClean="0"/>
              <a:t>REST/HTTP</a:t>
            </a:r>
          </a:p>
          <a:p>
            <a:endParaRPr lang="en-US" sz="2800" dirty="0" smtClean="0"/>
          </a:p>
          <a:p>
            <a:r>
              <a:rPr lang="en-US" sz="2800" dirty="0" smtClean="0"/>
              <a:t>Apache Thrift</a:t>
            </a:r>
          </a:p>
          <a:p>
            <a:endParaRPr lang="en-US" sz="2800" dirty="0" smtClean="0"/>
          </a:p>
          <a:p>
            <a:r>
              <a:rPr lang="en-US" sz="2800" dirty="0" smtClean="0"/>
              <a:t>Hive/Pig for analytics</a:t>
            </a:r>
            <a:endParaRPr lang="en-US" sz="2800" dirty="0"/>
          </a:p>
        </p:txBody>
      </p:sp>
      <p:sp>
        <p:nvSpPr>
          <p:cNvPr id="3" name="Title 2"/>
          <p:cNvSpPr>
            <a:spLocks noGrp="1"/>
          </p:cNvSpPr>
          <p:nvPr>
            <p:ph type="title"/>
          </p:nvPr>
        </p:nvSpPr>
        <p:spPr/>
        <p:txBody>
          <a:bodyPr/>
          <a:lstStyle/>
          <a:p>
            <a:r>
              <a:rPr lang="en-US" dirty="0" smtClean="0"/>
              <a:t>Accessing hbase</a:t>
            </a:r>
            <a:endParaRPr lang="en-US" dirty="0"/>
          </a:p>
        </p:txBody>
      </p:sp>
    </p:spTree>
    <p:extLst>
      <p:ext uri="{BB962C8B-B14F-4D97-AF65-F5344CB8AC3E}">
        <p14:creationId xmlns:p14="http://schemas.microsoft.com/office/powerpoint/2010/main" val="1393005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sz="2400" dirty="0" smtClean="0"/>
              <a:t>Types of access:</a:t>
            </a:r>
          </a:p>
          <a:p>
            <a:endParaRPr lang="en-US" sz="2400" dirty="0"/>
          </a:p>
          <a:p>
            <a:r>
              <a:rPr lang="en-US" sz="2400" dirty="0" smtClean="0"/>
              <a:t>Gets: Gets a row’s data based on the row key.</a:t>
            </a:r>
          </a:p>
          <a:p>
            <a:endParaRPr lang="en-US" sz="2400" dirty="0" smtClean="0"/>
          </a:p>
          <a:p>
            <a:r>
              <a:rPr lang="en-US" sz="2400" dirty="0" smtClean="0"/>
              <a:t>Puts: Inserts a row with data based on the row key.</a:t>
            </a:r>
          </a:p>
          <a:p>
            <a:endParaRPr lang="en-US" sz="2400" dirty="0" smtClean="0"/>
          </a:p>
          <a:p>
            <a:r>
              <a:rPr lang="en-US" sz="2400" dirty="0" smtClean="0"/>
              <a:t>Scans: Finding all matching rows based on the row key.</a:t>
            </a:r>
          </a:p>
          <a:p>
            <a:pPr marL="45720" indent="0">
              <a:buNone/>
            </a:pPr>
            <a:r>
              <a:rPr lang="en-US" sz="2400" dirty="0" smtClean="0"/>
              <a:t>   Scan logic can be increased by using filters.</a:t>
            </a:r>
            <a:endParaRPr lang="en-US" sz="2400" dirty="0"/>
          </a:p>
          <a:p>
            <a:endParaRPr lang="en-US" dirty="0" smtClean="0"/>
          </a:p>
          <a:p>
            <a:pPr marL="45720" indent="0">
              <a:buNone/>
            </a:pPr>
            <a:endParaRPr lang="en-US" dirty="0"/>
          </a:p>
          <a:p>
            <a:endParaRPr lang="en-US" dirty="0"/>
          </a:p>
        </p:txBody>
      </p:sp>
      <p:sp>
        <p:nvSpPr>
          <p:cNvPr id="3" name="Title 2"/>
          <p:cNvSpPr>
            <a:spLocks noGrp="1"/>
          </p:cNvSpPr>
          <p:nvPr>
            <p:ph type="title"/>
          </p:nvPr>
        </p:nvSpPr>
        <p:spPr/>
        <p:txBody>
          <a:bodyPr/>
          <a:lstStyle/>
          <a:p>
            <a:r>
              <a:rPr lang="en-US" dirty="0" smtClean="0"/>
              <a:t>Hbase api</a:t>
            </a:r>
            <a:endParaRPr lang="en-US" dirty="0"/>
          </a:p>
        </p:txBody>
      </p:sp>
    </p:spTree>
    <p:extLst>
      <p:ext uri="{BB962C8B-B14F-4D97-AF65-F5344CB8AC3E}">
        <p14:creationId xmlns:p14="http://schemas.microsoft.com/office/powerpoint/2010/main" val="1307201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845" y="2286000"/>
            <a:ext cx="8205150" cy="3276599"/>
          </a:xfrm>
        </p:spPr>
      </p:pic>
      <p:sp>
        <p:nvSpPr>
          <p:cNvPr id="3" name="Title 2"/>
          <p:cNvSpPr>
            <a:spLocks noGrp="1"/>
          </p:cNvSpPr>
          <p:nvPr>
            <p:ph type="title"/>
          </p:nvPr>
        </p:nvSpPr>
        <p:spPr/>
        <p:txBody>
          <a:bodyPr/>
          <a:lstStyle/>
          <a:p>
            <a:r>
              <a:rPr lang="en-US" dirty="0" smtClean="0"/>
              <a:t>gets</a:t>
            </a:r>
            <a:endParaRPr lang="en-US" dirty="0"/>
          </a:p>
        </p:txBody>
      </p:sp>
    </p:spTree>
    <p:extLst>
      <p:ext uri="{BB962C8B-B14F-4D97-AF65-F5344CB8AC3E}">
        <p14:creationId xmlns:p14="http://schemas.microsoft.com/office/powerpoint/2010/main" val="3513389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09800"/>
            <a:ext cx="8281365" cy="3429000"/>
          </a:xfrm>
        </p:spPr>
      </p:pic>
      <p:sp>
        <p:nvSpPr>
          <p:cNvPr id="3" name="Title 2"/>
          <p:cNvSpPr>
            <a:spLocks noGrp="1"/>
          </p:cNvSpPr>
          <p:nvPr>
            <p:ph type="title"/>
          </p:nvPr>
        </p:nvSpPr>
        <p:spPr/>
        <p:txBody>
          <a:bodyPr/>
          <a:lstStyle/>
          <a:p>
            <a:r>
              <a:rPr lang="en-US" dirty="0" smtClean="0"/>
              <a:t>puts</a:t>
            </a:r>
            <a:endParaRPr lang="en-US" dirty="0"/>
          </a:p>
        </p:txBody>
      </p:sp>
    </p:spTree>
    <p:extLst>
      <p:ext uri="{BB962C8B-B14F-4D97-AF65-F5344CB8AC3E}">
        <p14:creationId xmlns:p14="http://schemas.microsoft.com/office/powerpoint/2010/main" val="2598811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HBase vs. RDBMS</a:t>
            </a:r>
          </a:p>
        </p:txBody>
      </p:sp>
      <p:pic>
        <p:nvPicPr>
          <p:cNvPr id="4" name="Content Placeholder 3" descr="Screen shot 2013-02-16 at 10.47.03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695" y="1719263"/>
            <a:ext cx="7846010" cy="4406900"/>
          </a:xfrm>
          <a:prstGeom prst="rect">
            <a:avLst/>
          </a:prstGeom>
        </p:spPr>
      </p:pic>
    </p:spTree>
    <p:extLst>
      <p:ext uri="{BB962C8B-B14F-4D97-AF65-F5344CB8AC3E}">
        <p14:creationId xmlns:p14="http://schemas.microsoft.com/office/powerpoint/2010/main" val="2759958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HBase requires that a JDK be installed</a:t>
            </a:r>
            <a:r>
              <a:rPr lang="en-US" dirty="0" smtClean="0"/>
              <a:t>.</a:t>
            </a:r>
          </a:p>
          <a:p>
            <a:pPr marL="45720" indent="0">
              <a:buNone/>
            </a:pPr>
            <a:r>
              <a:rPr lang="en-US" dirty="0" smtClean="0"/>
              <a:t>   http</a:t>
            </a:r>
            <a:r>
              <a:rPr lang="en-US" dirty="0"/>
              <a:t>://java.com/en/download/index.jsp</a:t>
            </a:r>
            <a:endParaRPr lang="en-US" dirty="0" smtClean="0"/>
          </a:p>
          <a:p>
            <a:endParaRPr lang="en-US" dirty="0"/>
          </a:p>
          <a:p>
            <a:r>
              <a:rPr lang="en-US" dirty="0"/>
              <a:t>Choose a download site from </a:t>
            </a:r>
            <a:r>
              <a:rPr lang="en-US" dirty="0" smtClean="0"/>
              <a:t>the </a:t>
            </a:r>
            <a:r>
              <a:rPr lang="en-US" dirty="0"/>
              <a:t>list of Apache Download </a:t>
            </a:r>
            <a:r>
              <a:rPr lang="en-US" dirty="0" smtClean="0"/>
              <a:t>Mirrors given in the Apache website.</a:t>
            </a:r>
          </a:p>
          <a:p>
            <a:pPr marL="45720" indent="0">
              <a:buNone/>
            </a:pPr>
            <a:r>
              <a:rPr lang="en-US" dirty="0"/>
              <a:t>   http://www.apache.org/dyn/closer.cgi/hbase/</a:t>
            </a:r>
            <a:endParaRPr lang="en-US" dirty="0" smtClean="0"/>
          </a:p>
          <a:p>
            <a:endParaRPr lang="en-US" dirty="0" smtClean="0"/>
          </a:p>
          <a:p>
            <a:r>
              <a:rPr lang="en-US" dirty="0"/>
              <a:t>Extract the downloaded file, and change to a</a:t>
            </a:r>
            <a:r>
              <a:rPr lang="en-US" dirty="0" smtClean="0"/>
              <a:t> </a:t>
            </a:r>
            <a:r>
              <a:rPr lang="en-US" dirty="0"/>
              <a:t>newly-created directory</a:t>
            </a:r>
            <a:r>
              <a:rPr lang="en-US" dirty="0" smtClean="0"/>
              <a:t>.</a:t>
            </a:r>
          </a:p>
          <a:p>
            <a:endParaRPr lang="en-US" dirty="0"/>
          </a:p>
          <a:p>
            <a:r>
              <a:rPr lang="en-US" dirty="0"/>
              <a:t>For HBase 0.98.5 and later, </a:t>
            </a:r>
            <a:r>
              <a:rPr lang="en-US" dirty="0" smtClean="0"/>
              <a:t>we </a:t>
            </a:r>
            <a:r>
              <a:rPr lang="en-US" dirty="0"/>
              <a:t>are required to set the JAVA_HOME environment variable before starting Hbase using </a:t>
            </a:r>
            <a:r>
              <a:rPr lang="en-US" dirty="0" smtClean="0"/>
              <a:t>conf/hbase-env.sh.</a:t>
            </a:r>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1929636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400" dirty="0"/>
              <a:t>The JAVA_HOME variable should be set to a directory which contains the executable file bin/java.</a:t>
            </a:r>
          </a:p>
          <a:p>
            <a:endParaRPr lang="en-US" sz="2400" dirty="0" smtClean="0"/>
          </a:p>
          <a:p>
            <a:endParaRPr lang="en-US" sz="2400" dirty="0"/>
          </a:p>
          <a:p>
            <a:r>
              <a:rPr lang="en-US" sz="2400" dirty="0" smtClean="0"/>
              <a:t>Edit</a:t>
            </a:r>
            <a:r>
              <a:rPr lang="en-US" sz="2400" dirty="0"/>
              <a:t> conf/hbase-site.xml, which is the main HBase configuration file</a:t>
            </a:r>
            <a:r>
              <a:rPr lang="en-US" sz="2400" dirty="0" smtClean="0"/>
              <a:t>.</a:t>
            </a:r>
          </a:p>
          <a:p>
            <a:endParaRPr lang="en-US" sz="2400" dirty="0" smtClean="0"/>
          </a:p>
          <a:p>
            <a:endParaRPr lang="en-US" sz="2400" dirty="0"/>
          </a:p>
          <a:p>
            <a:r>
              <a:rPr lang="en-US" sz="2400" dirty="0"/>
              <a:t>The bin/start-hbase.sh script is provided as a convenient way to start HBase. </a:t>
            </a:r>
            <a:endParaRPr lang="en-US" sz="2400" dirty="0" smtClean="0"/>
          </a:p>
          <a:p>
            <a:pPr marL="45720" indent="0">
              <a:buNone/>
            </a:pPr>
            <a:r>
              <a:rPr lang="en-US" sz="2400" dirty="0" smtClean="0"/>
              <a:t>   </a:t>
            </a:r>
          </a:p>
          <a:p>
            <a:pPr marL="45720" indent="0">
              <a:buNone/>
            </a:pPr>
            <a:r>
              <a:rPr lang="en-US" sz="2400" dirty="0"/>
              <a:t> </a:t>
            </a:r>
            <a:r>
              <a:rPr lang="en-US" sz="2400" dirty="0" smtClean="0"/>
              <a:t>   $ </a:t>
            </a:r>
            <a:r>
              <a:rPr lang="en-US" sz="2400" b="1" dirty="0"/>
              <a:t>./bin/hbase shell</a:t>
            </a:r>
            <a:r>
              <a:rPr lang="en-US" sz="2400" dirty="0"/>
              <a:t> </a:t>
            </a:r>
            <a:endParaRPr lang="en-US" sz="2400" dirty="0" smtClean="0"/>
          </a:p>
          <a:p>
            <a:pPr marL="45720" indent="0">
              <a:buNone/>
            </a:pPr>
            <a:r>
              <a:rPr lang="en-US" sz="2400" dirty="0"/>
              <a:t> </a:t>
            </a:r>
            <a:r>
              <a:rPr lang="en-US" sz="2400" dirty="0" smtClean="0"/>
              <a:t>   hbase(main</a:t>
            </a:r>
            <a:r>
              <a:rPr lang="en-US" sz="2400" dirty="0"/>
              <a:t>):001:0</a:t>
            </a:r>
            <a:r>
              <a:rPr lang="en-US" sz="2400" dirty="0" smtClean="0"/>
              <a:t>&gt;</a:t>
            </a:r>
          </a:p>
          <a:p>
            <a:endParaRPr lang="en-US" sz="2400" dirty="0" smtClean="0"/>
          </a:p>
          <a:p>
            <a:endParaRPr lang="en-US" sz="2400" dirty="0" smtClean="0"/>
          </a:p>
          <a:p>
            <a:endParaRPr lang="en-US" sz="2400" dirty="0"/>
          </a:p>
          <a:p>
            <a:endParaRPr lang="en-US" dirty="0"/>
          </a:p>
        </p:txBody>
      </p:sp>
      <p:sp>
        <p:nvSpPr>
          <p:cNvPr id="3" name="Titl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3786242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Connect to your running instance of HBase using the </a:t>
            </a:r>
            <a:r>
              <a:rPr lang="en-US" b="1" dirty="0"/>
              <a:t>hbase shell</a:t>
            </a:r>
            <a:r>
              <a:rPr lang="en-US" dirty="0"/>
              <a:t> command.</a:t>
            </a:r>
          </a:p>
          <a:p>
            <a:endParaRPr lang="en-US" dirty="0" smtClean="0"/>
          </a:p>
          <a:p>
            <a:r>
              <a:rPr lang="en-US" dirty="0" smtClean="0"/>
              <a:t>Use </a:t>
            </a:r>
            <a:r>
              <a:rPr lang="en-US" dirty="0"/>
              <a:t>the create command to create a new table. You must specify the table name and the ColumnFamily name</a:t>
            </a:r>
            <a:r>
              <a:rPr lang="en-US" dirty="0" smtClean="0"/>
              <a:t>.</a:t>
            </a:r>
          </a:p>
          <a:p>
            <a:pPr marL="45720" indent="0">
              <a:buNone/>
            </a:pPr>
            <a:r>
              <a:rPr lang="en-US" dirty="0" smtClean="0"/>
              <a:t>   hbase</a:t>
            </a:r>
            <a:r>
              <a:rPr lang="en-US" dirty="0"/>
              <a:t>&gt; </a:t>
            </a:r>
            <a:r>
              <a:rPr lang="en-US" b="1" dirty="0"/>
              <a:t>create 'test', 'cf'</a:t>
            </a:r>
            <a:r>
              <a:rPr lang="en-US" dirty="0"/>
              <a:t> </a:t>
            </a:r>
            <a:endParaRPr lang="en-US" dirty="0" smtClean="0"/>
          </a:p>
          <a:p>
            <a:pPr marL="45720" indent="0">
              <a:buNone/>
            </a:pPr>
            <a:r>
              <a:rPr lang="en-US" dirty="0"/>
              <a:t> </a:t>
            </a:r>
            <a:r>
              <a:rPr lang="en-US" dirty="0" smtClean="0"/>
              <a:t>  0 </a:t>
            </a:r>
            <a:r>
              <a:rPr lang="en-US" dirty="0"/>
              <a:t>row(s) in 1.2200 seconds</a:t>
            </a:r>
          </a:p>
          <a:p>
            <a:pPr marL="45720" indent="0">
              <a:buNone/>
            </a:pPr>
            <a:endParaRPr lang="en-US" dirty="0"/>
          </a:p>
          <a:p>
            <a:r>
              <a:rPr lang="en-US" dirty="0" smtClean="0"/>
              <a:t>Use </a:t>
            </a:r>
            <a:r>
              <a:rPr lang="en-US" dirty="0"/>
              <a:t>the list command </a:t>
            </a:r>
            <a:r>
              <a:rPr lang="en-US" dirty="0" smtClean="0"/>
              <a:t>to see the </a:t>
            </a:r>
            <a:r>
              <a:rPr lang="en-US" dirty="0"/>
              <a:t>List Information About your </a:t>
            </a:r>
            <a:r>
              <a:rPr lang="en-US" dirty="0" smtClean="0"/>
              <a:t>Table.</a:t>
            </a:r>
          </a:p>
          <a:p>
            <a:pPr marL="45720" indent="0">
              <a:buNone/>
            </a:pPr>
            <a:r>
              <a:rPr lang="en-US" dirty="0" smtClean="0"/>
              <a:t>   hbase</a:t>
            </a:r>
            <a:r>
              <a:rPr lang="en-US" dirty="0"/>
              <a:t>&gt; </a:t>
            </a:r>
            <a:r>
              <a:rPr lang="en-US" b="1" dirty="0"/>
              <a:t>list 'test'</a:t>
            </a:r>
            <a:r>
              <a:rPr lang="en-US" dirty="0"/>
              <a:t> </a:t>
            </a:r>
          </a:p>
          <a:p>
            <a:pPr marL="45720" indent="0">
              <a:buNone/>
            </a:pPr>
            <a:r>
              <a:rPr lang="en-US" dirty="0" smtClean="0"/>
              <a:t>   TABLE </a:t>
            </a:r>
          </a:p>
          <a:p>
            <a:pPr marL="45720" indent="0">
              <a:buNone/>
            </a:pPr>
            <a:r>
              <a:rPr lang="en-US" dirty="0" smtClean="0"/>
              <a:t>   test </a:t>
            </a:r>
          </a:p>
          <a:p>
            <a:pPr marL="45720" indent="0">
              <a:buNone/>
            </a:pPr>
            <a:r>
              <a:rPr lang="en-US" dirty="0"/>
              <a:t> </a:t>
            </a:r>
            <a:r>
              <a:rPr lang="en-US" dirty="0" smtClean="0"/>
              <a:t>  1 row(s</a:t>
            </a:r>
            <a:r>
              <a:rPr lang="en-US" dirty="0"/>
              <a:t>) in 0.0350 seconds </a:t>
            </a:r>
            <a:endParaRPr lang="en-US" dirty="0" smtClean="0"/>
          </a:p>
          <a:p>
            <a:pPr marL="45720" indent="0">
              <a:buNone/>
            </a:pPr>
            <a:r>
              <a:rPr lang="en-US" dirty="0"/>
              <a:t> </a:t>
            </a:r>
            <a:r>
              <a:rPr lang="en-US" dirty="0" smtClean="0"/>
              <a:t>  =&gt; </a:t>
            </a:r>
            <a:r>
              <a:rPr lang="en-US" dirty="0"/>
              <a:t>["test"] </a:t>
            </a:r>
            <a:endParaRPr lang="en-US" dirty="0" smtClean="0"/>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594107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a:t>
            </a:r>
            <a:r>
              <a:rPr lang="en-US" dirty="0"/>
              <a:t>put data into your table, use the put command.</a:t>
            </a:r>
          </a:p>
          <a:p>
            <a:pPr marL="45720" indent="0">
              <a:buNone/>
            </a:pPr>
            <a:r>
              <a:rPr lang="en-US" dirty="0" smtClean="0"/>
              <a:t>  hbase</a:t>
            </a:r>
            <a:r>
              <a:rPr lang="en-US" dirty="0"/>
              <a:t>&gt; </a:t>
            </a:r>
            <a:r>
              <a:rPr lang="en-US" b="1" dirty="0"/>
              <a:t>put 'test', 'row1', 'cf:a', 'value1'</a:t>
            </a:r>
            <a:r>
              <a:rPr lang="en-US" dirty="0"/>
              <a:t> </a:t>
            </a:r>
          </a:p>
          <a:p>
            <a:pPr marL="45720" indent="0">
              <a:buNone/>
            </a:pPr>
            <a:r>
              <a:rPr lang="en-US" dirty="0" smtClean="0"/>
              <a:t>  0 </a:t>
            </a:r>
            <a:r>
              <a:rPr lang="en-US" dirty="0"/>
              <a:t>row(s) in 0.1770 seconds </a:t>
            </a:r>
            <a:br>
              <a:rPr lang="en-US" dirty="0"/>
            </a:br>
            <a:endParaRPr lang="en-US" dirty="0"/>
          </a:p>
          <a:p>
            <a:endParaRPr lang="en-US" dirty="0"/>
          </a:p>
          <a:p>
            <a:r>
              <a:rPr lang="en-US" dirty="0"/>
              <a:t>Use the </a:t>
            </a:r>
            <a:r>
              <a:rPr lang="en-US" b="1" dirty="0"/>
              <a:t>scan</a:t>
            </a:r>
            <a:r>
              <a:rPr lang="en-US" dirty="0"/>
              <a:t> command to scan the table for data</a:t>
            </a:r>
            <a:r>
              <a:rPr lang="en-US" dirty="0" smtClean="0"/>
              <a:t>.</a:t>
            </a:r>
          </a:p>
          <a:p>
            <a:pPr marL="45720" indent="0">
              <a:buNone/>
            </a:pPr>
            <a:r>
              <a:rPr lang="en-US" dirty="0"/>
              <a:t>  hbase&gt; </a:t>
            </a:r>
            <a:r>
              <a:rPr lang="en-US" b="1" dirty="0"/>
              <a:t>scan 'test'</a:t>
            </a:r>
            <a:r>
              <a:rPr lang="en-US" dirty="0"/>
              <a:t> </a:t>
            </a:r>
            <a:endParaRPr lang="en-US" dirty="0" smtClean="0"/>
          </a:p>
          <a:p>
            <a:pPr marL="45720" indent="0">
              <a:buNone/>
            </a:pPr>
            <a:r>
              <a:rPr lang="en-US" dirty="0"/>
              <a:t> </a:t>
            </a:r>
            <a:r>
              <a:rPr lang="en-US" dirty="0" smtClean="0"/>
              <a:t> ROW         </a:t>
            </a:r>
            <a:r>
              <a:rPr lang="en-US" dirty="0"/>
              <a:t>COLUMN+CELL </a:t>
            </a:r>
            <a:endParaRPr lang="en-US" dirty="0" smtClean="0"/>
          </a:p>
          <a:p>
            <a:pPr marL="45720" indent="0">
              <a:buNone/>
            </a:pPr>
            <a:r>
              <a:rPr lang="en-US" dirty="0"/>
              <a:t> </a:t>
            </a:r>
            <a:r>
              <a:rPr lang="en-US" dirty="0" smtClean="0"/>
              <a:t> row1         column=cf:a</a:t>
            </a:r>
            <a:r>
              <a:rPr lang="en-US" dirty="0"/>
              <a:t>, timestamp=1403759475114, </a:t>
            </a:r>
            <a:r>
              <a:rPr lang="en-US" dirty="0" smtClean="0"/>
              <a:t>       value=value1</a:t>
            </a:r>
          </a:p>
          <a:p>
            <a:pPr marL="45720" indent="0">
              <a:buNone/>
            </a:pPr>
            <a:r>
              <a:rPr lang="en-US" dirty="0" smtClean="0"/>
              <a:t>  1 </a:t>
            </a:r>
            <a:r>
              <a:rPr lang="en-US" dirty="0"/>
              <a:t>row(s) in 0.0440 seconds</a:t>
            </a:r>
          </a:p>
          <a:p>
            <a:endParaRPr lang="en-US" dirty="0"/>
          </a:p>
        </p:txBody>
      </p:sp>
      <p:sp>
        <p:nvSpPr>
          <p:cNvPr id="3" name="Titl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25569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To get a single row of data at a time, use the </a:t>
            </a:r>
            <a:r>
              <a:rPr lang="en-US" b="1" dirty="0"/>
              <a:t>get</a:t>
            </a:r>
            <a:r>
              <a:rPr lang="en-US" dirty="0"/>
              <a:t> </a:t>
            </a:r>
            <a:r>
              <a:rPr lang="en-US" dirty="0" smtClean="0"/>
              <a:t>command.</a:t>
            </a:r>
          </a:p>
          <a:p>
            <a:pPr marL="45720" indent="0">
              <a:buNone/>
            </a:pPr>
            <a:r>
              <a:rPr lang="en-US" dirty="0"/>
              <a:t>  hbase&gt; </a:t>
            </a:r>
            <a:r>
              <a:rPr lang="en-US" b="1" dirty="0"/>
              <a:t>get 'test</a:t>
            </a:r>
            <a:r>
              <a:rPr lang="en-US" b="1" dirty="0" smtClean="0"/>
              <a:t>','row1</a:t>
            </a:r>
            <a:r>
              <a:rPr lang="en-US" b="1" dirty="0"/>
              <a:t>'</a:t>
            </a:r>
            <a:r>
              <a:rPr lang="en-US" dirty="0"/>
              <a:t> </a:t>
            </a:r>
            <a:endParaRPr lang="en-US" dirty="0" smtClean="0"/>
          </a:p>
          <a:p>
            <a:pPr marL="45720" indent="0">
              <a:buNone/>
            </a:pPr>
            <a:r>
              <a:rPr lang="en-US" dirty="0"/>
              <a:t> </a:t>
            </a:r>
            <a:r>
              <a:rPr lang="en-US" dirty="0" smtClean="0"/>
              <a:t> COLUMN           CELL          </a:t>
            </a:r>
          </a:p>
          <a:p>
            <a:pPr marL="45720" indent="0">
              <a:buNone/>
            </a:pPr>
            <a:r>
              <a:rPr lang="en-US" dirty="0"/>
              <a:t> </a:t>
            </a:r>
            <a:r>
              <a:rPr lang="en-US" dirty="0" smtClean="0"/>
              <a:t> cf:a                   </a:t>
            </a:r>
            <a:r>
              <a:rPr lang="en-US" dirty="0"/>
              <a:t>timestamp=1403759475114, value=value1 </a:t>
            </a:r>
            <a:endParaRPr lang="en-US" dirty="0" smtClean="0"/>
          </a:p>
          <a:p>
            <a:pPr marL="45720" indent="0">
              <a:buNone/>
            </a:pPr>
            <a:r>
              <a:rPr lang="en-US" dirty="0" smtClean="0"/>
              <a:t>1 </a:t>
            </a:r>
            <a:r>
              <a:rPr lang="en-US" dirty="0"/>
              <a:t>row(s) in 0.0230 seconds </a:t>
            </a:r>
            <a:endParaRPr lang="en-US" dirty="0" smtClean="0"/>
          </a:p>
          <a:p>
            <a:pPr marL="45720" indent="0">
              <a:buNone/>
            </a:pPr>
            <a:endParaRPr lang="en-US" dirty="0"/>
          </a:p>
          <a:p>
            <a:r>
              <a:rPr lang="en-US" dirty="0" smtClean="0"/>
              <a:t>If </a:t>
            </a:r>
            <a:r>
              <a:rPr lang="en-US" dirty="0"/>
              <a:t>you want to delete a table or change its </a:t>
            </a:r>
            <a:r>
              <a:rPr lang="en-US" dirty="0" smtClean="0"/>
              <a:t>settings, you </a:t>
            </a:r>
            <a:r>
              <a:rPr lang="en-US" dirty="0"/>
              <a:t>need to disable the table first, using the disable command. You can re-enable it using the enable command.</a:t>
            </a:r>
          </a:p>
          <a:p>
            <a:pPr marL="45720" indent="0">
              <a:buNone/>
            </a:pPr>
            <a:r>
              <a:rPr lang="en-US" dirty="0" smtClean="0"/>
              <a:t>   hbase</a:t>
            </a:r>
            <a:r>
              <a:rPr lang="en-US" dirty="0"/>
              <a:t>&gt; disable </a:t>
            </a:r>
            <a:r>
              <a:rPr lang="en-US" dirty="0" smtClean="0"/>
              <a:t>'test‘</a:t>
            </a:r>
          </a:p>
          <a:p>
            <a:pPr marL="45720" indent="0">
              <a:buNone/>
            </a:pPr>
            <a:r>
              <a:rPr lang="en-US" dirty="0"/>
              <a:t> </a:t>
            </a:r>
            <a:r>
              <a:rPr lang="en-US" dirty="0" smtClean="0"/>
              <a:t>  </a:t>
            </a:r>
            <a:r>
              <a:rPr lang="en-US" dirty="0"/>
              <a:t>0 row(s) in 1.6270 </a:t>
            </a:r>
            <a:r>
              <a:rPr lang="en-US" dirty="0" smtClean="0"/>
              <a:t>seconds</a:t>
            </a:r>
          </a:p>
          <a:p>
            <a:pPr marL="45720" indent="0">
              <a:buNone/>
            </a:pPr>
            <a:r>
              <a:rPr lang="en-US" dirty="0"/>
              <a:t>   </a:t>
            </a:r>
            <a:br>
              <a:rPr lang="en-US" dirty="0"/>
            </a:br>
            <a:r>
              <a:rPr lang="en-US" dirty="0" smtClean="0"/>
              <a:t>   hbase</a:t>
            </a:r>
            <a:r>
              <a:rPr lang="en-US" dirty="0"/>
              <a:t>&gt; enable 'test' </a:t>
            </a:r>
            <a:endParaRPr lang="en-US" dirty="0" smtClean="0"/>
          </a:p>
          <a:p>
            <a:pPr marL="45720" indent="0">
              <a:buNone/>
            </a:pPr>
            <a:r>
              <a:rPr lang="en-US" dirty="0"/>
              <a:t> </a:t>
            </a:r>
            <a:r>
              <a:rPr lang="en-US" dirty="0" smtClean="0"/>
              <a:t>  0 </a:t>
            </a:r>
            <a:r>
              <a:rPr lang="en-US" dirty="0"/>
              <a:t>row(s) in 0.4500 seconds</a:t>
            </a:r>
          </a:p>
        </p:txBody>
      </p:sp>
      <p:sp>
        <p:nvSpPr>
          <p:cNvPr id="3" name="Titl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85125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 indent="0">
              <a:buNone/>
            </a:pPr>
            <a:endParaRPr lang="en-US" dirty="0"/>
          </a:p>
        </p:txBody>
      </p:sp>
      <p:sp>
        <p:nvSpPr>
          <p:cNvPr id="2" name="Title 1"/>
          <p:cNvSpPr>
            <a:spLocks noGrp="1"/>
          </p:cNvSpPr>
          <p:nvPr>
            <p:ph type="title"/>
          </p:nvPr>
        </p:nvSpPr>
        <p:spPr/>
        <p:txBody>
          <a:bodyPr/>
          <a:lstStyle/>
          <a:p>
            <a:r>
              <a:rPr lang="en-US" dirty="0" smtClean="0"/>
              <a:t>HISTORY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85796"/>
            <a:ext cx="8457524"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618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To drop (delete) a table, use the drop command.</a:t>
            </a:r>
          </a:p>
          <a:p>
            <a:pPr marL="45720" indent="0">
              <a:buNone/>
            </a:pPr>
            <a:r>
              <a:rPr lang="en-US" dirty="0" smtClean="0"/>
              <a:t>   hbase</a:t>
            </a:r>
            <a:r>
              <a:rPr lang="en-US" dirty="0"/>
              <a:t>&gt; drop 'test' </a:t>
            </a:r>
            <a:endParaRPr lang="en-US" dirty="0" smtClean="0"/>
          </a:p>
          <a:p>
            <a:pPr marL="45720" indent="0">
              <a:buNone/>
            </a:pPr>
            <a:r>
              <a:rPr lang="en-US" dirty="0"/>
              <a:t> </a:t>
            </a:r>
            <a:r>
              <a:rPr lang="en-US" dirty="0" smtClean="0"/>
              <a:t>  0 </a:t>
            </a:r>
            <a:r>
              <a:rPr lang="en-US" dirty="0"/>
              <a:t>row(s) in 0.2900 seconds </a:t>
            </a:r>
            <a:endParaRPr lang="en-US" dirty="0" smtClean="0"/>
          </a:p>
          <a:p>
            <a:endParaRPr lang="en-US" dirty="0" smtClean="0"/>
          </a:p>
          <a:p>
            <a:pPr marL="45720" indent="0">
              <a:buNone/>
            </a:pPr>
            <a:endParaRPr lang="en-US" dirty="0"/>
          </a:p>
          <a:p>
            <a:r>
              <a:rPr lang="en-US" dirty="0"/>
              <a:t>To exit the HBase </a:t>
            </a:r>
            <a:r>
              <a:rPr lang="en-US" dirty="0" smtClean="0"/>
              <a:t>Shell use </a:t>
            </a:r>
            <a:r>
              <a:rPr lang="en-US" dirty="0"/>
              <a:t>bin/stop-hbase.sh </a:t>
            </a:r>
            <a:r>
              <a:rPr lang="en-US" dirty="0" smtClean="0"/>
              <a:t>script.</a:t>
            </a:r>
            <a:endParaRPr lang="en-US" dirty="0"/>
          </a:p>
          <a:p>
            <a:pPr marL="45720" indent="0">
              <a:buNone/>
            </a:pPr>
            <a:r>
              <a:rPr lang="en-US" dirty="0" smtClean="0"/>
              <a:t>   $ </a:t>
            </a:r>
            <a:r>
              <a:rPr lang="en-US" dirty="0"/>
              <a:t>./bin/stop-hbase.sh </a:t>
            </a:r>
            <a:endParaRPr lang="en-US" dirty="0" smtClean="0"/>
          </a:p>
          <a:p>
            <a:pPr marL="45720" indent="0">
              <a:buNone/>
            </a:pPr>
            <a:r>
              <a:rPr lang="en-US" dirty="0"/>
              <a:t> </a:t>
            </a:r>
            <a:r>
              <a:rPr lang="en-US" dirty="0" smtClean="0"/>
              <a:t>  stopping </a:t>
            </a:r>
            <a:r>
              <a:rPr lang="en-US" dirty="0"/>
              <a:t>hbase.................... $</a:t>
            </a:r>
            <a:endParaRPr lang="en-US" dirty="0" smtClean="0"/>
          </a:p>
          <a:p>
            <a:pPr marL="45720" indent="0">
              <a:buNone/>
            </a:pPr>
            <a:endParaRPr lang="en-US" dirty="0" smtClean="0"/>
          </a:p>
          <a:p>
            <a:r>
              <a:rPr lang="en-US" dirty="0" smtClean="0"/>
              <a:t>For the detailed installation procedure look at,</a:t>
            </a:r>
          </a:p>
          <a:p>
            <a:pPr marL="45720" indent="0">
              <a:buNone/>
            </a:pPr>
            <a:r>
              <a:rPr lang="en-US" dirty="0" smtClean="0"/>
              <a:t>   http</a:t>
            </a:r>
            <a:r>
              <a:rPr lang="en-US" dirty="0"/>
              <a:t>://</a:t>
            </a:r>
            <a:r>
              <a:rPr lang="en-US" dirty="0" smtClean="0"/>
              <a:t>hbase.apache.org/cygwin.html</a:t>
            </a:r>
          </a:p>
          <a:p>
            <a:pPr marL="45720" indent="0">
              <a:buNone/>
            </a:pPr>
            <a:endParaRPr lang="en-US" dirty="0"/>
          </a:p>
        </p:txBody>
      </p:sp>
      <p:sp>
        <p:nvSpPr>
          <p:cNvPr id="3" name="Titl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2034007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309" y="1905000"/>
            <a:ext cx="7932641" cy="4343400"/>
          </a:xfrm>
        </p:spPr>
      </p:pic>
      <p:sp>
        <p:nvSpPr>
          <p:cNvPr id="3" name="Title 2"/>
          <p:cNvSpPr>
            <a:spLocks noGrp="1"/>
          </p:cNvSpPr>
          <p:nvPr>
            <p:ph type="title"/>
          </p:nvPr>
        </p:nvSpPr>
        <p:spPr/>
        <p:txBody>
          <a:bodyPr/>
          <a:lstStyle/>
          <a:p>
            <a:r>
              <a:rPr lang="en-US" dirty="0" smtClean="0"/>
              <a:t>Powered by hbase</a:t>
            </a:r>
            <a:endParaRPr lang="en-US" dirty="0"/>
          </a:p>
        </p:txBody>
      </p:sp>
    </p:spTree>
    <p:extLst>
      <p:ext uri="{BB962C8B-B14F-4D97-AF65-F5344CB8AC3E}">
        <p14:creationId xmlns:p14="http://schemas.microsoft.com/office/powerpoint/2010/main" val="1625628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https://www.usenix.org/system/files/conference/fast14/fast14-paper_harter.pdf</a:t>
            </a:r>
          </a:p>
          <a:p>
            <a:pPr marL="45720" indent="0">
              <a:buNone/>
            </a:pPr>
            <a:r>
              <a:rPr lang="en-US" dirty="0"/>
              <a:t/>
            </a:r>
            <a:br>
              <a:rPr lang="en-US" dirty="0"/>
            </a:br>
            <a:endParaRPr lang="en-US" dirty="0"/>
          </a:p>
          <a:p>
            <a:r>
              <a:rPr lang="en-US" dirty="0"/>
              <a:t>http://www.manning.com/dimidukkhurana/HBiAsample_ch1.pdf</a:t>
            </a:r>
          </a:p>
          <a:p>
            <a:pPr marL="45720" indent="0">
              <a:buNone/>
            </a:pPr>
            <a:r>
              <a:rPr lang="en-US" dirty="0"/>
              <a:t/>
            </a:r>
            <a:br>
              <a:rPr lang="en-US" dirty="0"/>
            </a:br>
            <a:endParaRPr lang="en-US" dirty="0"/>
          </a:p>
          <a:p>
            <a:r>
              <a:rPr lang="en-US" dirty="0"/>
              <a:t>https://research.facebook.com/publications/1420502254864214/analysis-of-hdfs-under-hbase-a-facebook-messages-case-study</a:t>
            </a:r>
            <a:r>
              <a:rPr lang="en-US" dirty="0" smtClean="0"/>
              <a:t>/</a:t>
            </a:r>
            <a:endParaRPr lang="en-US" dirty="0"/>
          </a:p>
          <a:p>
            <a:endParaRPr lang="en-US" dirty="0"/>
          </a:p>
          <a:p>
            <a:endParaRPr lang="en-US" dirty="0"/>
          </a:p>
          <a:p>
            <a:r>
              <a:rPr lang="en-US" dirty="0"/>
              <a:t>http://blog.cloudera.com/blog/2012/09/the-action-on-hbase-in-action</a:t>
            </a:r>
            <a:r>
              <a:rPr lang="en-US" dirty="0" smtClean="0"/>
              <a:t>/</a:t>
            </a:r>
            <a:endParaRPr lang="en-US" dirty="0"/>
          </a:p>
          <a:p>
            <a:endParaRPr lang="en-US" dirty="0"/>
          </a:p>
          <a:p>
            <a:r>
              <a:rPr lang="en-US" dirty="0"/>
              <a:t>http://www.informationweek.com/big-data/software-platforms/big-data-debate-will-hbase-dominate-nosql/d/d-id/1111048</a:t>
            </a:r>
            <a:br>
              <a:rPr lang="en-US" dirty="0"/>
            </a:br>
            <a:endParaRPr lang="en-US" dirty="0"/>
          </a:p>
          <a:p>
            <a:r>
              <a:rPr lang="en-US" dirty="0"/>
              <a:t>http://hbasecon.com/archive.html</a:t>
            </a:r>
          </a:p>
          <a:p>
            <a:endParaRPr lang="en-US" dirty="0"/>
          </a:p>
          <a:p>
            <a:r>
              <a:rPr lang="en-US" dirty="0"/>
              <a:t>http://jimbojw.com/wiki/index.php?title=Understanding_Hbase_and_BigTable</a:t>
            </a:r>
            <a:br>
              <a:rPr lang="en-US" dirty="0"/>
            </a:br>
            <a:r>
              <a:rPr lang="en-US" dirty="0"/>
              <a:t/>
            </a:r>
            <a:br>
              <a:rPr lang="en-US" dirty="0"/>
            </a:br>
            <a:endParaRPr lang="en-US" dirty="0"/>
          </a:p>
          <a:p>
            <a:r>
              <a:rPr lang="en-US" dirty="0"/>
              <a:t>ftp://61.135.158.199/pub/books/HBase%20The%20Definitive%20Guide.pdf</a:t>
            </a:r>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1333469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381260" cy="1054394"/>
          </a:xfrm>
        </p:spPr>
        <p:txBody>
          <a:bodyPr/>
          <a:lstStyle/>
          <a:p>
            <a:r>
              <a:rPr lang="en-US" dirty="0" smtClean="0">
                <a:solidFill>
                  <a:schemeClr val="tx2"/>
                </a:solidFill>
              </a:rPr>
              <a:t>Questions?</a:t>
            </a:r>
            <a:endParaRPr lang="en-US" dirty="0">
              <a:solidFill>
                <a:schemeClr val="tx2"/>
              </a:solidFill>
            </a:endParaRPr>
          </a:p>
        </p:txBody>
      </p:sp>
    </p:spTree>
    <p:extLst>
      <p:ext uri="{BB962C8B-B14F-4D97-AF65-F5344CB8AC3E}">
        <p14:creationId xmlns:p14="http://schemas.microsoft.com/office/powerpoint/2010/main" val="4271233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95600"/>
            <a:ext cx="8381260" cy="1054394"/>
          </a:xfrm>
        </p:spPr>
        <p:txBody>
          <a:bodyPr/>
          <a:lstStyle/>
          <a:p>
            <a:r>
              <a:rPr lang="en-US" dirty="0" smtClean="0">
                <a:solidFill>
                  <a:schemeClr val="tx2"/>
                </a:solidFill>
              </a:rPr>
              <a:t>Thank you</a:t>
            </a:r>
            <a:endParaRPr lang="en-US" dirty="0">
              <a:solidFill>
                <a:schemeClr val="tx2"/>
              </a:solidFill>
            </a:endParaRPr>
          </a:p>
        </p:txBody>
      </p:sp>
    </p:spTree>
    <p:extLst>
      <p:ext uri="{BB962C8B-B14F-4D97-AF65-F5344CB8AC3E}">
        <p14:creationId xmlns:p14="http://schemas.microsoft.com/office/powerpoint/2010/main" val="6215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Storing large amounts of data.</a:t>
            </a:r>
          </a:p>
          <a:p>
            <a:endParaRPr lang="en-US" sz="2800" dirty="0"/>
          </a:p>
          <a:p>
            <a:r>
              <a:rPr lang="en-US" sz="2800" dirty="0" smtClean="0"/>
              <a:t>High throughput for a large number of requests.</a:t>
            </a:r>
          </a:p>
          <a:p>
            <a:endParaRPr lang="en-US" sz="2800" dirty="0"/>
          </a:p>
          <a:p>
            <a:r>
              <a:rPr lang="en-US" sz="2800" dirty="0" smtClean="0"/>
              <a:t>Storing unstructured or variable column data.</a:t>
            </a:r>
          </a:p>
          <a:p>
            <a:endParaRPr lang="en-US" sz="2800" dirty="0"/>
          </a:p>
          <a:p>
            <a:r>
              <a:rPr lang="en-US" sz="2800" dirty="0" smtClean="0"/>
              <a:t>Big data with random read writes.</a:t>
            </a:r>
            <a:endParaRPr lang="en-US" sz="2800" dirty="0"/>
          </a:p>
        </p:txBody>
      </p:sp>
      <p:sp>
        <p:nvSpPr>
          <p:cNvPr id="3" name="Title 2"/>
          <p:cNvSpPr>
            <a:spLocks noGrp="1"/>
          </p:cNvSpPr>
          <p:nvPr>
            <p:ph type="title"/>
          </p:nvPr>
        </p:nvSpPr>
        <p:spPr/>
        <p:txBody>
          <a:bodyPr/>
          <a:lstStyle/>
          <a:p>
            <a:r>
              <a:rPr lang="en-US" dirty="0" smtClean="0"/>
              <a:t>Why use hbase?</a:t>
            </a:r>
            <a:endParaRPr lang="en-US" dirty="0"/>
          </a:p>
        </p:txBody>
      </p:sp>
    </p:spTree>
    <p:extLst>
      <p:ext uri="{BB962C8B-B14F-4D97-AF65-F5344CB8AC3E}">
        <p14:creationId xmlns:p14="http://schemas.microsoft.com/office/powerpoint/2010/main" val="425960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Both are distributed systems that scale to hundreds or thousands of nodes</a:t>
            </a:r>
          </a:p>
          <a:p>
            <a:endParaRPr lang="en-US" sz="2800" dirty="0"/>
          </a:p>
          <a:p>
            <a:r>
              <a:rPr lang="en-US" sz="2800" b="1" dirty="0"/>
              <a:t>HDFS</a:t>
            </a:r>
            <a:r>
              <a:rPr lang="en-US" sz="2800" dirty="0">
                <a:solidFill>
                  <a:srgbClr val="800000"/>
                </a:solidFill>
              </a:rPr>
              <a:t> </a:t>
            </a:r>
            <a:r>
              <a:rPr lang="en-US" sz="2800" dirty="0"/>
              <a:t>is good for batch processing (scans over big files)</a:t>
            </a:r>
          </a:p>
          <a:p>
            <a:pPr lvl="1"/>
            <a:r>
              <a:rPr lang="en-US" sz="2800" dirty="0"/>
              <a:t>Not good for record lookup</a:t>
            </a:r>
          </a:p>
          <a:p>
            <a:pPr lvl="1"/>
            <a:r>
              <a:rPr lang="en-US" sz="2800" dirty="0"/>
              <a:t>Not good for incremental addition of small batches</a:t>
            </a:r>
          </a:p>
          <a:p>
            <a:pPr lvl="1"/>
            <a:r>
              <a:rPr lang="en-US" sz="2800" dirty="0"/>
              <a:t>Not good for updates </a:t>
            </a:r>
          </a:p>
          <a:p>
            <a:endParaRPr lang="en-US" dirty="0"/>
          </a:p>
        </p:txBody>
      </p:sp>
      <p:sp>
        <p:nvSpPr>
          <p:cNvPr id="3" name="Title 2"/>
          <p:cNvSpPr>
            <a:spLocks noGrp="1"/>
          </p:cNvSpPr>
          <p:nvPr>
            <p:ph type="title"/>
          </p:nvPr>
        </p:nvSpPr>
        <p:spPr/>
        <p:txBody>
          <a:bodyPr/>
          <a:lstStyle/>
          <a:p>
            <a:r>
              <a:rPr lang="en-US" dirty="0"/>
              <a:t>HBase vs. HDFS</a:t>
            </a:r>
          </a:p>
        </p:txBody>
      </p:sp>
    </p:spTree>
    <p:extLst>
      <p:ext uri="{BB962C8B-B14F-4D97-AF65-F5344CB8AC3E}">
        <p14:creationId xmlns:p14="http://schemas.microsoft.com/office/powerpoint/2010/main" val="281168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HBase</a:t>
            </a:r>
            <a:r>
              <a:rPr lang="en-US" sz="2800" dirty="0"/>
              <a:t> is designed to efficiently address the </a:t>
            </a:r>
            <a:r>
              <a:rPr lang="en-US" sz="2800" dirty="0" smtClean="0"/>
              <a:t>below</a:t>
            </a:r>
            <a:r>
              <a:rPr lang="en-US" sz="2800" dirty="0" smtClean="0"/>
              <a:t> </a:t>
            </a:r>
            <a:r>
              <a:rPr lang="en-US" sz="2800" dirty="0"/>
              <a:t>points</a:t>
            </a:r>
          </a:p>
          <a:p>
            <a:pPr lvl="1"/>
            <a:r>
              <a:rPr lang="en-US" sz="2800" dirty="0"/>
              <a:t>Fast record lookup</a:t>
            </a:r>
          </a:p>
          <a:p>
            <a:pPr lvl="1"/>
            <a:r>
              <a:rPr lang="en-US" sz="2800" dirty="0"/>
              <a:t>Support for record-level insertion</a:t>
            </a:r>
          </a:p>
          <a:p>
            <a:pPr lvl="1"/>
            <a:r>
              <a:rPr lang="en-US" sz="2800" dirty="0"/>
              <a:t>Support for </a:t>
            </a:r>
            <a:r>
              <a:rPr lang="en-US" sz="2800" dirty="0" smtClean="0"/>
              <a:t>updates</a:t>
            </a:r>
            <a:endParaRPr lang="en-US" sz="2800" dirty="0"/>
          </a:p>
          <a:p>
            <a:pPr lvl="1"/>
            <a:endParaRPr lang="en-US" sz="2800" dirty="0"/>
          </a:p>
          <a:p>
            <a:r>
              <a:rPr lang="en-US" sz="2800" dirty="0"/>
              <a:t>HBase updates are done by creating new versions of values</a:t>
            </a:r>
          </a:p>
          <a:p>
            <a:endParaRPr lang="en-US" dirty="0"/>
          </a:p>
        </p:txBody>
      </p:sp>
      <p:sp>
        <p:nvSpPr>
          <p:cNvPr id="3" name="Title 2"/>
          <p:cNvSpPr>
            <a:spLocks noGrp="1"/>
          </p:cNvSpPr>
          <p:nvPr>
            <p:ph type="title"/>
          </p:nvPr>
        </p:nvSpPr>
        <p:spPr/>
        <p:txBody>
          <a:bodyPr/>
          <a:lstStyle/>
          <a:p>
            <a:r>
              <a:rPr lang="en-US" dirty="0"/>
              <a:t>HBase vs. HDFS</a:t>
            </a:r>
          </a:p>
        </p:txBody>
      </p:sp>
    </p:spTree>
    <p:extLst>
      <p:ext uri="{BB962C8B-B14F-4D97-AF65-F5344CB8AC3E}">
        <p14:creationId xmlns:p14="http://schemas.microsoft.com/office/powerpoint/2010/main" val="394806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HBase vs. HDFS</a:t>
            </a:r>
          </a:p>
        </p:txBody>
      </p:sp>
      <p:pic>
        <p:nvPicPr>
          <p:cNvPr id="4" name="Content Placeholder 3" descr="Screen shot 2013-02-14 at 10.41.40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37252"/>
            <a:ext cx="8407400" cy="3970921"/>
          </a:xfrm>
          <a:prstGeom prst="rect">
            <a:avLst/>
          </a:prstGeom>
        </p:spPr>
      </p:pic>
    </p:spTree>
    <p:extLst>
      <p:ext uri="{BB962C8B-B14F-4D97-AF65-F5344CB8AC3E}">
        <p14:creationId xmlns:p14="http://schemas.microsoft.com/office/powerpoint/2010/main" val="186992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endParaRPr lang="en-US" dirty="0"/>
          </a:p>
          <a:p>
            <a:r>
              <a:rPr lang="en-US" sz="3600" dirty="0"/>
              <a:t>HBase is a Java implementation of Google’s BigTable. </a:t>
            </a:r>
            <a:endParaRPr lang="en-US" sz="3600" dirty="0" smtClean="0"/>
          </a:p>
          <a:p>
            <a:endParaRPr lang="en-US" sz="3600" dirty="0" smtClean="0"/>
          </a:p>
          <a:p>
            <a:r>
              <a:rPr lang="en-US" sz="3600" dirty="0" smtClean="0"/>
              <a:t>Google </a:t>
            </a:r>
            <a:r>
              <a:rPr lang="en-US" sz="3600" dirty="0"/>
              <a:t>defines BigTable </a:t>
            </a:r>
            <a:r>
              <a:rPr lang="en-US" sz="3600" dirty="0" smtClean="0"/>
              <a:t>as </a:t>
            </a:r>
            <a:r>
              <a:rPr lang="en-US" sz="3600" dirty="0"/>
              <a:t>a “sparse, distributed, persistent multidimensional sorted map.”</a:t>
            </a:r>
          </a:p>
        </p:txBody>
      </p:sp>
      <p:sp>
        <p:nvSpPr>
          <p:cNvPr id="3" name="Title 2"/>
          <p:cNvSpPr>
            <a:spLocks noGrp="1"/>
          </p:cNvSpPr>
          <p:nvPr>
            <p:ph type="title"/>
          </p:nvPr>
        </p:nvSpPr>
        <p:spPr/>
        <p:txBody>
          <a:bodyPr/>
          <a:lstStyle/>
          <a:p>
            <a:r>
              <a:rPr lang="en-US" dirty="0" smtClean="0"/>
              <a:t>WHAT IS HBASE?</a:t>
            </a:r>
            <a:endParaRPr lang="en-US" dirty="0"/>
          </a:p>
        </p:txBody>
      </p:sp>
    </p:spTree>
    <p:extLst>
      <p:ext uri="{BB962C8B-B14F-4D97-AF65-F5344CB8AC3E}">
        <p14:creationId xmlns:p14="http://schemas.microsoft.com/office/powerpoint/2010/main" val="48811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4250</TotalTime>
  <Words>1347</Words>
  <Application>Microsoft Office PowerPoint</Application>
  <PresentationFormat>On-screen Show (4:3)</PresentationFormat>
  <Paragraphs>290</Paragraphs>
  <Slides>44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Calibri</vt:lpstr>
      <vt:lpstr>CheltenhamStd-Book</vt:lpstr>
      <vt:lpstr>CheltenhamStd-BookItalic</vt:lpstr>
      <vt:lpstr>Franklin Gothic Medium</vt:lpstr>
      <vt:lpstr>Wingdings</vt:lpstr>
      <vt:lpstr>Wingdings 2</vt:lpstr>
      <vt:lpstr>Grid</vt:lpstr>
      <vt:lpstr>     </vt:lpstr>
      <vt:lpstr>outline</vt:lpstr>
      <vt:lpstr>introduction</vt:lpstr>
      <vt:lpstr>HISTORY</vt:lpstr>
      <vt:lpstr>Why use hbase?</vt:lpstr>
      <vt:lpstr>HBase vs. HDFS</vt:lpstr>
      <vt:lpstr>HBase vs. HDFS</vt:lpstr>
      <vt:lpstr>HBase vs. HDFS</vt:lpstr>
      <vt:lpstr>WHAT IS HBASE?</vt:lpstr>
      <vt:lpstr>Open source</vt:lpstr>
      <vt:lpstr>sparse</vt:lpstr>
      <vt:lpstr>sparse</vt:lpstr>
      <vt:lpstr>Distributed and persistent</vt:lpstr>
      <vt:lpstr>multidimensional sorted map</vt:lpstr>
      <vt:lpstr>HBase Data Model</vt:lpstr>
      <vt:lpstr>HBASE data model</vt:lpstr>
      <vt:lpstr>Hbase data model</vt:lpstr>
      <vt:lpstr>Hbase data model</vt:lpstr>
      <vt:lpstr>Hbase architecture</vt:lpstr>
      <vt:lpstr>Hbase architecture: region servers</vt:lpstr>
      <vt:lpstr>Hbase architecture</vt:lpstr>
      <vt:lpstr>Hbase architecture: region servers</vt:lpstr>
      <vt:lpstr>Hbase architecture: Compactions</vt:lpstr>
      <vt:lpstr>Hbase architecture: compactions</vt:lpstr>
      <vt:lpstr>Hbase architecture: master server</vt:lpstr>
      <vt:lpstr>Hbase architecture: master server</vt:lpstr>
      <vt:lpstr>Hbase architecture: zookeeper</vt:lpstr>
      <vt:lpstr>Hbase architecture: CAP theorem</vt:lpstr>
      <vt:lpstr>Acid properties in hbase</vt:lpstr>
      <vt:lpstr>Accessing hbase</vt:lpstr>
      <vt:lpstr>Hbase api</vt:lpstr>
      <vt:lpstr>gets</vt:lpstr>
      <vt:lpstr>puts</vt:lpstr>
      <vt:lpstr>HBase vs. RDBMS</vt:lpstr>
      <vt:lpstr>installation</vt:lpstr>
      <vt:lpstr>installation</vt:lpstr>
      <vt:lpstr>installation</vt:lpstr>
      <vt:lpstr>installation</vt:lpstr>
      <vt:lpstr>installation</vt:lpstr>
      <vt:lpstr>installation</vt:lpstr>
      <vt:lpstr>Powered by hbase</vt:lpstr>
      <vt:lpstr>references</vt:lpstr>
      <vt:lpstr>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Tirunagiri</dc:creator>
  <cp:lastModifiedBy>priyanka</cp:lastModifiedBy>
  <cp:revision>67</cp:revision>
  <dcterms:created xsi:type="dcterms:W3CDTF">2014-10-22T15:10:29Z</dcterms:created>
  <dcterms:modified xsi:type="dcterms:W3CDTF">2014-10-28T17:54:45Z</dcterms:modified>
</cp:coreProperties>
</file>