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A7C22C-6102-4C18-820C-F760FFF5E8BD}" type="datetimeFigureOut">
              <a:rPr lang="en-US" smtClean="0"/>
              <a:pPr/>
              <a:t>6/1/2017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0509B6-44B5-42D2-B30C-4744956FC1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D0509B6-44B5-42D2-B30C-4744956FC1A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9F57C2-3080-4F7B-895D-F087013B9E6C}"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F57C2-3080-4F7B-895D-F087013B9E6C}"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F57C2-3080-4F7B-895D-F087013B9E6C}"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F57C2-3080-4F7B-895D-F087013B9E6C}"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F57C2-3080-4F7B-895D-F087013B9E6C}"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9F57C2-3080-4F7B-895D-F087013B9E6C}"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9F57C2-3080-4F7B-895D-F087013B9E6C}" type="datetimeFigureOut">
              <a:rPr lang="en-US" smtClean="0"/>
              <a:pPr/>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9F57C2-3080-4F7B-895D-F087013B9E6C}" type="datetimeFigureOut">
              <a:rPr lang="en-US" smtClean="0"/>
              <a:pPr/>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57C2-3080-4F7B-895D-F087013B9E6C}" type="datetimeFigureOut">
              <a:rPr lang="en-US" smtClean="0"/>
              <a:pPr/>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F57C2-3080-4F7B-895D-F087013B9E6C}"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F57C2-3080-4F7B-895D-F087013B9E6C}"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1E075-3023-4249-9603-80245BAF39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57C2-3080-4F7B-895D-F087013B9E6C}" type="datetimeFigureOut">
              <a:rPr lang="en-US" smtClean="0"/>
              <a:pPr/>
              <a:t>6/1/2017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1E075-3023-4249-9603-80245BAF39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162800" cy="609600"/>
          </a:xfrm>
        </p:spPr>
        <p:txBody>
          <a:bodyPr>
            <a:normAutofit fontScale="90000"/>
          </a:bodyPr>
          <a:lstStyle/>
          <a:p>
            <a:r>
              <a:rPr lang="en-US" dirty="0" smtClean="0"/>
              <a:t>ZOOKEEPER</a:t>
            </a:r>
            <a:endParaRPr lang="en-US" dirty="0"/>
          </a:p>
        </p:txBody>
      </p:sp>
      <p:sp>
        <p:nvSpPr>
          <p:cNvPr id="3" name="Subtitle 2"/>
          <p:cNvSpPr>
            <a:spLocks noGrp="1"/>
          </p:cNvSpPr>
          <p:nvPr>
            <p:ph type="subTitle" idx="1"/>
          </p:nvPr>
        </p:nvSpPr>
        <p:spPr>
          <a:xfrm>
            <a:off x="457200" y="1447800"/>
            <a:ext cx="8001000" cy="4191000"/>
          </a:xfrm>
        </p:spPr>
        <p:txBody>
          <a:bodyPr>
            <a:normAutofit fontScale="92500" lnSpcReduction="20000"/>
          </a:bodyPr>
          <a:lstStyle/>
          <a:p>
            <a:pPr algn="just"/>
            <a:r>
              <a:rPr lang="en-US" b="1" dirty="0" err="1">
                <a:solidFill>
                  <a:schemeClr val="tx1"/>
                </a:solidFill>
              </a:rPr>
              <a:t>ZooKeeper</a:t>
            </a:r>
            <a:r>
              <a:rPr lang="en-US" b="1" dirty="0">
                <a:solidFill>
                  <a:schemeClr val="tx1"/>
                </a:solidFill>
              </a:rPr>
              <a:t> is a distributed, </a:t>
            </a:r>
            <a:r>
              <a:rPr lang="en-US" b="1" dirty="0" smtClean="0">
                <a:solidFill>
                  <a:schemeClr val="tx1"/>
                </a:solidFill>
              </a:rPr>
              <a:t>open-source coordination service </a:t>
            </a:r>
            <a:r>
              <a:rPr lang="en-US" b="1" dirty="0">
                <a:solidFill>
                  <a:schemeClr val="tx1"/>
                </a:solidFill>
              </a:rPr>
              <a:t>for </a:t>
            </a:r>
            <a:r>
              <a:rPr lang="en-US" b="1" dirty="0" smtClean="0">
                <a:solidFill>
                  <a:schemeClr val="tx1"/>
                </a:solidFill>
              </a:rPr>
              <a:t>distributed   applications. It </a:t>
            </a:r>
            <a:r>
              <a:rPr lang="en-US" b="1" dirty="0">
                <a:solidFill>
                  <a:schemeClr val="tx1"/>
                </a:solidFill>
              </a:rPr>
              <a:t>exposes a simple set of primitives that distributed applications can </a:t>
            </a:r>
            <a:r>
              <a:rPr lang="en-US" b="1" dirty="0" err="1" smtClean="0">
                <a:solidFill>
                  <a:schemeClr val="tx1"/>
                </a:solidFill>
              </a:rPr>
              <a:t>buildupon</a:t>
            </a:r>
            <a:r>
              <a:rPr lang="en-US" b="1" dirty="0" smtClean="0">
                <a:solidFill>
                  <a:schemeClr val="tx1"/>
                </a:solidFill>
              </a:rPr>
              <a:t> to implement higher level services for synchronization, configuration maintenance, and groups and naming. It is designed to be easy to program to, and uses a data model styled after the familiar directory tree structure of file systems. It runs in Java and has bindings for both Java and C.</a:t>
            </a:r>
            <a:endParaRPr lang="en-US" b="1" dirty="0">
              <a:solidFill>
                <a:schemeClr val="tx1"/>
              </a:solidFill>
            </a:endParaRPr>
          </a:p>
        </p:txBody>
      </p:sp>
      <p:pic>
        <p:nvPicPr>
          <p:cNvPr id="11266" name="Picture 2" descr="https://raw.githubusercontent.com/docker-library/docs/f906e95d1c27856aa79ea1bd8600da51466e7b0b/zookeeper/logo.png"/>
          <p:cNvPicPr>
            <a:picLocks noChangeAspect="1" noChangeArrowheads="1"/>
          </p:cNvPicPr>
          <p:nvPr/>
        </p:nvPicPr>
        <p:blipFill>
          <a:blip r:embed="rId3" cstate="print"/>
          <a:srcRect/>
          <a:stretch>
            <a:fillRect/>
          </a:stretch>
        </p:blipFill>
        <p:spPr bwMode="auto">
          <a:xfrm>
            <a:off x="7391400" y="228600"/>
            <a:ext cx="1295400" cy="119160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700" dirty="0"/>
              <a:t>Zookeeper - CLI</a:t>
            </a:r>
            <a:r>
              <a:rPr lang="en-US" dirty="0"/>
              <a:t/>
            </a:r>
            <a:br>
              <a:rPr lang="en-US" dirty="0"/>
            </a:br>
            <a:endParaRPr lang="en-US" dirty="0"/>
          </a:p>
        </p:txBody>
      </p:sp>
      <p:sp>
        <p:nvSpPr>
          <p:cNvPr id="3" name="Content Placeholder 2"/>
          <p:cNvSpPr>
            <a:spLocks noGrp="1"/>
          </p:cNvSpPr>
          <p:nvPr>
            <p:ph idx="1"/>
          </p:nvPr>
        </p:nvSpPr>
        <p:spPr>
          <a:xfrm>
            <a:off x="381000" y="533400"/>
            <a:ext cx="8305800" cy="5592763"/>
          </a:xfrm>
        </p:spPr>
        <p:txBody>
          <a:bodyPr>
            <a:noAutofit/>
          </a:bodyPr>
          <a:lstStyle/>
          <a:p>
            <a:pPr algn="just"/>
            <a:r>
              <a:rPr lang="en-US" sz="1400" b="1" dirty="0" err="1"/>
              <a:t>ZooKeeper</a:t>
            </a:r>
            <a:r>
              <a:rPr lang="en-US" sz="1400" b="1" dirty="0"/>
              <a:t> Command Line Interface (CLI) is used to interact with the </a:t>
            </a:r>
            <a:r>
              <a:rPr lang="en-US" sz="1400" b="1" dirty="0" err="1"/>
              <a:t>ZooKeeper</a:t>
            </a:r>
            <a:r>
              <a:rPr lang="en-US" sz="1400" b="1" dirty="0"/>
              <a:t> ensemble for development purpose. It is useful for debugging and working around with different options</a:t>
            </a:r>
            <a:r>
              <a:rPr lang="en-US" sz="1400" b="1" dirty="0" smtClean="0"/>
              <a:t>.</a:t>
            </a:r>
          </a:p>
          <a:p>
            <a:pPr algn="just"/>
            <a:r>
              <a:rPr lang="en-US" sz="1400" b="1" dirty="0"/>
              <a:t>To perform </a:t>
            </a:r>
            <a:r>
              <a:rPr lang="en-US" sz="1400" b="1" dirty="0" err="1"/>
              <a:t>ZooKeeper</a:t>
            </a:r>
            <a:r>
              <a:rPr lang="en-US" sz="1400" b="1" dirty="0"/>
              <a:t> CLI operations, first turn on your </a:t>
            </a:r>
            <a:r>
              <a:rPr lang="en-US" sz="1400" b="1" dirty="0" err="1"/>
              <a:t>ZooKeeper</a:t>
            </a:r>
            <a:r>
              <a:rPr lang="en-US" sz="1400" b="1" dirty="0"/>
              <a:t> server (</a:t>
            </a:r>
            <a:r>
              <a:rPr lang="en-US" sz="1400" b="1" i="1" dirty="0"/>
              <a:t>“bin/zkServer.sh start”</a:t>
            </a:r>
            <a:r>
              <a:rPr lang="en-US" sz="1400" b="1" dirty="0"/>
              <a:t>) and then, </a:t>
            </a:r>
            <a:r>
              <a:rPr lang="en-US" sz="1400" b="1" dirty="0" err="1"/>
              <a:t>ZooKeeper</a:t>
            </a:r>
            <a:r>
              <a:rPr lang="en-US" sz="1400" b="1" dirty="0"/>
              <a:t> client (</a:t>
            </a:r>
            <a:r>
              <a:rPr lang="en-US" sz="1400" b="1" i="1" dirty="0"/>
              <a:t>“bin/zkCli.sh”</a:t>
            </a:r>
            <a:r>
              <a:rPr lang="en-US" sz="1400" b="1" dirty="0"/>
              <a:t>). Once the client starts, you can perform the following operation −</a:t>
            </a:r>
          </a:p>
          <a:p>
            <a:pPr algn="just"/>
            <a:r>
              <a:rPr lang="en-US" sz="1400" b="1" dirty="0"/>
              <a:t>Create </a:t>
            </a:r>
            <a:r>
              <a:rPr lang="en-US" sz="1400" b="1" dirty="0" err="1"/>
              <a:t>znodes</a:t>
            </a:r>
            <a:endParaRPr lang="en-US" sz="1400" b="1" dirty="0"/>
          </a:p>
          <a:p>
            <a:pPr algn="just"/>
            <a:r>
              <a:rPr lang="en-US" sz="1400" b="1" dirty="0"/>
              <a:t>Get data</a:t>
            </a:r>
          </a:p>
          <a:p>
            <a:pPr algn="just"/>
            <a:r>
              <a:rPr lang="en-US" sz="1400" b="1" dirty="0"/>
              <a:t>Watch </a:t>
            </a:r>
            <a:r>
              <a:rPr lang="en-US" sz="1400" b="1" dirty="0" err="1"/>
              <a:t>znode</a:t>
            </a:r>
            <a:r>
              <a:rPr lang="en-US" sz="1400" b="1" dirty="0"/>
              <a:t> for changes</a:t>
            </a:r>
          </a:p>
          <a:p>
            <a:pPr algn="just"/>
            <a:r>
              <a:rPr lang="en-US" sz="1400" b="1" dirty="0"/>
              <a:t>Set data</a:t>
            </a:r>
          </a:p>
          <a:p>
            <a:pPr algn="just"/>
            <a:r>
              <a:rPr lang="en-US" sz="1400" b="1" dirty="0"/>
              <a:t>Create children of a </a:t>
            </a:r>
            <a:r>
              <a:rPr lang="en-US" sz="1400" b="1" dirty="0" err="1"/>
              <a:t>znode</a:t>
            </a:r>
            <a:endParaRPr lang="en-US" sz="1400" b="1" dirty="0"/>
          </a:p>
          <a:p>
            <a:pPr algn="just"/>
            <a:r>
              <a:rPr lang="en-US" sz="1400" b="1" dirty="0"/>
              <a:t>List children of a </a:t>
            </a:r>
            <a:r>
              <a:rPr lang="en-US" sz="1400" b="1" dirty="0" err="1"/>
              <a:t>znode</a:t>
            </a:r>
            <a:endParaRPr lang="en-US" sz="1400" b="1" dirty="0"/>
          </a:p>
          <a:p>
            <a:pPr algn="just"/>
            <a:r>
              <a:rPr lang="en-US" sz="1400" b="1" dirty="0"/>
              <a:t>Check Status</a:t>
            </a:r>
          </a:p>
          <a:p>
            <a:pPr algn="just"/>
            <a:r>
              <a:rPr lang="en-US" sz="1400" b="1" dirty="0"/>
              <a:t>Remove / Delete a </a:t>
            </a:r>
            <a:r>
              <a:rPr lang="en-US" sz="1400" b="1" dirty="0" err="1" smtClean="0"/>
              <a:t>znode</a:t>
            </a:r>
            <a:endParaRPr lang="en-US" sz="1400" b="1" dirty="0" smtClean="0"/>
          </a:p>
          <a:p>
            <a:pPr algn="just"/>
            <a:r>
              <a:rPr lang="en-US" sz="1400" b="1" dirty="0"/>
              <a:t>Create </a:t>
            </a:r>
            <a:r>
              <a:rPr lang="en-US" sz="1400" b="1" dirty="0" err="1"/>
              <a:t>Znodes</a:t>
            </a:r>
            <a:endParaRPr lang="en-US" sz="1400" b="1" dirty="0"/>
          </a:p>
          <a:p>
            <a:pPr algn="just"/>
            <a:r>
              <a:rPr lang="en-US" sz="1400" b="1" dirty="0"/>
              <a:t>Create a </a:t>
            </a:r>
            <a:r>
              <a:rPr lang="en-US" sz="1400" b="1" dirty="0" err="1"/>
              <a:t>znode</a:t>
            </a:r>
            <a:r>
              <a:rPr lang="en-US" sz="1400" b="1" dirty="0"/>
              <a:t> with the given path. The flag argument specifies whether the created </a:t>
            </a:r>
            <a:r>
              <a:rPr lang="en-US" sz="1400" b="1" dirty="0" err="1"/>
              <a:t>znode</a:t>
            </a:r>
            <a:r>
              <a:rPr lang="en-US" sz="1400" b="1" dirty="0"/>
              <a:t> will be ephemeral, persistent, or sequential. By default, all </a:t>
            </a:r>
            <a:r>
              <a:rPr lang="en-US" sz="1400" b="1" dirty="0" err="1"/>
              <a:t>znodes</a:t>
            </a:r>
            <a:r>
              <a:rPr lang="en-US" sz="1400" b="1" dirty="0"/>
              <a:t> are persistent.</a:t>
            </a:r>
          </a:p>
          <a:p>
            <a:pPr algn="just"/>
            <a:r>
              <a:rPr lang="en-US" sz="1400" b="1" dirty="0"/>
              <a:t>Ephemeral </a:t>
            </a:r>
            <a:r>
              <a:rPr lang="en-US" sz="1400" b="1" dirty="0" err="1"/>
              <a:t>znodes</a:t>
            </a:r>
            <a:r>
              <a:rPr lang="en-US" sz="1400" b="1" dirty="0"/>
              <a:t> (flag: e) will be automatically deleted when a session expires or when the client disconnects.</a:t>
            </a:r>
          </a:p>
          <a:p>
            <a:pPr algn="just"/>
            <a:r>
              <a:rPr lang="en-US" sz="1400" b="1" dirty="0"/>
              <a:t>Sequential </a:t>
            </a:r>
            <a:r>
              <a:rPr lang="en-US" sz="1400" b="1" dirty="0" err="1"/>
              <a:t>znodes</a:t>
            </a:r>
            <a:r>
              <a:rPr lang="en-US" sz="1400" b="1" dirty="0"/>
              <a:t> guaranty that the </a:t>
            </a:r>
            <a:r>
              <a:rPr lang="en-US" sz="1400" b="1" dirty="0" err="1"/>
              <a:t>znode</a:t>
            </a:r>
            <a:r>
              <a:rPr lang="en-US" sz="1400" b="1" dirty="0"/>
              <a:t> path will be unique.</a:t>
            </a:r>
          </a:p>
          <a:p>
            <a:pPr algn="just"/>
            <a:r>
              <a:rPr lang="en-US" sz="1400" b="1" dirty="0" err="1"/>
              <a:t>ZooKeeper</a:t>
            </a:r>
            <a:r>
              <a:rPr lang="en-US" sz="1400" b="1" dirty="0"/>
              <a:t> ensemble will add sequence number along with 10 digit padding to the </a:t>
            </a:r>
            <a:r>
              <a:rPr lang="en-US" sz="1400" b="1" dirty="0" err="1"/>
              <a:t>znode</a:t>
            </a:r>
            <a:r>
              <a:rPr lang="en-US" sz="1400" b="1" dirty="0"/>
              <a:t> path. For example, the </a:t>
            </a:r>
            <a:r>
              <a:rPr lang="en-US" sz="1400" b="1" dirty="0" err="1"/>
              <a:t>znode</a:t>
            </a:r>
            <a:r>
              <a:rPr lang="en-US" sz="1400" b="1" dirty="0"/>
              <a:t> path </a:t>
            </a:r>
            <a:r>
              <a:rPr lang="en-US" sz="1400" b="1" i="1" dirty="0"/>
              <a:t>/</a:t>
            </a:r>
            <a:r>
              <a:rPr lang="en-US" sz="1400" b="1" i="1" dirty="0" err="1"/>
              <a:t>myapp</a:t>
            </a:r>
            <a:r>
              <a:rPr lang="en-US" sz="1400" b="1" i="1" dirty="0"/>
              <a:t> will be converted to /myapp0000000001</a:t>
            </a:r>
            <a:r>
              <a:rPr lang="en-US" sz="1400" b="1" dirty="0"/>
              <a:t> and the next sequence number will be </a:t>
            </a:r>
            <a:r>
              <a:rPr lang="en-US" sz="1400" b="1" i="1" dirty="0"/>
              <a:t>/myapp0000000002</a:t>
            </a:r>
            <a:r>
              <a:rPr lang="en-US" sz="1400" b="1" dirty="0"/>
              <a:t>. If no flags are specified, then the </a:t>
            </a:r>
            <a:r>
              <a:rPr lang="en-US" sz="1400" b="1" dirty="0" err="1"/>
              <a:t>znode</a:t>
            </a:r>
            <a:r>
              <a:rPr lang="en-US" sz="1400" b="1" dirty="0"/>
              <a:t> is considered as persistent.</a:t>
            </a:r>
          </a:p>
          <a:p>
            <a:r>
              <a:rPr lang="en-US" sz="1400" dirty="0" smtClean="0"/>
              <a:t/>
            </a:r>
            <a:br>
              <a:rPr lang="en-US" sz="1400" dirty="0" smtClean="0"/>
            </a:br>
            <a:endParaRPr lang="en-US" sz="1400" dirty="0"/>
          </a:p>
          <a:p>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t>
            </a:r>
            <a:r>
              <a:rPr lang="en-IN" dirty="0" err="1" smtClean="0"/>
              <a:t>Znode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create </a:t>
            </a:r>
            <a:r>
              <a:rPr lang="en-US" dirty="0"/>
              <a:t>/</a:t>
            </a:r>
            <a:r>
              <a:rPr lang="en-US" dirty="0" err="1"/>
              <a:t>FirstZnode</a:t>
            </a:r>
            <a:r>
              <a:rPr lang="en-US" dirty="0" smtClean="0"/>
              <a:t> </a:t>
            </a:r>
            <a:r>
              <a:rPr lang="en-US" dirty="0"/>
              <a:t>“</a:t>
            </a:r>
            <a:r>
              <a:rPr lang="en-US" dirty="0" err="1"/>
              <a:t>Myfirstzookeeper</a:t>
            </a:r>
            <a:r>
              <a:rPr lang="en-US" dirty="0"/>
              <a:t>-</a:t>
            </a:r>
            <a:r>
              <a:rPr lang="en-US" dirty="0" smtClean="0"/>
              <a:t>app”</a:t>
            </a:r>
          </a:p>
          <a:p>
            <a:r>
              <a:rPr lang="en-US" dirty="0" smtClean="0"/>
              <a:t>create </a:t>
            </a:r>
            <a:r>
              <a:rPr lang="en-US" dirty="0"/>
              <a:t>-</a:t>
            </a:r>
            <a:r>
              <a:rPr lang="en-US" dirty="0" smtClean="0"/>
              <a:t>s </a:t>
            </a:r>
            <a:r>
              <a:rPr lang="en-US" dirty="0"/>
              <a:t>/</a:t>
            </a:r>
            <a:r>
              <a:rPr lang="en-US" dirty="0" err="1"/>
              <a:t>FirstZnode</a:t>
            </a:r>
            <a:r>
              <a:rPr lang="en-US" dirty="0" smtClean="0"/>
              <a:t> second-data 	</a:t>
            </a:r>
          </a:p>
          <a:p>
            <a:r>
              <a:rPr lang="en-US" dirty="0"/>
              <a:t>Get Data</a:t>
            </a:r>
          </a:p>
          <a:p>
            <a:r>
              <a:rPr lang="en-US" dirty="0"/>
              <a:t>It returns the associated data of the </a:t>
            </a:r>
            <a:r>
              <a:rPr lang="en-US" dirty="0" err="1"/>
              <a:t>znode</a:t>
            </a:r>
            <a:r>
              <a:rPr lang="en-US" dirty="0"/>
              <a:t> and metadata of the specified </a:t>
            </a:r>
            <a:r>
              <a:rPr lang="en-US" dirty="0" err="1"/>
              <a:t>znode</a:t>
            </a:r>
            <a:r>
              <a:rPr lang="en-US" dirty="0"/>
              <a:t>. You will get information such as when the data was last modified, where it was modified, and information about the data. This CLI is also used to assign watches to show notification about the data</a:t>
            </a:r>
            <a:r>
              <a:rPr lang="en-US" dirty="0" smtClean="0"/>
              <a:t>.</a:t>
            </a:r>
          </a:p>
          <a:p>
            <a:r>
              <a:rPr lang="en-US" dirty="0"/>
              <a:t>get</a:t>
            </a:r>
            <a:r>
              <a:rPr lang="en-US" dirty="0" smtClean="0"/>
              <a:t> </a:t>
            </a:r>
            <a:r>
              <a:rPr lang="en-US" dirty="0"/>
              <a:t>/</a:t>
            </a:r>
            <a:r>
              <a:rPr lang="en-US" dirty="0" err="1" smtClean="0"/>
              <a:t>FirstZnode</a:t>
            </a:r>
            <a:endParaRPr lang="en-US" dirty="0" smtClean="0"/>
          </a:p>
          <a:p>
            <a:r>
              <a:rPr lang="en-US" dirty="0"/>
              <a:t>To access a sequential </a:t>
            </a:r>
            <a:r>
              <a:rPr lang="en-US" dirty="0" err="1"/>
              <a:t>znode</a:t>
            </a:r>
            <a:r>
              <a:rPr lang="en-US" dirty="0"/>
              <a:t>, you must enter the full path of the </a:t>
            </a:r>
            <a:r>
              <a:rPr lang="en-US" dirty="0" err="1"/>
              <a:t>znode</a:t>
            </a:r>
            <a:r>
              <a:rPr lang="en-US" dirty="0" smtClean="0"/>
              <a:t>.</a:t>
            </a:r>
          </a:p>
          <a:p>
            <a:r>
              <a:rPr lang="en-US" dirty="0"/>
              <a:t>Watch</a:t>
            </a:r>
          </a:p>
          <a:p>
            <a:r>
              <a:rPr lang="en-US" dirty="0"/>
              <a:t>Watches show a notification when the specified </a:t>
            </a:r>
            <a:r>
              <a:rPr lang="en-US" dirty="0" err="1"/>
              <a:t>znode</a:t>
            </a:r>
            <a:r>
              <a:rPr lang="en-US" dirty="0"/>
              <a:t> or </a:t>
            </a:r>
            <a:r>
              <a:rPr lang="en-US" dirty="0" err="1"/>
              <a:t>znode’s</a:t>
            </a:r>
            <a:r>
              <a:rPr lang="en-US" dirty="0"/>
              <a:t> children data changes. You can set a </a:t>
            </a:r>
            <a:r>
              <a:rPr lang="en-US" b="1" dirty="0"/>
              <a:t>watch</a:t>
            </a:r>
            <a:r>
              <a:rPr lang="en-US" dirty="0"/>
              <a:t> only in </a:t>
            </a:r>
            <a:r>
              <a:rPr lang="en-US" b="1" dirty="0"/>
              <a:t>get</a:t>
            </a:r>
            <a:r>
              <a:rPr lang="en-US" dirty="0"/>
              <a:t> command.</a:t>
            </a:r>
          </a:p>
          <a:p>
            <a:r>
              <a:rPr lang="en-US" dirty="0"/>
              <a:t>Set Data</a:t>
            </a:r>
          </a:p>
          <a:p>
            <a:r>
              <a:rPr lang="en-US" dirty="0"/>
              <a:t>Set the data of the specified </a:t>
            </a:r>
            <a:r>
              <a:rPr lang="en-US" dirty="0" err="1"/>
              <a:t>znode</a:t>
            </a:r>
            <a:r>
              <a:rPr lang="en-US" dirty="0"/>
              <a:t>. Once you finish this set operation, you can check the data using the </a:t>
            </a:r>
            <a:r>
              <a:rPr lang="en-US" b="1" dirty="0"/>
              <a:t>get</a:t>
            </a:r>
            <a:r>
              <a:rPr lang="en-US" dirty="0"/>
              <a:t> CLI command.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noAutofit/>
          </a:bodyPr>
          <a:lstStyle/>
          <a:p>
            <a:r>
              <a:rPr lang="en-US" sz="1800" dirty="0" smtClean="0"/>
              <a:t>set /</a:t>
            </a:r>
            <a:r>
              <a:rPr lang="en-US" sz="1800" dirty="0" err="1" smtClean="0"/>
              <a:t>SecondZnode</a:t>
            </a:r>
            <a:r>
              <a:rPr lang="en-US" sz="1800" dirty="0" smtClean="0"/>
              <a:t> Data-updated</a:t>
            </a:r>
          </a:p>
          <a:p>
            <a:r>
              <a:rPr lang="en-US" sz="1800" dirty="0" smtClean="0"/>
              <a:t>Create Children / Sub-</a:t>
            </a:r>
            <a:r>
              <a:rPr lang="en-US" sz="1800" dirty="0" err="1" smtClean="0"/>
              <a:t>znode</a:t>
            </a:r>
            <a:endParaRPr lang="en-US" sz="1800" dirty="0" smtClean="0"/>
          </a:p>
          <a:p>
            <a:r>
              <a:rPr lang="en-US" sz="1800" dirty="0" smtClean="0"/>
              <a:t>Creating children is similar to creating new </a:t>
            </a:r>
            <a:r>
              <a:rPr lang="en-US" sz="1800" dirty="0" err="1" smtClean="0"/>
              <a:t>znodes</a:t>
            </a:r>
            <a:r>
              <a:rPr lang="en-US" sz="1800" dirty="0" smtClean="0"/>
              <a:t>. The only difference is that the path of the child </a:t>
            </a:r>
            <a:r>
              <a:rPr lang="en-US" sz="1800" dirty="0" err="1" smtClean="0"/>
              <a:t>znode</a:t>
            </a:r>
            <a:r>
              <a:rPr lang="en-US" sz="1800" dirty="0" smtClean="0"/>
              <a:t> will have the parent path as well.</a:t>
            </a:r>
          </a:p>
          <a:p>
            <a:r>
              <a:rPr lang="en-US" sz="1800" dirty="0" smtClean="0"/>
              <a:t>create /</a:t>
            </a:r>
            <a:r>
              <a:rPr lang="en-US" sz="1800" dirty="0" err="1" smtClean="0"/>
              <a:t>FirstZnode</a:t>
            </a:r>
            <a:r>
              <a:rPr lang="en-US" sz="1800" dirty="0" smtClean="0"/>
              <a:t>/Child1 </a:t>
            </a:r>
            <a:r>
              <a:rPr lang="en-US" sz="1800" dirty="0" err="1" smtClean="0"/>
              <a:t>firstchildren</a:t>
            </a:r>
            <a:endParaRPr lang="en-US" sz="1800" dirty="0" smtClean="0"/>
          </a:p>
          <a:p>
            <a:r>
              <a:rPr lang="en-US" sz="1800" dirty="0" smtClean="0"/>
              <a:t>List Children</a:t>
            </a:r>
          </a:p>
          <a:p>
            <a:r>
              <a:rPr lang="en-US" sz="1800" dirty="0" smtClean="0"/>
              <a:t>This command is used to list and display the </a:t>
            </a:r>
            <a:r>
              <a:rPr lang="en-US" sz="1800" b="1" dirty="0" smtClean="0"/>
              <a:t>children</a:t>
            </a:r>
            <a:r>
              <a:rPr lang="en-US" sz="1800" dirty="0" smtClean="0"/>
              <a:t> of a </a:t>
            </a:r>
            <a:r>
              <a:rPr lang="en-US" sz="1800" dirty="0" err="1" smtClean="0"/>
              <a:t>znode</a:t>
            </a:r>
            <a:r>
              <a:rPr lang="en-US" sz="1800" dirty="0" smtClean="0"/>
              <a:t>.</a:t>
            </a:r>
          </a:p>
          <a:p>
            <a:r>
              <a:rPr lang="en-US" sz="1800" dirty="0" err="1" smtClean="0"/>
              <a:t>ls</a:t>
            </a:r>
            <a:r>
              <a:rPr lang="en-US" sz="1800" dirty="0" smtClean="0"/>
              <a:t> /</a:t>
            </a:r>
            <a:r>
              <a:rPr lang="en-US" sz="1800" dirty="0" err="1" smtClean="0"/>
              <a:t>MyFirstZnode</a:t>
            </a:r>
            <a:endParaRPr lang="en-US" sz="1800" dirty="0" smtClean="0"/>
          </a:p>
          <a:p>
            <a:endParaRPr lang="en-IN" sz="1800" dirty="0" smtClean="0"/>
          </a:p>
          <a:p>
            <a:r>
              <a:rPr lang="en-IN" sz="1800" smtClean="0"/>
              <a:t>l</a:t>
            </a:r>
            <a:r>
              <a:rPr lang="en-IN" sz="1800" smtClean="0"/>
              <a:t>s</a:t>
            </a:r>
            <a:r>
              <a:rPr lang="en-IN" sz="1800" dirty="0" smtClean="0"/>
              <a:t> /</a:t>
            </a:r>
            <a:endParaRPr lang="en-US" sz="1800" dirty="0" smtClean="0"/>
          </a:p>
          <a:p>
            <a:pPr>
              <a:buNone/>
            </a:pPr>
            <a:r>
              <a:rPr lang="en-US" sz="1800" dirty="0" smtClean="0"/>
              <a:t>Check </a:t>
            </a:r>
            <a:r>
              <a:rPr lang="en-US" sz="1800" dirty="0"/>
              <a:t>Status</a:t>
            </a:r>
          </a:p>
          <a:p>
            <a:r>
              <a:rPr lang="en-US" sz="1800" b="1" dirty="0"/>
              <a:t>Status</a:t>
            </a:r>
            <a:r>
              <a:rPr lang="en-US" sz="1800" dirty="0"/>
              <a:t> describes the metadata of a specified </a:t>
            </a:r>
            <a:r>
              <a:rPr lang="en-US" sz="1800" dirty="0" err="1"/>
              <a:t>znode</a:t>
            </a:r>
            <a:r>
              <a:rPr lang="en-US" sz="1800" dirty="0"/>
              <a:t>. It contains details such as Timestamp, Version number, ACL, Data length, and Children </a:t>
            </a:r>
            <a:r>
              <a:rPr lang="en-US" sz="1800" dirty="0" err="1"/>
              <a:t>znode</a:t>
            </a:r>
            <a:r>
              <a:rPr lang="en-US" sz="1800" dirty="0"/>
              <a:t>.</a:t>
            </a:r>
          </a:p>
          <a:p>
            <a:r>
              <a:rPr lang="en-US" sz="1800" dirty="0" smtClean="0"/>
              <a:t>stat </a:t>
            </a:r>
            <a:r>
              <a:rPr lang="en-US" sz="1800" dirty="0"/>
              <a:t>/</a:t>
            </a:r>
            <a:r>
              <a:rPr lang="en-US" sz="1800" dirty="0" err="1" smtClean="0"/>
              <a:t>FirstZnode</a:t>
            </a:r>
            <a:endParaRPr lang="en-US" sz="1800" dirty="0" smtClean="0"/>
          </a:p>
          <a:p>
            <a:r>
              <a:rPr lang="en-US" sz="1800" dirty="0"/>
              <a:t>Remove a </a:t>
            </a:r>
            <a:r>
              <a:rPr lang="en-US" sz="1800" dirty="0" err="1"/>
              <a:t>Znode</a:t>
            </a:r>
            <a:endParaRPr lang="en-US" sz="1800" dirty="0"/>
          </a:p>
          <a:p>
            <a:r>
              <a:rPr lang="en-US" sz="1800" dirty="0"/>
              <a:t>Removes a specified </a:t>
            </a:r>
            <a:r>
              <a:rPr lang="en-US" sz="1800" dirty="0" err="1"/>
              <a:t>znode</a:t>
            </a:r>
            <a:r>
              <a:rPr lang="en-US" sz="1800" dirty="0"/>
              <a:t> and recursively all its children. This would happen only if such a </a:t>
            </a:r>
            <a:r>
              <a:rPr lang="en-US" sz="1800" dirty="0" err="1"/>
              <a:t>znode</a:t>
            </a:r>
            <a:r>
              <a:rPr lang="en-US" sz="1800" dirty="0"/>
              <a:t> is available.</a:t>
            </a:r>
          </a:p>
          <a:p>
            <a:r>
              <a:rPr lang="en-US" sz="1800" dirty="0" err="1" smtClean="0"/>
              <a:t>rmr</a:t>
            </a:r>
            <a:r>
              <a:rPr lang="en-US" sz="1800" dirty="0" smtClean="0"/>
              <a:t> </a:t>
            </a:r>
            <a:r>
              <a:rPr lang="en-US" sz="1800" dirty="0"/>
              <a:t>/</a:t>
            </a:r>
            <a:r>
              <a:rPr lang="en-US" sz="1800" dirty="0" err="1" smtClean="0"/>
              <a:t>FirstZnode</a:t>
            </a:r>
            <a:endParaRPr lang="en-US" sz="1800" dirty="0" smtClean="0"/>
          </a:p>
          <a:p>
            <a:r>
              <a:rPr lang="en-US" sz="1800" dirty="0"/>
              <a:t>Delete </a:t>
            </a:r>
            <a:r>
              <a:rPr lang="en-US" sz="1800" b="1" dirty="0"/>
              <a:t>(delete /path)</a:t>
            </a:r>
            <a:r>
              <a:rPr lang="en-US" sz="1800" dirty="0"/>
              <a:t> command is similar to </a:t>
            </a:r>
            <a:r>
              <a:rPr lang="en-US" sz="1800" b="1" dirty="0"/>
              <a:t>remove</a:t>
            </a:r>
            <a:r>
              <a:rPr lang="en-US" sz="1800" dirty="0"/>
              <a:t> command, except the fact that it works only on </a:t>
            </a:r>
            <a:r>
              <a:rPr lang="en-US" sz="1800" dirty="0" err="1"/>
              <a:t>znodes</a:t>
            </a:r>
            <a:r>
              <a:rPr lang="en-US" sz="1800" dirty="0"/>
              <a:t> with no children.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32500" lnSpcReduction="20000"/>
          </a:bodyPr>
          <a:lstStyle/>
          <a:p>
            <a:r>
              <a:rPr lang="en-GB" sz="7400" b="1" dirty="0" err="1" smtClean="0"/>
              <a:t>ZooKeeper</a:t>
            </a:r>
            <a:r>
              <a:rPr lang="en-GB" sz="7400" b="1" dirty="0" smtClean="0"/>
              <a:t> Stat Structure</a:t>
            </a:r>
          </a:p>
          <a:p>
            <a:endParaRPr lang="en-GB" sz="7400" b="1" dirty="0" smtClean="0"/>
          </a:p>
          <a:p>
            <a:endParaRPr lang="en-GB" sz="7400" b="1" dirty="0" smtClean="0"/>
          </a:p>
          <a:p>
            <a:r>
              <a:rPr lang="en-GB" sz="7400" dirty="0" smtClean="0"/>
              <a:t>The Stat structure for each </a:t>
            </a:r>
            <a:r>
              <a:rPr lang="en-GB" sz="7400" dirty="0" err="1" smtClean="0"/>
              <a:t>znode</a:t>
            </a:r>
            <a:r>
              <a:rPr lang="en-GB" sz="7400" dirty="0" smtClean="0"/>
              <a:t> in </a:t>
            </a:r>
            <a:r>
              <a:rPr lang="en-GB" sz="7400" dirty="0" err="1" smtClean="0"/>
              <a:t>ZooKeeper</a:t>
            </a:r>
            <a:r>
              <a:rPr lang="en-GB" sz="7400" dirty="0" smtClean="0"/>
              <a:t> is made up of the following fields:</a:t>
            </a:r>
          </a:p>
          <a:p>
            <a:r>
              <a:rPr lang="en-GB" sz="7400" b="1" dirty="0" err="1" smtClean="0"/>
              <a:t>czxid</a:t>
            </a:r>
            <a:r>
              <a:rPr lang="en-GB" sz="7400" dirty="0" smtClean="0"/>
              <a:t> </a:t>
            </a:r>
          </a:p>
          <a:p>
            <a:r>
              <a:rPr lang="en-GB" sz="7400" dirty="0" smtClean="0"/>
              <a:t>The </a:t>
            </a:r>
            <a:r>
              <a:rPr lang="en-GB" sz="7400" dirty="0" err="1" smtClean="0"/>
              <a:t>zxid</a:t>
            </a:r>
            <a:r>
              <a:rPr lang="en-GB" sz="7400" dirty="0" smtClean="0"/>
              <a:t> of the change that caused this </a:t>
            </a:r>
            <a:r>
              <a:rPr lang="en-GB" sz="7400" dirty="0" err="1" smtClean="0"/>
              <a:t>znode</a:t>
            </a:r>
            <a:r>
              <a:rPr lang="en-GB" sz="7400" dirty="0" smtClean="0"/>
              <a:t> to be created.</a:t>
            </a:r>
          </a:p>
          <a:p>
            <a:r>
              <a:rPr lang="en-GB" sz="7400" b="1" dirty="0" err="1" smtClean="0"/>
              <a:t>mzxid</a:t>
            </a:r>
            <a:r>
              <a:rPr lang="en-GB" sz="7400" dirty="0" smtClean="0"/>
              <a:t> </a:t>
            </a:r>
          </a:p>
          <a:p>
            <a:r>
              <a:rPr lang="en-GB" sz="7400" dirty="0" smtClean="0"/>
              <a:t>The </a:t>
            </a:r>
            <a:r>
              <a:rPr lang="en-GB" sz="7400" dirty="0" err="1" smtClean="0"/>
              <a:t>zxid</a:t>
            </a:r>
            <a:r>
              <a:rPr lang="en-GB" sz="7400" dirty="0" smtClean="0"/>
              <a:t> of the change that last modified this </a:t>
            </a:r>
            <a:r>
              <a:rPr lang="en-GB" sz="7400" dirty="0" err="1" smtClean="0"/>
              <a:t>znode</a:t>
            </a:r>
            <a:r>
              <a:rPr lang="en-GB" sz="7400" dirty="0" smtClean="0"/>
              <a:t>.</a:t>
            </a:r>
          </a:p>
          <a:p>
            <a:r>
              <a:rPr lang="en-GB" sz="7400" b="1" dirty="0" err="1" smtClean="0"/>
              <a:t>pzxid</a:t>
            </a:r>
            <a:r>
              <a:rPr lang="en-GB" sz="7400" dirty="0" smtClean="0"/>
              <a:t> </a:t>
            </a:r>
          </a:p>
          <a:p>
            <a:r>
              <a:rPr lang="en-GB" sz="7400" dirty="0" smtClean="0"/>
              <a:t>The </a:t>
            </a:r>
            <a:r>
              <a:rPr lang="en-GB" sz="7400" dirty="0" err="1" smtClean="0"/>
              <a:t>zxid</a:t>
            </a:r>
            <a:r>
              <a:rPr lang="en-GB" sz="7400" dirty="0" smtClean="0"/>
              <a:t> of the change that last modified children of this </a:t>
            </a:r>
            <a:r>
              <a:rPr lang="en-GB" sz="7400" dirty="0" err="1" smtClean="0"/>
              <a:t>znode</a:t>
            </a:r>
            <a:r>
              <a:rPr lang="en-GB" sz="7400" dirty="0" smtClean="0"/>
              <a:t>.</a:t>
            </a:r>
          </a:p>
          <a:p>
            <a:r>
              <a:rPr lang="en-GB" sz="7400" b="1" dirty="0" err="1" smtClean="0"/>
              <a:t>ctime</a:t>
            </a:r>
            <a:r>
              <a:rPr lang="en-GB" sz="7400" dirty="0" smtClean="0"/>
              <a:t> </a:t>
            </a:r>
          </a:p>
          <a:p>
            <a:r>
              <a:rPr lang="en-GB" sz="7400" dirty="0" smtClean="0"/>
              <a:t>The time in milliseconds from epoch when this </a:t>
            </a:r>
            <a:r>
              <a:rPr lang="en-GB" sz="7400" dirty="0" err="1" smtClean="0"/>
              <a:t>znode</a:t>
            </a:r>
            <a:r>
              <a:rPr lang="en-GB" sz="7400" dirty="0" smtClean="0"/>
              <a:t> was created.</a:t>
            </a:r>
          </a:p>
          <a:p>
            <a:r>
              <a:rPr lang="en-GB" sz="7400" b="1" dirty="0" err="1" smtClean="0"/>
              <a:t>mtime</a:t>
            </a:r>
            <a:r>
              <a:rPr lang="en-GB" sz="7400" dirty="0" smtClean="0"/>
              <a:t> </a:t>
            </a:r>
          </a:p>
          <a:p>
            <a:r>
              <a:rPr lang="en-GB" sz="7400" dirty="0" smtClean="0"/>
              <a:t>The time in milliseconds from epoch when this </a:t>
            </a:r>
            <a:r>
              <a:rPr lang="en-GB" sz="7400" dirty="0" err="1" smtClean="0"/>
              <a:t>znode</a:t>
            </a:r>
            <a:r>
              <a:rPr lang="en-GB" sz="7400" dirty="0" smtClean="0"/>
              <a:t> was last modified.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0000" lnSpcReduction="20000"/>
          </a:bodyPr>
          <a:lstStyle/>
          <a:p>
            <a:r>
              <a:rPr lang="en-GB" b="1" dirty="0" smtClean="0"/>
              <a:t>version</a:t>
            </a:r>
            <a:r>
              <a:rPr lang="en-GB" dirty="0" smtClean="0"/>
              <a:t> </a:t>
            </a:r>
          </a:p>
          <a:p>
            <a:r>
              <a:rPr lang="en-GB" dirty="0" smtClean="0"/>
              <a:t>The number of changes to the data of this </a:t>
            </a:r>
            <a:r>
              <a:rPr lang="en-GB" dirty="0" err="1" smtClean="0"/>
              <a:t>znode</a:t>
            </a:r>
            <a:r>
              <a:rPr lang="en-GB" dirty="0" smtClean="0"/>
              <a:t>.</a:t>
            </a:r>
          </a:p>
          <a:p>
            <a:r>
              <a:rPr lang="en-GB" b="1" dirty="0" err="1" smtClean="0"/>
              <a:t>cversion</a:t>
            </a:r>
            <a:r>
              <a:rPr lang="en-GB" dirty="0" smtClean="0"/>
              <a:t> </a:t>
            </a:r>
          </a:p>
          <a:p>
            <a:r>
              <a:rPr lang="en-GB" dirty="0" smtClean="0"/>
              <a:t>The number of changes to the children of this </a:t>
            </a:r>
            <a:r>
              <a:rPr lang="en-GB" dirty="0" err="1" smtClean="0"/>
              <a:t>znode</a:t>
            </a:r>
            <a:r>
              <a:rPr lang="en-GB" sz="2400" dirty="0" smtClean="0"/>
              <a:t>.</a:t>
            </a:r>
          </a:p>
          <a:p>
            <a:endParaRPr lang="en-GB" b="1" dirty="0" smtClean="0"/>
          </a:p>
          <a:p>
            <a:r>
              <a:rPr lang="en-GB" b="1" dirty="0" smtClean="0"/>
              <a:t>aversion</a:t>
            </a:r>
            <a:r>
              <a:rPr lang="en-GB" dirty="0" smtClean="0"/>
              <a:t> </a:t>
            </a:r>
          </a:p>
          <a:p>
            <a:r>
              <a:rPr lang="en-GB" dirty="0" smtClean="0"/>
              <a:t>The number of changes to the ACL of this </a:t>
            </a:r>
            <a:r>
              <a:rPr lang="en-GB" dirty="0" err="1" smtClean="0"/>
              <a:t>znode</a:t>
            </a:r>
            <a:r>
              <a:rPr lang="en-GB" dirty="0" smtClean="0"/>
              <a:t>.</a:t>
            </a:r>
          </a:p>
          <a:p>
            <a:r>
              <a:rPr lang="en-GB" b="1" dirty="0" err="1" smtClean="0"/>
              <a:t>ephemeralOwner</a:t>
            </a:r>
            <a:r>
              <a:rPr lang="en-GB" dirty="0" smtClean="0"/>
              <a:t> </a:t>
            </a:r>
          </a:p>
          <a:p>
            <a:r>
              <a:rPr lang="en-GB" dirty="0" smtClean="0"/>
              <a:t>The session id of the owner of this </a:t>
            </a:r>
            <a:r>
              <a:rPr lang="en-GB" dirty="0" err="1" smtClean="0"/>
              <a:t>znode</a:t>
            </a:r>
            <a:r>
              <a:rPr lang="en-GB" dirty="0" smtClean="0"/>
              <a:t> if the </a:t>
            </a:r>
            <a:r>
              <a:rPr lang="en-GB" dirty="0" err="1" smtClean="0"/>
              <a:t>znode</a:t>
            </a:r>
            <a:r>
              <a:rPr lang="en-GB" dirty="0" smtClean="0"/>
              <a:t> is an ephemeral node. If it is not an ephemeral node, it will be zero.</a:t>
            </a:r>
          </a:p>
          <a:p>
            <a:r>
              <a:rPr lang="en-GB" b="1" dirty="0" err="1" smtClean="0"/>
              <a:t>dataLength</a:t>
            </a:r>
            <a:r>
              <a:rPr lang="en-GB" dirty="0" smtClean="0"/>
              <a:t> </a:t>
            </a:r>
          </a:p>
          <a:p>
            <a:r>
              <a:rPr lang="en-GB" dirty="0" smtClean="0"/>
              <a:t>The length of the data field of this </a:t>
            </a:r>
            <a:r>
              <a:rPr lang="en-GB" dirty="0" err="1" smtClean="0"/>
              <a:t>znode</a:t>
            </a:r>
            <a:r>
              <a:rPr lang="en-GB" dirty="0" smtClean="0"/>
              <a:t>.</a:t>
            </a:r>
          </a:p>
          <a:p>
            <a:r>
              <a:rPr lang="en-GB" b="1" dirty="0" err="1" smtClean="0"/>
              <a:t>numChildren</a:t>
            </a:r>
            <a:r>
              <a:rPr lang="en-GB" dirty="0" smtClean="0"/>
              <a:t> </a:t>
            </a:r>
          </a:p>
          <a:p>
            <a:r>
              <a:rPr lang="en-GB" dirty="0" smtClean="0"/>
              <a:t>The number of children of this </a:t>
            </a:r>
            <a:r>
              <a:rPr lang="en-GB" dirty="0" err="1" smtClean="0"/>
              <a:t>znode</a:t>
            </a:r>
            <a:r>
              <a:rPr lang="en-GB"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838200"/>
          </a:xfrm>
        </p:spPr>
        <p:txBody>
          <a:bodyPr>
            <a:normAutofit fontScale="90000"/>
          </a:bodyPr>
          <a:lstStyle/>
          <a:p>
            <a:r>
              <a:rPr lang="en-US" sz="2800" b="1" dirty="0" smtClean="0"/>
              <a:t>The</a:t>
            </a:r>
            <a:r>
              <a:rPr lang="en-US" sz="2800" b="1" dirty="0"/>
              <a:t> common services provided by </a:t>
            </a:r>
            <a:r>
              <a:rPr lang="en-US" sz="2800" b="1" dirty="0" err="1"/>
              <a:t>ZooKeeper</a:t>
            </a:r>
            <a:r>
              <a:rPr lang="en-US" sz="2800" b="1" dirty="0"/>
              <a:t> are as </a:t>
            </a:r>
            <a:r>
              <a:rPr lang="en-US" sz="2800" b="1" dirty="0" smtClean="0"/>
              <a:t>follows:</a:t>
            </a:r>
            <a:endParaRPr lang="en-US" sz="2800" b="1"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b="1" dirty="0"/>
              <a:t>Naming service</a:t>
            </a:r>
            <a:r>
              <a:rPr lang="en-US" dirty="0"/>
              <a:t> − Identifying the nodes in a cluster by name. It is similar to DNS, but for nodes.</a:t>
            </a:r>
          </a:p>
          <a:p>
            <a:r>
              <a:rPr lang="en-US" b="1" dirty="0"/>
              <a:t>Configuration management</a:t>
            </a:r>
            <a:r>
              <a:rPr lang="en-US" dirty="0"/>
              <a:t> − Latest and up-to-date configuration information of the system for a joining node.</a:t>
            </a:r>
          </a:p>
          <a:p>
            <a:r>
              <a:rPr lang="en-US" b="1" dirty="0"/>
              <a:t>Cluster management</a:t>
            </a:r>
            <a:r>
              <a:rPr lang="en-US" dirty="0"/>
              <a:t> − Joining / leaving of a node in a cluster and node status at real time.</a:t>
            </a:r>
          </a:p>
          <a:p>
            <a:r>
              <a:rPr lang="en-US" b="1" dirty="0"/>
              <a:t>Leader election</a:t>
            </a:r>
            <a:r>
              <a:rPr lang="en-US" dirty="0"/>
              <a:t> − Electing a node as leader for coordination purpose.</a:t>
            </a:r>
          </a:p>
          <a:p>
            <a:r>
              <a:rPr lang="en-US" b="1" dirty="0"/>
              <a:t>Locking and synchronization service</a:t>
            </a:r>
            <a:r>
              <a:rPr lang="en-US" dirty="0"/>
              <a:t> − Locking the data while modifying it. This mechanism helps you in automatic fail recovery while connecting other distributed applications like Apache </a:t>
            </a:r>
            <a:r>
              <a:rPr lang="en-US" dirty="0" err="1"/>
              <a:t>HBase</a:t>
            </a:r>
            <a:r>
              <a:rPr lang="en-US" dirty="0"/>
              <a:t>.</a:t>
            </a:r>
          </a:p>
          <a:p>
            <a:r>
              <a:rPr lang="en-US" b="1" dirty="0"/>
              <a:t>Highly reliable data registry</a:t>
            </a:r>
            <a:r>
              <a:rPr lang="en-US" dirty="0"/>
              <a:t> − Availability of data even when one or a few nodes are down.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 of </a:t>
            </a:r>
            <a:r>
              <a:rPr lang="en-US" dirty="0" err="1"/>
              <a:t>ZooKeeper</a:t>
            </a:r>
            <a:r>
              <a:rPr lang="en-US" dirty="0"/>
              <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b="1" dirty="0"/>
              <a:t>Simple distributed coordination process</a:t>
            </a:r>
            <a:endParaRPr lang="en-US" dirty="0"/>
          </a:p>
          <a:p>
            <a:r>
              <a:rPr lang="en-US" b="1" dirty="0"/>
              <a:t>Synchronization</a:t>
            </a:r>
            <a:r>
              <a:rPr lang="en-US" dirty="0"/>
              <a:t> − Mutual exclusion and co-operation between server processes. This process helps in Apache </a:t>
            </a:r>
            <a:r>
              <a:rPr lang="en-US" dirty="0" err="1"/>
              <a:t>HBase</a:t>
            </a:r>
            <a:r>
              <a:rPr lang="en-US" dirty="0"/>
              <a:t> for configuration management.</a:t>
            </a:r>
          </a:p>
          <a:p>
            <a:r>
              <a:rPr lang="en-US" b="1" dirty="0"/>
              <a:t>Ordered Messages</a:t>
            </a:r>
            <a:endParaRPr lang="en-US" dirty="0"/>
          </a:p>
          <a:p>
            <a:r>
              <a:rPr lang="en-US" b="1" dirty="0"/>
              <a:t>Serialization</a:t>
            </a:r>
            <a:r>
              <a:rPr lang="en-US" dirty="0"/>
              <a:t> − Encode the data according to specific rules. Ensure your application runs consistently. This approach can be used in </a:t>
            </a:r>
            <a:r>
              <a:rPr lang="en-US" dirty="0" err="1"/>
              <a:t>MapReduce</a:t>
            </a:r>
            <a:r>
              <a:rPr lang="en-US" dirty="0"/>
              <a:t> to coordinate queue to execute running threads.</a:t>
            </a:r>
          </a:p>
          <a:p>
            <a:r>
              <a:rPr lang="en-US" b="1" dirty="0"/>
              <a:t>Reliability</a:t>
            </a:r>
            <a:endParaRPr lang="en-US" dirty="0"/>
          </a:p>
          <a:p>
            <a:r>
              <a:rPr lang="en-US" b="1" dirty="0"/>
              <a:t>Atomicity</a:t>
            </a:r>
            <a:r>
              <a:rPr lang="en-US" dirty="0"/>
              <a:t> − Data transfer either succeed or fail completely, but no transaction is partial.</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391400" cy="990600"/>
          </a:xfrm>
        </p:spPr>
        <p:txBody>
          <a:bodyPr>
            <a:normAutofit fontScale="90000"/>
          </a:bodyPr>
          <a:lstStyle/>
          <a:p>
            <a:r>
              <a:rPr lang="en-US" sz="3600" dirty="0"/>
              <a:t>Zookeeper - Workflow</a:t>
            </a:r>
            <a:r>
              <a:rPr lang="en-US" dirty="0"/>
              <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a:t>Once a </a:t>
            </a:r>
            <a:r>
              <a:rPr lang="en-US" dirty="0" err="1"/>
              <a:t>ZooKeeper</a:t>
            </a:r>
            <a:r>
              <a:rPr lang="en-US" dirty="0"/>
              <a:t> ensemble starts, it will wait for the clients to connect. Clients will connect to one of the nodes in the </a:t>
            </a:r>
            <a:r>
              <a:rPr lang="en-US" dirty="0" err="1"/>
              <a:t>ZooKeeper</a:t>
            </a:r>
            <a:r>
              <a:rPr lang="en-US" dirty="0"/>
              <a:t> ensemble. It may be a leader or a follower node. Once a client is connected, the node assigns a session ID to the particular client and sends an acknowledgement to the client. If the client does not get an acknowledgment, it simply tries to connect another node in the </a:t>
            </a:r>
            <a:r>
              <a:rPr lang="en-US" dirty="0" err="1"/>
              <a:t>ZooKeeper</a:t>
            </a:r>
            <a:r>
              <a:rPr lang="en-US" dirty="0"/>
              <a:t> ensemble. Once connected to a node, the client will send heartbeats to the node in a regular interval to make sure that the connection is not lost.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If a client wants to read a particular </a:t>
            </a:r>
            <a:r>
              <a:rPr lang="en-US" b="1" dirty="0" err="1"/>
              <a:t>znode</a:t>
            </a:r>
            <a:r>
              <a:rPr lang="en-US" b="1" dirty="0"/>
              <a:t>,</a:t>
            </a:r>
            <a:r>
              <a:rPr lang="en-US" dirty="0"/>
              <a:t> it sends a </a:t>
            </a:r>
            <a:r>
              <a:rPr lang="en-US" b="1" dirty="0"/>
              <a:t>read request</a:t>
            </a:r>
            <a:r>
              <a:rPr lang="en-US" dirty="0"/>
              <a:t> to the node with the </a:t>
            </a:r>
            <a:r>
              <a:rPr lang="en-US" dirty="0" err="1"/>
              <a:t>znode</a:t>
            </a:r>
            <a:r>
              <a:rPr lang="en-US" dirty="0"/>
              <a:t> path and the node returns the requested </a:t>
            </a:r>
            <a:r>
              <a:rPr lang="en-US" dirty="0" err="1"/>
              <a:t>znode</a:t>
            </a:r>
            <a:r>
              <a:rPr lang="en-US" dirty="0"/>
              <a:t> by getting it from its own database. For this reason, reads are fast in </a:t>
            </a:r>
            <a:r>
              <a:rPr lang="en-US" dirty="0" err="1"/>
              <a:t>ZooKeeper</a:t>
            </a:r>
            <a:r>
              <a:rPr lang="en-US" dirty="0"/>
              <a:t> ensemble</a:t>
            </a:r>
            <a:r>
              <a:rPr lang="en-US" dirty="0" smtClean="0"/>
              <a:t>.</a:t>
            </a:r>
          </a:p>
          <a:p>
            <a:r>
              <a:rPr lang="en-US" b="1" dirty="0"/>
              <a:t>If a client wants to store data in the </a:t>
            </a:r>
            <a:r>
              <a:rPr lang="en-US" b="1" dirty="0" err="1"/>
              <a:t>ZooKeeper</a:t>
            </a:r>
            <a:r>
              <a:rPr lang="en-US" b="1" dirty="0"/>
              <a:t> ensemble</a:t>
            </a:r>
            <a:r>
              <a:rPr lang="en-US" dirty="0"/>
              <a:t>, it sends the </a:t>
            </a:r>
            <a:r>
              <a:rPr lang="en-US" dirty="0" err="1"/>
              <a:t>znode</a:t>
            </a:r>
            <a:r>
              <a:rPr lang="en-US" dirty="0"/>
              <a:t> path and the data to the server. The connected server will forward the request to the leader and then the leader will reissue the writing request to all the followers. If only a majority of the nodes respond successfully, then the write request will succeed and a successful return code will be sent to the client. Otherwise, the write request will fail. The strict majority of nodes is called as </a:t>
            </a:r>
            <a:r>
              <a:rPr lang="en-US" b="1" dirty="0"/>
              <a:t>Quorum</a:t>
            </a:r>
            <a:r>
              <a:rPr lang="en-US"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fontScale="90000"/>
          </a:bodyPr>
          <a:lstStyle/>
          <a:p>
            <a:r>
              <a:rPr lang="en-US" sz="3600" dirty="0"/>
              <a:t>Nodes in a </a:t>
            </a:r>
            <a:r>
              <a:rPr lang="en-US" sz="3600" dirty="0" err="1"/>
              <a:t>ZooKeeper</a:t>
            </a:r>
            <a:r>
              <a:rPr lang="en-US" sz="3600" dirty="0"/>
              <a:t> Ensemble</a:t>
            </a:r>
            <a:r>
              <a:rPr lang="en-US" dirty="0"/>
              <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a:t>If we have </a:t>
            </a:r>
            <a:r>
              <a:rPr lang="en-US" b="1" dirty="0"/>
              <a:t>a single node</a:t>
            </a:r>
            <a:r>
              <a:rPr lang="en-US" dirty="0"/>
              <a:t>, then the </a:t>
            </a:r>
            <a:r>
              <a:rPr lang="en-US" dirty="0" err="1"/>
              <a:t>ZooKeeper</a:t>
            </a:r>
            <a:r>
              <a:rPr lang="en-US" dirty="0"/>
              <a:t> ensemble fails when that node fails. It contributes to “Single Point of Failure” and it is not recommended in a production environment.</a:t>
            </a:r>
          </a:p>
          <a:p>
            <a:r>
              <a:rPr lang="en-US" dirty="0"/>
              <a:t>If we have </a:t>
            </a:r>
            <a:r>
              <a:rPr lang="en-US" b="1" dirty="0"/>
              <a:t>two nodes</a:t>
            </a:r>
            <a:r>
              <a:rPr lang="en-US" dirty="0"/>
              <a:t> and one node fails, we don’t have majority as well, since one out of two is not a majority.</a:t>
            </a:r>
          </a:p>
          <a:p>
            <a:r>
              <a:rPr lang="en-US" dirty="0"/>
              <a:t>If we have </a:t>
            </a:r>
            <a:r>
              <a:rPr lang="en-US" b="1" dirty="0"/>
              <a:t>three nodes</a:t>
            </a:r>
            <a:r>
              <a:rPr lang="en-US" dirty="0"/>
              <a:t> and one node fails, we have majority and so, it is the minimum requirement. It is mandatory for a </a:t>
            </a:r>
            <a:r>
              <a:rPr lang="en-US" dirty="0" err="1"/>
              <a:t>ZooKeeper</a:t>
            </a:r>
            <a:r>
              <a:rPr lang="en-US" dirty="0"/>
              <a:t> ensemble to have at least three nodes in a live production environment.</a:t>
            </a:r>
          </a:p>
          <a:p>
            <a:r>
              <a:rPr lang="en-US" dirty="0"/>
              <a:t>If we have </a:t>
            </a:r>
            <a:r>
              <a:rPr lang="en-US" b="1" dirty="0"/>
              <a:t>four nodes</a:t>
            </a:r>
            <a:r>
              <a:rPr lang="en-US" dirty="0"/>
              <a:t> and two nodes fail, it fails again and it is similar to having three nodes. The extra node does not serve any purpose and so, it is better to add nodes in odd numbers, e.g., 3, 5, 7.</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38200"/>
            <a:ext cx="6400800" cy="4800600"/>
          </a:xfrm>
        </p:spPr>
        <p:txBody>
          <a:bodyPr/>
          <a:lstStyle/>
          <a:p>
            <a:endParaRPr lang="en-US" dirty="0" smtClean="0"/>
          </a:p>
          <a:p>
            <a:endParaRPr lang="en-US" dirty="0"/>
          </a:p>
          <a:p>
            <a:endParaRPr lang="en-US" dirty="0" smtClean="0"/>
          </a:p>
          <a:p>
            <a:endParaRPr lang="en-US" dirty="0"/>
          </a:p>
          <a:p>
            <a:endParaRPr lang="en-US" dirty="0"/>
          </a:p>
        </p:txBody>
      </p:sp>
      <p:pic>
        <p:nvPicPr>
          <p:cNvPr id="14338" name="Picture 2" descr="https://www.tutorialspoint.com/zookeeper/images/zookeeper_ensemble.jpg"/>
          <p:cNvPicPr>
            <a:picLocks noChangeAspect="1" noChangeArrowheads="1"/>
          </p:cNvPicPr>
          <p:nvPr/>
        </p:nvPicPr>
        <p:blipFill>
          <a:blip r:embed="rId2"/>
          <a:srcRect/>
          <a:stretch>
            <a:fillRect/>
          </a:stretch>
        </p:blipFill>
        <p:spPr bwMode="auto">
          <a:xfrm>
            <a:off x="711200" y="838200"/>
            <a:ext cx="7594600" cy="569595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172200"/>
          </a:xfrm>
        </p:spPr>
        <p:txBody>
          <a:bodyPr>
            <a:normAutofit fontScale="77500" lnSpcReduction="20000"/>
          </a:bodyPr>
          <a:lstStyle/>
          <a:p>
            <a:r>
              <a:rPr lang="en-US" dirty="0" smtClean="0"/>
              <a:t>Write </a:t>
            </a:r>
            <a:r>
              <a:rPr lang="en-US" dirty="0" err="1" smtClean="0"/>
              <a:t>Write</a:t>
            </a:r>
            <a:r>
              <a:rPr lang="en-US" dirty="0" smtClean="0"/>
              <a:t> process is handled by the leader node. The leader forwards the write request to all the </a:t>
            </a:r>
            <a:r>
              <a:rPr lang="en-US" dirty="0" err="1" smtClean="0"/>
              <a:t>znodes</a:t>
            </a:r>
            <a:r>
              <a:rPr lang="en-US" dirty="0" smtClean="0"/>
              <a:t> and waits for answers from the </a:t>
            </a:r>
            <a:r>
              <a:rPr lang="en-US" dirty="0" err="1" smtClean="0"/>
              <a:t>znodes</a:t>
            </a:r>
            <a:r>
              <a:rPr lang="en-US" dirty="0" smtClean="0"/>
              <a:t>. If half of the </a:t>
            </a:r>
            <a:r>
              <a:rPr lang="en-US" dirty="0" err="1" smtClean="0"/>
              <a:t>znodes</a:t>
            </a:r>
            <a:r>
              <a:rPr lang="en-US" dirty="0" smtClean="0"/>
              <a:t> reply, then the write process is complete.</a:t>
            </a:r>
          </a:p>
          <a:p>
            <a:r>
              <a:rPr lang="en-US" dirty="0" err="1" smtClean="0"/>
              <a:t>ReadReads</a:t>
            </a:r>
            <a:r>
              <a:rPr lang="en-US" dirty="0" smtClean="0"/>
              <a:t> are performed internally by a specific connected </a:t>
            </a:r>
            <a:r>
              <a:rPr lang="en-US" dirty="0" err="1" smtClean="0"/>
              <a:t>znode</a:t>
            </a:r>
            <a:r>
              <a:rPr lang="en-US" dirty="0" smtClean="0"/>
              <a:t>, so there is no need to interact with the cluster.</a:t>
            </a:r>
          </a:p>
          <a:p>
            <a:r>
              <a:rPr lang="en-US" dirty="0" smtClean="0"/>
              <a:t>Replicated </a:t>
            </a:r>
            <a:r>
              <a:rPr lang="en-US" dirty="0" err="1" smtClean="0"/>
              <a:t>DatabaseIt</a:t>
            </a:r>
            <a:r>
              <a:rPr lang="en-US" dirty="0" smtClean="0"/>
              <a:t>  is used to store data in zookeeper. Each </a:t>
            </a:r>
            <a:r>
              <a:rPr lang="en-US" dirty="0" err="1" smtClean="0"/>
              <a:t>znode</a:t>
            </a:r>
            <a:r>
              <a:rPr lang="en-US" dirty="0" smtClean="0"/>
              <a:t> has its own database and every </a:t>
            </a:r>
            <a:r>
              <a:rPr lang="en-US" dirty="0" err="1" smtClean="0"/>
              <a:t>znode</a:t>
            </a:r>
            <a:r>
              <a:rPr lang="en-US" dirty="0" smtClean="0"/>
              <a:t> has the same data at every time with the help of consistency.</a:t>
            </a:r>
          </a:p>
          <a:p>
            <a:r>
              <a:rPr lang="en-US" dirty="0" err="1" smtClean="0"/>
              <a:t>LeaderLeader</a:t>
            </a:r>
            <a:r>
              <a:rPr lang="en-US" dirty="0" smtClean="0"/>
              <a:t> is the </a:t>
            </a:r>
            <a:r>
              <a:rPr lang="en-US" dirty="0" err="1" smtClean="0"/>
              <a:t>Znode</a:t>
            </a:r>
            <a:r>
              <a:rPr lang="en-US" dirty="0" smtClean="0"/>
              <a:t> that is responsible for processing write requests.</a:t>
            </a:r>
          </a:p>
          <a:p>
            <a:r>
              <a:rPr lang="en-US" dirty="0" err="1" smtClean="0"/>
              <a:t>FollowerFollowers</a:t>
            </a:r>
            <a:r>
              <a:rPr lang="en-US" dirty="0" smtClean="0"/>
              <a:t> receive write requests from the clients and forward them to the leader </a:t>
            </a:r>
            <a:r>
              <a:rPr lang="en-US" dirty="0" err="1" smtClean="0"/>
              <a:t>znode</a:t>
            </a:r>
            <a:r>
              <a:rPr lang="en-US" dirty="0" smtClean="0"/>
              <a:t>.</a:t>
            </a:r>
          </a:p>
          <a:p>
            <a:r>
              <a:rPr lang="en-US" dirty="0" smtClean="0"/>
              <a:t>Request </a:t>
            </a:r>
            <a:r>
              <a:rPr lang="en-US" dirty="0" err="1" smtClean="0"/>
              <a:t>ProcessorPresent</a:t>
            </a:r>
            <a:r>
              <a:rPr lang="en-US" dirty="0" smtClean="0"/>
              <a:t> only in leader node. It governs write requests from the follower node.</a:t>
            </a:r>
          </a:p>
          <a:p>
            <a:r>
              <a:rPr lang="en-US" dirty="0" smtClean="0"/>
              <a:t>Atomic </a:t>
            </a:r>
            <a:r>
              <a:rPr lang="en-US" dirty="0" err="1" smtClean="0"/>
              <a:t>broadcastsResponsible</a:t>
            </a:r>
            <a:r>
              <a:rPr lang="en-US" dirty="0" smtClean="0"/>
              <a:t> for broadcasting the changes from the leader node to the follower nodes.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Zookeeper - Leader Election</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381000" y="685800"/>
            <a:ext cx="8305800" cy="5440363"/>
          </a:xfrm>
        </p:spPr>
        <p:txBody>
          <a:bodyPr>
            <a:noAutofit/>
          </a:bodyPr>
          <a:lstStyle/>
          <a:p>
            <a:r>
              <a:rPr lang="en-US" sz="1600" b="1" dirty="0"/>
              <a:t>Let us analyze how a leader node can be elected in a </a:t>
            </a:r>
            <a:r>
              <a:rPr lang="en-US" sz="1600" b="1" dirty="0" err="1"/>
              <a:t>ZooKeeper</a:t>
            </a:r>
            <a:r>
              <a:rPr lang="en-US" sz="1600" b="1" dirty="0"/>
              <a:t> ensemble. Consider there are N number of nodes in a cluster. The process of leader election is as follows −</a:t>
            </a:r>
          </a:p>
          <a:p>
            <a:r>
              <a:rPr lang="en-US" sz="1600" b="1" dirty="0"/>
              <a:t>All the nodes create a sequential, ephemeral </a:t>
            </a:r>
            <a:r>
              <a:rPr lang="en-US" sz="1600" b="1" dirty="0" err="1"/>
              <a:t>znode</a:t>
            </a:r>
            <a:r>
              <a:rPr lang="en-US" sz="1600" b="1" dirty="0"/>
              <a:t> with the same path, /app/</a:t>
            </a:r>
            <a:r>
              <a:rPr lang="en-US" sz="1600" b="1" dirty="0" err="1"/>
              <a:t>leader_election</a:t>
            </a:r>
            <a:r>
              <a:rPr lang="en-US" sz="1600" b="1" dirty="0"/>
              <a:t>/</a:t>
            </a:r>
            <a:r>
              <a:rPr lang="en-US" sz="1600" b="1" dirty="0" err="1"/>
              <a:t>guid</a:t>
            </a:r>
            <a:r>
              <a:rPr lang="en-US" sz="1600" b="1" dirty="0"/>
              <a:t>_.</a:t>
            </a:r>
          </a:p>
          <a:p>
            <a:r>
              <a:rPr lang="en-US" sz="1600" b="1" dirty="0" err="1"/>
              <a:t>ZooKeeper</a:t>
            </a:r>
            <a:r>
              <a:rPr lang="en-US" sz="1600" b="1" dirty="0"/>
              <a:t> ensemble will append the 10-digit sequence number to the path and the </a:t>
            </a:r>
            <a:r>
              <a:rPr lang="en-US" sz="1600" b="1" dirty="0" err="1"/>
              <a:t>znode</a:t>
            </a:r>
            <a:r>
              <a:rPr lang="en-US" sz="1600" b="1" dirty="0"/>
              <a:t> created will be /app/</a:t>
            </a:r>
            <a:r>
              <a:rPr lang="en-US" sz="1600" b="1" dirty="0" err="1"/>
              <a:t>leader_election</a:t>
            </a:r>
            <a:r>
              <a:rPr lang="en-US" sz="1600" b="1" dirty="0"/>
              <a:t>/guid_0000000001, /app/</a:t>
            </a:r>
            <a:r>
              <a:rPr lang="en-US" sz="1600" b="1" dirty="0" err="1"/>
              <a:t>leader_election</a:t>
            </a:r>
            <a:r>
              <a:rPr lang="en-US" sz="1600" b="1" dirty="0"/>
              <a:t>/guid_0000000002, etc.</a:t>
            </a:r>
          </a:p>
          <a:p>
            <a:r>
              <a:rPr lang="en-US" sz="1600" b="1" dirty="0"/>
              <a:t>For a given instance, the node which creates the smallest number in the </a:t>
            </a:r>
            <a:r>
              <a:rPr lang="en-US" sz="1600" b="1" dirty="0" err="1"/>
              <a:t>znode</a:t>
            </a:r>
            <a:r>
              <a:rPr lang="en-US" sz="1600" b="1" dirty="0"/>
              <a:t> becomes the leader and all the other nodes are followers.</a:t>
            </a:r>
          </a:p>
          <a:p>
            <a:r>
              <a:rPr lang="en-US" sz="1600" b="1" dirty="0"/>
              <a:t>Each follower node watches the </a:t>
            </a:r>
            <a:r>
              <a:rPr lang="en-US" sz="1600" b="1" dirty="0" err="1"/>
              <a:t>znode</a:t>
            </a:r>
            <a:r>
              <a:rPr lang="en-US" sz="1600" b="1" dirty="0"/>
              <a:t> having the next smallest number. For example, the node which creates </a:t>
            </a:r>
            <a:r>
              <a:rPr lang="en-US" sz="1600" b="1" dirty="0" err="1"/>
              <a:t>znode</a:t>
            </a:r>
            <a:r>
              <a:rPr lang="en-US" sz="1600" b="1" dirty="0"/>
              <a:t> /app/</a:t>
            </a:r>
            <a:r>
              <a:rPr lang="en-US" sz="1600" b="1" dirty="0" err="1"/>
              <a:t>leader_election</a:t>
            </a:r>
            <a:r>
              <a:rPr lang="en-US" sz="1600" b="1" dirty="0"/>
              <a:t>/guid_0000000008 will watch the </a:t>
            </a:r>
            <a:r>
              <a:rPr lang="en-US" sz="1600" b="1" dirty="0" err="1"/>
              <a:t>znode</a:t>
            </a:r>
            <a:r>
              <a:rPr lang="en-US" sz="1600" b="1" dirty="0"/>
              <a:t> /app/</a:t>
            </a:r>
            <a:r>
              <a:rPr lang="en-US" sz="1600" b="1" dirty="0" err="1"/>
              <a:t>leader_election</a:t>
            </a:r>
            <a:r>
              <a:rPr lang="en-US" sz="1600" b="1" dirty="0"/>
              <a:t>/guid_0000000007 and the node which creates the </a:t>
            </a:r>
            <a:r>
              <a:rPr lang="en-US" sz="1600" b="1" dirty="0" err="1"/>
              <a:t>znode</a:t>
            </a:r>
            <a:r>
              <a:rPr lang="en-US" sz="1600" b="1" dirty="0"/>
              <a:t> /app/</a:t>
            </a:r>
            <a:r>
              <a:rPr lang="en-US" sz="1600" b="1" dirty="0" err="1"/>
              <a:t>leader_election</a:t>
            </a:r>
            <a:r>
              <a:rPr lang="en-US" sz="1600" b="1" dirty="0"/>
              <a:t>/guid_0000000007 will watch the </a:t>
            </a:r>
            <a:r>
              <a:rPr lang="en-US" sz="1600" b="1" dirty="0" err="1"/>
              <a:t>znode</a:t>
            </a:r>
            <a:r>
              <a:rPr lang="en-US" sz="1600" b="1" dirty="0"/>
              <a:t> /app/</a:t>
            </a:r>
            <a:r>
              <a:rPr lang="en-US" sz="1600" b="1" dirty="0" err="1"/>
              <a:t>leader_election</a:t>
            </a:r>
            <a:r>
              <a:rPr lang="en-US" sz="1600" b="1" dirty="0"/>
              <a:t>/guid_0000000006.</a:t>
            </a:r>
          </a:p>
          <a:p>
            <a:r>
              <a:rPr lang="en-US" sz="1600" b="1" dirty="0"/>
              <a:t>If the leader goes down, then its corresponding </a:t>
            </a:r>
            <a:r>
              <a:rPr lang="en-US" sz="1600" b="1" dirty="0" err="1"/>
              <a:t>znode</a:t>
            </a:r>
            <a:r>
              <a:rPr lang="en-US" sz="1600" b="1" dirty="0"/>
              <a:t> /app/</a:t>
            </a:r>
            <a:r>
              <a:rPr lang="en-US" sz="1600" b="1" dirty="0" err="1"/>
              <a:t>leader_electionN</a:t>
            </a:r>
            <a:r>
              <a:rPr lang="en-US" sz="1600" b="1" dirty="0"/>
              <a:t> gets deleted.</a:t>
            </a:r>
          </a:p>
          <a:p>
            <a:r>
              <a:rPr lang="en-US" sz="1600" b="1" dirty="0"/>
              <a:t>The next in line follower node will get the notification through watcher about the leader removal.</a:t>
            </a:r>
          </a:p>
          <a:p>
            <a:r>
              <a:rPr lang="en-US" sz="1600" b="1" dirty="0"/>
              <a:t>The next in line follower node will check if there are other </a:t>
            </a:r>
            <a:r>
              <a:rPr lang="en-US" sz="1600" b="1" dirty="0" err="1"/>
              <a:t>znodes</a:t>
            </a:r>
            <a:r>
              <a:rPr lang="en-US" sz="1600" b="1" dirty="0"/>
              <a:t> with the smallest number. If none, then it will assume the role of the leader. Otherwise, it finds the node which created the </a:t>
            </a:r>
            <a:r>
              <a:rPr lang="en-US" sz="1600" b="1" dirty="0" err="1"/>
              <a:t>znode</a:t>
            </a:r>
            <a:r>
              <a:rPr lang="en-US" sz="1600" b="1" dirty="0"/>
              <a:t> with the smallest number as leader.</a:t>
            </a:r>
          </a:p>
          <a:p>
            <a:r>
              <a:rPr lang="en-US" sz="1600" b="1" dirty="0"/>
              <a:t>Similarly, all other follower nodes elect the node which created the </a:t>
            </a:r>
            <a:r>
              <a:rPr lang="en-US" sz="1600" b="1" dirty="0" err="1"/>
              <a:t>znode</a:t>
            </a:r>
            <a:r>
              <a:rPr lang="en-US" sz="1600" b="1" dirty="0"/>
              <a:t> with the smallest number as leader.</a:t>
            </a:r>
          </a:p>
          <a:p>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745</Words>
  <Application>Microsoft Office PowerPoint</Application>
  <PresentationFormat>On-screen Show (4:3)</PresentationFormat>
  <Paragraphs>117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ZOOKEEPER</vt:lpstr>
      <vt:lpstr>The common services provided by ZooKeeper are as follows:</vt:lpstr>
      <vt:lpstr>Benefits of ZooKeeper </vt:lpstr>
      <vt:lpstr>Zookeeper - Workflow </vt:lpstr>
      <vt:lpstr>Slide 5</vt:lpstr>
      <vt:lpstr>Nodes in a ZooKeeper Ensemble </vt:lpstr>
      <vt:lpstr>Slide 7</vt:lpstr>
      <vt:lpstr>Slide 8</vt:lpstr>
      <vt:lpstr>Zookeeper - Leader Election  </vt:lpstr>
      <vt:lpstr>Zookeeper - CLI </vt:lpstr>
      <vt:lpstr>Create Znode</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Trinity</dc:creator>
  <cp:lastModifiedBy>HEWLEET PACKARD</cp:lastModifiedBy>
  <cp:revision>26</cp:revision>
  <dcterms:created xsi:type="dcterms:W3CDTF">2017-05-29T18:52:42Z</dcterms:created>
  <dcterms:modified xsi:type="dcterms:W3CDTF">2017-06-01T04:02:58Z</dcterms:modified>
</cp:coreProperties>
</file>