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93" r:id="rId5"/>
    <p:sldId id="263" r:id="rId6"/>
    <p:sldId id="292" r:id="rId7"/>
    <p:sldId id="294" r:id="rId8"/>
    <p:sldId id="295" r:id="rId9"/>
    <p:sldId id="296" r:id="rId10"/>
    <p:sldId id="268" r:id="rId11"/>
    <p:sldId id="269" r:id="rId12"/>
    <p:sldId id="270" r:id="rId13"/>
    <p:sldId id="290" r:id="rId14"/>
    <p:sldId id="271" r:id="rId15"/>
    <p:sldId id="291" r:id="rId16"/>
    <p:sldId id="299" r:id="rId17"/>
    <p:sldId id="300" r:id="rId18"/>
    <p:sldId id="276" r:id="rId19"/>
    <p:sldId id="297" r:id="rId20"/>
    <p:sldId id="298" r:id="rId21"/>
    <p:sldId id="281"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43">
          <p15:clr>
            <a:srgbClr val="A4A3A4"/>
          </p15:clr>
        </p15:guide>
        <p15:guide id="2" pos="28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6D51072-94E4-4FC1-8697-D52FD32A799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969" autoAdjust="0"/>
  </p:normalViewPr>
  <p:slideViewPr>
    <p:cSldViewPr snapToGrid="0">
      <p:cViewPr varScale="1">
        <p:scale>
          <a:sx n="69" d="100"/>
          <a:sy n="69" d="100"/>
        </p:scale>
        <p:origin x="1416" y="60"/>
      </p:cViewPr>
      <p:guideLst>
        <p:guide orient="horz" pos="2243"/>
        <p:guide pos="28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04990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762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1" name="Google Shape;3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718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554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3" name="Google Shape;68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01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96D2A801-7497-BE6C-79BD-5DF9737B9487}"/>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id="{81D1A9CC-C3DF-FAF4-5BA5-E4EB21E02AE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id="{37584BBE-E544-502F-AED0-5918E15CFD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804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3" name="Google Shape;933;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1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91B1A574-5F0C-E651-E5DC-ADD68C267FC9}"/>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id="{6751C0FE-2072-0DA9-67F6-38E03064ED8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id="{85084147-9345-D6FE-6942-7E3982F6AB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492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2178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789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742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47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6564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197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3" name="Google Shape;1303;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17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4eb6b47e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4eb6b47e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23825" lvl="0" indent="0" algn="just">
              <a:lnSpc>
                <a:spcPct val="150000"/>
              </a:lnSpc>
              <a:spcBef>
                <a:spcPts val="0"/>
              </a:spcBef>
              <a:buClr>
                <a:srgbClr val="282829"/>
              </a:buClr>
              <a:buSzPts val="1650"/>
              <a:buFont typeface="Roboto"/>
              <a:buNone/>
            </a:pPr>
            <a:endParaRPr lang="en-US" sz="1200" dirty="0">
              <a:solidFill>
                <a:srgbClr val="282829"/>
              </a:solidFill>
              <a:latin typeface="Bookman Old Style" panose="02050604050505020204" pitchFamily="18" charset="0"/>
              <a:ea typeface="Roboto"/>
              <a:cs typeface="Roboto"/>
              <a:sym typeface="Roboto"/>
            </a:endParaRPr>
          </a:p>
        </p:txBody>
      </p:sp>
      <p:sp>
        <p:nvSpPr>
          <p:cNvPr id="197" name="Google Shape;197;ge4eb6b47e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1907073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a:extLst>
            <a:ext uri="{FF2B5EF4-FFF2-40B4-BE49-F238E27FC236}">
              <a16:creationId xmlns:a16="http://schemas.microsoft.com/office/drawing/2014/main" id="{D22406A1-9F01-4E8A-9A90-FC678947EE0B}"/>
            </a:ext>
          </a:extLst>
        </p:cNvPr>
        <p:cNvGrpSpPr/>
        <p:nvPr/>
      </p:nvGrpSpPr>
      <p:grpSpPr>
        <a:xfrm>
          <a:off x="0" y="0"/>
          <a:ext cx="0" cy="0"/>
          <a:chOff x="0" y="0"/>
          <a:chExt cx="0" cy="0"/>
        </a:xfrm>
      </p:grpSpPr>
      <p:sp>
        <p:nvSpPr>
          <p:cNvPr id="195" name="Google Shape;195;ge4eb6b47ed_0_0:notes">
            <a:extLst>
              <a:ext uri="{FF2B5EF4-FFF2-40B4-BE49-F238E27FC236}">
                <a16:creationId xmlns:a16="http://schemas.microsoft.com/office/drawing/2014/main" id="{5B49B182-1C43-C1C0-DD49-7F9DD13D501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4eb6b47ed_0_0:notes">
            <a:extLst>
              <a:ext uri="{FF2B5EF4-FFF2-40B4-BE49-F238E27FC236}">
                <a16:creationId xmlns:a16="http://schemas.microsoft.com/office/drawing/2014/main" id="{1A12DE12-CEC5-E9AF-6371-7D355CA372B5}"/>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23825" lvl="0" indent="0" algn="just">
              <a:lnSpc>
                <a:spcPct val="150000"/>
              </a:lnSpc>
              <a:spcBef>
                <a:spcPts val="0"/>
              </a:spcBef>
              <a:buClr>
                <a:srgbClr val="282829"/>
              </a:buClr>
              <a:buSzPts val="1650"/>
              <a:buFont typeface="Roboto"/>
              <a:buNone/>
            </a:pPr>
            <a:endParaRPr lang="en-US" sz="1200" dirty="0">
              <a:solidFill>
                <a:srgbClr val="282829"/>
              </a:solidFill>
              <a:latin typeface="Bookman Old Style" panose="02050604050505020204" pitchFamily="18" charset="0"/>
              <a:ea typeface="Roboto"/>
              <a:cs typeface="Roboto"/>
              <a:sym typeface="Roboto"/>
            </a:endParaRPr>
          </a:p>
        </p:txBody>
      </p:sp>
      <p:sp>
        <p:nvSpPr>
          <p:cNvPr id="197" name="Google Shape;197;ge4eb6b47ed_0_0:notes">
            <a:extLst>
              <a:ext uri="{FF2B5EF4-FFF2-40B4-BE49-F238E27FC236}">
                <a16:creationId xmlns:a16="http://schemas.microsoft.com/office/drawing/2014/main" id="{7D8FE726-714C-F48D-B6E9-8443DB4893F8}"/>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320616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3" name="Google Shape;26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13111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0498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630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64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865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8977-7055-4137-A54B-24922F1D3EF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CD1C326-F6C0-4B05-A5EE-A589B23328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DB269B-F2C2-45BF-AA9E-BCF6499BB41B}"/>
              </a:ext>
            </a:extLst>
          </p:cNvPr>
          <p:cNvSpPr>
            <a:spLocks noGrp="1"/>
          </p:cNvSpPr>
          <p:nvPr>
            <p:ph type="dt" sz="half" idx="10"/>
          </p:nvPr>
        </p:nvSpPr>
        <p:spPr/>
        <p:txBody>
          <a:bodyPr/>
          <a:lstStyle/>
          <a:p>
            <a:fld id="{34180F06-E0DC-4EE3-87CC-13EFD3DCF758}" type="datetime1">
              <a:rPr lang="en-US" smtClean="0"/>
              <a:t>4/29/2025</a:t>
            </a:fld>
            <a:endParaRPr lang="en-US"/>
          </a:p>
        </p:txBody>
      </p:sp>
      <p:sp>
        <p:nvSpPr>
          <p:cNvPr id="5" name="Footer Placeholder 4">
            <a:extLst>
              <a:ext uri="{FF2B5EF4-FFF2-40B4-BE49-F238E27FC236}">
                <a16:creationId xmlns:a16="http://schemas.microsoft.com/office/drawing/2014/main" id="{200089EC-5301-4F92-8C68-4E2AD5F52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68B06-3132-4613-8567-A8C4D8EA08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949640"/>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43AC-0057-4505-AB3E-C2D938CEFE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8464E-3ABD-465D-A602-5C8093D61D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E1750-351C-4E31-B4E5-7B4D74F49AB6}"/>
              </a:ext>
            </a:extLst>
          </p:cNvPr>
          <p:cNvSpPr>
            <a:spLocks noGrp="1"/>
          </p:cNvSpPr>
          <p:nvPr>
            <p:ph type="dt" sz="half" idx="10"/>
          </p:nvPr>
        </p:nvSpPr>
        <p:spPr/>
        <p:txBody>
          <a:bodyPr/>
          <a:lstStyle/>
          <a:p>
            <a:fld id="{F7E01AD6-9AAC-452E-AB6B-E37F410EF9E4}" type="datetime1">
              <a:rPr lang="en-US" smtClean="0"/>
              <a:t>4/29/2025</a:t>
            </a:fld>
            <a:endParaRPr lang="en-US"/>
          </a:p>
        </p:txBody>
      </p:sp>
      <p:sp>
        <p:nvSpPr>
          <p:cNvPr id="5" name="Footer Placeholder 4">
            <a:extLst>
              <a:ext uri="{FF2B5EF4-FFF2-40B4-BE49-F238E27FC236}">
                <a16:creationId xmlns:a16="http://schemas.microsoft.com/office/drawing/2014/main" id="{102DFFC6-0256-44C7-B0C3-C18A7B452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B1794-85E6-4C5E-A148-77E3E5514A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5759494"/>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B1D667-9361-48B6-9043-9DD5C3E588F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B38CD1-CE10-4D74-90B2-3FCA52A22DA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09818-5192-4B80-BE93-59F2FEF1DF62}"/>
              </a:ext>
            </a:extLst>
          </p:cNvPr>
          <p:cNvSpPr>
            <a:spLocks noGrp="1"/>
          </p:cNvSpPr>
          <p:nvPr>
            <p:ph type="dt" sz="half" idx="10"/>
          </p:nvPr>
        </p:nvSpPr>
        <p:spPr/>
        <p:txBody>
          <a:bodyPr/>
          <a:lstStyle/>
          <a:p>
            <a:fld id="{D924E06F-904B-463E-90EC-981B753D1E01}" type="datetime1">
              <a:rPr lang="en-US" smtClean="0"/>
              <a:t>4/29/2025</a:t>
            </a:fld>
            <a:endParaRPr lang="en-US"/>
          </a:p>
        </p:txBody>
      </p:sp>
      <p:sp>
        <p:nvSpPr>
          <p:cNvPr id="5" name="Footer Placeholder 4">
            <a:extLst>
              <a:ext uri="{FF2B5EF4-FFF2-40B4-BE49-F238E27FC236}">
                <a16:creationId xmlns:a16="http://schemas.microsoft.com/office/drawing/2014/main" id="{C1FF9F9E-50AD-416B-AEBF-80E8CF912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DB4C0-1A83-4EE9-8534-1B5B23FA4C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0944768"/>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288F-28A4-4482-8969-D64B0A47E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78E57C-9AED-4519-B28F-1FCB69305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F40FE-83EE-44BD-9B48-D00C2BD17AAA}"/>
              </a:ext>
            </a:extLst>
          </p:cNvPr>
          <p:cNvSpPr>
            <a:spLocks noGrp="1"/>
          </p:cNvSpPr>
          <p:nvPr>
            <p:ph type="dt" sz="half" idx="10"/>
          </p:nvPr>
        </p:nvSpPr>
        <p:spPr/>
        <p:txBody>
          <a:bodyPr/>
          <a:lstStyle/>
          <a:p>
            <a:fld id="{7D5F056A-0A36-494E-84D6-50EC59491478}" type="datetime1">
              <a:rPr lang="en-US" smtClean="0"/>
              <a:t>4/29/2025</a:t>
            </a:fld>
            <a:endParaRPr lang="en-US"/>
          </a:p>
        </p:txBody>
      </p:sp>
      <p:sp>
        <p:nvSpPr>
          <p:cNvPr id="5" name="Footer Placeholder 4">
            <a:extLst>
              <a:ext uri="{FF2B5EF4-FFF2-40B4-BE49-F238E27FC236}">
                <a16:creationId xmlns:a16="http://schemas.microsoft.com/office/drawing/2014/main" id="{BFB1F28E-F13E-40DD-A873-A28F69DEE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552C8-9A6E-4DD7-AAB0-331F754998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802057"/>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2F6-CCCD-4186-A250-5973F26D99B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01B0F-89E6-41CD-BE25-66F0E97E8D3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BF1D2-BF7B-4282-826F-551E0EE07053}"/>
              </a:ext>
            </a:extLst>
          </p:cNvPr>
          <p:cNvSpPr>
            <a:spLocks noGrp="1"/>
          </p:cNvSpPr>
          <p:nvPr>
            <p:ph type="dt" sz="half" idx="10"/>
          </p:nvPr>
        </p:nvSpPr>
        <p:spPr/>
        <p:txBody>
          <a:bodyPr/>
          <a:lstStyle/>
          <a:p>
            <a:fld id="{046D6E94-A030-4F2D-8286-532CD28C210A}" type="datetime1">
              <a:rPr lang="en-US" smtClean="0"/>
              <a:t>4/29/2025</a:t>
            </a:fld>
            <a:endParaRPr lang="en-US"/>
          </a:p>
        </p:txBody>
      </p:sp>
      <p:sp>
        <p:nvSpPr>
          <p:cNvPr id="5" name="Footer Placeholder 4">
            <a:extLst>
              <a:ext uri="{FF2B5EF4-FFF2-40B4-BE49-F238E27FC236}">
                <a16:creationId xmlns:a16="http://schemas.microsoft.com/office/drawing/2014/main" id="{3F7C805A-96B9-43BB-BC38-488D9A4CF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20061-759F-446C-B79D-EBB5387076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4449754"/>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3187-D5EF-49A2-BAEB-C4D6C38A4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EC6C84-E3DE-46C3-97E3-467E2D21EF1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DF5AA9-5633-4AAD-A2EA-D3C790A83F2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CFB1D6-3773-4E61-8519-C9022B64A7B2}"/>
              </a:ext>
            </a:extLst>
          </p:cNvPr>
          <p:cNvSpPr>
            <a:spLocks noGrp="1"/>
          </p:cNvSpPr>
          <p:nvPr>
            <p:ph type="dt" sz="half" idx="10"/>
          </p:nvPr>
        </p:nvSpPr>
        <p:spPr/>
        <p:txBody>
          <a:bodyPr/>
          <a:lstStyle/>
          <a:p>
            <a:fld id="{B36D2D96-FE9E-4CBC-A309-E2C2C2450135}" type="datetime1">
              <a:rPr lang="en-US" smtClean="0"/>
              <a:t>4/29/2025</a:t>
            </a:fld>
            <a:endParaRPr lang="en-US"/>
          </a:p>
        </p:txBody>
      </p:sp>
      <p:sp>
        <p:nvSpPr>
          <p:cNvPr id="6" name="Footer Placeholder 5">
            <a:extLst>
              <a:ext uri="{FF2B5EF4-FFF2-40B4-BE49-F238E27FC236}">
                <a16:creationId xmlns:a16="http://schemas.microsoft.com/office/drawing/2014/main" id="{39F5CE19-9B6F-459F-9DE1-21F7A4628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F1F4E-ECC4-46B7-81CF-EAF11B5ADE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9509332"/>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607F-4EC0-48B6-AEB1-5DC4833A36A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195257-58C4-48E7-B954-25CCF15F445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0D76B-4C7D-4073-9EC9-EF6ED4F7952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08D647-3592-4018-B822-8ECBECD029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E53C4-DFE2-4D60-99C1-E1D8D269F12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58ECBF-E0BF-4776-B8F5-734FDC852D1A}"/>
              </a:ext>
            </a:extLst>
          </p:cNvPr>
          <p:cNvSpPr>
            <a:spLocks noGrp="1"/>
          </p:cNvSpPr>
          <p:nvPr>
            <p:ph type="dt" sz="half" idx="10"/>
          </p:nvPr>
        </p:nvSpPr>
        <p:spPr/>
        <p:txBody>
          <a:bodyPr/>
          <a:lstStyle/>
          <a:p>
            <a:fld id="{0B9FBEAD-D86A-4836-BDB4-62AE0F8E0709}" type="datetime1">
              <a:rPr lang="en-US" smtClean="0"/>
              <a:t>4/29/2025</a:t>
            </a:fld>
            <a:endParaRPr lang="en-US"/>
          </a:p>
        </p:txBody>
      </p:sp>
      <p:sp>
        <p:nvSpPr>
          <p:cNvPr id="8" name="Footer Placeholder 7">
            <a:extLst>
              <a:ext uri="{FF2B5EF4-FFF2-40B4-BE49-F238E27FC236}">
                <a16:creationId xmlns:a16="http://schemas.microsoft.com/office/drawing/2014/main" id="{2A2B61D9-0D09-4B02-AEE7-9D85ABD4E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2E4D3D-6A8F-4D78-8979-948C23C49A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5851052"/>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AB20-2B73-412A-ADF7-BCD0651F22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92D42-0917-406C-9AC6-D13F791A9798}"/>
              </a:ext>
            </a:extLst>
          </p:cNvPr>
          <p:cNvSpPr>
            <a:spLocks noGrp="1"/>
          </p:cNvSpPr>
          <p:nvPr>
            <p:ph type="dt" sz="half" idx="10"/>
          </p:nvPr>
        </p:nvSpPr>
        <p:spPr/>
        <p:txBody>
          <a:bodyPr/>
          <a:lstStyle/>
          <a:p>
            <a:fld id="{52895D39-D238-46EF-B717-94094E26B03F}" type="datetime1">
              <a:rPr lang="en-US" smtClean="0"/>
              <a:t>4/29/2025</a:t>
            </a:fld>
            <a:endParaRPr lang="en-US"/>
          </a:p>
        </p:txBody>
      </p:sp>
      <p:sp>
        <p:nvSpPr>
          <p:cNvPr id="4" name="Footer Placeholder 3">
            <a:extLst>
              <a:ext uri="{FF2B5EF4-FFF2-40B4-BE49-F238E27FC236}">
                <a16:creationId xmlns:a16="http://schemas.microsoft.com/office/drawing/2014/main" id="{034711C5-1529-4AC8-8870-C9229A714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114F25-5CF6-468E-B1C7-0F8D37ADEF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1682821"/>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33D94-0C1E-47C2-98D4-69763F11421C}"/>
              </a:ext>
            </a:extLst>
          </p:cNvPr>
          <p:cNvSpPr>
            <a:spLocks noGrp="1"/>
          </p:cNvSpPr>
          <p:nvPr>
            <p:ph type="dt" sz="half" idx="10"/>
          </p:nvPr>
        </p:nvSpPr>
        <p:spPr/>
        <p:txBody>
          <a:bodyPr/>
          <a:lstStyle/>
          <a:p>
            <a:fld id="{1F4C0506-8C72-4281-B7DE-64218323E3AD}" type="datetime1">
              <a:rPr lang="en-US" smtClean="0"/>
              <a:t>4/29/2025</a:t>
            </a:fld>
            <a:endParaRPr lang="en-US"/>
          </a:p>
        </p:txBody>
      </p:sp>
      <p:sp>
        <p:nvSpPr>
          <p:cNvPr id="3" name="Footer Placeholder 2">
            <a:extLst>
              <a:ext uri="{FF2B5EF4-FFF2-40B4-BE49-F238E27FC236}">
                <a16:creationId xmlns:a16="http://schemas.microsoft.com/office/drawing/2014/main" id="{EC96421A-A859-4215-830C-C22AE13BA3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7A3C85-E8FB-4B9E-BD03-8E9CCC82BA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2922165"/>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39E9-15E1-4189-B403-A7005C1463D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3D32C8-78E3-46B4-AF8F-3479E33CA5A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B82DBD-2990-4D37-A3C8-00DE670BEC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14A7D1-69C8-4095-B54F-4A8722442FF7}"/>
              </a:ext>
            </a:extLst>
          </p:cNvPr>
          <p:cNvSpPr>
            <a:spLocks noGrp="1"/>
          </p:cNvSpPr>
          <p:nvPr>
            <p:ph type="dt" sz="half" idx="10"/>
          </p:nvPr>
        </p:nvSpPr>
        <p:spPr/>
        <p:txBody>
          <a:bodyPr/>
          <a:lstStyle/>
          <a:p>
            <a:fld id="{A690B300-98E9-4547-8EAF-4F6636ED984E}" type="datetime1">
              <a:rPr lang="en-US" smtClean="0"/>
              <a:t>4/29/2025</a:t>
            </a:fld>
            <a:endParaRPr lang="en-US"/>
          </a:p>
        </p:txBody>
      </p:sp>
      <p:sp>
        <p:nvSpPr>
          <p:cNvPr id="6" name="Footer Placeholder 5">
            <a:extLst>
              <a:ext uri="{FF2B5EF4-FFF2-40B4-BE49-F238E27FC236}">
                <a16:creationId xmlns:a16="http://schemas.microsoft.com/office/drawing/2014/main" id="{4FA0995E-0309-4C02-B491-73FA01438B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AFAFD8-8E5F-4D68-B961-DDCF74DB88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4775785"/>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0393-948B-413F-B2CB-2EE353CFB6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19B426-AFB5-4723-A799-4D9D4AF241D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4D5AAA5-E31E-407E-9EB5-B338C2A8A7E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A4D2580-5BA4-4C72-9AAD-6E6923BDCFA6}"/>
              </a:ext>
            </a:extLst>
          </p:cNvPr>
          <p:cNvSpPr>
            <a:spLocks noGrp="1"/>
          </p:cNvSpPr>
          <p:nvPr>
            <p:ph type="dt" sz="half" idx="10"/>
          </p:nvPr>
        </p:nvSpPr>
        <p:spPr/>
        <p:txBody>
          <a:bodyPr/>
          <a:lstStyle/>
          <a:p>
            <a:fld id="{81416B01-9D9E-4E38-A7AB-774CFF697F4B}" type="datetime1">
              <a:rPr lang="en-US" smtClean="0"/>
              <a:t>4/29/2025</a:t>
            </a:fld>
            <a:endParaRPr lang="en-US"/>
          </a:p>
        </p:txBody>
      </p:sp>
      <p:sp>
        <p:nvSpPr>
          <p:cNvPr id="6" name="Footer Placeholder 5">
            <a:extLst>
              <a:ext uri="{FF2B5EF4-FFF2-40B4-BE49-F238E27FC236}">
                <a16:creationId xmlns:a16="http://schemas.microsoft.com/office/drawing/2014/main" id="{6BAA7527-D308-42FA-A792-5461EC5FC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2495F9-9CEE-465C-B2EE-36374DBA6D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6188878"/>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8FFE5-EA94-4793-A7B5-495029359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E661CF-DAB7-49B7-A2AF-D08BCE5C08B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F33C1-FA7E-4902-B024-679227DCEBB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1416B01-9D9E-4E38-A7AB-774CFF697F4B}" type="datetime1">
              <a:rPr lang="en-US" smtClean="0"/>
              <a:t>4/29/2025</a:t>
            </a:fld>
            <a:endParaRPr lang="en-US"/>
          </a:p>
        </p:txBody>
      </p:sp>
      <p:sp>
        <p:nvSpPr>
          <p:cNvPr id="5" name="Footer Placeholder 4">
            <a:extLst>
              <a:ext uri="{FF2B5EF4-FFF2-40B4-BE49-F238E27FC236}">
                <a16:creationId xmlns:a16="http://schemas.microsoft.com/office/drawing/2014/main" id="{E4F023C4-9FD2-4C89-B092-3638EA7DE9F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021BE-0988-4DE6-8C45-30C261859FD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1308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urrentsapi.services/" TargetMode="External"/><Relationship Id="rId3" Type="http://schemas.openxmlformats.org/officeDocument/2006/relationships/hyperlink" Target="https://ijmer.com/ai-retail-2024" TargetMode="External"/><Relationship Id="rId7" Type="http://schemas.openxmlformats.org/officeDocument/2006/relationships/hyperlink" Target="https://coolors.c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hat.openai.com/" TargetMode="External"/><Relationship Id="rId5" Type="http://schemas.openxmlformats.org/officeDocument/2006/relationships/hyperlink" Target="https://www.amazon.com/" TargetMode="External"/><Relationship Id="rId4" Type="http://schemas.openxmlformats.org/officeDocument/2006/relationships/hyperlink" Target="https://ejrd.com/ai-pricing-2024" TargetMode="External"/><Relationship Id="rId9" Type="http://schemas.openxmlformats.org/officeDocument/2006/relationships/hyperlink" Target="https://disqus.com/"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newsapi.org/" TargetMode="External"/><Relationship Id="rId3" Type="http://schemas.openxmlformats.org/officeDocument/2006/relationships/hyperlink" Target="https://gnews.io/" TargetMode="External"/><Relationship Id="rId7" Type="http://schemas.openxmlformats.org/officeDocument/2006/relationships/hyperlink" Target="https://www.javatpoint.com/flas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huggingface.co/" TargetMode="External"/><Relationship Id="rId5" Type="http://schemas.openxmlformats.org/officeDocument/2006/relationships/hyperlink" Target="https://www.gsmarena.com/" TargetMode="External"/><Relationship Id="rId4" Type="http://schemas.openxmlformats.org/officeDocument/2006/relationships/hyperlink" Target="https://ai.google.dev/" TargetMode="External"/><Relationship Id="rId9" Type="http://schemas.openxmlformats.org/officeDocument/2006/relationships/hyperlink" Target="https://docs.oracle.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cloudcomputing-journal.com/pricing-iaa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hyperlink" Target="https://github.com/Ankit404butfound/pywhatki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62"/>
        <p:cNvGrpSpPr/>
        <p:nvPr/>
      </p:nvGrpSpPr>
      <p:grpSpPr>
        <a:xfrm>
          <a:off x="0" y="0"/>
          <a:ext cx="0" cy="0"/>
          <a:chOff x="0" y="0"/>
          <a:chExt cx="0" cy="0"/>
        </a:xfrm>
      </p:grpSpPr>
      <p:sp>
        <p:nvSpPr>
          <p:cNvPr id="163" name="Google Shape;163;p1"/>
          <p:cNvSpPr/>
          <p:nvPr/>
        </p:nvSpPr>
        <p:spPr>
          <a:xfrm>
            <a:off x="762000" y="1547946"/>
            <a:ext cx="7970838" cy="1179513"/>
          </a:xfrm>
          <a:prstGeom prst="roundRect">
            <a:avLst>
              <a:gd name="adj" fmla="val 50000"/>
            </a:avLst>
          </a:prstGeom>
          <a:noFill/>
          <a:ln w="25400" cap="flat" cmpd="sng">
            <a:solidFill>
              <a:srgbClr val="31859B"/>
            </a:solidFill>
            <a:prstDash val="solid"/>
            <a:round/>
            <a:headEnd type="none" w="sm" len="sm"/>
            <a:tailEnd type="none" w="sm" len="sm"/>
          </a:ln>
        </p:spPr>
        <p:txBody>
          <a:bodyPr spcFirstLastPara="1" wrap="square" lIns="91425" tIns="45700" rIns="91425" bIns="45700" anchor="ctr" anchorCtr="0">
            <a:noAutofit/>
          </a:bodyPr>
          <a:lstStyle/>
          <a:p>
            <a:pPr algn="ctr">
              <a:buClr>
                <a:srgbClr val="00B050"/>
              </a:buClr>
              <a:buSzPts val="2400"/>
            </a:pPr>
            <a:r>
              <a:rPr lang="en-US" sz="2800" b="1" dirty="0">
                <a:solidFill>
                  <a:srgbClr val="0070C0"/>
                </a:solidFill>
                <a:latin typeface="Algerian" panose="04020705040A02060702" pitchFamily="82" charset="0"/>
              </a:rPr>
              <a:t>Economical </a:t>
            </a:r>
            <a:r>
              <a:rPr lang="en-US" sz="2800" b="1" dirty="0" err="1">
                <a:solidFill>
                  <a:srgbClr val="0070C0"/>
                </a:solidFill>
                <a:latin typeface="Algerian" panose="04020705040A02060702" pitchFamily="82" charset="0"/>
              </a:rPr>
              <a:t>MobiWise</a:t>
            </a:r>
            <a:r>
              <a:rPr lang="en-US" sz="2800" b="1" dirty="0">
                <a:solidFill>
                  <a:srgbClr val="0070C0"/>
                </a:solidFill>
                <a:latin typeface="Algerian" panose="04020705040A02060702" pitchFamily="82" charset="0"/>
              </a:rPr>
              <a:t> Insight System</a:t>
            </a:r>
          </a:p>
          <a:p>
            <a:pPr algn="ctr">
              <a:buClr>
                <a:srgbClr val="00B050"/>
              </a:buClr>
              <a:buSzPts val="2400"/>
            </a:pPr>
            <a:r>
              <a:rPr lang="en-US" sz="2800" b="1" i="0" u="none" strike="noStrike" cap="none" dirty="0">
                <a:solidFill>
                  <a:srgbClr val="0070C0"/>
                </a:solidFill>
                <a:latin typeface="Algerian" panose="04020705040A02060702" pitchFamily="82" charset="0"/>
                <a:ea typeface="Times New Roman"/>
                <a:cs typeface="Times New Roman"/>
                <a:sym typeface="Times New Roman"/>
              </a:rPr>
              <a:t>(EMWIS)</a:t>
            </a:r>
            <a:endParaRPr lang="en-US" sz="2800" b="1" i="0" u="none" strike="noStrike" cap="none" dirty="0">
              <a:solidFill>
                <a:srgbClr val="0070C0"/>
              </a:solidFill>
              <a:latin typeface="Time New Roman"/>
              <a:ea typeface="Times New Roman"/>
              <a:cs typeface="Times New Roman"/>
              <a:sym typeface="Times New Roman"/>
            </a:endParaRPr>
          </a:p>
        </p:txBody>
      </p:sp>
      <p:sp>
        <p:nvSpPr>
          <p:cNvPr id="167" name="Google Shape;167;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71FC7930-24D3-42FA-A711-61B5B3AD01CF}"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168" name="Google Shape;168;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a:t>
            </a:fld>
            <a:endParaRPr sz="1200">
              <a:solidFill>
                <a:srgbClr val="898989"/>
              </a:solidFill>
              <a:latin typeface="Arial"/>
              <a:ea typeface="Arial"/>
              <a:cs typeface="Arial"/>
              <a:sym typeface="Arial"/>
            </a:endParaRPr>
          </a:p>
        </p:txBody>
      </p:sp>
      <p:sp>
        <p:nvSpPr>
          <p:cNvPr id="165" name="Google Shape;165;p1"/>
          <p:cNvSpPr txBox="1"/>
          <p:nvPr/>
        </p:nvSpPr>
        <p:spPr>
          <a:xfrm>
            <a:off x="1465006" y="2727459"/>
            <a:ext cx="6213987" cy="87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r>
              <a:rPr lang="en-US" sz="2000" b="1" dirty="0">
                <a:solidFill>
                  <a:schemeClr val="dk1"/>
                </a:solidFill>
                <a:latin typeface="Times New Roman"/>
                <a:ea typeface="Times New Roman"/>
                <a:cs typeface="Times New Roman"/>
                <a:sym typeface="Times New Roman"/>
              </a:rPr>
              <a:t>IT 225 - Software Engineering Laboratory</a:t>
            </a:r>
          </a:p>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endParaRPr lang="en-US"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Submitted By</a:t>
            </a:r>
          </a:p>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chemeClr val="dk1"/>
              </a:buClr>
              <a:buSzPts val="2000"/>
              <a:buFont typeface="Arial"/>
              <a:buNone/>
            </a:pPr>
            <a:r>
              <a:rPr lang="en-US" sz="2000" b="1"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Mr. Arjun Christopher	</a:t>
            </a:r>
            <a:r>
              <a:rPr lang="en-US" sz="1800" b="1" dirty="0">
                <a:solidFill>
                  <a:schemeClr val="dk1"/>
                </a:solidFill>
                <a:latin typeface="Times New Roman"/>
                <a:ea typeface="Times New Roman"/>
                <a:cs typeface="Times New Roman"/>
                <a:sym typeface="Times New Roman"/>
              </a:rPr>
              <a:t>Reg. no.: 2201112007</a:t>
            </a:r>
          </a:p>
          <a:p>
            <a:pPr marL="0" marR="0" lvl="0" indent="0" rtl="0">
              <a:lnSpc>
                <a:spcPct val="100000"/>
              </a:lnSpc>
              <a:spcBef>
                <a:spcPts val="0"/>
              </a:spcBef>
              <a:spcAft>
                <a:spcPts val="0"/>
              </a:spcAft>
              <a:buClr>
                <a:schemeClr val="dk1"/>
              </a:buClr>
              <a:buSzPts val="2000"/>
              <a:buFont typeface="Arial"/>
              <a:buNone/>
            </a:pPr>
            <a:r>
              <a:rPr lang="en-US" sz="1800" b="1" i="0" u="none" strike="noStrike" cap="none" dirty="0">
                <a:solidFill>
                  <a:schemeClr val="dk1"/>
                </a:solidFill>
                <a:latin typeface="Times New Roman"/>
                <a:ea typeface="Times New Roman"/>
                <a:cs typeface="Times New Roman"/>
                <a:sym typeface="Times New Roman"/>
              </a:rPr>
              <a:t>               </a:t>
            </a:r>
          </a:p>
          <a:p>
            <a:pPr marL="0" marR="0" lvl="0" indent="0" rtl="0">
              <a:lnSpc>
                <a:spcPct val="100000"/>
              </a:lnSpc>
              <a:spcBef>
                <a:spcPts val="0"/>
              </a:spcBef>
              <a:spcAft>
                <a:spcPts val="0"/>
              </a:spcAft>
              <a:buClr>
                <a:schemeClr val="dk1"/>
              </a:buClr>
              <a:buSzPts val="2000"/>
              <a:buFont typeface="Arial"/>
              <a:buNone/>
            </a:pPr>
            <a:r>
              <a:rPr lang="en-US" sz="1800" b="1"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Ms. </a:t>
            </a:r>
            <a:r>
              <a:rPr lang="en-US" sz="1800" b="1" i="0" u="none" strike="noStrike" cap="none" dirty="0" err="1">
                <a:solidFill>
                  <a:schemeClr val="dk1"/>
                </a:solidFill>
                <a:latin typeface="Times New Roman"/>
                <a:ea typeface="Times New Roman"/>
                <a:cs typeface="Times New Roman"/>
                <a:sym typeface="Times New Roman"/>
              </a:rPr>
              <a:t>Bhuvanalakshmi</a:t>
            </a:r>
            <a:r>
              <a:rPr lang="en-US" sz="1800" b="1" i="0" u="none" strike="noStrike" cap="none"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Reg. no.: 2201112009</a:t>
            </a:r>
            <a:endParaRPr lang="en-IN" sz="1800" b="1" dirty="0"/>
          </a:p>
          <a:p>
            <a:pPr marL="0" marR="0" lvl="0" indent="0" algn="ctr" rtl="0">
              <a:lnSpc>
                <a:spcPct val="100000"/>
              </a:lnSpc>
              <a:spcBef>
                <a:spcPts val="0"/>
              </a:spcBef>
              <a:spcAft>
                <a:spcPts val="0"/>
              </a:spcAft>
              <a:buClr>
                <a:schemeClr val="dk1"/>
              </a:buClr>
              <a:buSzPts val="1600"/>
              <a:buFont typeface="Arial"/>
              <a:buNone/>
            </a:pPr>
            <a:endParaRPr dirty="0"/>
          </a:p>
          <a:p>
            <a:pPr marL="0" marR="0" lvl="0" indent="0" algn="ctr" rtl="0">
              <a:lnSpc>
                <a:spcPct val="100000"/>
              </a:lnSpc>
              <a:spcBef>
                <a:spcPts val="0"/>
              </a:spcBef>
              <a:spcAft>
                <a:spcPts val="0"/>
              </a:spcAft>
              <a:buClr>
                <a:schemeClr val="dk1"/>
              </a:buClr>
              <a:buSzPts val="1600"/>
              <a:buFont typeface="Arial"/>
              <a:buNone/>
            </a:pPr>
            <a:endParaRPr dirty="0"/>
          </a:p>
        </p:txBody>
      </p:sp>
      <p:pic>
        <p:nvPicPr>
          <p:cNvPr id="2" name="Picture 1"/>
          <p:cNvPicPr>
            <a:picLocks noChangeAspect="1"/>
          </p:cNvPicPr>
          <p:nvPr/>
        </p:nvPicPr>
        <p:blipFill>
          <a:blip r:embed="rId4"/>
          <a:stretch>
            <a:fillRect/>
          </a:stretch>
        </p:blipFill>
        <p:spPr>
          <a:xfrm>
            <a:off x="318654" y="63171"/>
            <a:ext cx="1170533" cy="1377815"/>
          </a:xfrm>
          <a:prstGeom prst="rect">
            <a:avLst/>
          </a:prstGeom>
        </p:spPr>
      </p:pic>
      <p:sp>
        <p:nvSpPr>
          <p:cNvPr id="3" name="Rectangle 2"/>
          <p:cNvSpPr/>
          <p:nvPr/>
        </p:nvSpPr>
        <p:spPr>
          <a:xfrm>
            <a:off x="1489187" y="63171"/>
            <a:ext cx="7571303" cy="1138773"/>
          </a:xfrm>
          <a:prstGeom prst="rect">
            <a:avLst/>
          </a:prstGeom>
        </p:spPr>
        <p:txBody>
          <a:bodyPr wrap="none">
            <a:sp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sym typeface="Times New Roman"/>
              </a:rPr>
              <a:t>Puducherry Technological University</a:t>
            </a:r>
          </a:p>
          <a:p>
            <a:r>
              <a:rPr lang="en-IN" sz="32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a:cs typeface="Times New Roman"/>
              </a:rPr>
              <a:t>   Department of Information Technology</a:t>
            </a:r>
            <a:endParaRPr lang="en-US" sz="32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a:cs typeface="Times New Roman"/>
              <a:sym typeface="Times New Roman"/>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txBox="1"/>
          <p:nvPr/>
        </p:nvSpPr>
        <p:spPr>
          <a:xfrm>
            <a:off x="193992" y="2705745"/>
            <a:ext cx="8756015"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3200" b="1" u="none" strike="noStrike" cap="none" dirty="0">
                <a:solidFill>
                  <a:schemeClr val="dk1"/>
                </a:solidFill>
                <a:latin typeface="Bookman Old Style" panose="02050604050505020204" pitchFamily="18" charset="0"/>
                <a:ea typeface="Times New Roman"/>
                <a:cs typeface="Times New Roman"/>
                <a:sym typeface="Times New Roman"/>
              </a:rPr>
              <a:t>Module - I </a:t>
            </a:r>
            <a:endParaRPr sz="3200" dirty="0">
              <a:latin typeface="Bookman Old Style" panose="02050604050505020204" pitchFamily="18" charset="0"/>
            </a:endParaRPr>
          </a:p>
          <a:p>
            <a:pPr marL="0" marR="0" lvl="0" indent="0" algn="ctr" rtl="0">
              <a:lnSpc>
                <a:spcPct val="100000"/>
              </a:lnSpc>
              <a:spcBef>
                <a:spcPts val="0"/>
              </a:spcBef>
              <a:spcAft>
                <a:spcPts val="0"/>
              </a:spcAft>
              <a:buClr>
                <a:schemeClr val="dk1"/>
              </a:buClr>
              <a:buSzPts val="2000"/>
              <a:buFont typeface="Arial"/>
              <a:buNone/>
            </a:pPr>
            <a:endParaRPr sz="3200" b="1" u="none" strike="noStrike" cap="none" dirty="0">
              <a:solidFill>
                <a:schemeClr val="dk1"/>
              </a:solidFill>
              <a:latin typeface="Bookman Old Style" panose="02050604050505020204" pitchFamily="18" charset="0"/>
              <a:ea typeface="Times New Roman"/>
              <a:cs typeface="Times New Roman"/>
              <a:sym typeface="Times New Roman"/>
            </a:endParaRPr>
          </a:p>
          <a:p>
            <a:pPr algn="ctr">
              <a:buClr>
                <a:schemeClr val="dk1"/>
              </a:buClr>
              <a:buSzPts val="2800"/>
            </a:pPr>
            <a:r>
              <a:rPr lang="en-IN" sz="3200" b="1" kern="100" dirty="0">
                <a:solidFill>
                  <a:schemeClr val="accent1"/>
                </a:solidFill>
                <a:effectLst/>
                <a:latin typeface="Bookman Old Style" panose="02050604050505020204" pitchFamily="18" charset="0"/>
                <a:ea typeface="Times New Roman" panose="02020603050405020304" pitchFamily="18" charset="0"/>
                <a:cs typeface="Times New Roman" panose="02020603050405020304" pitchFamily="18" charset="0"/>
              </a:rPr>
              <a:t>Mobile Recommendations and AJAX</a:t>
            </a:r>
            <a:endParaRPr lang="en-US" sz="3200" b="0" i="1" u="none" strike="noStrike" cap="none" dirty="0">
              <a:solidFill>
                <a:srgbClr val="7030A0"/>
              </a:solidFill>
              <a:latin typeface="Bookman Old Style" panose="02050604050505020204" pitchFamily="18" charset="0"/>
              <a:ea typeface="Times New Roman"/>
              <a:cs typeface="Times New Roman" panose="02020603050405020304" pitchFamily="18" charset="0"/>
              <a:sym typeface="Times New Roman"/>
            </a:endParaRPr>
          </a:p>
        </p:txBody>
      </p:sp>
      <p:sp>
        <p:nvSpPr>
          <p:cNvPr id="334" name="Google Shape;334;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26C0074B-1E48-4636-99C6-31EC79B7902F}"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335" name="Google Shape;335;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10</a:t>
            </a:fld>
            <a:endParaRPr sz="1200">
              <a:solidFill>
                <a:srgbClr val="898989"/>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p:cNvGrpSpPr/>
        <p:nvPr/>
      </p:nvGrpSpPr>
      <p:grpSpPr>
        <a:xfrm>
          <a:off x="0" y="0"/>
          <a:ext cx="0" cy="0"/>
          <a:chOff x="0" y="0"/>
          <a:chExt cx="0" cy="0"/>
        </a:xfrm>
      </p:grpSpPr>
      <p:sp>
        <p:nvSpPr>
          <p:cNvPr id="342" name="Google Shape;342;p2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A0CB788-39EA-4483-B04F-2A0F1E48EAC0}" type="datetime1">
              <a:rPr lang="en-US" sz="1200" b="0" i="0" u="none" strike="noStrike" cap="none" smtClean="0">
                <a:solidFill>
                  <a:srgbClr val="888888"/>
                </a:solidFill>
                <a:latin typeface="Arial"/>
                <a:cs typeface="Arial"/>
                <a:sym typeface="Arial"/>
              </a:rPr>
              <a:t>4/29/2025</a:t>
            </a:fld>
            <a:endParaRPr sz="1200" b="0" i="0" u="none" strike="noStrike" cap="none" dirty="0">
              <a:solidFill>
                <a:srgbClr val="888888"/>
              </a:solidFill>
              <a:latin typeface="Arial"/>
              <a:ea typeface="Arial"/>
              <a:cs typeface="Arial"/>
              <a:sym typeface="Arial"/>
            </a:endParaRPr>
          </a:p>
        </p:txBody>
      </p:sp>
      <p:sp>
        <p:nvSpPr>
          <p:cNvPr id="343" name="Google Shape;343;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11</a:t>
            </a:fld>
            <a:endParaRPr sz="1200" dirty="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CB411F61-285F-4CB8-A68F-B445B5107645}"/>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16" name="TextBox 15">
            <a:extLst>
              <a:ext uri="{FF2B5EF4-FFF2-40B4-BE49-F238E27FC236}">
                <a16:creationId xmlns:a16="http://schemas.microsoft.com/office/drawing/2014/main" id="{6F364933-D231-40E5-BFEA-07BFC2F567D1}"/>
              </a:ext>
            </a:extLst>
          </p:cNvPr>
          <p:cNvSpPr txBox="1"/>
          <p:nvPr/>
        </p:nvSpPr>
        <p:spPr>
          <a:xfrm>
            <a:off x="136874" y="148543"/>
            <a:ext cx="8870250" cy="646331"/>
          </a:xfrm>
          <a:prstGeom prst="rect">
            <a:avLst/>
          </a:prstGeom>
          <a:noFill/>
        </p:spPr>
        <p:txBody>
          <a:bodyPr wrap="square">
            <a:spAutoFit/>
          </a:bodyPr>
          <a:lstStyle/>
          <a:p>
            <a:pPr algn="ctr">
              <a:buClr>
                <a:schemeClr val="dk1"/>
              </a:buClr>
              <a:buSzPts val="2800"/>
            </a:pPr>
            <a:r>
              <a:rPr lang="en-IN" sz="3600" b="1" kern="100" dirty="0">
                <a:solidFill>
                  <a:schemeClr val="accent6">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Mobile Recommendations and AJAX</a:t>
            </a:r>
            <a:endParaRPr lang="en-US" sz="3600" b="0" i="1" u="none" strike="noStrike" cap="none" dirty="0">
              <a:solidFill>
                <a:schemeClr val="accent6">
                  <a:lumMod val="75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Rectangle 2">
            <a:extLst>
              <a:ext uri="{FF2B5EF4-FFF2-40B4-BE49-F238E27FC236}">
                <a16:creationId xmlns:a16="http://schemas.microsoft.com/office/drawing/2014/main" id="{D04BB28A-53B1-D463-489D-AA2064D2ACBA}"/>
              </a:ext>
            </a:extLst>
          </p:cNvPr>
          <p:cNvSpPr>
            <a:spLocks noGrp="1" noChangeArrowheads="1"/>
          </p:cNvSpPr>
          <p:nvPr>
            <p:ph sz="half" idx="1"/>
          </p:nvPr>
        </p:nvSpPr>
        <p:spPr bwMode="auto">
          <a:xfrm>
            <a:off x="123190" y="1026708"/>
            <a:ext cx="8897619" cy="305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a:latin typeface="Times New Roman" panose="02020603050405020304" pitchFamily="18" charset="0"/>
                <a:cs typeface="Times New Roman" panose="02020603050405020304" pitchFamily="18" charset="0"/>
              </a:rPr>
              <a:t>Task 1: Dynamic Search</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Implements user authentication and personalized search experiences, with secure session tracking and user interaction logging.</a:t>
            </a:r>
          </a:p>
          <a:p>
            <a:pPr marL="0" indent="0">
              <a:buNone/>
            </a:pPr>
            <a:r>
              <a:rPr lang="en-US" sz="1600" b="1" dirty="0">
                <a:latin typeface="Times New Roman" panose="02020603050405020304" pitchFamily="18" charset="0"/>
                <a:cs typeface="Times New Roman" panose="02020603050405020304" pitchFamily="18" charset="0"/>
              </a:rPr>
              <a:t>Task 2: Recommended Mobiles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Recommends mobiles based on search and filter patterns. Suggestions are dynamically updated on the homepage based on user behavior.</a:t>
            </a:r>
          </a:p>
          <a:p>
            <a:pPr marL="0" indent="0">
              <a:buNone/>
            </a:pPr>
            <a:r>
              <a:rPr lang="en-US" sz="1600" b="1" dirty="0">
                <a:latin typeface="Times New Roman" panose="02020603050405020304" pitchFamily="18" charset="0"/>
                <a:cs typeface="Times New Roman" panose="02020603050405020304" pitchFamily="18" charset="0"/>
              </a:rPr>
              <a:t>Task 3: Multi-Level Filtering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Enables filtering by brand, price, and features using dynamic AJAX-based multi-category filters, optimized for fast responses.</a:t>
            </a:r>
          </a:p>
          <a:p>
            <a:pPr marL="0" indent="0">
              <a:buNone/>
            </a:pPr>
            <a:r>
              <a:rPr lang="en-US" sz="1600" b="1" dirty="0">
                <a:latin typeface="Times New Roman" panose="02020603050405020304" pitchFamily="18" charset="0"/>
                <a:cs typeface="Times New Roman" panose="02020603050405020304" pitchFamily="18" charset="0"/>
              </a:rPr>
              <a:t>Task 4: AJAX Request Handling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Handles real-time search requests and dynamic updates without page reloads. Includes validation and error handling for seamless user experience.</a:t>
            </a:r>
          </a:p>
        </p:txBody>
      </p:sp>
      <p:pic>
        <p:nvPicPr>
          <p:cNvPr id="2" name="Picture 1">
            <a:extLst>
              <a:ext uri="{FF2B5EF4-FFF2-40B4-BE49-F238E27FC236}">
                <a16:creationId xmlns:a16="http://schemas.microsoft.com/office/drawing/2014/main" id="{89924B73-303C-491E-5538-F1E1DBD5DA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3533" y="4201130"/>
            <a:ext cx="5476932" cy="2473779"/>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7"/>
          <p:cNvSpPr txBox="1"/>
          <p:nvPr/>
        </p:nvSpPr>
        <p:spPr>
          <a:xfrm>
            <a:off x="193992" y="2618542"/>
            <a:ext cx="8756015" cy="1867137"/>
          </a:xfrm>
          <a:prstGeom prst="rect">
            <a:avLst/>
          </a:prstGeom>
          <a:noFill/>
          <a:ln>
            <a:noFill/>
          </a:ln>
        </p:spPr>
        <p:txBody>
          <a:bodyPr spcFirstLastPara="1" wrap="square" lIns="91425" tIns="45700" rIns="91425" bIns="45700" anchor="t" anchorCtr="0">
            <a:spAutoFit/>
          </a:bodyPr>
          <a:lstStyle/>
          <a:p>
            <a:pPr lvl="0" algn="ctr">
              <a:buClr>
                <a:schemeClr val="dk1"/>
              </a:buClr>
              <a:buSzPts val="2800"/>
            </a:pPr>
            <a:r>
              <a:rPr lang="en-US" sz="3200" b="1" dirty="0">
                <a:solidFill>
                  <a:schemeClr val="dk1"/>
                </a:solidFill>
                <a:latin typeface="Bookman Old Style" panose="02050604050505020204" pitchFamily="18" charset="0"/>
                <a:ea typeface="Times New Roman"/>
                <a:cs typeface="Times New Roman"/>
                <a:sym typeface="Times New Roman"/>
              </a:rPr>
              <a:t>Module -</a:t>
            </a:r>
            <a:r>
              <a:rPr lang="en-US" sz="3200" b="1" i="0" u="none" dirty="0">
                <a:solidFill>
                  <a:schemeClr val="dk1"/>
                </a:solidFill>
                <a:latin typeface="Bookman Old Style" panose="02050604050505020204" pitchFamily="18" charset="0"/>
                <a:ea typeface="Times New Roman"/>
                <a:cs typeface="Times New Roman"/>
                <a:sym typeface="Times New Roman"/>
              </a:rPr>
              <a:t> II </a:t>
            </a:r>
            <a:endParaRPr sz="3200" dirty="0">
              <a:latin typeface="Bookman Old Style" panose="02050604050505020204" pitchFamily="18" charset="0"/>
            </a:endParaRPr>
          </a:p>
          <a:p>
            <a:pPr marL="0" marR="0" lvl="0" indent="0" algn="ctr" rtl="0">
              <a:lnSpc>
                <a:spcPct val="100000"/>
              </a:lnSpc>
              <a:spcBef>
                <a:spcPts val="0"/>
              </a:spcBef>
              <a:spcAft>
                <a:spcPts val="0"/>
              </a:spcAft>
              <a:buClr>
                <a:schemeClr val="dk1"/>
              </a:buClr>
              <a:buSzPts val="2000"/>
              <a:buFont typeface="Arial"/>
              <a:buNone/>
            </a:pPr>
            <a:endParaRPr sz="3200" b="1" i="0" u="none" dirty="0">
              <a:solidFill>
                <a:schemeClr val="dk1"/>
              </a:solidFill>
              <a:latin typeface="Bookman Old Style" panose="02050604050505020204" pitchFamily="18" charset="0"/>
              <a:ea typeface="Times New Roman"/>
              <a:cs typeface="Times New Roman"/>
              <a:sym typeface="Times New Roman"/>
            </a:endParaRPr>
          </a:p>
          <a:p>
            <a:pPr marL="720725" lvl="2" algn="ctr">
              <a:lnSpc>
                <a:spcPct val="150000"/>
              </a:lnSpc>
              <a:spcBef>
                <a:spcPts val="380"/>
              </a:spcBef>
              <a:buClr>
                <a:schemeClr val="dk1"/>
              </a:buClr>
              <a:buSzPts val="1900"/>
            </a:pPr>
            <a:r>
              <a:rPr lang="en-IN" sz="3200" b="1" dirty="0">
                <a:solidFill>
                  <a:schemeClr val="accent1"/>
                </a:solidFill>
                <a:effectLst/>
                <a:latin typeface="Bookman Old Style" panose="02050604050505020204" pitchFamily="18" charset="0"/>
                <a:ea typeface="Times New Roman" panose="02020603050405020304" pitchFamily="18" charset="0"/>
                <a:cs typeface="Times New Roman" panose="02020603050405020304" pitchFamily="18" charset="0"/>
              </a:rPr>
              <a:t>AI and Cloud Integration</a:t>
            </a:r>
          </a:p>
        </p:txBody>
      </p:sp>
      <p:sp>
        <p:nvSpPr>
          <p:cNvPr id="686" name="Google Shape;686;p4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6E1DB831-BCED-4B37-A2CF-E2DF5CBDF58F}"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687" name="Google Shape;687;p4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12</a:t>
            </a:fld>
            <a:endParaRPr sz="1200">
              <a:solidFill>
                <a:srgbClr val="898989"/>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a:extLst>
            <a:ext uri="{FF2B5EF4-FFF2-40B4-BE49-F238E27FC236}">
              <a16:creationId xmlns:a16="http://schemas.microsoft.com/office/drawing/2014/main" id="{AD84CA7E-609C-9D75-C4ED-4CF322B7C455}"/>
            </a:ext>
          </a:extLst>
        </p:cNvPr>
        <p:cNvGrpSpPr/>
        <p:nvPr/>
      </p:nvGrpSpPr>
      <p:grpSpPr>
        <a:xfrm>
          <a:off x="0" y="0"/>
          <a:ext cx="0" cy="0"/>
          <a:chOff x="0" y="0"/>
          <a:chExt cx="0" cy="0"/>
        </a:xfrm>
      </p:grpSpPr>
      <p:sp>
        <p:nvSpPr>
          <p:cNvPr id="341" name="Google Shape;341;p20">
            <a:extLst>
              <a:ext uri="{FF2B5EF4-FFF2-40B4-BE49-F238E27FC236}">
                <a16:creationId xmlns:a16="http://schemas.microsoft.com/office/drawing/2014/main" id="{7DD41077-9402-77DA-EED1-DECB54923DD4}"/>
              </a:ext>
            </a:extLst>
          </p:cNvPr>
          <p:cNvSpPr txBox="1">
            <a:spLocks noGrp="1"/>
          </p:cNvSpPr>
          <p:nvPr>
            <p:ph sz="half" idx="1"/>
          </p:nvPr>
        </p:nvSpPr>
        <p:spPr>
          <a:xfrm>
            <a:off x="105898" y="934097"/>
            <a:ext cx="8780162" cy="5460176"/>
          </a:xfrm>
          <a:prstGeom prst="rect">
            <a:avLst/>
          </a:prstGeom>
          <a:noFill/>
          <a:ln>
            <a:noFill/>
          </a:ln>
        </p:spPr>
        <p:txBody>
          <a:bodyPr spcFirstLastPara="1" wrap="square" lIns="91425" tIns="45700" rIns="91425" bIns="45700" anchor="t" anchorCtr="0">
            <a:noAutofit/>
          </a:bodyPr>
          <a:lstStyle/>
          <a:p>
            <a:pPr marL="0" indent="0">
              <a:buNone/>
            </a:pPr>
            <a:r>
              <a:rPr lang="en-US" sz="1600" b="1" dirty="0">
                <a:latin typeface="Times New Roman" panose="02020603050405020304" pitchFamily="18" charset="0"/>
                <a:cs typeface="Times New Roman" panose="02020603050405020304" pitchFamily="18" charset="0"/>
              </a:rPr>
              <a:t>Task 1: Mobile Comparison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Captures user preferences and generates comparative analyses of mobile features. Enables dynamic comparison links for easy sharing and decision-making.</a:t>
            </a:r>
          </a:p>
          <a:p>
            <a:pPr marL="0" indent="0">
              <a:buNone/>
            </a:pPr>
            <a:r>
              <a:rPr lang="en-US" sz="1600" b="1" dirty="0">
                <a:latin typeface="Times New Roman" panose="02020603050405020304" pitchFamily="18" charset="0"/>
                <a:cs typeface="Times New Roman" panose="02020603050405020304" pitchFamily="18" charset="0"/>
              </a:rPr>
              <a:t>Task 2: Chat Bot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Processes user messages to detect intents and provide real-time mobile recommendations. Manages FAQs and troubleshooting via intelligent chatbot responses.</a:t>
            </a:r>
          </a:p>
          <a:p>
            <a:pPr marL="0" indent="0">
              <a:buNone/>
            </a:pPr>
            <a:r>
              <a:rPr lang="en-US" sz="1600" b="1" dirty="0">
                <a:latin typeface="Times New Roman" panose="02020603050405020304" pitchFamily="18" charset="0"/>
                <a:cs typeface="Times New Roman" panose="02020603050405020304" pitchFamily="18" charset="0"/>
              </a:rPr>
              <a:t>Task 3: Interactive Game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Engages users with a mobile-themed game. Tracks achievements via cloud storage and dynamically displays rewards or offers based on performance.</a:t>
            </a:r>
          </a:p>
          <a:p>
            <a:pPr marL="0" indent="0">
              <a:buNone/>
            </a:pPr>
            <a:r>
              <a:rPr lang="en-US" sz="1600" b="1" dirty="0">
                <a:latin typeface="Times New Roman" panose="02020603050405020304" pitchFamily="18" charset="0"/>
                <a:cs typeface="Times New Roman" panose="02020603050405020304" pitchFamily="18" charset="0"/>
              </a:rPr>
              <a:t>Task 4: Cloud Integration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Ensures secure storage of comparisons, chats, and game data in the cloud. Fetches daily mobile news from external APIs and maintains real-time data sync across modules.</a:t>
            </a:r>
          </a:p>
        </p:txBody>
      </p:sp>
      <p:sp>
        <p:nvSpPr>
          <p:cNvPr id="342" name="Google Shape;342;p20">
            <a:extLst>
              <a:ext uri="{FF2B5EF4-FFF2-40B4-BE49-F238E27FC236}">
                <a16:creationId xmlns:a16="http://schemas.microsoft.com/office/drawing/2014/main" id="{B28ACDBB-E766-5F29-CECF-8AB33D181904}"/>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A0CB788-39EA-4483-B04F-2A0F1E48EAC0}" type="datetime1">
              <a:rPr lang="en-US" sz="1200" b="0" i="0" u="none" strike="noStrike" cap="none" smtClean="0">
                <a:solidFill>
                  <a:srgbClr val="888888"/>
                </a:solidFill>
                <a:latin typeface="Arial"/>
                <a:cs typeface="Arial"/>
                <a:sym typeface="Arial"/>
              </a:rPr>
              <a:t>4/29/2025</a:t>
            </a:fld>
            <a:endParaRPr sz="1200" b="0" i="0" u="none" strike="noStrike" cap="none" dirty="0">
              <a:solidFill>
                <a:srgbClr val="888888"/>
              </a:solidFill>
              <a:latin typeface="Arial"/>
              <a:ea typeface="Arial"/>
              <a:cs typeface="Arial"/>
              <a:sym typeface="Arial"/>
            </a:endParaRPr>
          </a:p>
        </p:txBody>
      </p:sp>
      <p:sp>
        <p:nvSpPr>
          <p:cNvPr id="343" name="Google Shape;343;p20">
            <a:extLst>
              <a:ext uri="{FF2B5EF4-FFF2-40B4-BE49-F238E27FC236}">
                <a16:creationId xmlns:a16="http://schemas.microsoft.com/office/drawing/2014/main" id="{B53F9178-545B-3AB0-0016-23EDB43B9B8E}"/>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13</a:t>
            </a:fld>
            <a:endParaRPr sz="1200" dirty="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A47E0105-5C6D-7F56-E8C8-7C65FC45A1DC}"/>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16" name="TextBox 15">
            <a:extLst>
              <a:ext uri="{FF2B5EF4-FFF2-40B4-BE49-F238E27FC236}">
                <a16:creationId xmlns:a16="http://schemas.microsoft.com/office/drawing/2014/main" id="{F32487B8-205A-302C-9AA6-92B18589EF09}"/>
              </a:ext>
            </a:extLst>
          </p:cNvPr>
          <p:cNvSpPr txBox="1"/>
          <p:nvPr/>
        </p:nvSpPr>
        <p:spPr>
          <a:xfrm>
            <a:off x="257940" y="0"/>
            <a:ext cx="8628120" cy="824778"/>
          </a:xfrm>
          <a:prstGeom prst="rect">
            <a:avLst/>
          </a:prstGeom>
          <a:noFill/>
        </p:spPr>
        <p:txBody>
          <a:bodyPr wrap="square">
            <a:spAutoFit/>
          </a:bodyPr>
          <a:lstStyle/>
          <a:p>
            <a:pPr marL="720725" lvl="2" algn="ctr">
              <a:lnSpc>
                <a:spcPct val="150000"/>
              </a:lnSpc>
              <a:spcBef>
                <a:spcPts val="380"/>
              </a:spcBef>
              <a:buClr>
                <a:schemeClr val="dk1"/>
              </a:buClr>
              <a:buSzPts val="1900"/>
            </a:pPr>
            <a:r>
              <a:rPr lang="en-IN" sz="3600" b="1" dirty="0">
                <a:solidFill>
                  <a:schemeClr val="accent6">
                    <a:lumMod val="75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AI and Cloud Integration</a:t>
            </a:r>
          </a:p>
        </p:txBody>
      </p:sp>
      <p:pic>
        <p:nvPicPr>
          <p:cNvPr id="2" name="Picture 1">
            <a:extLst>
              <a:ext uri="{FF2B5EF4-FFF2-40B4-BE49-F238E27FC236}">
                <a16:creationId xmlns:a16="http://schemas.microsoft.com/office/drawing/2014/main" id="{576721AE-9ED8-76A2-6E7C-1E7B54C016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9101" y="4230265"/>
            <a:ext cx="5913755" cy="2491211"/>
          </a:xfrm>
          <a:prstGeom prst="rect">
            <a:avLst/>
          </a:prstGeom>
          <a:noFill/>
          <a:ln>
            <a:noFill/>
          </a:ln>
        </p:spPr>
      </p:pic>
    </p:spTree>
    <p:extLst>
      <p:ext uri="{BB962C8B-B14F-4D97-AF65-F5344CB8AC3E}">
        <p14:creationId xmlns:p14="http://schemas.microsoft.com/office/powerpoint/2010/main" val="9542014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69"/>
          <p:cNvSpPr txBox="1"/>
          <p:nvPr/>
        </p:nvSpPr>
        <p:spPr>
          <a:xfrm>
            <a:off x="193992" y="2664708"/>
            <a:ext cx="8756015" cy="1867137"/>
          </a:xfrm>
          <a:prstGeom prst="rect">
            <a:avLst/>
          </a:prstGeom>
          <a:noFill/>
          <a:ln>
            <a:noFill/>
          </a:ln>
        </p:spPr>
        <p:txBody>
          <a:bodyPr spcFirstLastPara="1" wrap="square" lIns="91425" tIns="45700" rIns="91425" bIns="45700" anchor="t" anchorCtr="0">
            <a:spAutoFit/>
          </a:bodyPr>
          <a:lstStyle/>
          <a:p>
            <a:pPr lvl="0" algn="ctr">
              <a:buClr>
                <a:schemeClr val="dk1"/>
              </a:buClr>
              <a:buSzPts val="2800"/>
            </a:pPr>
            <a:r>
              <a:rPr lang="en-US" sz="3200" b="1" dirty="0">
                <a:solidFill>
                  <a:schemeClr val="dk1"/>
                </a:solidFill>
                <a:latin typeface="Bookman Old Style" panose="02050604050505020204" pitchFamily="18" charset="0"/>
                <a:ea typeface="Times New Roman"/>
                <a:cs typeface="Times New Roman"/>
                <a:sym typeface="Times New Roman"/>
              </a:rPr>
              <a:t>Module -</a:t>
            </a:r>
            <a:r>
              <a:rPr lang="en-US" sz="3200" b="1" i="0" u="none" dirty="0">
                <a:solidFill>
                  <a:schemeClr val="dk1"/>
                </a:solidFill>
                <a:latin typeface="Bookman Old Style" panose="02050604050505020204" pitchFamily="18" charset="0"/>
                <a:ea typeface="Times New Roman"/>
                <a:cs typeface="Times New Roman"/>
                <a:sym typeface="Times New Roman"/>
              </a:rPr>
              <a:t> III </a:t>
            </a:r>
            <a:endParaRPr sz="3200" dirty="0">
              <a:latin typeface="Bookman Old Style" panose="02050604050505020204" pitchFamily="18" charset="0"/>
            </a:endParaRPr>
          </a:p>
          <a:p>
            <a:pPr marL="0" marR="0" lvl="0" indent="0" algn="ctr" rtl="0">
              <a:lnSpc>
                <a:spcPct val="100000"/>
              </a:lnSpc>
              <a:spcBef>
                <a:spcPts val="0"/>
              </a:spcBef>
              <a:spcAft>
                <a:spcPts val="0"/>
              </a:spcAft>
              <a:buClr>
                <a:schemeClr val="dk1"/>
              </a:buClr>
              <a:buSzPts val="2000"/>
              <a:buFont typeface="Arial"/>
              <a:buNone/>
            </a:pPr>
            <a:endParaRPr sz="3200" b="1" i="0" u="none" dirty="0">
              <a:solidFill>
                <a:schemeClr val="dk1"/>
              </a:solidFill>
              <a:latin typeface="Bookman Old Style" panose="02050604050505020204" pitchFamily="18" charset="0"/>
              <a:ea typeface="Times New Roman"/>
              <a:cs typeface="Times New Roman"/>
              <a:sym typeface="Times New Roman"/>
            </a:endParaRPr>
          </a:p>
          <a:p>
            <a:pPr marL="720725" lvl="2" algn="ctr">
              <a:lnSpc>
                <a:spcPct val="150000"/>
              </a:lnSpc>
              <a:spcBef>
                <a:spcPts val="380"/>
              </a:spcBef>
              <a:buClr>
                <a:schemeClr val="dk1"/>
              </a:buClr>
              <a:buSzPts val="1900"/>
            </a:pPr>
            <a:r>
              <a:rPr lang="en-IN" sz="3200" b="1" dirty="0">
                <a:solidFill>
                  <a:schemeClr val="accent1"/>
                </a:solidFill>
                <a:effectLst/>
                <a:latin typeface="Bookman Old Style" panose="02050604050505020204" pitchFamily="18" charset="0"/>
                <a:ea typeface="Aptos" panose="020B0004020202020204" pitchFamily="34" charset="0"/>
                <a:cs typeface="Times New Roman" panose="02020603050405020304" pitchFamily="18" charset="0"/>
              </a:rPr>
              <a:t>Cart and Order Management</a:t>
            </a:r>
            <a:endParaRPr lang="en-US" sz="3200" b="1" dirty="0">
              <a:solidFill>
                <a:schemeClr val="accent1"/>
              </a:solidFill>
              <a:latin typeface="Bookman Old Style" panose="02050604050505020204" pitchFamily="18" charset="0"/>
              <a:cs typeface="Times New Roman"/>
              <a:sym typeface="Times New Roman"/>
            </a:endParaRPr>
          </a:p>
        </p:txBody>
      </p:sp>
      <p:sp>
        <p:nvSpPr>
          <p:cNvPr id="936" name="Google Shape;936;p6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1EF62D01-0BF5-4F50-93D5-E3B127CB5234}"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937" name="Google Shape;937;p6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14</a:t>
            </a:fld>
            <a:endParaRPr sz="1200">
              <a:solidFill>
                <a:srgbClr val="898989"/>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a:extLst>
            <a:ext uri="{FF2B5EF4-FFF2-40B4-BE49-F238E27FC236}">
              <a16:creationId xmlns:a16="http://schemas.microsoft.com/office/drawing/2014/main" id="{E6B08103-DF23-106C-C9CB-2CCC33BE6901}"/>
            </a:ext>
          </a:extLst>
        </p:cNvPr>
        <p:cNvGrpSpPr/>
        <p:nvPr/>
      </p:nvGrpSpPr>
      <p:grpSpPr>
        <a:xfrm>
          <a:off x="0" y="0"/>
          <a:ext cx="0" cy="0"/>
          <a:chOff x="0" y="0"/>
          <a:chExt cx="0" cy="0"/>
        </a:xfrm>
      </p:grpSpPr>
      <p:sp>
        <p:nvSpPr>
          <p:cNvPr id="342" name="Google Shape;342;p20">
            <a:extLst>
              <a:ext uri="{FF2B5EF4-FFF2-40B4-BE49-F238E27FC236}">
                <a16:creationId xmlns:a16="http://schemas.microsoft.com/office/drawing/2014/main" id="{2B65B291-730C-6828-7F19-96BD0AFD148A}"/>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A0CB788-39EA-4483-B04F-2A0F1E48EAC0}" type="datetime1">
              <a:rPr lang="en-US" sz="1200" b="0" i="0" u="none" strike="noStrike" cap="none" smtClean="0">
                <a:solidFill>
                  <a:srgbClr val="888888"/>
                </a:solidFill>
                <a:latin typeface="Arial"/>
                <a:cs typeface="Arial"/>
                <a:sym typeface="Arial"/>
              </a:rPr>
              <a:t>4/29/2025</a:t>
            </a:fld>
            <a:endParaRPr sz="1200" b="0" i="0" u="none" strike="noStrike" cap="none" dirty="0">
              <a:solidFill>
                <a:srgbClr val="888888"/>
              </a:solidFill>
              <a:latin typeface="Arial"/>
              <a:ea typeface="Arial"/>
              <a:cs typeface="Arial"/>
              <a:sym typeface="Arial"/>
            </a:endParaRPr>
          </a:p>
        </p:txBody>
      </p:sp>
      <p:sp>
        <p:nvSpPr>
          <p:cNvPr id="343" name="Google Shape;343;p20">
            <a:extLst>
              <a:ext uri="{FF2B5EF4-FFF2-40B4-BE49-F238E27FC236}">
                <a16:creationId xmlns:a16="http://schemas.microsoft.com/office/drawing/2014/main" id="{351E3BCE-FAF8-D24A-76A0-FA13359D5256}"/>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15</a:t>
            </a:fld>
            <a:endParaRPr sz="1200" dirty="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005DC85C-8226-4830-C49A-853A64B61555}"/>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16" name="TextBox 15">
            <a:extLst>
              <a:ext uri="{FF2B5EF4-FFF2-40B4-BE49-F238E27FC236}">
                <a16:creationId xmlns:a16="http://schemas.microsoft.com/office/drawing/2014/main" id="{CC387AD6-5009-0613-2F11-8FBC6AA0E307}"/>
              </a:ext>
            </a:extLst>
          </p:cNvPr>
          <p:cNvSpPr txBox="1"/>
          <p:nvPr/>
        </p:nvSpPr>
        <p:spPr>
          <a:xfrm>
            <a:off x="220912" y="0"/>
            <a:ext cx="8628120" cy="824778"/>
          </a:xfrm>
          <a:prstGeom prst="rect">
            <a:avLst/>
          </a:prstGeom>
          <a:noFill/>
        </p:spPr>
        <p:txBody>
          <a:bodyPr wrap="square">
            <a:spAutoFit/>
          </a:bodyPr>
          <a:lstStyle/>
          <a:p>
            <a:pPr marL="720725" lvl="2" algn="ctr">
              <a:lnSpc>
                <a:spcPct val="150000"/>
              </a:lnSpc>
              <a:spcBef>
                <a:spcPts val="380"/>
              </a:spcBef>
              <a:buClr>
                <a:schemeClr val="dk1"/>
              </a:buClr>
              <a:buSzPts val="1900"/>
            </a:pPr>
            <a:r>
              <a:rPr lang="en-IN" sz="3600" b="1" dirty="0">
                <a:solidFill>
                  <a:schemeClr val="accent6">
                    <a:lumMod val="75000"/>
                  </a:schemeClr>
                </a:solidFill>
                <a:effectLst/>
                <a:latin typeface="Bookman Old Style" panose="02050604050505020204" pitchFamily="18" charset="0"/>
                <a:ea typeface="Aptos" panose="020B0004020202020204" pitchFamily="34" charset="0"/>
                <a:cs typeface="Times New Roman" panose="02020603050405020304" pitchFamily="18" charset="0"/>
              </a:rPr>
              <a:t>Cart and Order Management</a:t>
            </a:r>
            <a:endParaRPr lang="en-US" sz="3600" b="1" dirty="0">
              <a:solidFill>
                <a:schemeClr val="accent6">
                  <a:lumMod val="75000"/>
                </a:schemeClr>
              </a:solidFill>
              <a:latin typeface="Bookman Old Style" panose="02050604050505020204" pitchFamily="18" charset="0"/>
              <a:cs typeface="Times New Roman"/>
              <a:sym typeface="Times New Roman"/>
            </a:endParaRPr>
          </a:p>
        </p:txBody>
      </p:sp>
      <p:sp>
        <p:nvSpPr>
          <p:cNvPr id="5" name="Content Placeholder 4">
            <a:extLst>
              <a:ext uri="{FF2B5EF4-FFF2-40B4-BE49-F238E27FC236}">
                <a16:creationId xmlns:a16="http://schemas.microsoft.com/office/drawing/2014/main" id="{51FEF07B-A337-A9CF-65D3-818807934844}"/>
              </a:ext>
            </a:extLst>
          </p:cNvPr>
          <p:cNvSpPr>
            <a:spLocks noGrp="1"/>
          </p:cNvSpPr>
          <p:nvPr>
            <p:ph sz="half" idx="1"/>
          </p:nvPr>
        </p:nvSpPr>
        <p:spPr>
          <a:xfrm>
            <a:off x="77318" y="1058248"/>
            <a:ext cx="8771714" cy="5068311"/>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Task 1: Cart Management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Enables users to add, update, or remove items from the cart with quantity control and preferences. Persistent cart storage ensures continuity for logged-in users across sessions.</a:t>
            </a:r>
          </a:p>
          <a:p>
            <a:pPr marL="0" indent="0">
              <a:buNone/>
            </a:pPr>
            <a:r>
              <a:rPr lang="en-US" sz="1600" b="1" dirty="0">
                <a:latin typeface="Times New Roman" panose="02020603050405020304" pitchFamily="18" charset="0"/>
                <a:cs typeface="Times New Roman" panose="02020603050405020304" pitchFamily="18" charset="0"/>
              </a:rPr>
              <a:t>Task 2: Checkout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Captures billing/shipping details and integrates secure payment processing. Validates user information to ensure smooth and error-free order placement.</a:t>
            </a:r>
          </a:p>
          <a:p>
            <a:pPr marL="0" indent="0">
              <a:buNone/>
            </a:pPr>
            <a:r>
              <a:rPr lang="en-US" sz="1600" b="1" dirty="0">
                <a:latin typeface="Times New Roman" panose="02020603050405020304" pitchFamily="18" charset="0"/>
                <a:cs typeface="Times New Roman" panose="02020603050405020304" pitchFamily="18" charset="0"/>
              </a:rPr>
              <a:t>Task 3: Track Order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Provides live updates on order status—from confirmation to delivery. Sends real-time notifications about shipping progress, delays, or issues.</a:t>
            </a:r>
          </a:p>
          <a:p>
            <a:pPr marL="0" indent="0">
              <a:buNone/>
            </a:pPr>
            <a:r>
              <a:rPr lang="en-US" sz="1600" b="1" dirty="0">
                <a:latin typeface="Times New Roman" panose="02020603050405020304" pitchFamily="18" charset="0"/>
                <a:cs typeface="Times New Roman" panose="02020603050405020304" pitchFamily="18" charset="0"/>
              </a:rPr>
              <a:t>Task 4: Order History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Maintains records of all past orders with invoice generation and quick reorder functionality, enhancing user convenience and satisfaction.</a:t>
            </a:r>
          </a:p>
        </p:txBody>
      </p:sp>
      <p:pic>
        <p:nvPicPr>
          <p:cNvPr id="2" name="Picture 1">
            <a:extLst>
              <a:ext uri="{FF2B5EF4-FFF2-40B4-BE49-F238E27FC236}">
                <a16:creationId xmlns:a16="http://schemas.microsoft.com/office/drawing/2014/main" id="{02CE3515-C398-3F73-6C6A-27CAA41127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17897" y="4151573"/>
            <a:ext cx="6308206" cy="2569903"/>
          </a:xfrm>
          <a:prstGeom prst="rect">
            <a:avLst/>
          </a:prstGeom>
          <a:noFill/>
          <a:ln>
            <a:noFill/>
          </a:ln>
        </p:spPr>
      </p:pic>
    </p:spTree>
    <p:extLst>
      <p:ext uri="{BB962C8B-B14F-4D97-AF65-F5344CB8AC3E}">
        <p14:creationId xmlns:p14="http://schemas.microsoft.com/office/powerpoint/2010/main" val="2654135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sym typeface="Times New Roman"/>
              </a:rPr>
              <a:t>Results and Discussion</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Developed and deployed a real-time mobile price tracking and analysis engine with personalized recommendations.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Built dynamic UI components: comparison dashboards, cart/checkout systems, order tracking, and chatbot interaction.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Integrated multi-channel notifications (WhatsApp, Email, SMS) for price drops, order updates, and discounts.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Automated time-sensitive tasks using cloud-based scheduling (</a:t>
            </a:r>
            <a:r>
              <a:rPr lang="en-US" dirty="0" err="1">
                <a:latin typeface="Times New Roman" panose="02020603050405020304" pitchFamily="18" charset="0"/>
                <a:cs typeface="Times New Roman" panose="02020603050405020304" pitchFamily="18" charset="0"/>
              </a:rPr>
              <a:t>APScheduler</a:t>
            </a:r>
            <a:r>
              <a:rPr lang="en-US" dirty="0">
                <a:latin typeface="Times New Roman" panose="02020603050405020304" pitchFamily="18" charset="0"/>
                <a:cs typeface="Times New Roman" panose="02020603050405020304" pitchFamily="18" charset="0"/>
              </a:rPr>
              <a:t>) to boost operational efficiency.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Implemented secure JWT-based user sessions with persistent login for a seamless user experience.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Deployed modular, role-based admin panels for real-time backend management.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Delivered AI-powered comparison insights to enhance decision-making and purchase satisfaction.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Achieved high performance and reliability through optimized database queries, session management, and caching.</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16</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1469697590"/>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sym typeface="Times New Roman"/>
              </a:rPr>
              <a:t>Conclusion and Future Enhancement</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The EMWIS offers a comprehensive, intelligent, and user-centric platform that empowers consumers to make timely, well-informed mobile purchasing decisions. By integrating real-time analytics, personalized recommendations, automated discount notifications, and secure order management, EMWIS effectively overcomes the limitations of existing mobile shopping tools.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Future Enhancements:</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Expand integration with more e-commerce APIs for a wider device catalog.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Enhance AI recommendation models for greater accuracy and relevance.</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 chatbot intelligence for smarter queries and guided shopping support.</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Launch a cross-platform mobile application for greater accessibility.</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Implement user analytics for adaptive personalization and deeper engagement.</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17</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2392970502"/>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199" y="150379"/>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cs typeface="Calibri"/>
                <a:sym typeface="Times New Roman"/>
              </a:rPr>
              <a:t>REFERENCES</a:t>
            </a:r>
            <a:br>
              <a:rPr lang="en-US" sz="3600" dirty="0">
                <a:solidFill>
                  <a:schemeClr val="accent6">
                    <a:lumMod val="75000"/>
                  </a:schemeClr>
                </a:solidFill>
                <a:latin typeface="Bookman Old Style" panose="02050604050505020204" pitchFamily="18" charset="0"/>
                <a:ea typeface="Times New Roman"/>
                <a:cs typeface="Times New Roman"/>
                <a:sym typeface="Times New Roman"/>
              </a:rPr>
            </a:br>
            <a:endParaRPr sz="3600" dirty="0">
              <a:solidFill>
                <a:schemeClr val="accent6">
                  <a:lumMod val="75000"/>
                </a:schemeClr>
              </a:solidFill>
              <a:latin typeface="Bookman Old Style" panose="02050604050505020204" pitchFamily="18" charset="0"/>
              <a:ea typeface="Times New Roman"/>
              <a:cs typeface="Times New Roman"/>
              <a:sym typeface="Times New Roman"/>
            </a:endParaRPr>
          </a:p>
        </p:txBody>
      </p:sp>
      <p:sp>
        <p:nvSpPr>
          <p:cNvPr id="1275" name="Google Shape;1275;p10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B77F83D-38E6-4717-8B09-A6C769FE553D}"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1276" name="Google Shape;1276;p10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18</a:t>
            </a:fld>
            <a:endParaRPr sz="1200">
              <a:solidFill>
                <a:srgbClr val="898989"/>
              </a:solidFill>
              <a:latin typeface="Arial"/>
              <a:ea typeface="Arial"/>
              <a:cs typeface="Arial"/>
              <a:sym typeface="Arial"/>
            </a:endParaRPr>
          </a:p>
        </p:txBody>
      </p:sp>
      <p:cxnSp>
        <p:nvCxnSpPr>
          <p:cNvPr id="6" name="Google Shape;1249;p100">
            <a:extLst>
              <a:ext uri="{FF2B5EF4-FFF2-40B4-BE49-F238E27FC236}">
                <a16:creationId xmlns:a16="http://schemas.microsoft.com/office/drawing/2014/main" id="{91D68237-6D12-4EE3-A9AC-0F9BB4979C3A}"/>
              </a:ext>
            </a:extLst>
          </p:cNvPr>
          <p:cNvCxnSpPr/>
          <p:nvPr/>
        </p:nvCxnSpPr>
        <p:spPr>
          <a:xfrm>
            <a:off x="-1" y="633004"/>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id="{3EFEFBA6-70E0-444E-BB3B-1F7473DC46C1}"/>
              </a:ext>
            </a:extLst>
          </p:cNvPr>
          <p:cNvSpPr txBox="1"/>
          <p:nvPr/>
        </p:nvSpPr>
        <p:spPr>
          <a:xfrm>
            <a:off x="156906" y="643358"/>
            <a:ext cx="8830187" cy="5724644"/>
          </a:xfrm>
          <a:prstGeom prst="rect">
            <a:avLst/>
          </a:prstGeom>
          <a:noFill/>
        </p:spPr>
        <p:txBody>
          <a:bodyPr wrap="square">
            <a:spAutoFit/>
          </a:bodyPr>
          <a:lstStyle/>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AI-Driven Predictive Analytics in Retail: A Review of Emerging Trends and Customer Engagement Strategies</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John Smith, Michael Brown. </a:t>
            </a:r>
            <a:r>
              <a:rPr lang="en-IN" sz="1900" i="1" kern="0"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Management &amp; Entrepreneurship Research, 2024.</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https://ijmer.com/ai-retail-2024</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AI-Driven Pricing Algorithms for Efficient Inventory and Cost Management in Retail</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Mark Wilson, Lisa Green. </a:t>
            </a:r>
            <a:r>
              <a:rPr lang="en-IN" sz="1900" i="1" kern="0" dirty="0">
                <a:effectLst/>
                <a:latin typeface="Times New Roman" panose="02020603050405020304" pitchFamily="18" charset="0"/>
                <a:ea typeface="Times New Roman" panose="02020603050405020304" pitchFamily="18" charset="0"/>
                <a:cs typeface="Times New Roman" panose="02020603050405020304" pitchFamily="18" charset="0"/>
              </a:rPr>
              <a:t>The European Journal of Research and Development, 2024.</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https://ejrd.com/ai-pricing-2024</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Amazon</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https://www.amazon.com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ChatGPT</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OpenAI conversational AI model.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https://chat.openai.com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Coolors</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Palette Generator</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UI </a:t>
            </a:r>
            <a:r>
              <a:rPr lang="en-IN" sz="1900" kern="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scheme reference.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https://coolors.co</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Currents News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For real-time mobile-related news.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https://currentsapi.services</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[7]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Disqus Documentation</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Embedded comment system for websites.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https://disqus.com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199" y="136524"/>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cs typeface="Calibri"/>
                <a:sym typeface="Times New Roman"/>
              </a:rPr>
              <a:t>REFERENCES</a:t>
            </a:r>
            <a:br>
              <a:rPr lang="en-US" sz="3600" dirty="0">
                <a:solidFill>
                  <a:schemeClr val="accent6">
                    <a:lumMod val="75000"/>
                  </a:schemeClr>
                </a:solidFill>
                <a:latin typeface="Bookman Old Style" panose="02050604050505020204" pitchFamily="18" charset="0"/>
                <a:ea typeface="Times New Roman"/>
                <a:cs typeface="Times New Roman"/>
                <a:sym typeface="Times New Roman"/>
              </a:rPr>
            </a:br>
            <a:endParaRPr sz="3600" dirty="0">
              <a:solidFill>
                <a:schemeClr val="accent6">
                  <a:lumMod val="75000"/>
                </a:schemeClr>
              </a:solidFill>
              <a:latin typeface="Bookman Old Style" panose="02050604050505020204" pitchFamily="18" charset="0"/>
              <a:ea typeface="Times New Roman"/>
              <a:cs typeface="Times New Roman"/>
              <a:sym typeface="Times New Roman"/>
            </a:endParaRPr>
          </a:p>
        </p:txBody>
      </p:sp>
      <p:sp>
        <p:nvSpPr>
          <p:cNvPr id="1275" name="Google Shape;1275;p10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B77F83D-38E6-4717-8B09-A6C769FE553D}"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1276" name="Google Shape;1276;p10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19</a:t>
            </a:fld>
            <a:endParaRPr sz="1200">
              <a:solidFill>
                <a:srgbClr val="898989"/>
              </a:solidFill>
              <a:latin typeface="Arial"/>
              <a:ea typeface="Arial"/>
              <a:cs typeface="Arial"/>
              <a:sym typeface="Arial"/>
            </a:endParaRPr>
          </a:p>
        </p:txBody>
      </p:sp>
      <p:cxnSp>
        <p:nvCxnSpPr>
          <p:cNvPr id="6" name="Google Shape;1249;p100">
            <a:extLst>
              <a:ext uri="{FF2B5EF4-FFF2-40B4-BE49-F238E27FC236}">
                <a16:creationId xmlns:a16="http://schemas.microsoft.com/office/drawing/2014/main" id="{91D68237-6D12-4EE3-A9AC-0F9BB4979C3A}"/>
              </a:ext>
            </a:extLst>
          </p:cNvPr>
          <p:cNvCxnSpPr/>
          <p:nvPr/>
        </p:nvCxnSpPr>
        <p:spPr>
          <a:xfrm>
            <a:off x="0" y="641770"/>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id="{3EFEFBA6-70E0-444E-BB3B-1F7473DC46C1}"/>
              </a:ext>
            </a:extLst>
          </p:cNvPr>
          <p:cNvSpPr txBox="1"/>
          <p:nvPr/>
        </p:nvSpPr>
        <p:spPr>
          <a:xfrm>
            <a:off x="156906" y="643358"/>
            <a:ext cx="8830187" cy="5791842"/>
          </a:xfrm>
          <a:prstGeom prst="rect">
            <a:avLst/>
          </a:prstGeom>
          <a:noFill/>
        </p:spPr>
        <p:txBody>
          <a:bodyPr wrap="square">
            <a:spAutoFit/>
          </a:bodyPr>
          <a:lstStyle/>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GNews</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Global news API used for fetching mobile-related news.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https://gnews.io</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[9]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Google Gemini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AI-powered suggestion engine used for mobile comparison.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https://ai.google.dev</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[10]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GSMArena</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 Mobile Comparison Platform</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https://www.gsmarena.com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[11]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Hugging Face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AI model hosting and inference API used for generating mobile advertisement images.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https://huggingface.co</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[12]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Javatpoint</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 Flask Tutorial</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Web framework reference.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https://www.javatpoint.com/flask</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[13]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NewsAPI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RESTful news API to retrieve mobile-related articles.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https://newsapi.org</a:t>
            </a:r>
            <a:endPar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[14]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Oracle Official Documentation</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Oracle database SQL and PL/SQL references.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https://docs.oracle.com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5184930"/>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177800" y="35977"/>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cs typeface="Arial"/>
                <a:sym typeface="Times New Roman"/>
              </a:rPr>
              <a:t>Agenda</a:t>
            </a:r>
            <a:endParaRPr sz="2400" b="1" dirty="0">
              <a:solidFill>
                <a:schemeClr val="accent6">
                  <a:lumMod val="75000"/>
                </a:schemeClr>
              </a:solidFill>
              <a:latin typeface="Times New Roman"/>
              <a:ea typeface="Times New Roman"/>
              <a:cs typeface="Times New Roman"/>
              <a:sym typeface="Times New Roman"/>
            </a:endParaRPr>
          </a:p>
        </p:txBody>
      </p:sp>
      <p:sp>
        <p:nvSpPr>
          <p:cNvPr id="185" name="Google Shape;185;p3"/>
          <p:cNvSpPr txBox="1">
            <a:spLocks noGrp="1"/>
          </p:cNvSpPr>
          <p:nvPr>
            <p:ph idx="1"/>
          </p:nvPr>
        </p:nvSpPr>
        <p:spPr>
          <a:xfrm>
            <a:off x="152400" y="722026"/>
            <a:ext cx="8839200" cy="6135973"/>
          </a:xfrm>
          <a:prstGeom prst="rect">
            <a:avLst/>
          </a:prstGeom>
          <a:noFill/>
          <a:ln>
            <a:noFill/>
          </a:ln>
        </p:spPr>
        <p:txBody>
          <a:bodyPr spcFirstLastPara="1" wrap="square" lIns="91425" tIns="45700" rIns="91425" bIns="45700" anchor="t" anchorCtr="0">
            <a:noAutofit/>
          </a:bodyPr>
          <a:lstStyle/>
          <a:p>
            <a:pPr marL="468630" marR="0" lvl="0" indent="-285750" algn="l" rtl="0">
              <a:lnSpc>
                <a:spcPct val="150000"/>
              </a:lnSpc>
              <a:spcBef>
                <a:spcPts val="0"/>
              </a:spcBef>
              <a:spcAft>
                <a:spcPts val="0"/>
              </a:spcAft>
              <a:buClr>
                <a:schemeClr val="dk1"/>
              </a:buClr>
              <a:buSzPts val="2100"/>
              <a:buFont typeface="Wingdings" panose="05000000000000000000" pitchFamily="2" charset="2"/>
              <a:buChar char="v"/>
            </a:pPr>
            <a:r>
              <a:rPr lang="en-US" sz="1700" b="1" i="0" u="none" strike="noStrike" cap="none" dirty="0">
                <a:solidFill>
                  <a:schemeClr val="dk1"/>
                </a:solidFill>
                <a:latin typeface="Bookman Old Style" panose="02050604050505020204" pitchFamily="18" charset="0"/>
                <a:ea typeface="Times New Roman"/>
                <a:cs typeface="Times New Roman"/>
                <a:sym typeface="Times New Roman"/>
              </a:rPr>
              <a:t>Abstract</a:t>
            </a:r>
          </a:p>
          <a:p>
            <a:pPr marL="468630" marR="0" lvl="0" indent="-285750" algn="l" rtl="0">
              <a:lnSpc>
                <a:spcPct val="150000"/>
              </a:lnSpc>
              <a:spcBef>
                <a:spcPts val="0"/>
              </a:spcBef>
              <a:spcAft>
                <a:spcPts val="0"/>
              </a:spcAft>
              <a:buClr>
                <a:schemeClr val="dk1"/>
              </a:buClr>
              <a:buSzPts val="2100"/>
              <a:buFont typeface="Wingdings" panose="05000000000000000000" pitchFamily="2" charset="2"/>
              <a:buChar char="v"/>
            </a:pPr>
            <a:r>
              <a:rPr lang="en-US" sz="1700" b="1" dirty="0">
                <a:solidFill>
                  <a:schemeClr val="dk1"/>
                </a:solidFill>
                <a:latin typeface="Bookman Old Style" panose="02050604050505020204" pitchFamily="18" charset="0"/>
                <a:cs typeface="Times New Roman"/>
                <a:sym typeface="Times New Roman"/>
              </a:rPr>
              <a:t>Motivation </a:t>
            </a:r>
            <a:endParaRPr sz="1700" b="1" dirty="0">
              <a:latin typeface="Bookman Old Style" panose="02050604050505020204" pitchFamily="18" charset="0"/>
            </a:endParaRP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700" b="1" i="0" u="none" strike="noStrike" cap="none" dirty="0">
                <a:solidFill>
                  <a:schemeClr val="dk1"/>
                </a:solidFill>
                <a:latin typeface="Bookman Old Style" panose="02050604050505020204" pitchFamily="18" charset="0"/>
                <a:ea typeface="Times New Roman"/>
                <a:cs typeface="Times New Roman"/>
                <a:sym typeface="Times New Roman"/>
              </a:rPr>
              <a:t>Literature Survey</a:t>
            </a: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700" b="1" dirty="0">
                <a:solidFill>
                  <a:schemeClr val="dk1"/>
                </a:solidFill>
                <a:latin typeface="Bookman Old Style" panose="02050604050505020204" pitchFamily="18" charset="0"/>
                <a:cs typeface="Times New Roman"/>
                <a:sym typeface="Times New Roman"/>
              </a:rPr>
              <a:t>Inference from Literature Survey</a:t>
            </a:r>
            <a:endParaRPr sz="1700" b="1" dirty="0">
              <a:latin typeface="Bookman Old Style" panose="02050604050505020204" pitchFamily="18" charset="0"/>
            </a:endParaRP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700" b="1" i="0" u="none" strike="noStrike" cap="none" dirty="0">
                <a:solidFill>
                  <a:schemeClr val="dk1"/>
                </a:solidFill>
                <a:latin typeface="Bookman Old Style" panose="02050604050505020204" pitchFamily="18" charset="0"/>
                <a:ea typeface="Times New Roman"/>
                <a:cs typeface="Times New Roman"/>
                <a:sym typeface="Times New Roman"/>
              </a:rPr>
              <a:t>Proposed High-Level Architecture</a:t>
            </a: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700" b="1" dirty="0">
                <a:solidFill>
                  <a:schemeClr val="dk1"/>
                </a:solidFill>
                <a:latin typeface="Bookman Old Style" panose="02050604050505020204" pitchFamily="18" charset="0"/>
                <a:cs typeface="Times New Roman"/>
                <a:sym typeface="Times New Roman"/>
              </a:rPr>
              <a:t>Description of EMWIS </a:t>
            </a: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700" b="1" dirty="0">
                <a:solidFill>
                  <a:schemeClr val="dk1"/>
                </a:solidFill>
                <a:latin typeface="Bookman Old Style" panose="02050604050505020204" pitchFamily="18" charset="0"/>
                <a:ea typeface="Times New Roman"/>
                <a:cs typeface="Times New Roman"/>
                <a:sym typeface="Times New Roman"/>
              </a:rPr>
              <a:t>Decomposition </a:t>
            </a:r>
            <a:r>
              <a:rPr lang="en-US" sz="1700" b="1" dirty="0">
                <a:solidFill>
                  <a:schemeClr val="dk1"/>
                </a:solidFill>
                <a:latin typeface="Bookman Old Style" panose="02050604050505020204" pitchFamily="18" charset="0"/>
                <a:cs typeface="Times New Roman"/>
                <a:sym typeface="Times New Roman"/>
              </a:rPr>
              <a:t>of EMWIS </a:t>
            </a:r>
            <a:endParaRPr lang="en-US" sz="1700" b="1" i="0" u="none" strike="noStrike" cap="none" dirty="0">
              <a:solidFill>
                <a:schemeClr val="dk1"/>
              </a:solidFill>
              <a:latin typeface="Bookman Old Style" panose="02050604050505020204" pitchFamily="18" charset="0"/>
              <a:ea typeface="Times New Roman"/>
              <a:cs typeface="Times New Roman"/>
              <a:sym typeface="Times New Roman"/>
            </a:endParaRPr>
          </a:p>
          <a:p>
            <a:pPr marL="985838" lvl="2" indent="-265113" algn="just">
              <a:lnSpc>
                <a:spcPct val="150000"/>
              </a:lnSpc>
              <a:spcBef>
                <a:spcPts val="380"/>
              </a:spcBef>
              <a:buClr>
                <a:schemeClr val="dk1"/>
              </a:buClr>
              <a:buSzPts val="1900"/>
              <a:buFont typeface="Wingdings" panose="05000000000000000000" pitchFamily="2" charset="2"/>
              <a:buChar char="§"/>
            </a:pPr>
            <a:r>
              <a:rPr lang="en-US" sz="1700" b="1" dirty="0">
                <a:solidFill>
                  <a:schemeClr val="accent1"/>
                </a:solidFill>
                <a:latin typeface="Bookman Old Style" panose="02050604050505020204" pitchFamily="18" charset="0"/>
                <a:cs typeface="Times New Roman"/>
                <a:sym typeface="Times New Roman"/>
              </a:rPr>
              <a:t>Module – I: </a:t>
            </a:r>
            <a:r>
              <a:rPr lang="en-IN" sz="1800" b="1" kern="100" dirty="0">
                <a:solidFill>
                  <a:schemeClr val="accent1"/>
                </a:solidFill>
                <a:effectLst/>
                <a:latin typeface="Bookman Old Style" panose="02050604050505020204" pitchFamily="18" charset="0"/>
                <a:ea typeface="Times New Roman" panose="02020603050405020304" pitchFamily="18" charset="0"/>
                <a:cs typeface="Times New Roman" panose="02020603050405020304" pitchFamily="18" charset="0"/>
              </a:rPr>
              <a:t>Mobile Recommendations and AJAX</a:t>
            </a:r>
          </a:p>
          <a:p>
            <a:pPr marL="985838" lvl="2" indent="-265113" algn="just">
              <a:lnSpc>
                <a:spcPct val="150000"/>
              </a:lnSpc>
              <a:spcBef>
                <a:spcPts val="380"/>
              </a:spcBef>
              <a:buClr>
                <a:schemeClr val="dk1"/>
              </a:buClr>
              <a:buSzPts val="1900"/>
              <a:buFont typeface="Wingdings" panose="05000000000000000000" pitchFamily="2" charset="2"/>
              <a:buChar char="§"/>
            </a:pPr>
            <a:r>
              <a:rPr lang="en-US" sz="1700" b="1" dirty="0">
                <a:solidFill>
                  <a:schemeClr val="accent1"/>
                </a:solidFill>
                <a:latin typeface="Bookman Old Style" panose="02050604050505020204" pitchFamily="18" charset="0"/>
                <a:cs typeface="Times New Roman"/>
                <a:sym typeface="Times New Roman"/>
              </a:rPr>
              <a:t>Module – II: </a:t>
            </a:r>
            <a:r>
              <a:rPr lang="en-IN" sz="1800" b="1" dirty="0">
                <a:solidFill>
                  <a:schemeClr val="accent1"/>
                </a:solidFill>
                <a:effectLst/>
                <a:latin typeface="Bookman Old Style" panose="02050604050505020204" pitchFamily="18" charset="0"/>
                <a:ea typeface="Times New Roman" panose="02020603050405020304" pitchFamily="18" charset="0"/>
                <a:cs typeface="Times New Roman" panose="02020603050405020304" pitchFamily="18" charset="0"/>
              </a:rPr>
              <a:t>AI and Cloud Integration</a:t>
            </a:r>
          </a:p>
          <a:p>
            <a:pPr marL="985838" lvl="2" indent="-265113" algn="just">
              <a:lnSpc>
                <a:spcPct val="150000"/>
              </a:lnSpc>
              <a:spcBef>
                <a:spcPts val="380"/>
              </a:spcBef>
              <a:buClr>
                <a:schemeClr val="dk1"/>
              </a:buClr>
              <a:buSzPts val="1900"/>
              <a:buFont typeface="Wingdings" panose="05000000000000000000" pitchFamily="2" charset="2"/>
              <a:buChar char="§"/>
            </a:pPr>
            <a:r>
              <a:rPr lang="en-US" sz="1700" b="1" dirty="0">
                <a:solidFill>
                  <a:schemeClr val="accent1"/>
                </a:solidFill>
                <a:latin typeface="Bookman Old Style" panose="02050604050505020204" pitchFamily="18" charset="0"/>
                <a:cs typeface="Times New Roman"/>
                <a:sym typeface="Times New Roman"/>
              </a:rPr>
              <a:t>Module – III: </a:t>
            </a:r>
            <a:r>
              <a:rPr lang="en-IN" sz="1800" b="1" dirty="0">
                <a:solidFill>
                  <a:schemeClr val="accent1"/>
                </a:solidFill>
                <a:effectLst/>
                <a:latin typeface="Bookman Old Style" panose="02050604050505020204" pitchFamily="18" charset="0"/>
                <a:ea typeface="Aptos" panose="020B0004020202020204" pitchFamily="34" charset="0"/>
                <a:cs typeface="Times New Roman" panose="02020603050405020304" pitchFamily="18" charset="0"/>
              </a:rPr>
              <a:t>Cart and Order Management</a:t>
            </a:r>
            <a:endParaRPr lang="en-US" sz="1800" b="1" dirty="0">
              <a:solidFill>
                <a:schemeClr val="accent1"/>
              </a:solidFill>
              <a:latin typeface="Bookman Old Style" panose="02050604050505020204" pitchFamily="18" charset="0"/>
              <a:cs typeface="Times New Roman"/>
              <a:sym typeface="Times New Roman"/>
            </a:endParaRPr>
          </a:p>
          <a:p>
            <a:pPr marL="468630" lvl="0" indent="-285750">
              <a:lnSpc>
                <a:spcPct val="150000"/>
              </a:lnSpc>
              <a:spcBef>
                <a:spcPts val="200"/>
              </a:spcBef>
              <a:buClr>
                <a:schemeClr val="dk1"/>
              </a:buClr>
              <a:buSzPts val="2100"/>
              <a:buFont typeface="Wingdings" panose="05000000000000000000" pitchFamily="2" charset="2"/>
              <a:buChar char="v"/>
            </a:pPr>
            <a:r>
              <a:rPr lang="en-US" sz="1700" b="1" dirty="0">
                <a:solidFill>
                  <a:schemeClr val="dk1"/>
                </a:solidFill>
                <a:latin typeface="Bookman Old Style" panose="02050604050505020204" pitchFamily="18" charset="0"/>
                <a:ea typeface="Times New Roman"/>
                <a:cs typeface="Times New Roman"/>
                <a:sym typeface="Times New Roman"/>
              </a:rPr>
              <a:t>Results and Discussion </a:t>
            </a:r>
          </a:p>
          <a:p>
            <a:pPr marL="468630" lvl="0" indent="-285750">
              <a:lnSpc>
                <a:spcPct val="150000"/>
              </a:lnSpc>
              <a:spcBef>
                <a:spcPts val="200"/>
              </a:spcBef>
              <a:buClr>
                <a:schemeClr val="dk1"/>
              </a:buClr>
              <a:buSzPts val="2100"/>
              <a:buFont typeface="Wingdings" panose="05000000000000000000" pitchFamily="2" charset="2"/>
              <a:buChar char="v"/>
            </a:pPr>
            <a:r>
              <a:rPr lang="en-US" sz="1700" b="1" dirty="0">
                <a:solidFill>
                  <a:schemeClr val="dk1"/>
                </a:solidFill>
                <a:latin typeface="Bookman Old Style" panose="02050604050505020204" pitchFamily="18" charset="0"/>
                <a:ea typeface="Times New Roman"/>
                <a:cs typeface="Times New Roman"/>
                <a:sym typeface="Times New Roman"/>
              </a:rPr>
              <a:t>Conclusion and Future Enhancement </a:t>
            </a:r>
          </a:p>
          <a:p>
            <a:pPr marL="468630" lvl="0" indent="-285750">
              <a:lnSpc>
                <a:spcPct val="150000"/>
              </a:lnSpc>
              <a:spcBef>
                <a:spcPts val="200"/>
              </a:spcBef>
              <a:buClr>
                <a:schemeClr val="dk1"/>
              </a:buClr>
              <a:buSzPts val="2100"/>
              <a:buFont typeface="Wingdings" panose="05000000000000000000" pitchFamily="2" charset="2"/>
              <a:buChar char="v"/>
            </a:pPr>
            <a:r>
              <a:rPr lang="en-US" sz="1700" b="1" i="0" u="none" strike="noStrike" cap="none" dirty="0">
                <a:solidFill>
                  <a:schemeClr val="dk1"/>
                </a:solidFill>
                <a:latin typeface="Bookman Old Style" panose="02050604050505020204" pitchFamily="18" charset="0"/>
                <a:ea typeface="Times New Roman"/>
                <a:cs typeface="Times New Roman"/>
                <a:sym typeface="Times New Roman"/>
              </a:rPr>
              <a:t>References</a:t>
            </a:r>
            <a:endParaRPr sz="1700" b="1" dirty="0">
              <a:latin typeface="Bookman Old Style" panose="02050604050505020204" pitchFamily="18" charset="0"/>
            </a:endParaRPr>
          </a:p>
        </p:txBody>
      </p:sp>
      <p:sp>
        <p:nvSpPr>
          <p:cNvPr id="183" name="Google Shape;183;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4/29/2025</a:t>
            </a:fld>
            <a:endParaRPr sz="1200" b="0" i="0" u="none" strike="noStrike" cap="none" dirty="0">
              <a:solidFill>
                <a:srgbClr val="888888"/>
              </a:solidFill>
              <a:latin typeface="Arial"/>
              <a:ea typeface="Arial"/>
              <a:cs typeface="Arial"/>
              <a:sym typeface="Arial"/>
            </a:endParaRPr>
          </a:p>
        </p:txBody>
      </p:sp>
      <p:sp>
        <p:nvSpPr>
          <p:cNvPr id="184" name="Google Shape;184;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8A79869E-5F8E-40C6-BDB4-3D26B3768D26}"/>
              </a:ext>
            </a:extLst>
          </p:cNvPr>
          <p:cNvCxnSpPr/>
          <p:nvPr/>
        </p:nvCxnSpPr>
        <p:spPr>
          <a:xfrm>
            <a:off x="0" y="614493"/>
            <a:ext cx="9144000" cy="1588"/>
          </a:xfrm>
          <a:prstGeom prst="straightConnector1">
            <a:avLst/>
          </a:prstGeom>
          <a:noFill/>
          <a:ln w="25400" cap="flat" cmpd="sng">
            <a:solidFill>
              <a:srgbClr val="800000"/>
            </a:solidFill>
            <a:prstDash val="solid"/>
            <a:round/>
            <a:headEnd type="none" w="sm" len="sm"/>
            <a:tailEnd type="none" w="sm" len="sm"/>
          </a:ln>
        </p:spPr>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199" y="136524"/>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cs typeface="Calibri"/>
                <a:sym typeface="Times New Roman"/>
              </a:rPr>
              <a:t>REFERENCES</a:t>
            </a:r>
            <a:br>
              <a:rPr lang="en-US" sz="3600" dirty="0">
                <a:solidFill>
                  <a:schemeClr val="accent6">
                    <a:lumMod val="75000"/>
                  </a:schemeClr>
                </a:solidFill>
                <a:latin typeface="Bookman Old Style" panose="02050604050505020204" pitchFamily="18" charset="0"/>
                <a:ea typeface="Times New Roman"/>
                <a:cs typeface="Times New Roman"/>
                <a:sym typeface="Times New Roman"/>
              </a:rPr>
            </a:br>
            <a:endParaRPr sz="3600" dirty="0">
              <a:solidFill>
                <a:schemeClr val="accent6">
                  <a:lumMod val="75000"/>
                </a:schemeClr>
              </a:solidFill>
              <a:latin typeface="Bookman Old Style" panose="02050604050505020204" pitchFamily="18" charset="0"/>
              <a:ea typeface="Times New Roman"/>
              <a:cs typeface="Times New Roman"/>
              <a:sym typeface="Times New Roman"/>
            </a:endParaRPr>
          </a:p>
        </p:txBody>
      </p:sp>
      <p:sp>
        <p:nvSpPr>
          <p:cNvPr id="1275" name="Google Shape;1275;p10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B77F83D-38E6-4717-8B09-A6C769FE553D}"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1276" name="Google Shape;1276;p10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20</a:t>
            </a:fld>
            <a:endParaRPr sz="1200">
              <a:solidFill>
                <a:srgbClr val="898989"/>
              </a:solidFill>
              <a:latin typeface="Arial"/>
              <a:ea typeface="Arial"/>
              <a:cs typeface="Arial"/>
              <a:sym typeface="Arial"/>
            </a:endParaRPr>
          </a:p>
        </p:txBody>
      </p:sp>
      <p:cxnSp>
        <p:nvCxnSpPr>
          <p:cNvPr id="6" name="Google Shape;1249;p100">
            <a:extLst>
              <a:ext uri="{FF2B5EF4-FFF2-40B4-BE49-F238E27FC236}">
                <a16:creationId xmlns:a16="http://schemas.microsoft.com/office/drawing/2014/main" id="{91D68237-6D12-4EE3-A9AC-0F9BB4979C3A}"/>
              </a:ext>
            </a:extLst>
          </p:cNvPr>
          <p:cNvCxnSpPr/>
          <p:nvPr/>
        </p:nvCxnSpPr>
        <p:spPr>
          <a:xfrm>
            <a:off x="0" y="641770"/>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id="{3EFEFBA6-70E0-444E-BB3B-1F7473DC46C1}"/>
              </a:ext>
            </a:extLst>
          </p:cNvPr>
          <p:cNvSpPr txBox="1"/>
          <p:nvPr/>
        </p:nvSpPr>
        <p:spPr>
          <a:xfrm>
            <a:off x="156906" y="643358"/>
            <a:ext cx="8830187" cy="2634696"/>
          </a:xfrm>
          <a:prstGeom prst="rect">
            <a:avLst/>
          </a:prstGeom>
          <a:noFill/>
        </p:spPr>
        <p:txBody>
          <a:bodyPr wrap="square">
            <a:spAutoFit/>
          </a:bodyPr>
          <a:lstStyle/>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[15]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Pricing Cloud IaaS Computing Services</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David Johnson, Emily Carter. </a:t>
            </a:r>
            <a:r>
              <a:rPr lang="en-IN" sz="1900" i="1" kern="0" dirty="0">
                <a:effectLst/>
                <a:latin typeface="Times New Roman" panose="02020603050405020304" pitchFamily="18" charset="0"/>
                <a:ea typeface="Times New Roman" panose="02020603050405020304" pitchFamily="18" charset="0"/>
                <a:cs typeface="Times New Roman" panose="02020603050405020304" pitchFamily="18" charset="0"/>
              </a:rPr>
              <a:t>Journal of Cloud Computing: Advances, Systems and Applications, 2020.</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https://cloudcomputing-journal.com/pricing-iaas</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[16]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pywhatkit</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GitHub Repository</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Python module for WhatsApp messaging automation.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https://github.com/Ankit404butfound/pywhatkit</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[17]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W3Schools – HTML/CSS Tutorials</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Web development reference.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https://www.w3schools.com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75736315"/>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10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6549B598-2D56-49D4-8BC9-0EEBFBAFD637}"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1306" name="Google Shape;1306;p10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21</a:t>
            </a:fld>
            <a:endParaRPr sz="1200">
              <a:solidFill>
                <a:srgbClr val="898989"/>
              </a:solidFill>
              <a:latin typeface="Arial"/>
              <a:ea typeface="Arial"/>
              <a:cs typeface="Arial"/>
              <a:sym typeface="Arial"/>
            </a:endParaRPr>
          </a:p>
        </p:txBody>
      </p:sp>
      <p:sp>
        <p:nvSpPr>
          <p:cNvPr id="1307" name="Google Shape;1307;p107"/>
          <p:cNvSpPr/>
          <p:nvPr/>
        </p:nvSpPr>
        <p:spPr>
          <a:xfrm>
            <a:off x="2459884" y="2967335"/>
            <a:ext cx="422423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050"/>
              </a:buClr>
              <a:buSzPts val="5400"/>
              <a:buFont typeface="Arial"/>
              <a:buNone/>
            </a:pPr>
            <a:r>
              <a:rPr lang="en-US" sz="5400" b="1" i="0" u="none" strike="noStrike" cap="none" dirty="0">
                <a:solidFill>
                  <a:schemeClr val="accent6">
                    <a:lumMod val="50000"/>
                  </a:schemeClr>
                </a:solidFill>
                <a:latin typeface="Bookman Old Style" panose="02050604050505020204" pitchFamily="18" charset="0"/>
                <a:sym typeface="Arial"/>
              </a:rPr>
              <a:t>Thank you </a:t>
            </a:r>
            <a:endParaRPr dirty="0">
              <a:solidFill>
                <a:schemeClr val="accent6">
                  <a:lumMod val="50000"/>
                </a:schemeClr>
              </a:solidFill>
              <a:latin typeface="Bookman Old Style" panose="020506040505050202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e4eb6b47ed_0_0"/>
          <p:cNvSpPr txBox="1">
            <a:spLocks noGrp="1"/>
          </p:cNvSpPr>
          <p:nvPr>
            <p:ph type="title"/>
          </p:nvPr>
        </p:nvSpPr>
        <p:spPr>
          <a:xfrm>
            <a:off x="88641" y="57868"/>
            <a:ext cx="8966718" cy="63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r>
              <a:rPr lang="en-US" sz="3600" b="1" dirty="0">
                <a:solidFill>
                  <a:schemeClr val="accent6">
                    <a:lumMod val="75000"/>
                  </a:schemeClr>
                </a:solidFill>
                <a:latin typeface="Bookman Old Style" panose="02050604050505020204" pitchFamily="18" charset="0"/>
                <a:cs typeface="Arial"/>
                <a:sym typeface="Times New Roman"/>
              </a:rPr>
              <a:t>Abstract</a:t>
            </a:r>
            <a:endParaRPr sz="2400" b="1" dirty="0">
              <a:solidFill>
                <a:schemeClr val="accent6">
                  <a:lumMod val="75000"/>
                </a:schemeClr>
              </a:solidFill>
              <a:latin typeface="Bookman Old Style" panose="02050604050505020204" pitchFamily="18" charset="0"/>
              <a:cs typeface="Arial"/>
            </a:endParaRPr>
          </a:p>
        </p:txBody>
      </p:sp>
      <p:sp>
        <p:nvSpPr>
          <p:cNvPr id="200" name="Google Shape;200;ge4eb6b47ed_0_0"/>
          <p:cNvSpPr txBox="1">
            <a:spLocks noGrp="1"/>
          </p:cNvSpPr>
          <p:nvPr>
            <p:ph idx="1"/>
          </p:nvPr>
        </p:nvSpPr>
        <p:spPr>
          <a:xfrm>
            <a:off x="88641" y="719153"/>
            <a:ext cx="8966718" cy="5635610"/>
          </a:xfrm>
          <a:prstGeom prst="rect">
            <a:avLst/>
          </a:prstGeom>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In today’s rapidly evolving mobile landscape, consumers face increasing difficulty in making smart purchasing decisions. With new models launching almost weekly, and prices shifting in real-time due to fierce competition and dynamic marketing strategies, buyers often feel overwhelmed.</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abundance of specifications, brand variants, and feature sets adds further complexity, making it hard to identify the best value.</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To address this, real-time market analysis, automated price tracking, and smart comparison tools have become critical. By integrating cloud computing and API-driven data aggregation, users can now access live updates on pricing trends and mobile features.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However, simply presenting raw data is no longer enough. The future demands a system that blends automation, accuracy, and adaptability, transforming scattered insights into meaningful, user-friendly decisions. A truly intelligent solution must empower every user, regardless of technical background, to shop with confidence and clarity.</a:t>
            </a:r>
          </a:p>
        </p:txBody>
      </p:sp>
      <p:sp>
        <p:nvSpPr>
          <p:cNvPr id="2" name="Date Placeholder 1"/>
          <p:cNvSpPr>
            <a:spLocks noGrp="1"/>
          </p:cNvSpPr>
          <p:nvPr>
            <p:ph type="dt" sz="half" idx="10"/>
          </p:nvPr>
        </p:nvSpPr>
        <p:spPr/>
        <p:txBody>
          <a:bodyPr/>
          <a:lstStyle/>
          <a:p>
            <a:fld id="{68C7385A-3A7B-4605-8FBD-BEE933AFFCEC}" type="datetime1">
              <a:rPr lang="en-US" smtClean="0"/>
              <a:t>4/29/2025</a:t>
            </a:fld>
            <a:endParaRPr lang="en-US"/>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cxnSp>
        <p:nvCxnSpPr>
          <p:cNvPr id="9" name="Google Shape;436;p31">
            <a:extLst>
              <a:ext uri="{FF2B5EF4-FFF2-40B4-BE49-F238E27FC236}">
                <a16:creationId xmlns:a16="http://schemas.microsoft.com/office/drawing/2014/main" id="{BD47027B-376A-403A-9159-6656B625C334}"/>
              </a:ext>
            </a:extLst>
          </p:cNvPr>
          <p:cNvCxnSpPr/>
          <p:nvPr/>
        </p:nvCxnSpPr>
        <p:spPr>
          <a:xfrm>
            <a:off x="0" y="696380"/>
            <a:ext cx="9144000" cy="1588"/>
          </a:xfrm>
          <a:prstGeom prst="straightConnector1">
            <a:avLst/>
          </a:prstGeom>
          <a:noFill/>
          <a:ln w="25400" cap="flat" cmpd="sng">
            <a:solidFill>
              <a:srgbClr val="800000"/>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a:extLst>
            <a:ext uri="{FF2B5EF4-FFF2-40B4-BE49-F238E27FC236}">
              <a16:creationId xmlns:a16="http://schemas.microsoft.com/office/drawing/2014/main" id="{65AD07B8-D2EE-EC78-1822-7CC65D4BAA2F}"/>
            </a:ext>
          </a:extLst>
        </p:cNvPr>
        <p:cNvGrpSpPr/>
        <p:nvPr/>
      </p:nvGrpSpPr>
      <p:grpSpPr>
        <a:xfrm>
          <a:off x="0" y="0"/>
          <a:ext cx="0" cy="0"/>
          <a:chOff x="0" y="0"/>
          <a:chExt cx="0" cy="0"/>
        </a:xfrm>
      </p:grpSpPr>
      <p:sp>
        <p:nvSpPr>
          <p:cNvPr id="199" name="Google Shape;199;ge4eb6b47ed_0_0">
            <a:extLst>
              <a:ext uri="{FF2B5EF4-FFF2-40B4-BE49-F238E27FC236}">
                <a16:creationId xmlns:a16="http://schemas.microsoft.com/office/drawing/2014/main" id="{A759A1CA-1EB1-8518-8143-4D3EE029C296}"/>
              </a:ext>
            </a:extLst>
          </p:cNvPr>
          <p:cNvSpPr txBox="1">
            <a:spLocks noGrp="1"/>
          </p:cNvSpPr>
          <p:nvPr>
            <p:ph type="title"/>
          </p:nvPr>
        </p:nvSpPr>
        <p:spPr>
          <a:xfrm>
            <a:off x="88641" y="57868"/>
            <a:ext cx="8966718" cy="63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r>
              <a:rPr lang="en-US" sz="3600" b="1" dirty="0">
                <a:solidFill>
                  <a:schemeClr val="accent6">
                    <a:lumMod val="75000"/>
                  </a:schemeClr>
                </a:solidFill>
                <a:latin typeface="Bookman Old Style" panose="02050604050505020204" pitchFamily="18" charset="0"/>
                <a:cs typeface="Arial"/>
                <a:sym typeface="Times New Roman"/>
              </a:rPr>
              <a:t>Motivation</a:t>
            </a:r>
            <a:endParaRPr sz="3600" b="1" dirty="0">
              <a:solidFill>
                <a:schemeClr val="accent6">
                  <a:lumMod val="75000"/>
                </a:schemeClr>
              </a:solidFill>
              <a:latin typeface="Bookman Old Style" panose="02050604050505020204" pitchFamily="18" charset="0"/>
              <a:cs typeface="Arial"/>
            </a:endParaRPr>
          </a:p>
        </p:txBody>
      </p:sp>
      <p:sp>
        <p:nvSpPr>
          <p:cNvPr id="200" name="Google Shape;200;ge4eb6b47ed_0_0">
            <a:extLst>
              <a:ext uri="{FF2B5EF4-FFF2-40B4-BE49-F238E27FC236}">
                <a16:creationId xmlns:a16="http://schemas.microsoft.com/office/drawing/2014/main" id="{125FFC9B-E132-29E0-DB2A-4FF7BC28A374}"/>
              </a:ext>
            </a:extLst>
          </p:cNvPr>
          <p:cNvSpPr txBox="1">
            <a:spLocks noGrp="1"/>
          </p:cNvSpPr>
          <p:nvPr>
            <p:ph idx="1"/>
          </p:nvPr>
        </p:nvSpPr>
        <p:spPr>
          <a:xfrm>
            <a:off x="88641" y="719153"/>
            <a:ext cx="8966718" cy="5521154"/>
          </a:xfrm>
          <a:prstGeom prst="rect">
            <a:avLst/>
          </a:prstGeom>
        </p:spPr>
        <p:txBody>
          <a:bodyPr spcFirstLastPara="1" wrap="square" lIns="91425" tIns="45700" rIns="91425" bIns="45700" anchor="t" anchorCtr="0">
            <a:noAutofit/>
          </a:bodyPr>
          <a:lstStyle/>
          <a:p>
            <a:pPr marL="0" indent="0">
              <a:buNone/>
            </a:pPr>
            <a:r>
              <a:rPr lang="en-US" dirty="0">
                <a:latin typeface="Times New Roman" panose="02020603050405020304" pitchFamily="18" charset="0"/>
                <a:cs typeface="Times New Roman" panose="02020603050405020304" pitchFamily="18" charset="0"/>
              </a:rPr>
              <a:t>In the current mobile market, consumers face significant challenges when selecting the right device due to inconsistent pricing, an overwhelming variety of specifications, and constantly evolving user needs. Promotions driven by dynamic pricing algorithms and the lack of meaningful comparison tools further complicate decision-making, often leaving buyers confused and dissatisfied.</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Existing platforms typically focus only on superficial comparisons and fail to offer in-depth evaluations based on critical factors such as feature durability, performance-to-price ratio, and genuine user satisfaction. This gap highlights the urgent need for a smarter, more comprehensive solution.</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motivation behind this project is to develop an intelligent, real-time, user-centric platform that goes beyond basic search and comparison. The system aims to provide personalized mobile recommendations, dynamic price alerts, order tracking, and post-purchase services like easy cancellation and updates. By integrating advanced technologies such as cloud computing, data aggregation, and behavior-driven analytics, the project aspires to empower every user to make confident, well-informed, and efficient mobile purchasing decisions.</a:t>
            </a:r>
          </a:p>
        </p:txBody>
      </p:sp>
      <p:sp>
        <p:nvSpPr>
          <p:cNvPr id="2" name="Date Placeholder 1">
            <a:extLst>
              <a:ext uri="{FF2B5EF4-FFF2-40B4-BE49-F238E27FC236}">
                <a16:creationId xmlns:a16="http://schemas.microsoft.com/office/drawing/2014/main" id="{E46D616C-8C1F-8571-5A0B-FCBCCD26B444}"/>
              </a:ext>
            </a:extLst>
          </p:cNvPr>
          <p:cNvSpPr>
            <a:spLocks noGrp="1"/>
          </p:cNvSpPr>
          <p:nvPr>
            <p:ph type="dt" sz="half" idx="10"/>
          </p:nvPr>
        </p:nvSpPr>
        <p:spPr/>
        <p:txBody>
          <a:bodyPr/>
          <a:lstStyle/>
          <a:p>
            <a:fld id="{68C7385A-3A7B-4605-8FBD-BEE933AFFCEC}" type="datetime1">
              <a:rPr lang="en-US" smtClean="0"/>
              <a:t>4/29/2025</a:t>
            </a:fld>
            <a:endParaRPr lang="en-US" dirty="0"/>
          </a:p>
        </p:txBody>
      </p:sp>
      <p:sp>
        <p:nvSpPr>
          <p:cNvPr id="3" name="Slide Number Placeholder 2">
            <a:extLst>
              <a:ext uri="{FF2B5EF4-FFF2-40B4-BE49-F238E27FC236}">
                <a16:creationId xmlns:a16="http://schemas.microsoft.com/office/drawing/2014/main" id="{CF7193F8-7290-E3FA-DDD0-99990D6BD4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cxnSp>
        <p:nvCxnSpPr>
          <p:cNvPr id="9" name="Google Shape;436;p31">
            <a:extLst>
              <a:ext uri="{FF2B5EF4-FFF2-40B4-BE49-F238E27FC236}">
                <a16:creationId xmlns:a16="http://schemas.microsoft.com/office/drawing/2014/main" id="{B4F0A59F-031D-5D43-9D63-71C840C86900}"/>
              </a:ext>
            </a:extLst>
          </p:cNvPr>
          <p:cNvCxnSpPr/>
          <p:nvPr/>
        </p:nvCxnSpPr>
        <p:spPr>
          <a:xfrm>
            <a:off x="0" y="696380"/>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54878129"/>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aphicFrame>
        <p:nvGraphicFramePr>
          <p:cNvPr id="265" name="Google Shape;265;p11"/>
          <p:cNvGraphicFramePr/>
          <p:nvPr>
            <p:extLst>
              <p:ext uri="{D42A27DB-BD31-4B8C-83A1-F6EECF244321}">
                <p14:modId xmlns:p14="http://schemas.microsoft.com/office/powerpoint/2010/main" val="1691875956"/>
              </p:ext>
            </p:extLst>
          </p:nvPr>
        </p:nvGraphicFramePr>
        <p:xfrm>
          <a:off x="96983" y="879534"/>
          <a:ext cx="8936181" cy="5830576"/>
        </p:xfrm>
        <a:graphic>
          <a:graphicData uri="http://schemas.openxmlformats.org/drawingml/2006/table">
            <a:tbl>
              <a:tblPr firstRow="1" bandRow="1">
                <a:noFill/>
                <a:tableStyleId>{56D51072-94E4-4FC1-8697-D52FD32A7993}</a:tableStyleId>
              </a:tblPr>
              <a:tblGrid>
                <a:gridCol w="473964">
                  <a:extLst>
                    <a:ext uri="{9D8B030D-6E8A-4147-A177-3AD203B41FA5}">
                      <a16:colId xmlns:a16="http://schemas.microsoft.com/office/drawing/2014/main" val="20000"/>
                    </a:ext>
                  </a:extLst>
                </a:gridCol>
                <a:gridCol w="1576042">
                  <a:extLst>
                    <a:ext uri="{9D8B030D-6E8A-4147-A177-3AD203B41FA5}">
                      <a16:colId xmlns:a16="http://schemas.microsoft.com/office/drawing/2014/main" val="20001"/>
                    </a:ext>
                  </a:extLst>
                </a:gridCol>
                <a:gridCol w="1846799">
                  <a:extLst>
                    <a:ext uri="{9D8B030D-6E8A-4147-A177-3AD203B41FA5}">
                      <a16:colId xmlns:a16="http://schemas.microsoft.com/office/drawing/2014/main" val="20002"/>
                    </a:ext>
                  </a:extLst>
                </a:gridCol>
                <a:gridCol w="2864426">
                  <a:extLst>
                    <a:ext uri="{9D8B030D-6E8A-4147-A177-3AD203B41FA5}">
                      <a16:colId xmlns:a16="http://schemas.microsoft.com/office/drawing/2014/main" val="20003"/>
                    </a:ext>
                  </a:extLst>
                </a:gridCol>
                <a:gridCol w="2174950">
                  <a:extLst>
                    <a:ext uri="{9D8B030D-6E8A-4147-A177-3AD203B41FA5}">
                      <a16:colId xmlns:a16="http://schemas.microsoft.com/office/drawing/2014/main" val="20004"/>
                    </a:ext>
                  </a:extLst>
                </a:gridCol>
              </a:tblGrid>
              <a:tr h="527608">
                <a:tc>
                  <a:txBody>
                    <a:bodyPr/>
                    <a:lstStyle/>
                    <a:p>
                      <a:pPr algn="ctr">
                        <a:lnSpc>
                          <a:spcPct val="115000"/>
                        </a:lnSpc>
                        <a:spcAft>
                          <a:spcPts val="800"/>
                        </a:spcAft>
                        <a:buNone/>
                      </a:pPr>
                      <a:r>
                        <a:rPr lang="en-IN" sz="1400" b="1"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 No</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Title of Paper</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Journal Title &amp; Year of Publication</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Technical Description</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Research Gap</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090966">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[1]</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AI-Driven Predictive Analytics in Retail: A Review of Emerging Trends and Customer Engagement Strategies</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International Journal of Management &amp; Entrepreneurship Research, 2024</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Discusses the integration of machine learning algorithms, natural language processing, and computer vision to forecast consumer behavior and optimize inventory in the retail sector.</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Lacks real-time market trend integration for dynamic pricing adjustments.</a:t>
                      </a:r>
                    </a:p>
                  </a:txBody>
                  <a:tcPr marL="68580" marR="68580" marT="0" marB="0"/>
                </a:tc>
                <a:extLst>
                  <a:ext uri="{0D108BD9-81ED-4DB2-BD59-A6C34878D82A}">
                    <a16:rowId xmlns:a16="http://schemas.microsoft.com/office/drawing/2014/main" val="10001"/>
                  </a:ext>
                </a:extLst>
              </a:tr>
              <a:tr h="1387729">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[15]</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Pricing Cloud IaaS Computing Services</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Journal of Cloud Computing: Advances, Systems and Applications, 2020</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Evaluates pricing strategies for Infrastructure-as-a-Service (IaaS) by </a:t>
                      </a:r>
                      <a:r>
                        <a:rPr lang="en-IN" sz="1400" b="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analyzing</a:t>
                      </a: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models inspired by Amazon EC2, focusing on optimizing provider revenue through various pricing schemes.</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Does not include personalized recommendations based on individual user preferences and usage patterns.</a:t>
                      </a:r>
                    </a:p>
                  </a:txBody>
                  <a:tcPr marL="68580" marR="68580" marT="0" marB="0"/>
                </a:tc>
                <a:extLst>
                  <a:ext uri="{0D108BD9-81ED-4DB2-BD59-A6C34878D82A}">
                    <a16:rowId xmlns:a16="http://schemas.microsoft.com/office/drawing/2014/main" val="10002"/>
                  </a:ext>
                </a:extLst>
              </a:tr>
              <a:tr h="1759439">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[2]</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AI-Driven Pricing Algorithms for Efficient Inventory and Cost Management in Retail</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The European Journal of Research and Development, 2024</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Presents the development of AI software utilizing advanced machine learning techniques to </a:t>
                      </a:r>
                      <a:r>
                        <a:rPr lang="en-IN" sz="1400" b="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analyze</a:t>
                      </a: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historical sales data, inventory levels, and market conditions for real-time pricing adjustments.</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Does not incorporate real-time analytics and consumer preferences for personalized pricing strategies.</a:t>
                      </a:r>
                    </a:p>
                  </a:txBody>
                  <a:tcPr marL="68580" marR="68580" marT="0" marB="0"/>
                </a:tc>
                <a:extLst>
                  <a:ext uri="{0D108BD9-81ED-4DB2-BD59-A6C34878D82A}">
                    <a16:rowId xmlns:a16="http://schemas.microsoft.com/office/drawing/2014/main" val="10003"/>
                  </a:ext>
                </a:extLst>
              </a:tr>
            </a:tbl>
          </a:graphicData>
        </a:graphic>
      </p:graphicFrame>
      <p:sp>
        <p:nvSpPr>
          <p:cNvPr id="268" name="Google Shape;268;p11"/>
          <p:cNvSpPr txBox="1">
            <a:spLocks noGrp="1"/>
          </p:cNvSpPr>
          <p:nvPr>
            <p:ph type="title"/>
          </p:nvPr>
        </p:nvSpPr>
        <p:spPr>
          <a:xfrm>
            <a:off x="793097" y="60610"/>
            <a:ext cx="749935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cs typeface="Arial"/>
                <a:sym typeface="Times New Roman"/>
              </a:rPr>
              <a:t>Literature</a:t>
            </a:r>
            <a:r>
              <a:rPr lang="en-US" sz="3600" b="1" dirty="0">
                <a:solidFill>
                  <a:srgbClr val="00B050"/>
                </a:solidFill>
                <a:latin typeface="Bookman Old Style" panose="02050604050505020204" pitchFamily="18" charset="0"/>
                <a:ea typeface="Times New Roman"/>
                <a:cs typeface="Times New Roman"/>
                <a:sym typeface="Times New Roman"/>
              </a:rPr>
              <a:t> </a:t>
            </a:r>
            <a:r>
              <a:rPr lang="en-US" sz="3600" b="1" dirty="0">
                <a:solidFill>
                  <a:schemeClr val="accent6">
                    <a:lumMod val="75000"/>
                  </a:schemeClr>
                </a:solidFill>
                <a:latin typeface="Bookman Old Style" panose="02050604050505020204" pitchFamily="18" charset="0"/>
                <a:cs typeface="Arial"/>
                <a:sym typeface="Times New Roman"/>
              </a:rPr>
              <a:t>Survey</a:t>
            </a:r>
            <a:endParaRPr sz="3600" b="1" dirty="0">
              <a:solidFill>
                <a:schemeClr val="accent6">
                  <a:lumMod val="75000"/>
                </a:schemeClr>
              </a:solidFill>
              <a:latin typeface="Bookman Old Style" panose="02050604050505020204" pitchFamily="18" charset="0"/>
              <a:cs typeface="Arial"/>
              <a:sym typeface="Times New Roman"/>
            </a:endParaRPr>
          </a:p>
        </p:txBody>
      </p:sp>
      <p:sp>
        <p:nvSpPr>
          <p:cNvPr id="266" name="Google Shape;266;p11"/>
          <p:cNvSpPr txBox="1">
            <a:spLocks noGrp="1"/>
          </p:cNvSpPr>
          <p:nvPr>
            <p:ph type="dt" sz="half" idx="10"/>
          </p:nvPr>
        </p:nvSpPr>
        <p:spPr>
          <a:xfrm>
            <a:off x="628650" y="62801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888888"/>
              </a:buClr>
              <a:buSzPts val="1200"/>
              <a:buFont typeface="Arial"/>
              <a:buNone/>
            </a:pPr>
            <a:fld id="{4799AAD4-E8CF-4357-893F-8641C515A1B1}" type="datetime1">
              <a:rPr lang="en-US" smtClean="0"/>
              <a:t>4/29/2025</a:t>
            </a:fld>
            <a:endParaRPr/>
          </a:p>
        </p:txBody>
      </p:sp>
      <p:sp>
        <p:nvSpPr>
          <p:cNvPr id="267" name="Google Shape;267;p11"/>
          <p:cNvSpPr txBox="1">
            <a:spLocks noGrp="1"/>
          </p:cNvSpPr>
          <p:nvPr>
            <p:ph type="sldNum" sz="quarter" idx="12"/>
          </p:nvPr>
        </p:nvSpPr>
        <p:spPr>
          <a:xfrm>
            <a:off x="6457950" y="62801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a:t>5</a:t>
            </a:fld>
            <a:endParaRPr/>
          </a:p>
        </p:txBody>
      </p:sp>
      <p:cxnSp>
        <p:nvCxnSpPr>
          <p:cNvPr id="6" name="Google Shape;436;p31">
            <a:extLst>
              <a:ext uri="{FF2B5EF4-FFF2-40B4-BE49-F238E27FC236}">
                <a16:creationId xmlns:a16="http://schemas.microsoft.com/office/drawing/2014/main" id="{5129F228-8D25-4633-A125-218E434067B3}"/>
              </a:ext>
            </a:extLst>
          </p:cNvPr>
          <p:cNvCxnSpPr/>
          <p:nvPr/>
        </p:nvCxnSpPr>
        <p:spPr>
          <a:xfrm>
            <a:off x="0" y="735978"/>
            <a:ext cx="9144000" cy="1588"/>
          </a:xfrm>
          <a:prstGeom prst="straightConnector1">
            <a:avLst/>
          </a:prstGeom>
          <a:noFill/>
          <a:ln w="25400" cap="flat" cmpd="sng">
            <a:solidFill>
              <a:srgbClr val="800000"/>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sym typeface="Times New Roman"/>
              </a:rPr>
              <a:t>Inference from Literature Survey</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Existing AI-driven pricing models largely depend on historical data like past sales, seasonal trends, and competitor pricing. While useful for general insights, they fail to adapt to real-time changes caused by flash sales, new launches, and promotional events. This limits their effectiveness, often resulting in outdated or suboptimal recommendations.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Cloud-based pricing strategies offer scalability and faster data processing, but many still lack personalization, applying uniform pricing logic without considering individual user behavior or preferences. In today’s user-driven market, this reduces engagement and lowers conversion rates.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To bridge these gaps, a new system is needed—one that integrates real-time market analysis, AI-powered dynamic pricing, and behavior-driven personalization. By continuously monitoring live market trends and adapting recommendations instantly, such a platform would empower consumers to make more confident decisions and help businesses offer competitive, up-to-the-minute insights.</a:t>
            </a:r>
          </a:p>
          <a:p>
            <a:pPr marL="628650" lvl="1" indent="0" algn="just">
              <a:lnSpc>
                <a:spcPct val="115000"/>
              </a:lnSpc>
              <a:spcAft>
                <a:spcPts val="800"/>
              </a:spcAft>
              <a:buNone/>
            </a:pPr>
            <a:endParaRPr lang="en-IN" sz="2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6</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3918404672"/>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sym typeface="Times New Roman"/>
              </a:rPr>
              <a:t>Proposed High-Level Architecture</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7</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2" name="Picture 1">
            <a:extLst>
              <a:ext uri="{FF2B5EF4-FFF2-40B4-BE49-F238E27FC236}">
                <a16:creationId xmlns:a16="http://schemas.microsoft.com/office/drawing/2014/main" id="{E3EF19EE-76F7-D210-A3E9-9BBE7E838A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90" y="1080653"/>
            <a:ext cx="8712019" cy="4391891"/>
          </a:xfrm>
          <a:prstGeom prst="rect">
            <a:avLst/>
          </a:prstGeom>
          <a:noFill/>
          <a:ln>
            <a:noFill/>
          </a:ln>
        </p:spPr>
      </p:pic>
      <p:sp>
        <p:nvSpPr>
          <p:cNvPr id="3" name="TextBox 2">
            <a:extLst>
              <a:ext uri="{FF2B5EF4-FFF2-40B4-BE49-F238E27FC236}">
                <a16:creationId xmlns:a16="http://schemas.microsoft.com/office/drawing/2014/main" id="{D25422FB-12B1-5B03-82CB-790631D6897C}"/>
              </a:ext>
            </a:extLst>
          </p:cNvPr>
          <p:cNvSpPr txBox="1"/>
          <p:nvPr/>
        </p:nvSpPr>
        <p:spPr>
          <a:xfrm>
            <a:off x="2746769" y="5603328"/>
            <a:ext cx="3719288" cy="338554"/>
          </a:xfrm>
          <a:prstGeom prst="rect">
            <a:avLst/>
          </a:prstGeom>
          <a:noFill/>
        </p:spPr>
        <p:txBody>
          <a:bodyPr wrap="none" rtlCol="0">
            <a:spAutoFit/>
          </a:bodyPr>
          <a:lstStyle/>
          <a:p>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EMWIS </a:t>
            </a:r>
            <a:r>
              <a:rPr lang="en-IN" sz="1600" dirty="0">
                <a:effectLst/>
                <a:latin typeface="Times New Roman" panose="02020603050405020304" pitchFamily="18" charset="0"/>
                <a:ea typeface="Aptos" panose="020B0004020202020204" pitchFamily="34" charset="0"/>
                <a:cs typeface="Times New Roman" panose="02020603050405020304" pitchFamily="18" charset="0"/>
              </a:rPr>
              <a:t>High-Level Architecture Diagram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950901"/>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sym typeface="Times New Roman"/>
              </a:rPr>
              <a:t>Description of EMWIS </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Based on the findings from the literature survey, the proposed EMWIS project addresses key limitations in mobile shopping by offering real-time price tracking, intelligent comparisons, personalized recommendations, and full order management through an integrated web-based platform.</a:t>
            </a:r>
            <a:endParaRPr lang="en-US" sz="6600" dirty="0">
              <a:latin typeface="Times New Roman" panose="02020603050405020304" pitchFamily="18" charset="0"/>
              <a:cs typeface="Times New Roman" panose="02020603050405020304" pitchFamily="18" charset="0"/>
            </a:endParaRPr>
          </a:p>
          <a:p>
            <a:pPr marL="0" indent="0">
              <a:buNone/>
            </a:pPr>
            <a:r>
              <a:rPr lang="en-US" sz="800" dirty="0">
                <a:solidFill>
                  <a:schemeClr val="bg1"/>
                </a:solidFill>
                <a:latin typeface="Times New Roman" panose="02020603050405020304" pitchFamily="18" charset="0"/>
                <a:cs typeface="Times New Roman" panose="02020603050405020304" pitchFamily="18" charset="0"/>
              </a:rPr>
              <a:t>8</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Core Objectives:</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Implement real-time data synchronization using Flask and </a:t>
            </a:r>
            <a:r>
              <a:rPr lang="en-US" sz="2200" dirty="0" err="1">
                <a:latin typeface="Times New Roman" panose="02020603050405020304" pitchFamily="18" charset="0"/>
                <a:cs typeface="Times New Roman" panose="02020603050405020304" pitchFamily="18" charset="0"/>
              </a:rPr>
              <a:t>PyODBC</a:t>
            </a:r>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Develop smart comparison algorithms for detailed feature analysis.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Enable AI-driven personalized recommendations based on user behavior.</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Set up automated price drop tracking and historical price logging.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Integrate multi-channel notifications (Email, SMS, WhatsApp).</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Build a secure cart, checkout, and invoice generation system.</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Manage complete order lifecycle: tracking, cancellation, confirmation.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Provide a modular admin panel with role-based access controls.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Conduct full testing (unit, integration, UAT) for system validation.</a:t>
            </a:r>
          </a:p>
          <a:p>
            <a:pPr marL="628650" lvl="1" indent="0" algn="just">
              <a:lnSpc>
                <a:spcPct val="115000"/>
              </a:lnSpc>
              <a:spcAft>
                <a:spcPts val="800"/>
              </a:spcAft>
              <a:buNone/>
            </a:pPr>
            <a:endParaRPr lang="en-IN" sz="2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8</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3096016221"/>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34413" y="3023705"/>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6">
                    <a:lumMod val="75000"/>
                  </a:schemeClr>
                </a:solidFill>
                <a:latin typeface="Bookman Old Style" panose="02050604050505020204" pitchFamily="18" charset="0"/>
                <a:sym typeface="Times New Roman"/>
              </a:rPr>
              <a:t>Decomposition of EMWIS </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4/29/2025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9</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cxnSp>
        <p:nvCxnSpPr>
          <p:cNvPr id="4" name="Google Shape;436;p31">
            <a:extLst>
              <a:ext uri="{FF2B5EF4-FFF2-40B4-BE49-F238E27FC236}">
                <a16:creationId xmlns:a16="http://schemas.microsoft.com/office/drawing/2014/main" id="{E30A99CC-6D3F-82DF-7CFA-C8EA817E24F7}"/>
              </a:ext>
            </a:extLst>
          </p:cNvPr>
          <p:cNvCxnSpPr/>
          <p:nvPr/>
        </p:nvCxnSpPr>
        <p:spPr>
          <a:xfrm>
            <a:off x="0" y="6104814"/>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1276316815"/>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546</TotalTime>
  <Words>2062</Words>
  <Application>Microsoft Office PowerPoint</Application>
  <PresentationFormat>On-screen Show (4:3)</PresentationFormat>
  <Paragraphs>192</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Aptos</vt:lpstr>
      <vt:lpstr>Arial</vt:lpstr>
      <vt:lpstr>Bookman Old Style</vt:lpstr>
      <vt:lpstr>Calibri</vt:lpstr>
      <vt:lpstr>Calibri Light</vt:lpstr>
      <vt:lpstr>Roboto</vt:lpstr>
      <vt:lpstr>Time New Roman</vt:lpstr>
      <vt:lpstr>Times New Roman</vt:lpstr>
      <vt:lpstr>Wingdings</vt:lpstr>
      <vt:lpstr>Office Theme</vt:lpstr>
      <vt:lpstr>PowerPoint Presentation</vt:lpstr>
      <vt:lpstr>Agenda</vt:lpstr>
      <vt:lpstr>Abstract</vt:lpstr>
      <vt:lpstr>Motivation</vt:lpstr>
      <vt:lpstr>Literature Survey</vt:lpstr>
      <vt:lpstr>Inference from Literature Survey</vt:lpstr>
      <vt:lpstr>Proposed High-Level Architecture</vt:lpstr>
      <vt:lpstr>Description of EMWIS </vt:lpstr>
      <vt:lpstr>Decomposition of EMWIS </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Conclusion and Future Enhancement</vt:lpstr>
      <vt:lpstr>REFERENCES </vt:lpstr>
      <vt:lpstr>REFERENCES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ARJUN CHRISTOPHER</cp:lastModifiedBy>
  <cp:revision>110</cp:revision>
  <dcterms:modified xsi:type="dcterms:W3CDTF">2025-04-29T15:55:37Z</dcterms:modified>
</cp:coreProperties>
</file>