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7315200" cy="9601200"/>
  <p:embeddedFontLst>
    <p:embeddedFont>
      <p:font typeface="Tahoma"/>
      <p:regular r:id="rId24"/>
      <p:bold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ahom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Tahoma-bold.fnt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95" name="Google Shape;95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96" name="Google Shape;96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533400" y="16002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533400" y="40005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2" type="chart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4324350" y="22669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361950" y="400050"/>
            <a:ext cx="6019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61277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Socket programming 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92125" y="1395412"/>
            <a:ext cx="802163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goal:</a:t>
            </a: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learn how to build client/server applications that communicate using sockets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socket: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dropbox between application process and end-end-transport protocol </a:t>
            </a:r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296862" y="3335337"/>
            <a:ext cx="8208962" cy="2536825"/>
            <a:chOff x="358775" y="3459163"/>
            <a:chExt cx="8208963" cy="2536825"/>
          </a:xfrm>
        </p:grpSpPr>
        <p:sp>
          <p:nvSpPr>
            <p:cNvPr id="122" name="Google Shape;122;p17"/>
            <p:cNvSpPr/>
            <p:nvPr/>
          </p:nvSpPr>
          <p:spPr>
            <a:xfrm>
              <a:off x="6654800" y="3468688"/>
              <a:ext cx="736600" cy="1998662"/>
            </a:xfrm>
            <a:custGeom>
              <a:rect b="b" l="l" r="r" t="t"/>
              <a:pathLst>
                <a:path extrusionOk="0" h="1259" w="464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340100" y="4765675"/>
              <a:ext cx="1808163" cy="1031875"/>
            </a:xfrm>
            <a:custGeom>
              <a:rect b="b" l="l" r="r" t="t"/>
              <a:pathLst>
                <a:path extrusionOk="0" h="1662" w="2135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3778250" y="4897438"/>
              <a:ext cx="874713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  <p:cxnSp>
          <p:nvCxnSpPr>
            <p:cNvPr id="125" name="Google Shape;125;p17"/>
            <p:cNvCxnSpPr/>
            <p:nvPr/>
          </p:nvCxnSpPr>
          <p:spPr>
            <a:xfrm>
              <a:off x="3098800" y="5308600"/>
              <a:ext cx="22113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26" name="Google Shape;126;p17"/>
            <p:cNvSpPr txBox="1"/>
            <p:nvPr/>
          </p:nvSpPr>
          <p:spPr>
            <a:xfrm>
              <a:off x="7119938" y="4533900"/>
              <a:ext cx="1063625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controlled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by 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7097713" y="3633788"/>
              <a:ext cx="1470025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controlled by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app developer</a:t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14400" y="3532188"/>
              <a:ext cx="758825" cy="1997075"/>
            </a:xfrm>
            <a:custGeom>
              <a:rect b="b" l="l" r="r" t="t"/>
              <a:pathLst>
                <a:path extrusionOk="0" h="1258" w="47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1717675" y="3487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1679575" y="3541713"/>
              <a:ext cx="1273175" cy="1979612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17"/>
            <p:cNvCxnSpPr/>
            <p:nvPr/>
          </p:nvCxnSpPr>
          <p:spPr>
            <a:xfrm>
              <a:off x="1689100" y="4302125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2" name="Google Shape;132;p17"/>
            <p:cNvSpPr txBox="1"/>
            <p:nvPr/>
          </p:nvSpPr>
          <p:spPr>
            <a:xfrm>
              <a:off x="1646238" y="4284663"/>
              <a:ext cx="1317625" cy="32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33" name="Google Shape;133;p17"/>
            <p:cNvCxnSpPr/>
            <p:nvPr/>
          </p:nvCxnSpPr>
          <p:spPr>
            <a:xfrm>
              <a:off x="1697038" y="4622800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1682750" y="4932363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1682750" y="5218113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6" name="Google Shape;136;p17"/>
            <p:cNvSpPr txBox="1"/>
            <p:nvPr/>
          </p:nvSpPr>
          <p:spPr>
            <a:xfrm>
              <a:off x="1681163" y="3532188"/>
              <a:ext cx="1317625" cy="32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1636713" y="5189538"/>
              <a:ext cx="1317625" cy="32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1655763" y="4903788"/>
              <a:ext cx="1317625" cy="32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1646238" y="4608513"/>
              <a:ext cx="1317625" cy="32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814513" y="3806825"/>
              <a:ext cx="990600" cy="304800"/>
            </a:xfrm>
            <a:prstGeom prst="ellipse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</p:txBody>
        </p:sp>
        <p:grpSp>
          <p:nvGrpSpPr>
            <p:cNvPr id="141" name="Google Shape;141;p17"/>
            <p:cNvGrpSpPr/>
            <p:nvPr/>
          </p:nvGrpSpPr>
          <p:grpSpPr>
            <a:xfrm>
              <a:off x="2062163" y="4167188"/>
              <a:ext cx="546100" cy="225425"/>
              <a:chOff x="1287" y="2524"/>
              <a:chExt cx="260" cy="100"/>
            </a:xfrm>
          </p:grpSpPr>
          <p:sp>
            <p:nvSpPr>
              <p:cNvPr id="142" name="Google Shape;142;p17"/>
              <p:cNvSpPr txBox="1"/>
              <p:nvPr/>
            </p:nvSpPr>
            <p:spPr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7"/>
              <p:cNvSpPr txBox="1"/>
              <p:nvPr/>
            </p:nvSpPr>
            <p:spPr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7"/>
              <p:cNvSpPr txBox="1"/>
              <p:nvPr/>
            </p:nvSpPr>
            <p:spPr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 txBox="1"/>
              <p:nvPr/>
            </p:nvSpPr>
            <p:spPr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Google Shape;146;p17"/>
            <p:cNvSpPr txBox="1"/>
            <p:nvPr/>
          </p:nvSpPr>
          <p:spPr>
            <a:xfrm>
              <a:off x="5380038" y="345916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5341938" y="3513138"/>
              <a:ext cx="1273175" cy="1979612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17"/>
            <p:cNvCxnSpPr/>
            <p:nvPr/>
          </p:nvCxnSpPr>
          <p:spPr>
            <a:xfrm>
              <a:off x="5351463" y="4273550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9" name="Google Shape;149;p17"/>
            <p:cNvSpPr txBox="1"/>
            <p:nvPr/>
          </p:nvSpPr>
          <p:spPr>
            <a:xfrm>
              <a:off x="5308600" y="4256088"/>
              <a:ext cx="1317625" cy="32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50" name="Google Shape;150;p17"/>
            <p:cNvCxnSpPr/>
            <p:nvPr/>
          </p:nvCxnSpPr>
          <p:spPr>
            <a:xfrm>
              <a:off x="5359400" y="4594225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" name="Google Shape;151;p17"/>
            <p:cNvCxnSpPr/>
            <p:nvPr/>
          </p:nvCxnSpPr>
          <p:spPr>
            <a:xfrm>
              <a:off x="5345113" y="4903788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" name="Google Shape;152;p17"/>
            <p:cNvCxnSpPr/>
            <p:nvPr/>
          </p:nvCxnSpPr>
          <p:spPr>
            <a:xfrm>
              <a:off x="5345113" y="5189538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3" name="Google Shape;153;p17"/>
            <p:cNvSpPr txBox="1"/>
            <p:nvPr/>
          </p:nvSpPr>
          <p:spPr>
            <a:xfrm>
              <a:off x="5343525" y="3503613"/>
              <a:ext cx="1317625" cy="32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5299075" y="5160963"/>
              <a:ext cx="1317625" cy="32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5318125" y="4875213"/>
              <a:ext cx="1317625" cy="32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5308600" y="4579938"/>
              <a:ext cx="1317625" cy="32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476875" y="3778250"/>
              <a:ext cx="990600" cy="304800"/>
            </a:xfrm>
            <a:prstGeom prst="ellipse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</p:txBody>
        </p:sp>
        <p:grpSp>
          <p:nvGrpSpPr>
            <p:cNvPr id="158" name="Google Shape;158;p17"/>
            <p:cNvGrpSpPr/>
            <p:nvPr/>
          </p:nvGrpSpPr>
          <p:grpSpPr>
            <a:xfrm>
              <a:off x="5724525" y="4138613"/>
              <a:ext cx="546100" cy="225425"/>
              <a:chOff x="1287" y="2524"/>
              <a:chExt cx="260" cy="100"/>
            </a:xfrm>
          </p:grpSpPr>
          <p:sp>
            <p:nvSpPr>
              <p:cNvPr id="159" name="Google Shape;159;p17"/>
              <p:cNvSpPr txBox="1"/>
              <p:nvPr/>
            </p:nvSpPr>
            <p:spPr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7"/>
              <p:cNvSpPr txBox="1"/>
              <p:nvPr/>
            </p:nvSpPr>
            <p:spPr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7"/>
              <p:cNvSpPr txBox="1"/>
              <p:nvPr/>
            </p:nvSpPr>
            <p:spPr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7"/>
              <p:cNvSpPr txBox="1"/>
              <p:nvPr/>
            </p:nvSpPr>
            <p:spPr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3" name="Google Shape;163;p17"/>
            <p:cNvCxnSpPr/>
            <p:nvPr/>
          </p:nvCxnSpPr>
          <p:spPr>
            <a:xfrm rot="10800000">
              <a:off x="6534150" y="3910013"/>
              <a:ext cx="609600" cy="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" name="Google Shape;164;p17"/>
            <p:cNvCxnSpPr/>
            <p:nvPr/>
          </p:nvCxnSpPr>
          <p:spPr>
            <a:xfrm>
              <a:off x="6759575" y="4335463"/>
              <a:ext cx="0" cy="102235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17"/>
            <p:cNvCxnSpPr/>
            <p:nvPr/>
          </p:nvCxnSpPr>
          <p:spPr>
            <a:xfrm rot="10800000">
              <a:off x="6783388" y="4835525"/>
              <a:ext cx="609600" cy="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6" name="Google Shape;166;p17"/>
            <p:cNvSpPr txBox="1"/>
            <p:nvPr/>
          </p:nvSpPr>
          <p:spPr>
            <a:xfrm>
              <a:off x="3697288" y="3590925"/>
              <a:ext cx="917575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socket</a:t>
              </a:r>
              <a:endParaRPr/>
            </a:p>
          </p:txBody>
        </p:sp>
        <p:cxnSp>
          <p:nvCxnSpPr>
            <p:cNvPr id="167" name="Google Shape;167;p17"/>
            <p:cNvCxnSpPr/>
            <p:nvPr/>
          </p:nvCxnSpPr>
          <p:spPr>
            <a:xfrm flipH="1" rot="10800000">
              <a:off x="2700338" y="3790950"/>
              <a:ext cx="968375" cy="434975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10800000">
              <a:off x="4635500" y="3779838"/>
              <a:ext cx="968375" cy="434975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69" name="Google Shape;169;p17"/>
            <p:cNvGrpSpPr/>
            <p:nvPr/>
          </p:nvGrpSpPr>
          <p:grpSpPr>
            <a:xfrm>
              <a:off x="358775" y="4808538"/>
              <a:ext cx="1035050" cy="904875"/>
              <a:chOff x="-44" y="1473"/>
              <a:chExt cx="981" cy="1105"/>
            </a:xfrm>
          </p:grpSpPr>
          <p:pic>
            <p:nvPicPr>
              <p:cNvPr descr="desktop_computer_stylized_medium" id="170" name="Google Shape;170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" name="Google Shape;171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 flipH="1">
              <a:off x="7075488" y="5091113"/>
              <a:ext cx="1035050" cy="904875"/>
              <a:chOff x="-44" y="1473"/>
              <a:chExt cx="981" cy="1105"/>
            </a:xfrm>
          </p:grpSpPr>
          <p:pic>
            <p:nvPicPr>
              <p:cNvPr descr="desktop_computer_stylized_medium" id="173" name="Google Shape;173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" name="Google Shape;174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underline_base" id="175" name="Google Shape;17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62" y="857250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7" name="Google Shape;337;p26"/>
          <p:cNvSpPr txBox="1"/>
          <p:nvPr/>
        </p:nvSpPr>
        <p:spPr>
          <a:xfrm>
            <a:off x="422275" y="88900"/>
            <a:ext cx="77724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 app: UDP server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2717800" y="1651000"/>
            <a:ext cx="6143625" cy="363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socket import *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serverPort = 12000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 = socket(AF_INET, SOCK_DGRAM)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serverSocket.bind(('', serverPort))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is ready to receive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1: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message, clientAddress = serverSocket.recvfrom(2048)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modifiedMessage = message.upper()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serverSocket.sendto(modifiedMessage, clientAddress)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2717800" y="1168400"/>
            <a:ext cx="28606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Python UDPServer</a:t>
            </a:r>
            <a:endParaRPr/>
          </a:p>
        </p:txBody>
      </p:sp>
      <p:grpSp>
        <p:nvGrpSpPr>
          <p:cNvPr id="340" name="Google Shape;340;p26"/>
          <p:cNvGrpSpPr/>
          <p:nvPr/>
        </p:nvGrpSpPr>
        <p:grpSpPr>
          <a:xfrm>
            <a:off x="165100" y="2554287"/>
            <a:ext cx="2587625" cy="307975"/>
            <a:chOff x="164314" y="2554972"/>
            <a:chExt cx="2587958" cy="307777"/>
          </a:xfrm>
        </p:grpSpPr>
        <p:sp>
          <p:nvSpPr>
            <p:cNvPr id="341" name="Google Shape;341;p26"/>
            <p:cNvSpPr txBox="1"/>
            <p:nvPr/>
          </p:nvSpPr>
          <p:spPr>
            <a:xfrm>
              <a:off x="164314" y="2554972"/>
              <a:ext cx="25590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UDP socket</a:t>
              </a:r>
              <a:endParaRPr/>
            </a:p>
          </p:txBody>
        </p:sp>
        <p:cxnSp>
          <p:nvCxnSpPr>
            <p:cNvPr id="342" name="Google Shape;342;p26"/>
            <p:cNvCxnSpPr/>
            <p:nvPr/>
          </p:nvCxnSpPr>
          <p:spPr>
            <a:xfrm>
              <a:off x="1822045" y="2748411"/>
              <a:ext cx="930227" cy="1139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43" name="Google Shape;343;p26"/>
          <p:cNvGrpSpPr/>
          <p:nvPr/>
        </p:nvGrpSpPr>
        <p:grpSpPr>
          <a:xfrm>
            <a:off x="169862" y="2884487"/>
            <a:ext cx="2540000" cy="523875"/>
            <a:chOff x="169076" y="2884812"/>
            <a:chExt cx="2541127" cy="523220"/>
          </a:xfrm>
        </p:grpSpPr>
        <p:sp>
          <p:nvSpPr>
            <p:cNvPr id="344" name="Google Shape;344;p26"/>
            <p:cNvSpPr txBox="1"/>
            <p:nvPr/>
          </p:nvSpPr>
          <p:spPr>
            <a:xfrm>
              <a:off x="169076" y="2884812"/>
              <a:ext cx="22718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bind socket to local port number 12000</a:t>
              </a:r>
              <a:endParaRPr/>
            </a:p>
          </p:txBody>
        </p:sp>
        <p:cxnSp>
          <p:nvCxnSpPr>
            <p:cNvPr id="345" name="Google Shape;345;p26"/>
            <p:cNvCxnSpPr/>
            <p:nvPr/>
          </p:nvCxnSpPr>
          <p:spPr>
            <a:xfrm>
              <a:off x="1982674" y="3169104"/>
              <a:ext cx="727529" cy="272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46" name="Google Shape;346;p26"/>
          <p:cNvGrpSpPr/>
          <p:nvPr/>
        </p:nvGrpSpPr>
        <p:grpSpPr>
          <a:xfrm>
            <a:off x="182562" y="3789362"/>
            <a:ext cx="2527300" cy="298450"/>
            <a:chOff x="182564" y="3788573"/>
            <a:chExt cx="2528092" cy="299227"/>
          </a:xfrm>
        </p:grpSpPr>
        <p:sp>
          <p:nvSpPr>
            <p:cNvPr id="347" name="Google Shape;347;p26"/>
            <p:cNvSpPr txBox="1"/>
            <p:nvPr/>
          </p:nvSpPr>
          <p:spPr>
            <a:xfrm>
              <a:off x="182564" y="3788573"/>
              <a:ext cx="1194763" cy="29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loop forever</a:t>
              </a:r>
              <a:endParaRPr/>
            </a:p>
          </p:txBody>
        </p:sp>
        <p:cxnSp>
          <p:nvCxnSpPr>
            <p:cNvPr id="348" name="Google Shape;348;p26"/>
            <p:cNvCxnSpPr/>
            <p:nvPr/>
          </p:nvCxnSpPr>
          <p:spPr>
            <a:xfrm flipH="1" rot="10800000">
              <a:off x="1266031" y="3964781"/>
              <a:ext cx="1444625" cy="3969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49" name="Google Shape;349;p26"/>
          <p:cNvGrpSpPr/>
          <p:nvPr/>
        </p:nvGrpSpPr>
        <p:grpSpPr>
          <a:xfrm>
            <a:off x="176212" y="4151312"/>
            <a:ext cx="2743200" cy="708025"/>
            <a:chOff x="176621" y="4151971"/>
            <a:chExt cx="2743174" cy="707869"/>
          </a:xfrm>
        </p:grpSpPr>
        <p:sp>
          <p:nvSpPr>
            <p:cNvPr id="350" name="Google Shape;350;p26"/>
            <p:cNvSpPr txBox="1"/>
            <p:nvPr/>
          </p:nvSpPr>
          <p:spPr>
            <a:xfrm>
              <a:off x="176621" y="4151971"/>
              <a:ext cx="2349500" cy="70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Read from UDP socket into message, getting client’s address (client IP and port)</a:t>
              </a:r>
              <a:endParaRPr/>
            </a:p>
          </p:txBody>
        </p:sp>
        <p:cxnSp>
          <p:nvCxnSpPr>
            <p:cNvPr id="351" name="Google Shape;351;p26"/>
            <p:cNvCxnSpPr/>
            <p:nvPr/>
          </p:nvCxnSpPr>
          <p:spPr>
            <a:xfrm flipH="1" rot="10800000">
              <a:off x="1981317" y="4399595"/>
              <a:ext cx="938478" cy="126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52" name="Google Shape;352;p26"/>
          <p:cNvGrpSpPr/>
          <p:nvPr/>
        </p:nvGrpSpPr>
        <p:grpSpPr>
          <a:xfrm>
            <a:off x="312737" y="4948237"/>
            <a:ext cx="2695575" cy="523875"/>
            <a:chOff x="212916" y="4997129"/>
            <a:chExt cx="2696483" cy="523220"/>
          </a:xfrm>
        </p:grpSpPr>
        <p:sp>
          <p:nvSpPr>
            <p:cNvPr id="353" name="Google Shape;353;p26"/>
            <p:cNvSpPr txBox="1"/>
            <p:nvPr/>
          </p:nvSpPr>
          <p:spPr>
            <a:xfrm>
              <a:off x="212916" y="4997129"/>
              <a:ext cx="23495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send upper case string back to this client</a:t>
              </a:r>
              <a:endParaRPr/>
            </a:p>
          </p:txBody>
        </p:sp>
        <p:cxnSp>
          <p:nvCxnSpPr>
            <p:cNvPr id="354" name="Google Shape;354;p26"/>
            <p:cNvCxnSpPr/>
            <p:nvPr/>
          </p:nvCxnSpPr>
          <p:spPr>
            <a:xfrm>
              <a:off x="2147293" y="5106673"/>
              <a:ext cx="762106" cy="1209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descr="underline_base" id="355" name="Google Shape;3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782637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63" name="Google Shape;3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87" y="8683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7"/>
          <p:cNvSpPr txBox="1"/>
          <p:nvPr>
            <p:ph type="title"/>
          </p:nvPr>
        </p:nvSpPr>
        <p:spPr>
          <a:xfrm>
            <a:off x="423862" y="196850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Socket programming </a:t>
            </a:r>
            <a:r>
              <a:rPr b="0" i="1" lang="en-US" sz="4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with TCP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514350" y="135255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client must contact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server must be first running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server must have created socket (dropbox) that welcomes client’s contact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client connects to server by: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creating TCP socket, specifying IP address, port number of server process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 socket is now bound to that specific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2095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4495800" y="1390650"/>
            <a:ext cx="3962400" cy="197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server accepts connect by: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1" lang="en-US" sz="22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creating new connection-specific socket</a:t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allows server to talk with multiple clients</a:t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4733925" y="4037012"/>
            <a:ext cx="4043362" cy="1355725"/>
          </a:xfrm>
          <a:prstGeom prst="rect">
            <a:avLst/>
          </a:prstGeom>
          <a:solidFill>
            <a:srgbClr val="FFDC9A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application viewpoint: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TCP provides reliable, in-order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byte-stream transfer (“pipe”)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between client and server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5" name="Google Shape;375;p28"/>
          <p:cNvSpPr txBox="1"/>
          <p:nvPr>
            <p:ph type="title"/>
          </p:nvPr>
        </p:nvSpPr>
        <p:spPr>
          <a:xfrm>
            <a:off x="422275" y="88900"/>
            <a:ext cx="77724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Client/server socket interaction: TCP</a:t>
            </a:r>
            <a:endParaRPr/>
          </a:p>
        </p:txBody>
      </p:sp>
      <p:grpSp>
        <p:nvGrpSpPr>
          <p:cNvPr id="376" name="Google Shape;376;p28"/>
          <p:cNvGrpSpPr/>
          <p:nvPr/>
        </p:nvGrpSpPr>
        <p:grpSpPr>
          <a:xfrm>
            <a:off x="1357312" y="3016250"/>
            <a:ext cx="1931987" cy="930275"/>
            <a:chOff x="827" y="2027"/>
            <a:chExt cx="1217" cy="586"/>
          </a:xfrm>
        </p:grpSpPr>
        <p:sp>
          <p:nvSpPr>
            <p:cNvPr id="377" name="Google Shape;377;p28"/>
            <p:cNvSpPr txBox="1"/>
            <p:nvPr/>
          </p:nvSpPr>
          <p:spPr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incoming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connection request</a:t>
              </a:r>
              <a:endParaRPr/>
            </a:p>
          </p:txBody>
        </p:sp>
        <p:sp>
          <p:nvSpPr>
            <p:cNvPr id="378" name="Google Shape;378;p28"/>
            <p:cNvSpPr txBox="1"/>
            <p:nvPr/>
          </p:nvSpPr>
          <p:spPr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connectionSocket =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serverSocket.accept()</a:t>
              </a:r>
              <a:endParaRPr/>
            </a:p>
          </p:txBody>
        </p:sp>
      </p:grpSp>
      <p:grpSp>
        <p:nvGrpSpPr>
          <p:cNvPr id="379" name="Google Shape;379;p28"/>
          <p:cNvGrpSpPr/>
          <p:nvPr/>
        </p:nvGrpSpPr>
        <p:grpSpPr>
          <a:xfrm>
            <a:off x="1338262" y="1884362"/>
            <a:ext cx="2457450" cy="1209675"/>
            <a:chOff x="821" y="1314"/>
            <a:chExt cx="1548" cy="762"/>
          </a:xfrm>
        </p:grpSpPr>
        <p:grpSp>
          <p:nvGrpSpPr>
            <p:cNvPr id="380" name="Google Shape;380;p28"/>
            <p:cNvGrpSpPr/>
            <p:nvPr/>
          </p:nvGrpSpPr>
          <p:grpSpPr>
            <a:xfrm>
              <a:off x="821" y="1314"/>
              <a:ext cx="1548" cy="631"/>
              <a:chOff x="329" y="1338"/>
              <a:chExt cx="1548" cy="631"/>
            </a:xfrm>
          </p:grpSpPr>
          <p:sp>
            <p:nvSpPr>
              <p:cNvPr id="381" name="Google Shape;381;p28"/>
              <p:cNvSpPr txBox="1"/>
              <p:nvPr/>
            </p:nvSpPr>
            <p:spPr>
              <a:xfrm>
                <a:off x="329" y="1338"/>
                <a:ext cx="1548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create socket,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port=</a:t>
                </a:r>
                <a:r>
                  <a:rPr b="1" i="0" lang="en-US" sz="14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</a:t>
                </a: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, for incoming request:</a:t>
                </a:r>
                <a:endParaRPr/>
              </a:p>
            </p:txBody>
          </p:sp>
          <p:sp>
            <p:nvSpPr>
              <p:cNvPr id="382" name="Google Shape;382;p28"/>
              <p:cNvSpPr txBox="1"/>
              <p:nvPr/>
            </p:nvSpPr>
            <p:spPr>
              <a:xfrm>
                <a:off x="333" y="1639"/>
                <a:ext cx="148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serverSocket = ServerSocket()</a:t>
                </a:r>
                <a:endParaRPr/>
              </a:p>
            </p:txBody>
          </p:sp>
        </p:grpSp>
        <p:cxnSp>
          <p:nvCxnSpPr>
            <p:cNvPr id="383" name="Google Shape;383;p28"/>
            <p:cNvCxnSpPr/>
            <p:nvPr/>
          </p:nvCxnSpPr>
          <p:spPr>
            <a:xfrm>
              <a:off x="1284" y="1872"/>
              <a:ext cx="0" cy="204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84" name="Google Shape;384;p28"/>
          <p:cNvGrpSpPr/>
          <p:nvPr/>
        </p:nvGrpSpPr>
        <p:grpSpPr>
          <a:xfrm>
            <a:off x="5135562" y="3024187"/>
            <a:ext cx="2357437" cy="728662"/>
            <a:chOff x="3333" y="1204"/>
            <a:chExt cx="1485" cy="459"/>
          </a:xfrm>
        </p:grpSpPr>
        <p:sp>
          <p:nvSpPr>
            <p:cNvPr id="385" name="Google Shape;385;p28"/>
            <p:cNvSpPr txBox="1"/>
            <p:nvPr/>
          </p:nvSpPr>
          <p:spPr>
            <a:xfrm>
              <a:off x="3335" y="1204"/>
              <a:ext cx="1450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socket,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 to </a:t>
              </a:r>
              <a:r>
                <a:rPr b="1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hostid</a:t>
              </a: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port=</a:t>
              </a:r>
              <a:r>
                <a:rPr b="1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/>
            </a:p>
          </p:txBody>
        </p:sp>
        <p:sp>
          <p:nvSpPr>
            <p:cNvPr id="386" name="Google Shape;386;p28"/>
            <p:cNvSpPr txBox="1"/>
            <p:nvPr/>
          </p:nvSpPr>
          <p:spPr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clientSocket = socket()</a:t>
              </a:r>
              <a:endParaRPr/>
            </a:p>
          </p:txBody>
        </p:sp>
      </p:grpSp>
      <p:sp>
        <p:nvSpPr>
          <p:cNvPr id="387" name="Google Shape;387;p28"/>
          <p:cNvSpPr txBox="1"/>
          <p:nvPr/>
        </p:nvSpPr>
        <p:spPr>
          <a:xfrm>
            <a:off x="725487" y="1139825"/>
            <a:ext cx="3530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server</a:t>
            </a: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(running</a:t>
            </a:r>
            <a:r>
              <a:rPr b="0" i="0" lang="en-US" sz="2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on</a:t>
            </a: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hostid</a:t>
            </a: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5411787" y="1135062"/>
            <a:ext cx="962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client</a:t>
            </a:r>
            <a:endParaRPr/>
          </a:p>
        </p:txBody>
      </p:sp>
      <p:grpSp>
        <p:nvGrpSpPr>
          <p:cNvPr id="389" name="Google Shape;389;p28"/>
          <p:cNvGrpSpPr/>
          <p:nvPr/>
        </p:nvGrpSpPr>
        <p:grpSpPr>
          <a:xfrm>
            <a:off x="2978150" y="3808412"/>
            <a:ext cx="4041775" cy="1371600"/>
            <a:chOff x="1848" y="2526"/>
            <a:chExt cx="2546" cy="864"/>
          </a:xfrm>
        </p:grpSpPr>
        <p:cxnSp>
          <p:nvCxnSpPr>
            <p:cNvPr id="390" name="Google Shape;390;p28"/>
            <p:cNvCxnSpPr/>
            <p:nvPr/>
          </p:nvCxnSpPr>
          <p:spPr>
            <a:xfrm flipH="1">
              <a:off x="3792" y="2964"/>
              <a:ext cx="6" cy="426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391" name="Google Shape;391;p28"/>
            <p:cNvGrpSpPr/>
            <p:nvPr/>
          </p:nvGrpSpPr>
          <p:grpSpPr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392" name="Google Shape;392;p28"/>
              <p:cNvSpPr txBox="1"/>
              <p:nvPr/>
            </p:nvSpPr>
            <p:spPr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send request using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</a:t>
                </a:r>
                <a:endParaRPr/>
              </a:p>
            </p:txBody>
          </p:sp>
          <p:cxnSp>
            <p:nvCxnSpPr>
              <p:cNvPr id="393" name="Google Shape;393;p28"/>
              <p:cNvCxnSpPr/>
              <p:nvPr/>
            </p:nvCxnSpPr>
            <p:spPr>
              <a:xfrm>
                <a:off x="3792" y="2526"/>
                <a:ext cx="0" cy="20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94" name="Google Shape;394;p28"/>
              <p:cNvCxnSpPr/>
              <p:nvPr/>
            </p:nvCxnSpPr>
            <p:spPr>
              <a:xfrm flipH="1">
                <a:off x="1848" y="2790"/>
                <a:ext cx="1518" cy="25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395" name="Google Shape;395;p28"/>
          <p:cNvGrpSpPr/>
          <p:nvPr/>
        </p:nvGrpSpPr>
        <p:grpSpPr>
          <a:xfrm>
            <a:off x="1347787" y="3903662"/>
            <a:ext cx="4097337" cy="1487487"/>
            <a:chOff x="821" y="2586"/>
            <a:chExt cx="2581" cy="937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 request from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</a:t>
              </a:r>
              <a:r>
                <a:rPr b="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97" name="Google Shape;397;p28"/>
            <p:cNvSpPr txBox="1"/>
            <p:nvPr/>
          </p:nvSpPr>
          <p:spPr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write reply to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connectionSocket</a:t>
              </a:r>
              <a:endParaRPr/>
            </a:p>
          </p:txBody>
        </p:sp>
        <p:cxnSp>
          <p:nvCxnSpPr>
            <p:cNvPr id="398" name="Google Shape;398;p28"/>
            <p:cNvCxnSpPr/>
            <p:nvPr/>
          </p:nvCxnSpPr>
          <p:spPr>
            <a:xfrm>
              <a:off x="1278" y="2586"/>
              <a:ext cx="0" cy="24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9" name="Google Shape;399;p28"/>
            <p:cNvCxnSpPr/>
            <p:nvPr/>
          </p:nvCxnSpPr>
          <p:spPr>
            <a:xfrm flipH="1">
              <a:off x="1284" y="3090"/>
              <a:ext cx="6" cy="156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0" name="Google Shape;400;p28"/>
            <p:cNvCxnSpPr/>
            <p:nvPr/>
          </p:nvCxnSpPr>
          <p:spPr>
            <a:xfrm>
              <a:off x="1866" y="3306"/>
              <a:ext cx="1536" cy="18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descr="underline_base" id="401" name="Google Shape;4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87" y="758825"/>
            <a:ext cx="73136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28"/>
          <p:cNvCxnSpPr/>
          <p:nvPr/>
        </p:nvCxnSpPr>
        <p:spPr>
          <a:xfrm>
            <a:off x="804862" y="1589087"/>
            <a:ext cx="3341687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03" name="Google Shape;403;p28"/>
          <p:cNvGrpSpPr/>
          <p:nvPr/>
        </p:nvGrpSpPr>
        <p:grpSpPr>
          <a:xfrm>
            <a:off x="2967037" y="3103562"/>
            <a:ext cx="2200275" cy="587375"/>
            <a:chOff x="3043" y="1189"/>
            <a:chExt cx="1386" cy="370"/>
          </a:xfrm>
        </p:grpSpPr>
        <p:cxnSp>
          <p:nvCxnSpPr>
            <p:cNvPr id="404" name="Google Shape;404;p28"/>
            <p:cNvCxnSpPr/>
            <p:nvPr/>
          </p:nvCxnSpPr>
          <p:spPr>
            <a:xfrm>
              <a:off x="3043" y="1372"/>
              <a:ext cx="1386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05" name="Google Shape;405;p28"/>
            <p:cNvSpPr txBox="1"/>
            <p:nvPr/>
          </p:nvSpPr>
          <p:spPr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TCP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 setup</a:t>
              </a:r>
              <a:endParaRPr/>
            </a:p>
          </p:txBody>
        </p:sp>
      </p:grpSp>
      <p:cxnSp>
        <p:nvCxnSpPr>
          <p:cNvPr id="406" name="Google Shape;406;p28"/>
          <p:cNvCxnSpPr/>
          <p:nvPr/>
        </p:nvCxnSpPr>
        <p:spPr>
          <a:xfrm>
            <a:off x="5545137" y="1600200"/>
            <a:ext cx="6762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07" name="Google Shape;407;p28"/>
          <p:cNvGrpSpPr/>
          <p:nvPr/>
        </p:nvGrpSpPr>
        <p:grpSpPr>
          <a:xfrm>
            <a:off x="1298575" y="4251325"/>
            <a:ext cx="5440362" cy="1951037"/>
            <a:chOff x="832" y="2713"/>
            <a:chExt cx="3427" cy="1229"/>
          </a:xfrm>
        </p:grpSpPr>
        <p:sp>
          <p:nvSpPr>
            <p:cNvPr id="408" name="Google Shape;408;p28"/>
            <p:cNvSpPr txBox="1"/>
            <p:nvPr/>
          </p:nvSpPr>
          <p:spPr>
            <a:xfrm>
              <a:off x="867" y="3514"/>
              <a:ext cx="99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connectionSocket</a:t>
              </a:r>
              <a:endParaRPr/>
            </a:p>
          </p:txBody>
        </p:sp>
        <p:cxnSp>
          <p:nvCxnSpPr>
            <p:cNvPr id="409" name="Google Shape;409;p28"/>
            <p:cNvCxnSpPr/>
            <p:nvPr/>
          </p:nvCxnSpPr>
          <p:spPr>
            <a:xfrm>
              <a:off x="1318" y="3437"/>
              <a:ext cx="0" cy="204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10" name="Google Shape;410;p28"/>
            <p:cNvSpPr/>
            <p:nvPr/>
          </p:nvSpPr>
          <p:spPr>
            <a:xfrm>
              <a:off x="832" y="2713"/>
              <a:ext cx="492" cy="306"/>
            </a:xfrm>
            <a:custGeom>
              <a:rect b="b" l="l" r="r" t="t"/>
              <a:pathLst>
                <a:path extrusionOk="0" h="2112" w="49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cap="flat" cmpd="sng" w="28575">
              <a:solidFill>
                <a:srgbClr val="000099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1" name="Google Shape;411;p28"/>
            <p:cNvGrpSpPr/>
            <p:nvPr/>
          </p:nvGrpSpPr>
          <p:grpSpPr>
            <a:xfrm>
              <a:off x="3393" y="3250"/>
              <a:ext cx="866" cy="692"/>
              <a:chOff x="3365" y="3377"/>
              <a:chExt cx="866" cy="692"/>
            </a:xfrm>
          </p:grpSpPr>
          <p:sp>
            <p:nvSpPr>
              <p:cNvPr id="412" name="Google Shape;412;p28"/>
              <p:cNvSpPr txBox="1"/>
              <p:nvPr/>
            </p:nvSpPr>
            <p:spPr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read reply from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</a:t>
                </a:r>
                <a:endParaRPr/>
              </a:p>
            </p:txBody>
          </p:sp>
          <p:sp>
            <p:nvSpPr>
              <p:cNvPr id="413" name="Google Shape;413;p28"/>
              <p:cNvSpPr txBox="1"/>
              <p:nvPr/>
            </p:nvSpPr>
            <p:spPr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close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</a:t>
                </a:r>
                <a:endParaRPr/>
              </a:p>
            </p:txBody>
          </p:sp>
          <p:cxnSp>
            <p:nvCxnSpPr>
              <p:cNvPr id="414" name="Google Shape;414;p28"/>
              <p:cNvCxnSpPr/>
              <p:nvPr/>
            </p:nvCxnSpPr>
            <p:spPr>
              <a:xfrm>
                <a:off x="3816" y="3690"/>
                <a:ext cx="0" cy="20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22" name="Google Shape;4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79375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9"/>
          <p:cNvSpPr txBox="1"/>
          <p:nvPr>
            <p:ph idx="4294967295" type="title"/>
          </p:nvPr>
        </p:nvSpPr>
        <p:spPr>
          <a:xfrm>
            <a:off x="466725" y="150812"/>
            <a:ext cx="77724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Example: Java client (TCP)</a:t>
            </a:r>
            <a:endParaRPr/>
          </a:p>
        </p:txBody>
      </p:sp>
      <p:sp>
        <p:nvSpPr>
          <p:cNvPr id="424" name="Google Shape;424;p29"/>
          <p:cNvSpPr txBox="1"/>
          <p:nvPr/>
        </p:nvSpPr>
        <p:spPr>
          <a:xfrm>
            <a:off x="2097087" y="1196975"/>
            <a:ext cx="6826250" cy="50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java.io.*;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java.net.*;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TCPClient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main(String argv[]) throws 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 sentence;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 modifiedSentence;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BufferedReader inFromUser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new BufferedReader(new InputStreamReader(System.in));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Socket clientSocket = new Socket("hostname", 6789);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DataOutputStream outToServer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new DataOutputStream(clientSocket.getOutputStream());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</p:txBody>
      </p:sp>
      <p:grpSp>
        <p:nvGrpSpPr>
          <p:cNvPr id="425" name="Google Shape;425;p29"/>
          <p:cNvGrpSpPr/>
          <p:nvPr/>
        </p:nvGrpSpPr>
        <p:grpSpPr>
          <a:xfrm>
            <a:off x="658812" y="3543300"/>
            <a:ext cx="1862137" cy="530225"/>
            <a:chOff x="415" y="2232"/>
            <a:chExt cx="1173" cy="334"/>
          </a:xfrm>
        </p:grpSpPr>
        <p:sp>
          <p:nvSpPr>
            <p:cNvPr id="426" name="Google Shape;426;p29"/>
            <p:cNvSpPr txBox="1"/>
            <p:nvPr/>
          </p:nvSpPr>
          <p:spPr>
            <a:xfrm>
              <a:off x="415" y="2232"/>
              <a:ext cx="908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input stream</a:t>
              </a:r>
              <a:endParaRPr/>
            </a:p>
          </p:txBody>
        </p:sp>
        <p:cxnSp>
          <p:nvCxnSpPr>
            <p:cNvPr id="427" name="Google Shape;427;p29"/>
            <p:cNvCxnSpPr/>
            <p:nvPr/>
          </p:nvCxnSpPr>
          <p:spPr>
            <a:xfrm flipH="1" rot="10800000">
              <a:off x="1360" y="2448"/>
              <a:ext cx="228" cy="3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28" name="Google Shape;428;p29"/>
          <p:cNvGrpSpPr/>
          <p:nvPr/>
        </p:nvGrpSpPr>
        <p:grpSpPr>
          <a:xfrm>
            <a:off x="138112" y="4167187"/>
            <a:ext cx="2395537" cy="968375"/>
            <a:chOff x="94" y="2625"/>
            <a:chExt cx="1509" cy="610"/>
          </a:xfrm>
        </p:grpSpPr>
        <p:sp>
          <p:nvSpPr>
            <p:cNvPr id="429" name="Google Shape;429;p29"/>
            <p:cNvSpPr txBox="1"/>
            <p:nvPr/>
          </p:nvSpPr>
          <p:spPr>
            <a:xfrm>
              <a:off x="94" y="2625"/>
              <a:ext cx="1356" cy="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clientSocket object 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of type Socket, 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connect to server</a:t>
              </a:r>
              <a:endParaRPr/>
            </a:p>
          </p:txBody>
        </p:sp>
        <p:cxnSp>
          <p:nvCxnSpPr>
            <p:cNvPr id="430" name="Google Shape;430;p29"/>
            <p:cNvCxnSpPr/>
            <p:nvPr/>
          </p:nvCxnSpPr>
          <p:spPr>
            <a:xfrm>
              <a:off x="1378" y="2946"/>
              <a:ext cx="225" cy="2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31" name="Google Shape;431;p29"/>
          <p:cNvGrpSpPr/>
          <p:nvPr/>
        </p:nvGrpSpPr>
        <p:grpSpPr>
          <a:xfrm>
            <a:off x="177800" y="5137150"/>
            <a:ext cx="2390775" cy="749300"/>
            <a:chOff x="112" y="3236"/>
            <a:chExt cx="1506" cy="472"/>
          </a:xfrm>
        </p:grpSpPr>
        <p:sp>
          <p:nvSpPr>
            <p:cNvPr id="432" name="Google Shape;432;p29"/>
            <p:cNvSpPr txBox="1"/>
            <p:nvPr/>
          </p:nvSpPr>
          <p:spPr>
            <a:xfrm>
              <a:off x="112" y="3236"/>
              <a:ext cx="1284" cy="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output stream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attached to socket</a:t>
              </a:r>
              <a:endParaRPr/>
            </a:p>
          </p:txBody>
        </p:sp>
        <p:cxnSp>
          <p:nvCxnSpPr>
            <p:cNvPr id="433" name="Google Shape;433;p29"/>
            <p:cNvCxnSpPr/>
            <p:nvPr/>
          </p:nvCxnSpPr>
          <p:spPr>
            <a:xfrm flipH="1" rot="10800000">
              <a:off x="1390" y="3302"/>
              <a:ext cx="228" cy="2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34" name="Google Shape;434;p29"/>
          <p:cNvGrpSpPr/>
          <p:nvPr/>
        </p:nvGrpSpPr>
        <p:grpSpPr>
          <a:xfrm>
            <a:off x="4037012" y="1357312"/>
            <a:ext cx="3873500" cy="558800"/>
            <a:chOff x="2543" y="855"/>
            <a:chExt cx="2440" cy="352"/>
          </a:xfrm>
        </p:grpSpPr>
        <p:cxnSp>
          <p:nvCxnSpPr>
            <p:cNvPr id="435" name="Google Shape;435;p29"/>
            <p:cNvCxnSpPr/>
            <p:nvPr/>
          </p:nvCxnSpPr>
          <p:spPr>
            <a:xfrm rot="10800000">
              <a:off x="2543" y="1019"/>
              <a:ext cx="414" cy="0"/>
            </a:xfrm>
            <a:prstGeom prst="straightConnector1">
              <a:avLst/>
            </a:prstGeom>
            <a:noFill/>
            <a:ln cap="flat" cmpd="sng" w="952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6" name="Google Shape;436;p29"/>
            <p:cNvSpPr txBox="1"/>
            <p:nvPr/>
          </p:nvSpPr>
          <p:spPr>
            <a:xfrm>
              <a:off x="2939" y="855"/>
              <a:ext cx="2044" cy="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this package defines Socket() </a:t>
              </a:r>
              <a:endParaRPr/>
            </a:p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and ServerSocket() classes</a:t>
              </a:r>
              <a:endParaRPr/>
            </a:p>
          </p:txBody>
        </p:sp>
      </p:grpSp>
      <p:grpSp>
        <p:nvGrpSpPr>
          <p:cNvPr id="437" name="Google Shape;437;p29"/>
          <p:cNvGrpSpPr/>
          <p:nvPr/>
        </p:nvGrpSpPr>
        <p:grpSpPr>
          <a:xfrm>
            <a:off x="7207250" y="3382962"/>
            <a:ext cx="1466850" cy="1520825"/>
            <a:chOff x="4540" y="2131"/>
            <a:chExt cx="924" cy="958"/>
          </a:xfrm>
        </p:grpSpPr>
        <p:sp>
          <p:nvSpPr>
            <p:cNvPr id="438" name="Google Shape;438;p29"/>
            <p:cNvSpPr/>
            <p:nvPr/>
          </p:nvSpPr>
          <p:spPr>
            <a:xfrm>
              <a:off x="4660" y="2786"/>
              <a:ext cx="468" cy="303"/>
            </a:xfrm>
            <a:prstGeom prst="ellipse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9" name="Google Shape;439;p29"/>
            <p:cNvCxnSpPr/>
            <p:nvPr/>
          </p:nvCxnSpPr>
          <p:spPr>
            <a:xfrm flipH="1">
              <a:off x="4946" y="2362"/>
              <a:ext cx="101" cy="396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0" name="Google Shape;440;p29"/>
            <p:cNvSpPr txBox="1"/>
            <p:nvPr/>
          </p:nvSpPr>
          <p:spPr>
            <a:xfrm>
              <a:off x="4540" y="2131"/>
              <a:ext cx="924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server port #</a:t>
              </a:r>
              <a:endParaRPr/>
            </a:p>
          </p:txBody>
        </p:sp>
      </p:grpSp>
      <p:grpSp>
        <p:nvGrpSpPr>
          <p:cNvPr id="441" name="Google Shape;441;p29"/>
          <p:cNvGrpSpPr/>
          <p:nvPr/>
        </p:nvGrpSpPr>
        <p:grpSpPr>
          <a:xfrm>
            <a:off x="6156325" y="2759075"/>
            <a:ext cx="2549525" cy="2136775"/>
            <a:chOff x="3878" y="1738"/>
            <a:chExt cx="1606" cy="1346"/>
          </a:xfrm>
        </p:grpSpPr>
        <p:sp>
          <p:nvSpPr>
            <p:cNvPr id="442" name="Google Shape;442;p29"/>
            <p:cNvSpPr/>
            <p:nvPr/>
          </p:nvSpPr>
          <p:spPr>
            <a:xfrm>
              <a:off x="3878" y="2781"/>
              <a:ext cx="879" cy="303"/>
            </a:xfrm>
            <a:prstGeom prst="ellipse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3" name="Google Shape;443;p29"/>
            <p:cNvCxnSpPr/>
            <p:nvPr/>
          </p:nvCxnSpPr>
          <p:spPr>
            <a:xfrm flipH="1">
              <a:off x="4402" y="2027"/>
              <a:ext cx="187" cy="713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4" name="Google Shape;444;p29"/>
            <p:cNvSpPr txBox="1"/>
            <p:nvPr/>
          </p:nvSpPr>
          <p:spPr>
            <a:xfrm>
              <a:off x="3992" y="1738"/>
              <a:ext cx="1492" cy="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server name,</a:t>
              </a:r>
              <a:endParaRPr/>
            </a:p>
            <a:p>
              <a:pPr indent="-342900" lvl="0" marL="34290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e.g., www.umass.edu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51" name="Google Shape;451;p3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2490787" y="1509712"/>
            <a:ext cx="639445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BufferedReader inFromServer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new BufferedReader(new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InputStreamReader(clientSocket.getInputStream()));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sentence = inFromUser.readLine();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outToServer.writeBytes(sentence + '\n');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modifiedSentence = inFromServer.readLine();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("FROM SERVER: " + modifiedSentence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clientSocket.close();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53" name="Google Shape;453;p30"/>
          <p:cNvSpPr txBox="1"/>
          <p:nvPr/>
        </p:nvSpPr>
        <p:spPr>
          <a:xfrm>
            <a:off x="114300" y="1576387"/>
            <a:ext cx="2392362" cy="7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input stream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attached to socket</a:t>
            </a:r>
            <a:endParaRPr/>
          </a:p>
        </p:txBody>
      </p:sp>
      <p:sp>
        <p:nvSpPr>
          <p:cNvPr id="454" name="Google Shape;454;p30"/>
          <p:cNvSpPr txBox="1"/>
          <p:nvPr/>
        </p:nvSpPr>
        <p:spPr>
          <a:xfrm>
            <a:off x="1284287" y="3021012"/>
            <a:ext cx="10985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send line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 server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1076325" y="3687762"/>
            <a:ext cx="13398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read line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from server</a:t>
            </a:r>
            <a:endParaRPr/>
          </a:p>
        </p:txBody>
      </p:sp>
      <p:cxnSp>
        <p:nvCxnSpPr>
          <p:cNvPr id="456" name="Google Shape;456;p30"/>
          <p:cNvCxnSpPr/>
          <p:nvPr/>
        </p:nvCxnSpPr>
        <p:spPr>
          <a:xfrm>
            <a:off x="2498725" y="1985962"/>
            <a:ext cx="64611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7" name="Google Shape;457;p30"/>
          <p:cNvCxnSpPr/>
          <p:nvPr/>
        </p:nvCxnSpPr>
        <p:spPr>
          <a:xfrm>
            <a:off x="2371725" y="3343275"/>
            <a:ext cx="64611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8" name="Google Shape;458;p30"/>
          <p:cNvCxnSpPr/>
          <p:nvPr/>
        </p:nvCxnSpPr>
        <p:spPr>
          <a:xfrm>
            <a:off x="2411412" y="3908425"/>
            <a:ext cx="64611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9" name="Google Shape;459;p30"/>
          <p:cNvSpPr txBox="1"/>
          <p:nvPr/>
        </p:nvSpPr>
        <p:spPr>
          <a:xfrm>
            <a:off x="384175" y="4811712"/>
            <a:ext cx="1973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close socket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(clean up behind yourself!)</a:t>
            </a:r>
            <a:endParaRPr/>
          </a:p>
        </p:txBody>
      </p:sp>
      <p:cxnSp>
        <p:nvCxnSpPr>
          <p:cNvPr id="460" name="Google Shape;460;p30"/>
          <p:cNvCxnSpPr/>
          <p:nvPr/>
        </p:nvCxnSpPr>
        <p:spPr>
          <a:xfrm>
            <a:off x="2352675" y="4997450"/>
            <a:ext cx="64611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underline_base" id="461" name="Google Shape;4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79375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0"/>
          <p:cNvSpPr txBox="1"/>
          <p:nvPr/>
        </p:nvSpPr>
        <p:spPr>
          <a:xfrm>
            <a:off x="466725" y="150812"/>
            <a:ext cx="77724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Example: Java client (TCP)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69" name="Google Shape;469;p3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0" name="Google Shape;470;p31"/>
          <p:cNvSpPr txBox="1"/>
          <p:nvPr/>
        </p:nvSpPr>
        <p:spPr>
          <a:xfrm>
            <a:off x="2565400" y="1235075"/>
            <a:ext cx="6262687" cy="522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java.io.*;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java.net.*;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TCPServer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static void main(String argv[]) throws 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clientSentence;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capitalizedSentence;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ServerSocket welcomeSocket = new ServerSocket(6789);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while(true)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Socket connectionSocket = welcomeSocket.accept();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BufferedReader inFromClient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new BufferedReader(new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InputStreamReader(connectionSocket.getInputStream()));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/>
          </a:p>
        </p:txBody>
      </p:sp>
      <p:grpSp>
        <p:nvGrpSpPr>
          <p:cNvPr id="471" name="Google Shape;471;p31"/>
          <p:cNvGrpSpPr/>
          <p:nvPr/>
        </p:nvGrpSpPr>
        <p:grpSpPr>
          <a:xfrm>
            <a:off x="260350" y="4183062"/>
            <a:ext cx="3052762" cy="1069975"/>
            <a:chOff x="164" y="2635"/>
            <a:chExt cx="1923" cy="674"/>
          </a:xfrm>
        </p:grpSpPr>
        <p:sp>
          <p:nvSpPr>
            <p:cNvPr id="472" name="Google Shape;472;p31"/>
            <p:cNvSpPr txBox="1"/>
            <p:nvPr/>
          </p:nvSpPr>
          <p:spPr>
            <a:xfrm>
              <a:off x="164" y="2635"/>
              <a:ext cx="1513" cy="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wait, on welcoming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socket accept() method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for client contact create,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socket on return </a:t>
              </a:r>
              <a:endParaRPr/>
            </a:p>
          </p:txBody>
        </p:sp>
        <p:cxnSp>
          <p:nvCxnSpPr>
            <p:cNvPr id="473" name="Google Shape;473;p31"/>
            <p:cNvCxnSpPr/>
            <p:nvPr/>
          </p:nvCxnSpPr>
          <p:spPr>
            <a:xfrm>
              <a:off x="1658" y="3053"/>
              <a:ext cx="429" cy="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74" name="Google Shape;474;p31"/>
          <p:cNvGrpSpPr/>
          <p:nvPr/>
        </p:nvGrpSpPr>
        <p:grpSpPr>
          <a:xfrm>
            <a:off x="573087" y="3351212"/>
            <a:ext cx="2406650" cy="749300"/>
            <a:chOff x="361" y="2111"/>
            <a:chExt cx="1516" cy="472"/>
          </a:xfrm>
        </p:grpSpPr>
        <p:sp>
          <p:nvSpPr>
            <p:cNvPr id="475" name="Google Shape;475;p31"/>
            <p:cNvSpPr txBox="1"/>
            <p:nvPr/>
          </p:nvSpPr>
          <p:spPr>
            <a:xfrm>
              <a:off x="361" y="2111"/>
              <a:ext cx="1252" cy="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welcoming socket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at port 6789</a:t>
              </a:r>
              <a:endParaRPr/>
            </a:p>
          </p:txBody>
        </p:sp>
        <p:cxnSp>
          <p:nvCxnSpPr>
            <p:cNvPr id="476" name="Google Shape;476;p31"/>
            <p:cNvCxnSpPr/>
            <p:nvPr/>
          </p:nvCxnSpPr>
          <p:spPr>
            <a:xfrm>
              <a:off x="1602" y="2417"/>
              <a:ext cx="275" cy="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77" name="Google Shape;477;p31"/>
          <p:cNvGrpSpPr/>
          <p:nvPr/>
        </p:nvGrpSpPr>
        <p:grpSpPr>
          <a:xfrm>
            <a:off x="619125" y="5360987"/>
            <a:ext cx="2678112" cy="749300"/>
            <a:chOff x="390" y="3377"/>
            <a:chExt cx="1687" cy="472"/>
          </a:xfrm>
        </p:grpSpPr>
        <p:sp>
          <p:nvSpPr>
            <p:cNvPr id="478" name="Google Shape;478;p31"/>
            <p:cNvSpPr txBox="1"/>
            <p:nvPr/>
          </p:nvSpPr>
          <p:spPr>
            <a:xfrm>
              <a:off x="390" y="3377"/>
              <a:ext cx="1228" cy="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input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stream, attached 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to socket</a:t>
              </a:r>
              <a:endParaRPr/>
            </a:p>
          </p:txBody>
        </p:sp>
        <p:cxnSp>
          <p:nvCxnSpPr>
            <p:cNvPr id="479" name="Google Shape;479;p31"/>
            <p:cNvCxnSpPr/>
            <p:nvPr/>
          </p:nvCxnSpPr>
          <p:spPr>
            <a:xfrm>
              <a:off x="1648" y="3500"/>
              <a:ext cx="429" cy="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descr="underline_base" id="480" name="Google Shape;4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79375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1"/>
          <p:cNvSpPr txBox="1"/>
          <p:nvPr/>
        </p:nvSpPr>
        <p:spPr>
          <a:xfrm>
            <a:off x="466725" y="150812"/>
            <a:ext cx="77724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Example: Java server (TCP)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88" name="Google Shape;488;p3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9" name="Google Shape;489;p32"/>
          <p:cNvSpPr txBox="1"/>
          <p:nvPr/>
        </p:nvSpPr>
        <p:spPr>
          <a:xfrm>
            <a:off x="1851025" y="1295400"/>
            <a:ext cx="6999287" cy="396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DataOutputStream  outToClient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new DataOutputStream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(connectionSocket.getOutputStream());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clientSentence = inFromClient.readLine();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capitalizedSentence = clientSentence.toUpperCase() + '\n';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outToClient.writeBytes(capitalizedSentence);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90" name="Google Shape;490;p32"/>
          <p:cNvSpPr txBox="1"/>
          <p:nvPr/>
        </p:nvSpPr>
        <p:spPr>
          <a:xfrm>
            <a:off x="788987" y="2492375"/>
            <a:ext cx="13652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read in  line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from socket</a:t>
            </a:r>
            <a:endParaRPr/>
          </a:p>
        </p:txBody>
      </p:sp>
      <p:sp>
        <p:nvSpPr>
          <p:cNvPr id="491" name="Google Shape;491;p32"/>
          <p:cNvSpPr txBox="1"/>
          <p:nvPr/>
        </p:nvSpPr>
        <p:spPr>
          <a:xfrm>
            <a:off x="60325" y="1495425"/>
            <a:ext cx="20939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create output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stream, attached 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 socket</a:t>
            </a:r>
            <a:endParaRPr/>
          </a:p>
        </p:txBody>
      </p:sp>
      <p:sp>
        <p:nvSpPr>
          <p:cNvPr id="492" name="Google Shape;492;p32"/>
          <p:cNvSpPr txBox="1"/>
          <p:nvPr/>
        </p:nvSpPr>
        <p:spPr>
          <a:xfrm>
            <a:off x="706437" y="3635375"/>
            <a:ext cx="14668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write out line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 socket</a:t>
            </a: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3209925" y="4567237"/>
            <a:ext cx="27241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end of while loop,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loop back and wait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another client connection</a:t>
            </a:r>
            <a:endParaRPr/>
          </a:p>
        </p:txBody>
      </p:sp>
      <p:cxnSp>
        <p:nvCxnSpPr>
          <p:cNvPr id="494" name="Google Shape;494;p32"/>
          <p:cNvCxnSpPr/>
          <p:nvPr/>
        </p:nvCxnSpPr>
        <p:spPr>
          <a:xfrm rot="10800000">
            <a:off x="2552700" y="4230687"/>
            <a:ext cx="647700" cy="604837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5" name="Google Shape;495;p32"/>
          <p:cNvCxnSpPr/>
          <p:nvPr/>
        </p:nvCxnSpPr>
        <p:spPr>
          <a:xfrm>
            <a:off x="2174875" y="1963737"/>
            <a:ext cx="33496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6" name="Google Shape;496;p32"/>
          <p:cNvCxnSpPr/>
          <p:nvPr/>
        </p:nvCxnSpPr>
        <p:spPr>
          <a:xfrm>
            <a:off x="2181225" y="2808287"/>
            <a:ext cx="33496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7" name="Google Shape;497;p32"/>
          <p:cNvCxnSpPr/>
          <p:nvPr/>
        </p:nvCxnSpPr>
        <p:spPr>
          <a:xfrm>
            <a:off x="2187575" y="3897312"/>
            <a:ext cx="33496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underline_base" id="498" name="Google Shape;4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79375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2"/>
          <p:cNvSpPr txBox="1"/>
          <p:nvPr/>
        </p:nvSpPr>
        <p:spPr>
          <a:xfrm>
            <a:off x="466725" y="150812"/>
            <a:ext cx="77724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Example: Java server (TCP)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506" name="Google Shape;506;p3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7" name="Google Shape;507;p33"/>
          <p:cNvSpPr txBox="1"/>
          <p:nvPr/>
        </p:nvSpPr>
        <p:spPr>
          <a:xfrm>
            <a:off x="422275" y="88900"/>
            <a:ext cx="77724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  app: TCP client</a:t>
            </a:r>
            <a:endParaRPr/>
          </a:p>
        </p:txBody>
      </p:sp>
      <p:sp>
        <p:nvSpPr>
          <p:cNvPr id="508" name="Google Shape;508;p33"/>
          <p:cNvSpPr txBox="1"/>
          <p:nvPr/>
        </p:nvSpPr>
        <p:spPr>
          <a:xfrm>
            <a:off x="2705100" y="1651000"/>
            <a:ext cx="5894387" cy="464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socket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serverName = ‘servername’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serverPort = 12000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 = socket.socket(socket.AF_INET,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socket.SOCK_STREAM)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clientSocket.connect((serverName,serverPort))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sentence = raw_input(‘Input lowercase sentence:’)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clientSocket.send(sentence)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modifiedSentence = clientSocket.recv(1024)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‘From Server:’, modifiedSentence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clientSocket.close()</a:t>
            </a:r>
            <a:endParaRPr/>
          </a:p>
        </p:txBody>
      </p:sp>
      <p:sp>
        <p:nvSpPr>
          <p:cNvPr id="509" name="Google Shape;509;p33"/>
          <p:cNvSpPr txBox="1"/>
          <p:nvPr/>
        </p:nvSpPr>
        <p:spPr>
          <a:xfrm>
            <a:off x="2717800" y="1168400"/>
            <a:ext cx="27066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Python TCPClient</a:t>
            </a:r>
            <a:endParaRPr/>
          </a:p>
        </p:txBody>
      </p:sp>
      <p:grpSp>
        <p:nvGrpSpPr>
          <p:cNvPr id="510" name="Google Shape;510;p33"/>
          <p:cNvGrpSpPr/>
          <p:nvPr/>
        </p:nvGrpSpPr>
        <p:grpSpPr>
          <a:xfrm>
            <a:off x="0" y="2670175"/>
            <a:ext cx="2778125" cy="523875"/>
            <a:chOff x="-811" y="2671324"/>
            <a:chExt cx="2778483" cy="523220"/>
          </a:xfrm>
        </p:grpSpPr>
        <p:sp>
          <p:nvSpPr>
            <p:cNvPr id="511" name="Google Shape;511;p33"/>
            <p:cNvSpPr txBox="1"/>
            <p:nvPr/>
          </p:nvSpPr>
          <p:spPr>
            <a:xfrm>
              <a:off x="-811" y="2671324"/>
              <a:ext cx="22718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TCP socket for server, remote port 12000</a:t>
              </a:r>
              <a:endParaRPr/>
            </a:p>
          </p:txBody>
        </p:sp>
        <p:cxnSp>
          <p:nvCxnSpPr>
            <p:cNvPr id="512" name="Google Shape;512;p33"/>
            <p:cNvCxnSpPr/>
            <p:nvPr/>
          </p:nvCxnSpPr>
          <p:spPr>
            <a:xfrm>
              <a:off x="2050143" y="3165929"/>
              <a:ext cx="727529" cy="272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13" name="Google Shape;513;p33"/>
          <p:cNvSpPr/>
          <p:nvPr/>
        </p:nvSpPr>
        <p:spPr>
          <a:xfrm>
            <a:off x="6286500" y="2895600"/>
            <a:ext cx="2247900" cy="508000"/>
          </a:xfrm>
          <a:prstGeom prst="ellipse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514" name="Google Shape;5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" y="795337"/>
            <a:ext cx="45704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33"/>
          <p:cNvGrpSpPr/>
          <p:nvPr/>
        </p:nvGrpSpPr>
        <p:grpSpPr>
          <a:xfrm>
            <a:off x="0" y="4157662"/>
            <a:ext cx="2794000" cy="523875"/>
            <a:chOff x="-17288" y="2918148"/>
            <a:chExt cx="2794960" cy="522566"/>
          </a:xfrm>
        </p:grpSpPr>
        <p:sp>
          <p:nvSpPr>
            <p:cNvPr id="516" name="Google Shape;516;p33"/>
            <p:cNvSpPr txBox="1"/>
            <p:nvPr/>
          </p:nvSpPr>
          <p:spPr>
            <a:xfrm>
              <a:off x="-17288" y="2918148"/>
              <a:ext cx="2271818" cy="522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No need to attach server name, port </a:t>
              </a:r>
              <a:endParaRPr/>
            </a:p>
          </p:txBody>
        </p:sp>
        <p:cxnSp>
          <p:nvCxnSpPr>
            <p:cNvPr id="517" name="Google Shape;517;p33"/>
            <p:cNvCxnSpPr/>
            <p:nvPr/>
          </p:nvCxnSpPr>
          <p:spPr>
            <a:xfrm>
              <a:off x="2050143" y="3165929"/>
              <a:ext cx="727529" cy="272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524" name="Google Shape;524;p3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5" name="Google Shape;525;p34"/>
          <p:cNvSpPr txBox="1"/>
          <p:nvPr/>
        </p:nvSpPr>
        <p:spPr>
          <a:xfrm>
            <a:off x="422275" y="88900"/>
            <a:ext cx="77724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 app: TCP server</a:t>
            </a:r>
            <a:endParaRPr/>
          </a:p>
        </p:txBody>
      </p:sp>
      <p:sp>
        <p:nvSpPr>
          <p:cNvPr id="526" name="Google Shape;526;p34"/>
          <p:cNvSpPr txBox="1"/>
          <p:nvPr/>
        </p:nvSpPr>
        <p:spPr>
          <a:xfrm>
            <a:off x="2717800" y="1651000"/>
            <a:ext cx="5997575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socket import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serverPort = 12000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 = socket(AF_INET,SOCK_STREAM)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serverSocket.bind((‘’,serverPort))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serverSocket.listen(1)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‘The server is ready to receive’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connectionSocket, addr = serverSocket.accept()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sentence = connectionSocket.recv(1024)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capitalizedSentence = sentence.upper()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connectionSocket.send(capitalizedSentence)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connectionSocket.close()</a:t>
            </a:r>
            <a:endParaRPr/>
          </a:p>
        </p:txBody>
      </p:sp>
      <p:sp>
        <p:nvSpPr>
          <p:cNvPr id="527" name="Google Shape;527;p34"/>
          <p:cNvSpPr txBox="1"/>
          <p:nvPr/>
        </p:nvSpPr>
        <p:spPr>
          <a:xfrm>
            <a:off x="2717800" y="1168400"/>
            <a:ext cx="28273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Python TCPServer</a:t>
            </a:r>
            <a:endParaRPr/>
          </a:p>
        </p:txBody>
      </p:sp>
      <p:grpSp>
        <p:nvGrpSpPr>
          <p:cNvPr id="528" name="Google Shape;528;p34"/>
          <p:cNvGrpSpPr/>
          <p:nvPr/>
        </p:nvGrpSpPr>
        <p:grpSpPr>
          <a:xfrm>
            <a:off x="152400" y="2173287"/>
            <a:ext cx="2559050" cy="566737"/>
            <a:chOff x="151614" y="2173972"/>
            <a:chExt cx="2559082" cy="566309"/>
          </a:xfrm>
        </p:grpSpPr>
        <p:sp>
          <p:nvSpPr>
            <p:cNvPr id="529" name="Google Shape;529;p34"/>
            <p:cNvSpPr txBox="1"/>
            <p:nvPr/>
          </p:nvSpPr>
          <p:spPr>
            <a:xfrm>
              <a:off x="151614" y="2173972"/>
              <a:ext cx="2559082" cy="566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TCP welcoming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socket</a:t>
              </a:r>
              <a:endParaRPr/>
            </a:p>
          </p:txBody>
        </p:sp>
        <p:cxnSp>
          <p:nvCxnSpPr>
            <p:cNvPr id="530" name="Google Shape;530;p34"/>
            <p:cNvCxnSpPr/>
            <p:nvPr/>
          </p:nvCxnSpPr>
          <p:spPr>
            <a:xfrm>
              <a:off x="1695045" y="2596011"/>
              <a:ext cx="930227" cy="1139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31" name="Google Shape;531;p34"/>
          <p:cNvGrpSpPr/>
          <p:nvPr/>
        </p:nvGrpSpPr>
        <p:grpSpPr>
          <a:xfrm>
            <a:off x="131762" y="3036887"/>
            <a:ext cx="2540000" cy="523875"/>
            <a:chOff x="169076" y="2884812"/>
            <a:chExt cx="2541127" cy="523220"/>
          </a:xfrm>
        </p:grpSpPr>
        <p:sp>
          <p:nvSpPr>
            <p:cNvPr id="532" name="Google Shape;532;p34"/>
            <p:cNvSpPr txBox="1"/>
            <p:nvPr/>
          </p:nvSpPr>
          <p:spPr>
            <a:xfrm>
              <a:off x="169076" y="2884812"/>
              <a:ext cx="22718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server begins listening for  incoming TCP requests</a:t>
              </a:r>
              <a:endParaRPr/>
            </a:p>
          </p:txBody>
        </p:sp>
        <p:cxnSp>
          <p:nvCxnSpPr>
            <p:cNvPr id="533" name="Google Shape;533;p34"/>
            <p:cNvCxnSpPr/>
            <p:nvPr/>
          </p:nvCxnSpPr>
          <p:spPr>
            <a:xfrm>
              <a:off x="1982674" y="3169104"/>
              <a:ext cx="727529" cy="272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34" name="Google Shape;534;p34"/>
          <p:cNvGrpSpPr/>
          <p:nvPr/>
        </p:nvGrpSpPr>
        <p:grpSpPr>
          <a:xfrm>
            <a:off x="528637" y="3816350"/>
            <a:ext cx="2155825" cy="298450"/>
            <a:chOff x="553383" y="3714241"/>
            <a:chExt cx="2157273" cy="299227"/>
          </a:xfrm>
        </p:grpSpPr>
        <p:sp>
          <p:nvSpPr>
            <p:cNvPr id="535" name="Google Shape;535;p34"/>
            <p:cNvSpPr txBox="1"/>
            <p:nvPr/>
          </p:nvSpPr>
          <p:spPr>
            <a:xfrm>
              <a:off x="553383" y="3714241"/>
              <a:ext cx="1194763" cy="29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loop forever</a:t>
              </a:r>
              <a:endParaRPr/>
            </a:p>
          </p:txBody>
        </p:sp>
        <p:cxnSp>
          <p:nvCxnSpPr>
            <p:cNvPr id="536" name="Google Shape;536;p34"/>
            <p:cNvCxnSpPr/>
            <p:nvPr/>
          </p:nvCxnSpPr>
          <p:spPr>
            <a:xfrm flipH="1" rot="10800000">
              <a:off x="1266031" y="3964781"/>
              <a:ext cx="1444625" cy="3969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37" name="Google Shape;537;p34"/>
          <p:cNvGrpSpPr/>
          <p:nvPr/>
        </p:nvGrpSpPr>
        <p:grpSpPr>
          <a:xfrm>
            <a:off x="198437" y="4176712"/>
            <a:ext cx="2813050" cy="752475"/>
            <a:chOff x="380319" y="3965998"/>
            <a:chExt cx="2392469" cy="752685"/>
          </a:xfrm>
        </p:grpSpPr>
        <p:sp>
          <p:nvSpPr>
            <p:cNvPr id="538" name="Google Shape;538;p34"/>
            <p:cNvSpPr txBox="1"/>
            <p:nvPr/>
          </p:nvSpPr>
          <p:spPr>
            <a:xfrm>
              <a:off x="380319" y="3965998"/>
              <a:ext cx="2184910" cy="7526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server waits on accept()</a:t>
              </a:r>
              <a:endParaRPr/>
            </a:p>
            <a:p>
              <a:pPr indent="0" lvl="0" marL="0" marR="0" rtl="0" algn="l">
                <a:lnSpc>
                  <a:spcPct val="114285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for incoming requests, new socket created on return</a:t>
              </a:r>
              <a:endParaRPr/>
            </a:p>
          </p:txBody>
        </p:sp>
        <p:cxnSp>
          <p:nvCxnSpPr>
            <p:cNvPr id="539" name="Google Shape;539;p34"/>
            <p:cNvCxnSpPr/>
            <p:nvPr/>
          </p:nvCxnSpPr>
          <p:spPr>
            <a:xfrm flipH="1" rot="10800000">
              <a:off x="2231565" y="4229808"/>
              <a:ext cx="541223" cy="5869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40" name="Google Shape;540;p34"/>
          <p:cNvGrpSpPr/>
          <p:nvPr/>
        </p:nvGrpSpPr>
        <p:grpSpPr>
          <a:xfrm>
            <a:off x="258762" y="5149850"/>
            <a:ext cx="2860675" cy="523875"/>
            <a:chOff x="316741" y="4661874"/>
            <a:chExt cx="2859521" cy="524153"/>
          </a:xfrm>
        </p:grpSpPr>
        <p:sp>
          <p:nvSpPr>
            <p:cNvPr id="541" name="Google Shape;541;p34"/>
            <p:cNvSpPr txBox="1"/>
            <p:nvPr/>
          </p:nvSpPr>
          <p:spPr>
            <a:xfrm>
              <a:off x="316741" y="4661874"/>
              <a:ext cx="2349500" cy="524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read bytes from socket (but not address as in UDP)</a:t>
              </a:r>
              <a:endParaRPr/>
            </a:p>
          </p:txBody>
        </p:sp>
        <p:cxnSp>
          <p:nvCxnSpPr>
            <p:cNvPr id="542" name="Google Shape;542;p34"/>
            <p:cNvCxnSpPr/>
            <p:nvPr/>
          </p:nvCxnSpPr>
          <p:spPr>
            <a:xfrm>
              <a:off x="1875609" y="4682209"/>
              <a:ext cx="1300653" cy="499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43" name="Google Shape;543;p34"/>
          <p:cNvGrpSpPr/>
          <p:nvPr/>
        </p:nvGrpSpPr>
        <p:grpSpPr>
          <a:xfrm>
            <a:off x="127000" y="5759450"/>
            <a:ext cx="2878137" cy="738187"/>
            <a:chOff x="162014" y="4686636"/>
            <a:chExt cx="2878315" cy="738664"/>
          </a:xfrm>
        </p:grpSpPr>
        <p:sp>
          <p:nvSpPr>
            <p:cNvPr id="544" name="Google Shape;544;p34"/>
            <p:cNvSpPr txBox="1"/>
            <p:nvPr/>
          </p:nvSpPr>
          <p:spPr>
            <a:xfrm>
              <a:off x="162014" y="4686636"/>
              <a:ext cx="23495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close connection to this client (but </a:t>
              </a:r>
              <a:r>
                <a:rPr b="0" i="1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not</a:t>
              </a: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welcoming socket)</a:t>
              </a:r>
              <a:endParaRPr/>
            </a:p>
          </p:txBody>
        </p:sp>
        <p:cxnSp>
          <p:nvCxnSpPr>
            <p:cNvPr id="545" name="Google Shape;545;p34"/>
            <p:cNvCxnSpPr/>
            <p:nvPr/>
          </p:nvCxnSpPr>
          <p:spPr>
            <a:xfrm>
              <a:off x="2184198" y="4843734"/>
              <a:ext cx="856131" cy="2269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descr="underline_base" id="546" name="Google Shape;5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769937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61277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Socket programming </a:t>
            </a:r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492125" y="1395412"/>
            <a:ext cx="802163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22228B"/>
                </a:solidFill>
                <a:latin typeface="Gill Sans"/>
                <a:ea typeface="Gill Sans"/>
                <a:cs typeface="Gill Sans"/>
                <a:sym typeface="Gill Sans"/>
              </a:rPr>
              <a:t>Two socket types for two transport services:</a:t>
            </a:r>
            <a:endParaRPr/>
          </a:p>
          <a:p>
            <a:pPr indent="-342900" lvl="1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UDP:</a:t>
            </a: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unreliable datagram</a:t>
            </a:r>
            <a:endParaRPr b="0" i="1" sz="24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TCP: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reliable, byte stream-oriented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85" name="Google Shape;1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857250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/>
        </p:nvSpPr>
        <p:spPr>
          <a:xfrm>
            <a:off x="285750" y="2981325"/>
            <a:ext cx="802163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2800"/>
              <a:buFont typeface="Gill Sans"/>
              <a:buNone/>
            </a:pPr>
            <a:r>
              <a:rPr b="0" i="1" lang="en-US" sz="2800" u="none" cap="none" strike="noStrike">
                <a:solidFill>
                  <a:srgbClr val="22228B"/>
                </a:solidFill>
                <a:latin typeface="Gill Sans"/>
                <a:ea typeface="Gill Sans"/>
                <a:cs typeface="Gill Sans"/>
                <a:sym typeface="Gill Sans"/>
              </a:rPr>
              <a:t>Application Example:</a:t>
            </a:r>
            <a:endParaRPr/>
          </a:p>
          <a:p>
            <a:pPr indent="-514350" lvl="0" marL="5143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Comic Sans M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 reads a line of characters (data) from its keyboard and sends the data to the server.</a:t>
            </a:r>
            <a:endParaRPr/>
          </a:p>
          <a:p>
            <a:pPr indent="-514350" lvl="0" marL="5143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Comic Sans M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server receives the data and converts characters to uppercase.</a:t>
            </a:r>
            <a:endParaRPr/>
          </a:p>
          <a:p>
            <a:pPr indent="-514350" lvl="0" marL="5143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Comic Sans M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server sends the modified data to the client.</a:t>
            </a:r>
            <a:endParaRPr/>
          </a:p>
          <a:p>
            <a:pPr indent="-514350" lvl="0" marL="5143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Comic Sans M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client receives the modified data and displays the line on its screen.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94" name="Google Shape;1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75" y="790575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>
            <p:ph type="title"/>
          </p:nvPr>
        </p:nvSpPr>
        <p:spPr>
          <a:xfrm>
            <a:off x="51117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Socket programming </a:t>
            </a:r>
            <a:r>
              <a:rPr b="0" i="1" lang="en-US" sz="4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with UDP</a:t>
            </a:r>
            <a:endParaRPr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455612" y="1354137"/>
            <a:ext cx="72659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UDP: no “connection” between client &amp;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handshaking before sending data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sender explicitly attaches IP destination address and port # to each packet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rcvr extracts sender IP address and port# from received packet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UDP: transmitted data may be lost or received out-of-order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Application viewpoint:</a:t>
            </a:r>
            <a:endParaRPr/>
          </a:p>
          <a:p>
            <a:pPr indent="-342900" lvl="0" marL="3429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UDP provides </a:t>
            </a:r>
            <a:r>
              <a:rPr b="0" i="1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unreliable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transfer  of groups of bytes (“datagrams”)  between client and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995862" y="3198812"/>
            <a:ext cx="18415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4889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Client/server socket interaction: UDP</a:t>
            </a: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5510212" y="4081462"/>
            <a:ext cx="2211387" cy="2111375"/>
            <a:chOff x="3485" y="2550"/>
            <a:chExt cx="1393" cy="1330"/>
          </a:xfrm>
        </p:grpSpPr>
        <p:grpSp>
          <p:nvGrpSpPr>
            <p:cNvPr id="205" name="Google Shape;205;p20"/>
            <p:cNvGrpSpPr/>
            <p:nvPr/>
          </p:nvGrpSpPr>
          <p:grpSpPr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206" name="Google Shape;206;p20"/>
              <p:cNvSpPr txBox="1"/>
              <p:nvPr/>
            </p:nvSpPr>
            <p:spPr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close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</a:t>
                </a:r>
                <a:r>
                  <a:rPr b="0" i="0" lang="en-US" sz="18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cxnSp>
            <p:nvCxnSpPr>
              <p:cNvPr id="207" name="Google Shape;207;p20"/>
              <p:cNvCxnSpPr/>
              <p:nvPr/>
            </p:nvCxnSpPr>
            <p:spPr>
              <a:xfrm>
                <a:off x="3936" y="3318"/>
                <a:ext cx="0" cy="20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08" name="Google Shape;208;p20"/>
              <p:cNvSpPr txBox="1"/>
              <p:nvPr/>
            </p:nvSpPr>
            <p:spPr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read datagram from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</a:t>
                </a:r>
                <a:endParaRPr/>
              </a:p>
            </p:txBody>
          </p:sp>
        </p:grpSp>
        <p:cxnSp>
          <p:nvCxnSpPr>
            <p:cNvPr id="209" name="Google Shape;209;p20"/>
            <p:cNvCxnSpPr/>
            <p:nvPr/>
          </p:nvCxnSpPr>
          <p:spPr>
            <a:xfrm>
              <a:off x="3864" y="2550"/>
              <a:ext cx="0" cy="522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10" name="Google Shape;210;p20"/>
          <p:cNvGrpSpPr/>
          <p:nvPr/>
        </p:nvGrpSpPr>
        <p:grpSpPr>
          <a:xfrm>
            <a:off x="3000375" y="1333500"/>
            <a:ext cx="6203950" cy="2690812"/>
            <a:chOff x="1890" y="840"/>
            <a:chExt cx="3908" cy="1695"/>
          </a:xfrm>
        </p:grpSpPr>
        <p:grpSp>
          <p:nvGrpSpPr>
            <p:cNvPr id="211" name="Google Shape;211;p20"/>
            <p:cNvGrpSpPr/>
            <p:nvPr/>
          </p:nvGrpSpPr>
          <p:grpSpPr>
            <a:xfrm>
              <a:off x="3397" y="1240"/>
              <a:ext cx="1296" cy="612"/>
              <a:chOff x="3241" y="1750"/>
              <a:chExt cx="1296" cy="612"/>
            </a:xfrm>
          </p:grpSpPr>
          <p:sp>
            <p:nvSpPr>
              <p:cNvPr id="212" name="Google Shape;212;p20"/>
              <p:cNvSpPr txBox="1"/>
              <p:nvPr/>
            </p:nvSpPr>
            <p:spPr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create socket: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0"/>
              <p:cNvSpPr txBox="1"/>
              <p:nvPr/>
            </p:nvSpPr>
            <p:spPr>
              <a:xfrm>
                <a:off x="3241" y="1944"/>
                <a:ext cx="1296" cy="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11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 =</a:t>
                </a:r>
                <a:endParaRPr/>
              </a:p>
              <a:p>
                <a:pPr indent="0" lvl="0" marL="0" marR="0" rtl="0" algn="l">
                  <a:lnSpc>
                    <a:spcPct val="111111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DatagramSocket()</a:t>
                </a:r>
                <a:endParaRPr/>
              </a:p>
            </p:txBody>
          </p:sp>
        </p:grpSp>
        <p:sp>
          <p:nvSpPr>
            <p:cNvPr id="214" name="Google Shape;214;p20"/>
            <p:cNvSpPr txBox="1"/>
            <p:nvPr/>
          </p:nvSpPr>
          <p:spPr>
            <a:xfrm>
              <a:off x="3570" y="840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3389" y="1953"/>
              <a:ext cx="2409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datagram with server IP and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port=x; send datagram via</a:t>
              </a:r>
              <a:b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clientSocket</a:t>
              </a:r>
              <a:endParaRPr/>
            </a:p>
          </p:txBody>
        </p:sp>
        <p:cxnSp>
          <p:nvCxnSpPr>
            <p:cNvPr id="216" name="Google Shape;216;p20"/>
            <p:cNvCxnSpPr/>
            <p:nvPr/>
          </p:nvCxnSpPr>
          <p:spPr>
            <a:xfrm>
              <a:off x="3828" y="1830"/>
              <a:ext cx="0" cy="204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7" name="Google Shape;217;p20"/>
            <p:cNvCxnSpPr/>
            <p:nvPr/>
          </p:nvCxnSpPr>
          <p:spPr>
            <a:xfrm flipH="1">
              <a:off x="1890" y="2208"/>
              <a:ext cx="1518" cy="252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18" name="Google Shape;218;p20"/>
          <p:cNvSpPr txBox="1"/>
          <p:nvPr/>
        </p:nvSpPr>
        <p:spPr>
          <a:xfrm>
            <a:off x="820737" y="2187575"/>
            <a:ext cx="2462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socket, port= x: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833437" y="2482850"/>
            <a:ext cx="2173287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serverSocket =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DatagramSocket(x)</a:t>
            </a:r>
            <a:endParaRPr/>
          </a:p>
        </p:txBody>
      </p:sp>
      <p:grpSp>
        <p:nvGrpSpPr>
          <p:cNvPr id="220" name="Google Shape;220;p20"/>
          <p:cNvGrpSpPr/>
          <p:nvPr/>
        </p:nvGrpSpPr>
        <p:grpSpPr>
          <a:xfrm>
            <a:off x="1316037" y="3146425"/>
            <a:ext cx="2211387" cy="1122362"/>
            <a:chOff x="885" y="1982"/>
            <a:chExt cx="1393" cy="707"/>
          </a:xfrm>
        </p:grpSpPr>
        <p:cxnSp>
          <p:nvCxnSpPr>
            <p:cNvPr id="221" name="Google Shape;221;p20"/>
            <p:cNvCxnSpPr/>
            <p:nvPr/>
          </p:nvCxnSpPr>
          <p:spPr>
            <a:xfrm>
              <a:off x="1276" y="1982"/>
              <a:ext cx="0" cy="366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2" name="Google Shape;222;p20"/>
            <p:cNvSpPr txBox="1"/>
            <p:nvPr/>
          </p:nvSpPr>
          <p:spPr>
            <a:xfrm>
              <a:off x="885" y="2282"/>
              <a:ext cx="1393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 datagram from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serverSocke</a:t>
              </a: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  <p:grpSp>
        <p:nvGrpSpPr>
          <p:cNvPr id="223" name="Google Shape;223;p20"/>
          <p:cNvGrpSpPr/>
          <p:nvPr/>
        </p:nvGrpSpPr>
        <p:grpSpPr>
          <a:xfrm>
            <a:off x="1338262" y="4295775"/>
            <a:ext cx="3973512" cy="1660525"/>
            <a:chOff x="899" y="2720"/>
            <a:chExt cx="2503" cy="1046"/>
          </a:xfrm>
        </p:grpSpPr>
        <p:sp>
          <p:nvSpPr>
            <p:cNvPr id="224" name="Google Shape;224;p20"/>
            <p:cNvSpPr txBox="1"/>
            <p:nvPr/>
          </p:nvSpPr>
          <p:spPr>
            <a:xfrm>
              <a:off x="899" y="2835"/>
              <a:ext cx="1062" cy="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write reply to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serverSocket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specifying </a:t>
              </a:r>
              <a:b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 address,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port number</a:t>
              </a:r>
              <a:endParaRPr/>
            </a:p>
          </p:txBody>
        </p:sp>
        <p:cxnSp>
          <p:nvCxnSpPr>
            <p:cNvPr id="225" name="Google Shape;225;p20"/>
            <p:cNvCxnSpPr/>
            <p:nvPr/>
          </p:nvCxnSpPr>
          <p:spPr>
            <a:xfrm>
              <a:off x="1302" y="2720"/>
              <a:ext cx="0" cy="198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1866" y="2970"/>
              <a:ext cx="1536" cy="18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27" name="Google Shape;227;p20"/>
          <p:cNvSpPr txBox="1"/>
          <p:nvPr/>
        </p:nvSpPr>
        <p:spPr>
          <a:xfrm>
            <a:off x="7618412" y="6532562"/>
            <a:ext cx="1452562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 2-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underline_base"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782637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647700" y="1304925"/>
            <a:ext cx="3686175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server</a:t>
            </a: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(running</a:t>
            </a:r>
            <a:r>
              <a:rPr b="0" i="0" lang="en-US" sz="2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on</a:t>
            </a: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serverIP</a:t>
            </a: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5411787" y="1301750"/>
            <a:ext cx="962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client</a:t>
            </a:r>
            <a:endParaRPr/>
          </a:p>
        </p:txBody>
      </p:sp>
      <p:cxnSp>
        <p:nvCxnSpPr>
          <p:cNvPr id="231" name="Google Shape;231;p20"/>
          <p:cNvCxnSpPr/>
          <p:nvPr/>
        </p:nvCxnSpPr>
        <p:spPr>
          <a:xfrm>
            <a:off x="804862" y="1755775"/>
            <a:ext cx="3341687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2" name="Google Shape;232;p20"/>
          <p:cNvCxnSpPr/>
          <p:nvPr/>
        </p:nvCxnSpPr>
        <p:spPr>
          <a:xfrm>
            <a:off x="5545137" y="1766887"/>
            <a:ext cx="6762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2185987" y="1336675"/>
            <a:ext cx="6326187" cy="485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java.io.*;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java.net.*;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UDPClient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main(String args[]) throws 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BufferedReader inFromUser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new BufferedReader(new InputStreamReader(System.in));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DatagramSocket clientSocket = new DatagramSocket();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InetAddress IPAddress = InetAddress.getByName("hostname");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byte[] sendData = new byte[1024];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byte[] receiveData = new byte[1024];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sentence = inFromUser.readLine();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sendData = sentence.getBytes();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695325" y="2930525"/>
            <a:ext cx="14414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input stream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655637" y="3540125"/>
            <a:ext cx="14414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client socket</a:t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279400" y="4143375"/>
            <a:ext cx="18478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translate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hostname to IP 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addr using DNS</a:t>
            </a:r>
            <a:endParaRPr/>
          </a:p>
        </p:txBody>
      </p:sp>
      <p:pic>
        <p:nvPicPr>
          <p:cNvPr descr="underline_base" id="244" name="Google Shape;2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37" y="94615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 txBox="1"/>
          <p:nvPr/>
        </p:nvSpPr>
        <p:spPr>
          <a:xfrm>
            <a:off x="533400" y="214312"/>
            <a:ext cx="6215062" cy="103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Example: Java client (UDP)</a:t>
            </a:r>
            <a:endParaRPr/>
          </a:p>
        </p:txBody>
      </p:sp>
      <p:cxnSp>
        <p:nvCxnSpPr>
          <p:cNvPr id="246" name="Google Shape;246;p21"/>
          <p:cNvCxnSpPr/>
          <p:nvPr/>
        </p:nvCxnSpPr>
        <p:spPr>
          <a:xfrm>
            <a:off x="2141537" y="3254375"/>
            <a:ext cx="31591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7" name="Google Shape;247;p21"/>
          <p:cNvCxnSpPr/>
          <p:nvPr/>
        </p:nvCxnSpPr>
        <p:spPr>
          <a:xfrm>
            <a:off x="2162175" y="3973512"/>
            <a:ext cx="31591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8" name="Google Shape;248;p21"/>
          <p:cNvCxnSpPr/>
          <p:nvPr/>
        </p:nvCxnSpPr>
        <p:spPr>
          <a:xfrm>
            <a:off x="2160587" y="4452937"/>
            <a:ext cx="31591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2376487" y="1630362"/>
            <a:ext cx="5949950" cy="4613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DatagramPacket sendPacket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new DatagramPacket(sendData, sendData.length,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IPAddress, 9876);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clientSocket.send(sendPacket);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DatagramPacket receivePacket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new DatagramPacket(receiveData, receiveData.length);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clientSocket.receive(receivePacket);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modifiedSentence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new String(receivePacket.getData());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System.out.println("FROM SERVER:" + modifiedSentence);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clientSocket.close();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55562" y="1528762"/>
            <a:ext cx="2392362" cy="102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create datagram with data-to-send,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length, IP addr, port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752475" y="2525712"/>
            <a:ext cx="17081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send datagram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 server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788987" y="3724275"/>
            <a:ext cx="16700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read datagram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from server</a:t>
            </a:r>
            <a:endParaRPr/>
          </a:p>
        </p:txBody>
      </p:sp>
      <p:pic>
        <p:nvPicPr>
          <p:cNvPr descr="underline_base"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37" y="94615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 txBox="1"/>
          <p:nvPr/>
        </p:nvSpPr>
        <p:spPr>
          <a:xfrm>
            <a:off x="533400" y="214312"/>
            <a:ext cx="6215062" cy="103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Example: Java client (UDP)</a:t>
            </a:r>
            <a:endParaRPr/>
          </a:p>
        </p:txBody>
      </p:sp>
      <p:cxnSp>
        <p:nvCxnSpPr>
          <p:cNvPr id="262" name="Google Shape;262;p22"/>
          <p:cNvCxnSpPr/>
          <p:nvPr/>
        </p:nvCxnSpPr>
        <p:spPr>
          <a:xfrm>
            <a:off x="2459037" y="1795462"/>
            <a:ext cx="31591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3" name="Google Shape;263;p22"/>
          <p:cNvCxnSpPr/>
          <p:nvPr/>
        </p:nvCxnSpPr>
        <p:spPr>
          <a:xfrm>
            <a:off x="2478087" y="2792412"/>
            <a:ext cx="31591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2474912" y="4011612"/>
            <a:ext cx="315912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71" name="Google Shape;271;p2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2565400" y="1541462"/>
            <a:ext cx="6159500" cy="4613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java.io.*;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java.net.*;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UDPServer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static void main(String args[]) throws 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DatagramSocket serverSocket = new DatagramSocket(9876);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byte[] receiveData = new byte[1024];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byte[] sendData  = new byte[1024];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while(true)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DatagramPacket receivePacket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new DatagramPacket(receiveData, receiveData.length);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serverSocket.receive(receivePacket);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538162" y="2873375"/>
            <a:ext cx="18732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datagram socket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at port 9876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336550" y="5059362"/>
            <a:ext cx="20764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create space for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received datagram</a:t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1195387" y="5751512"/>
            <a:ext cx="12255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receive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pic>
        <p:nvPicPr>
          <p:cNvPr descr="underline_base"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37" y="94615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/>
        </p:nvSpPr>
        <p:spPr>
          <a:xfrm>
            <a:off x="533400" y="214312"/>
            <a:ext cx="6215062" cy="103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Example: Java server (UDP)</a:t>
            </a:r>
            <a:endParaRPr/>
          </a:p>
        </p:txBody>
      </p:sp>
      <p:cxnSp>
        <p:nvCxnSpPr>
          <p:cNvPr id="278" name="Google Shape;278;p23"/>
          <p:cNvCxnSpPr/>
          <p:nvPr/>
        </p:nvCxnSpPr>
        <p:spPr>
          <a:xfrm>
            <a:off x="2405062" y="3438525"/>
            <a:ext cx="41433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9" name="Google Shape;279;p23"/>
          <p:cNvCxnSpPr/>
          <p:nvPr/>
        </p:nvCxnSpPr>
        <p:spPr>
          <a:xfrm>
            <a:off x="2427287" y="5375275"/>
            <a:ext cx="41433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0" name="Google Shape;280;p23"/>
          <p:cNvCxnSpPr/>
          <p:nvPr/>
        </p:nvCxnSpPr>
        <p:spPr>
          <a:xfrm>
            <a:off x="2428875" y="5973762"/>
            <a:ext cx="41433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1851025" y="1173162"/>
            <a:ext cx="6562725" cy="485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String sentence = new String(receivePacket.getData());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InetAddress IPAddress = receivePacket.getAddress();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int port = receivePacket.getPort();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String capitalizedSentence = sentence.toUpperCase();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sendData = capitalizedSentence.getBytes();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DatagramPacket sendPacket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new DatagramPacket(sendData, sendData.length, IPAddress,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port);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serverSocket.send(sendPacket);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49212" y="1798637"/>
            <a:ext cx="209391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get IP addr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port #, of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973137" y="4570412"/>
            <a:ext cx="11493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write out 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 socket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3162300" y="5727700"/>
            <a:ext cx="24066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end of while loop,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loop back and wait for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another datagram</a:t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 rot="10800000">
            <a:off x="2562225" y="5295900"/>
            <a:ext cx="647700" cy="604837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3" name="Google Shape;293;p24"/>
          <p:cNvSpPr txBox="1"/>
          <p:nvPr/>
        </p:nvSpPr>
        <p:spPr>
          <a:xfrm>
            <a:off x="271462" y="3743325"/>
            <a:ext cx="18478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create datagram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 send to client</a:t>
            </a:r>
            <a:endParaRPr/>
          </a:p>
        </p:txBody>
      </p:sp>
      <p:pic>
        <p:nvPicPr>
          <p:cNvPr descr="underline_base" id="294" name="Google Shape;2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37" y="94615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4"/>
          <p:cNvSpPr txBox="1"/>
          <p:nvPr/>
        </p:nvSpPr>
        <p:spPr>
          <a:xfrm>
            <a:off x="533400" y="214312"/>
            <a:ext cx="6215062" cy="103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Example: Java server (UDP)</a:t>
            </a:r>
            <a:endParaRPr/>
          </a:p>
        </p:txBody>
      </p:sp>
      <p:cxnSp>
        <p:nvCxnSpPr>
          <p:cNvPr id="296" name="Google Shape;296;p24"/>
          <p:cNvCxnSpPr/>
          <p:nvPr/>
        </p:nvCxnSpPr>
        <p:spPr>
          <a:xfrm>
            <a:off x="2120900" y="2090737"/>
            <a:ext cx="33655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7" name="Google Shape;297;p24"/>
          <p:cNvCxnSpPr/>
          <p:nvPr/>
        </p:nvCxnSpPr>
        <p:spPr>
          <a:xfrm>
            <a:off x="2117725" y="2576512"/>
            <a:ext cx="33655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8" name="Google Shape;298;p24"/>
          <p:cNvCxnSpPr/>
          <p:nvPr/>
        </p:nvCxnSpPr>
        <p:spPr>
          <a:xfrm>
            <a:off x="2120900" y="4029075"/>
            <a:ext cx="33655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9" name="Google Shape;299;p24"/>
          <p:cNvCxnSpPr/>
          <p:nvPr/>
        </p:nvCxnSpPr>
        <p:spPr>
          <a:xfrm>
            <a:off x="2120900" y="5000625"/>
            <a:ext cx="33655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422275" y="88900"/>
            <a:ext cx="77724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Example app: UDP client</a:t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2705100" y="1651000"/>
            <a:ext cx="6167437" cy="464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socket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serverName = ‘hostname’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serverPort = 12000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 = socket.socket(socket.AF_INET,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socket.SOCK_DGRAM)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= raw_input(’Input lowercase sentence:’)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clientSocket.sendto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(message,(serverName, serverPort))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modifiedMessage, serverAddress =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clientSocket.recvfrom(2048)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modifiedMessage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clientSocket.close()</a:t>
            </a:r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2717800" y="1168400"/>
            <a:ext cx="27416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Python UDPClient</a:t>
            </a:r>
            <a:endParaRPr/>
          </a:p>
        </p:txBody>
      </p:sp>
      <p:grpSp>
        <p:nvGrpSpPr>
          <p:cNvPr id="310" name="Google Shape;310;p25"/>
          <p:cNvGrpSpPr/>
          <p:nvPr/>
        </p:nvGrpSpPr>
        <p:grpSpPr>
          <a:xfrm>
            <a:off x="228600" y="1606550"/>
            <a:ext cx="2451100" cy="546100"/>
            <a:chOff x="228727" y="1605758"/>
            <a:chExt cx="2450973" cy="547500"/>
          </a:xfrm>
        </p:grpSpPr>
        <p:sp>
          <p:nvSpPr>
            <p:cNvPr id="311" name="Google Shape;311;p25"/>
            <p:cNvSpPr txBox="1"/>
            <p:nvPr/>
          </p:nvSpPr>
          <p:spPr>
            <a:xfrm>
              <a:off x="228727" y="1605758"/>
              <a:ext cx="2057612" cy="5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include Python’s socket </a:t>
              </a:r>
              <a:endParaRPr/>
            </a:p>
            <a:p>
              <a:pPr indent="0" lvl="0" marL="0" marR="0" rtl="0" algn="l">
                <a:lnSpc>
                  <a:spcPct val="114285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library</a:t>
              </a:r>
              <a:endParaRPr/>
            </a:p>
          </p:txBody>
        </p:sp>
        <p:cxnSp>
          <p:nvCxnSpPr>
            <p:cNvPr id="312" name="Google Shape;312;p25"/>
            <p:cNvCxnSpPr/>
            <p:nvPr/>
          </p:nvCxnSpPr>
          <p:spPr>
            <a:xfrm flipH="1" rot="10800000">
              <a:off x="952522" y="1930400"/>
              <a:ext cx="1727178" cy="8139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13" name="Google Shape;313;p25"/>
          <p:cNvGrpSpPr/>
          <p:nvPr/>
        </p:nvGrpSpPr>
        <p:grpSpPr>
          <a:xfrm>
            <a:off x="190500" y="2930525"/>
            <a:ext cx="2587625" cy="523875"/>
            <a:chOff x="189714" y="2918150"/>
            <a:chExt cx="2587958" cy="523220"/>
          </a:xfrm>
        </p:grpSpPr>
        <p:sp>
          <p:nvSpPr>
            <p:cNvPr id="314" name="Google Shape;314;p25"/>
            <p:cNvSpPr txBox="1"/>
            <p:nvPr/>
          </p:nvSpPr>
          <p:spPr>
            <a:xfrm>
              <a:off x="189714" y="2918150"/>
              <a:ext cx="22718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UDP socket for server</a:t>
              </a:r>
              <a:endParaRPr/>
            </a:p>
          </p:txBody>
        </p:sp>
        <p:cxnSp>
          <p:nvCxnSpPr>
            <p:cNvPr id="315" name="Google Shape;315;p25"/>
            <p:cNvCxnSpPr/>
            <p:nvPr/>
          </p:nvCxnSpPr>
          <p:spPr>
            <a:xfrm>
              <a:off x="2050143" y="3165929"/>
              <a:ext cx="727529" cy="272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16" name="Google Shape;316;p25"/>
          <p:cNvGrpSpPr/>
          <p:nvPr/>
        </p:nvGrpSpPr>
        <p:grpSpPr>
          <a:xfrm>
            <a:off x="215900" y="3530600"/>
            <a:ext cx="2505075" cy="547687"/>
            <a:chOff x="215900" y="3530600"/>
            <a:chExt cx="2505529" cy="547500"/>
          </a:xfrm>
        </p:grpSpPr>
        <p:sp>
          <p:nvSpPr>
            <p:cNvPr id="317" name="Google Shape;317;p25"/>
            <p:cNvSpPr txBox="1"/>
            <p:nvPr/>
          </p:nvSpPr>
          <p:spPr>
            <a:xfrm>
              <a:off x="215900" y="3530600"/>
              <a:ext cx="1621833" cy="5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get user keyboard</a:t>
              </a:r>
              <a:endParaRPr/>
            </a:p>
            <a:p>
              <a:pPr indent="0" lvl="0" marL="0" marR="0" rtl="0" algn="l">
                <a:lnSpc>
                  <a:spcPct val="114285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input </a:t>
              </a:r>
              <a:endParaRPr/>
            </a:p>
          </p:txBody>
        </p:sp>
        <p:cxnSp>
          <p:nvCxnSpPr>
            <p:cNvPr id="318" name="Google Shape;318;p25"/>
            <p:cNvCxnSpPr/>
            <p:nvPr/>
          </p:nvCxnSpPr>
          <p:spPr>
            <a:xfrm flipH="1" rot="10800000">
              <a:off x="762000" y="3968752"/>
              <a:ext cx="1959429" cy="4534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19" name="Google Shape;319;p25"/>
          <p:cNvGrpSpPr/>
          <p:nvPr/>
        </p:nvGrpSpPr>
        <p:grpSpPr>
          <a:xfrm>
            <a:off x="166687" y="4064000"/>
            <a:ext cx="2568575" cy="523875"/>
            <a:chOff x="166472" y="4064002"/>
            <a:chExt cx="2568858" cy="522566"/>
          </a:xfrm>
        </p:grpSpPr>
        <p:sp>
          <p:nvSpPr>
            <p:cNvPr id="320" name="Google Shape;320;p25"/>
            <p:cNvSpPr txBox="1"/>
            <p:nvPr/>
          </p:nvSpPr>
          <p:spPr>
            <a:xfrm>
              <a:off x="166472" y="4064002"/>
              <a:ext cx="2349500" cy="522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Attach server name, port to message; send into socket</a:t>
              </a:r>
              <a:endParaRPr/>
            </a:p>
          </p:txBody>
        </p:sp>
        <p:cxnSp>
          <p:nvCxnSpPr>
            <p:cNvPr id="321" name="Google Shape;321;p25"/>
            <p:cNvCxnSpPr/>
            <p:nvPr/>
          </p:nvCxnSpPr>
          <p:spPr>
            <a:xfrm>
              <a:off x="2069589" y="4443249"/>
              <a:ext cx="665741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22" name="Google Shape;322;p25"/>
          <p:cNvGrpSpPr/>
          <p:nvPr/>
        </p:nvGrpSpPr>
        <p:grpSpPr>
          <a:xfrm>
            <a:off x="214312" y="5472112"/>
            <a:ext cx="2511425" cy="523875"/>
            <a:chOff x="214386" y="5472277"/>
            <a:chExt cx="2511708" cy="523220"/>
          </a:xfrm>
        </p:grpSpPr>
        <p:sp>
          <p:nvSpPr>
            <p:cNvPr id="323" name="Google Shape;323;p25"/>
            <p:cNvSpPr txBox="1"/>
            <p:nvPr/>
          </p:nvSpPr>
          <p:spPr>
            <a:xfrm>
              <a:off x="214386" y="5472277"/>
              <a:ext cx="23495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print out received string and close socket</a:t>
              </a:r>
              <a:endParaRPr/>
            </a:p>
          </p:txBody>
        </p:sp>
        <p:cxnSp>
          <p:nvCxnSpPr>
            <p:cNvPr id="324" name="Google Shape;324;p25"/>
            <p:cNvCxnSpPr/>
            <p:nvPr/>
          </p:nvCxnSpPr>
          <p:spPr>
            <a:xfrm>
              <a:off x="2230329" y="5657589"/>
              <a:ext cx="495765" cy="242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25" name="Google Shape;325;p25"/>
          <p:cNvGrpSpPr/>
          <p:nvPr/>
        </p:nvGrpSpPr>
        <p:grpSpPr>
          <a:xfrm>
            <a:off x="-157162" y="4530725"/>
            <a:ext cx="2900362" cy="677862"/>
            <a:chOff x="-157119" y="4530536"/>
            <a:chExt cx="2900123" cy="67831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192835" y="4642544"/>
              <a:ext cx="2349500" cy="566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read reply characters from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socket into string</a:t>
              </a:r>
              <a:endParaRPr/>
            </a:p>
          </p:txBody>
        </p:sp>
        <p:cxnSp>
          <p:nvCxnSpPr>
            <p:cNvPr id="327" name="Google Shape;327;p25"/>
            <p:cNvCxnSpPr/>
            <p:nvPr/>
          </p:nvCxnSpPr>
          <p:spPr>
            <a:xfrm flipH="1" rot="10800000">
              <a:off x="2415586" y="4830837"/>
              <a:ext cx="327418" cy="416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28" name="Google Shape;328;p25"/>
            <p:cNvSpPr txBox="1"/>
            <p:nvPr/>
          </p:nvSpPr>
          <p:spPr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329" name="Google Shape;3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808037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