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27432000" cy="16459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CC0000"/>
    <a:srgbClr val="FF0000"/>
    <a:srgbClr val="009900"/>
    <a:srgbClr val="3399FF"/>
    <a:srgbClr val="0066FF"/>
    <a:srgbClr val="FF9900"/>
    <a:srgbClr val="993300"/>
    <a:srgbClr val="FE445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5620" autoAdjust="0"/>
    <p:restoredTop sz="99003" autoAdjust="0"/>
  </p:normalViewPr>
  <p:slideViewPr>
    <p:cSldViewPr snapToGrid="0" snapToObjects="1">
      <p:cViewPr>
        <p:scale>
          <a:sx n="50" d="100"/>
          <a:sy n="50" d="100"/>
        </p:scale>
        <p:origin x="660" y="-78"/>
      </p:cViewPr>
      <p:guideLst>
        <p:guide orient="horz" pos="1776"/>
        <p:guide orient="horz" pos="10143"/>
        <p:guide pos="273"/>
        <p:guide pos="4203"/>
        <p:guide pos="4524"/>
        <p:guide pos="8454"/>
        <p:guide pos="8769"/>
        <p:guide pos="12699"/>
        <p:guide pos="13023"/>
        <p:guide pos="169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0" y="685800"/>
            <a:ext cx="5715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CB71E0-0AC4-46DE-8EA5-73B5B2BD3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D9C65-53CA-4BA8-8A70-5FC7D2AF905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338"/>
            <a:ext cx="23317200" cy="352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563"/>
            <a:ext cx="19202400" cy="42068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12050" y="636588"/>
            <a:ext cx="6591300" cy="1546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636588"/>
            <a:ext cx="19626262" cy="15465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338"/>
            <a:ext cx="23317200" cy="352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563"/>
            <a:ext cx="19202400" cy="42068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10575925"/>
            <a:ext cx="23317200" cy="3270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6975475"/>
            <a:ext cx="23317200" cy="36004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388" y="2819400"/>
            <a:ext cx="3040062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5850" y="2819400"/>
            <a:ext cx="3041650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813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588"/>
            <a:ext cx="12120563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3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3684588"/>
            <a:ext cx="12125325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5219700"/>
            <a:ext cx="12125325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5638"/>
            <a:ext cx="9024938" cy="2789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638"/>
            <a:ext cx="15335250" cy="140477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444875"/>
            <a:ext cx="9024938" cy="11258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11522075"/>
            <a:ext cx="16459200" cy="1358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1470025"/>
            <a:ext cx="16459200" cy="9875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12880975"/>
            <a:ext cx="16459200" cy="1931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12050" y="636588"/>
            <a:ext cx="6591300" cy="1546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636588"/>
            <a:ext cx="19626262" cy="15465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338"/>
            <a:ext cx="23317200" cy="352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563"/>
            <a:ext cx="19202400" cy="42068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10575925"/>
            <a:ext cx="23317200" cy="3270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6975475"/>
            <a:ext cx="23317200" cy="36004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388" y="2819400"/>
            <a:ext cx="13107987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93775" y="2819400"/>
            <a:ext cx="13109575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813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588"/>
            <a:ext cx="12120563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3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3684588"/>
            <a:ext cx="12125325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5219700"/>
            <a:ext cx="12125325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10575925"/>
            <a:ext cx="23317200" cy="3270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6975475"/>
            <a:ext cx="23317200" cy="36004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5638"/>
            <a:ext cx="9024938" cy="2789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638"/>
            <a:ext cx="15335250" cy="140477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444875"/>
            <a:ext cx="9024938" cy="11258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11522075"/>
            <a:ext cx="16459200" cy="1358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1470025"/>
            <a:ext cx="16459200" cy="9875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12880975"/>
            <a:ext cx="16459200" cy="1931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12050" y="636588"/>
            <a:ext cx="6591300" cy="1546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636588"/>
            <a:ext cx="19626262" cy="15465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388" y="2819400"/>
            <a:ext cx="3040062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5850" y="2819400"/>
            <a:ext cx="3041650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813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588"/>
            <a:ext cx="12120563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3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3684588"/>
            <a:ext cx="12125325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5219700"/>
            <a:ext cx="12125325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5638"/>
            <a:ext cx="9024938" cy="2789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638"/>
            <a:ext cx="15335250" cy="140477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444875"/>
            <a:ext cx="9024938" cy="11258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11522075"/>
            <a:ext cx="16459200" cy="1358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1470025"/>
            <a:ext cx="16459200" cy="9875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12880975"/>
            <a:ext cx="16459200" cy="1931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0" y="0"/>
            <a:ext cx="27432000" cy="2400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433388" y="2819400"/>
            <a:ext cx="6234112" cy="13282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81000" y="16170275"/>
            <a:ext cx="15716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150" tIns="26070" rIns="52150" bIns="26070">
            <a:spAutoFit/>
          </a:bodyPr>
          <a:lstStyle/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>
                <a:solidFill>
                  <a:schemeClr val="bg2"/>
                </a:solidFill>
                <a:latin typeface="Arial" charset="0"/>
              </a:rPr>
              <a:t>TEMPLATE DESIGN © 2008</a:t>
            </a:r>
          </a:p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0075" y="636588"/>
            <a:ext cx="262032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150" tIns="26070" rIns="52150" bIns="260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388" y="2819400"/>
            <a:ext cx="6234112" cy="132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60792" tIns="260792" rIns="260792" bIns="260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0" y="0"/>
            <a:ext cx="27432000" cy="16459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7181850" y="2819400"/>
            <a:ext cx="6238875" cy="13282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13920788" y="2819400"/>
            <a:ext cx="6238875" cy="13282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20674013" y="2819400"/>
            <a:ext cx="6238875" cy="13282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0" y="2400300"/>
            <a:ext cx="27432000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txStyles>
    <p:titleStyle>
      <a:lvl1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2pPr>
      <a:lvl3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3pPr>
      <a:lvl4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4pPr>
      <a:lvl5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5pPr>
      <a:lvl6pPr marL="457200" algn="ctr" defTabSz="522288" rtl="0" fontAlgn="base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6pPr>
      <a:lvl7pPr marL="914400" algn="ctr" defTabSz="522288" rtl="0" fontAlgn="base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7pPr>
      <a:lvl8pPr marL="1371600" algn="ctr" defTabSz="522288" rtl="0" fontAlgn="base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8pPr>
      <a:lvl9pPr marL="1828800" algn="ctr" defTabSz="522288" rtl="0" fontAlgn="base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9pPr>
    </p:titleStyle>
    <p:bodyStyle>
      <a:lvl1pPr marL="195263" indent="-195263" algn="l" defTabSz="522288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422275" indent="-160338" algn="l" defTabSz="5222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2pPr>
      <a:lvl3pPr marL="652463" indent="-130175" algn="l" defTabSz="52228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130175" algn="l" defTabSz="522288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76338" indent="-131763" algn="l" defTabSz="522288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6335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0907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5479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0051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0"/>
            <a:ext cx="27432000" cy="2400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433388" y="2819400"/>
            <a:ext cx="6234112" cy="1328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2400300"/>
            <a:ext cx="27432000" cy="65088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381000" y="16222663"/>
            <a:ext cx="15716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150" tIns="26070" rIns="52150" bIns="26070">
            <a:spAutoFit/>
          </a:bodyPr>
          <a:lstStyle/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0075" y="636588"/>
            <a:ext cx="262032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150" tIns="26070" rIns="52150" bIns="260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388" y="2819400"/>
            <a:ext cx="6234112" cy="132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60792" tIns="260792" rIns="260792" bIns="260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0" y="0"/>
            <a:ext cx="27432000" cy="16459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7181850" y="2819400"/>
            <a:ext cx="12977813" cy="1328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20674013" y="2819400"/>
            <a:ext cx="6238875" cy="1328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</p:sldLayoutIdLst>
  <p:txStyles>
    <p:titleStyle>
      <a:lvl1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2pPr>
      <a:lvl3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3pPr>
      <a:lvl4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4pPr>
      <a:lvl5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5pPr>
      <a:lvl6pPr marL="4572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6pPr>
      <a:lvl7pPr marL="9144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7pPr>
      <a:lvl8pPr marL="13716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8pPr>
      <a:lvl9pPr marL="18288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9pPr>
    </p:titleStyle>
    <p:bodyStyle>
      <a:lvl1pPr marL="195263" indent="-195263" algn="l" defTabSz="522288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422275" indent="-160338" algn="l" defTabSz="5222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2pPr>
      <a:lvl3pPr marL="652463" indent="-130175" algn="l" defTabSz="52228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130175" algn="l" defTabSz="522288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76338" indent="-131763" algn="l" defTabSz="522288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6335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0907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5479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0051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0" y="0"/>
            <a:ext cx="27432000" cy="2400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433388" y="2819400"/>
            <a:ext cx="26479500" cy="1328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2400300"/>
            <a:ext cx="27432000" cy="65088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81000" y="16222663"/>
            <a:ext cx="15716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150" tIns="26070" rIns="52150" bIns="26070">
            <a:spAutoFit/>
          </a:bodyPr>
          <a:lstStyle/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0075" y="636588"/>
            <a:ext cx="262032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150" tIns="26070" rIns="52150" bIns="260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388" y="2819400"/>
            <a:ext cx="26369962" cy="132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60792" tIns="260792" rIns="260792" bIns="260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0" y="0"/>
            <a:ext cx="27432000" cy="16459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txStyles>
    <p:titleStyle>
      <a:lvl1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2pPr>
      <a:lvl3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3pPr>
      <a:lvl4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4pPr>
      <a:lvl5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5pPr>
      <a:lvl6pPr marL="4572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6pPr>
      <a:lvl7pPr marL="9144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7pPr>
      <a:lvl8pPr marL="13716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8pPr>
      <a:lvl9pPr marL="18288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9pPr>
    </p:titleStyle>
    <p:bodyStyle>
      <a:lvl1pPr marL="195263" indent="-195263" algn="l" defTabSz="522288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422275" indent="-160338" algn="l" defTabSz="5222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2pPr>
      <a:lvl3pPr marL="652463" indent="-130175" algn="l" defTabSz="52228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130175" algn="l" defTabSz="522288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76338" indent="-131763" algn="l" defTabSz="522288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6335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0907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5479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0051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ChangeArrowheads="1"/>
          </p:cNvSpPr>
          <p:nvPr/>
        </p:nvSpPr>
        <p:spPr bwMode="auto">
          <a:xfrm>
            <a:off x="3781425" y="482600"/>
            <a:ext cx="22331363" cy="16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2136" tIns="26064" rIns="52136" bIns="26064">
            <a:spAutoFit/>
          </a:bodyPr>
          <a:lstStyle/>
          <a:p>
            <a:pPr algn="ctr" defTabSz="522288">
              <a:spcBef>
                <a:spcPct val="50000"/>
              </a:spcBef>
            </a:pPr>
            <a:r>
              <a:rPr lang="en-US" sz="3600" dirty="0" smtClean="0">
                <a:solidFill>
                  <a:srgbClr val="FFFFFF"/>
                </a:solidFill>
                <a:latin typeface="Arial Black" pitchFamily="34" charset="0"/>
              </a:rPr>
              <a:t>Improving the Specification and Implementation of Cassandra EHR Policy Rules</a:t>
            </a:r>
            <a:endParaRPr lang="en-US" sz="3600" dirty="0">
              <a:solidFill>
                <a:srgbClr val="FFFFFF"/>
              </a:solidFill>
              <a:latin typeface="Arial Black" pitchFamily="34" charset="0"/>
            </a:endParaRPr>
          </a:p>
          <a:p>
            <a:pPr algn="ctr" defTabSz="522288" eaLnBrk="0" hangingPunct="0"/>
            <a:r>
              <a:rPr lang="en-US" sz="2800" b="1" dirty="0">
                <a:solidFill>
                  <a:srgbClr val="FFFFFF"/>
                </a:solidFill>
                <a:latin typeface="Arial" charset="0"/>
              </a:rPr>
              <a:t>Y. Annie Liu, </a:t>
            </a:r>
            <a:r>
              <a:rPr lang="en-US" sz="2800" b="1" dirty="0" smtClean="0">
                <a:solidFill>
                  <a:srgbClr val="FFFFFF"/>
                </a:solidFill>
                <a:latin typeface="Arial" charset="0"/>
              </a:rPr>
              <a:t>Arjun G. Menon</a:t>
            </a:r>
          </a:p>
          <a:p>
            <a:pPr algn="ctr" defTabSz="522288" eaLnBrk="0" hangingPunct="0"/>
            <a:r>
              <a:rPr lang="en-US" sz="2000" b="1" dirty="0" smtClean="0">
                <a:solidFill>
                  <a:srgbClr val="FFFFFF"/>
                </a:solidFill>
                <a:latin typeface="Arial" charset="0"/>
              </a:rPr>
              <a:t>Dept. of Computer Science, Stony Brook University</a:t>
            </a:r>
            <a:br>
              <a:rPr lang="en-US" sz="2000" b="1" dirty="0" smtClean="0">
                <a:solidFill>
                  <a:srgbClr val="FFFFFF"/>
                </a:solidFill>
                <a:latin typeface="Arial" charset="0"/>
              </a:rPr>
            </a:br>
            <a:endParaRPr lang="en-US" sz="2000" b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8914" name="Text Box 349"/>
          <p:cNvSpPr txBox="1">
            <a:spLocks noChangeArrowheads="1"/>
          </p:cNvSpPr>
          <p:nvPr/>
        </p:nvSpPr>
        <p:spPr bwMode="auto">
          <a:xfrm>
            <a:off x="433388" y="2819400"/>
            <a:ext cx="6234112" cy="5540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Trust Management Policies</a:t>
            </a:r>
            <a:endParaRPr lang="en-US" sz="3200" b="1" dirty="0">
              <a:solidFill>
                <a:srgbClr val="F8F8F8"/>
              </a:solidFill>
            </a:endParaRPr>
          </a:p>
        </p:txBody>
      </p:sp>
      <p:pic>
        <p:nvPicPr>
          <p:cNvPr id="38915" name="Picture 110" descr="776px-Stony_Brook_University_logo.sv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650" y="142875"/>
            <a:ext cx="264001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 Box 349"/>
          <p:cNvSpPr txBox="1">
            <a:spLocks noChangeArrowheads="1"/>
          </p:cNvSpPr>
          <p:nvPr/>
        </p:nvSpPr>
        <p:spPr bwMode="auto">
          <a:xfrm>
            <a:off x="433388" y="8181975"/>
            <a:ext cx="6234112" cy="1041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Case Study: </a:t>
            </a:r>
            <a:r>
              <a:rPr lang="en-US" sz="3200" b="1" dirty="0" smtClean="0">
                <a:solidFill>
                  <a:srgbClr val="F8F8F8"/>
                </a:solidFill>
              </a:rPr>
              <a:t>N.H.S. Electronic </a:t>
            </a:r>
            <a:r>
              <a:rPr lang="en-US" sz="3200" b="1" dirty="0">
                <a:solidFill>
                  <a:srgbClr val="F8F8F8"/>
                </a:solidFill>
              </a:rPr>
              <a:t>Health Records (EHR) </a:t>
            </a:r>
            <a:r>
              <a:rPr lang="en-US" sz="3200" b="1" dirty="0" smtClean="0">
                <a:solidFill>
                  <a:srgbClr val="F8F8F8"/>
                </a:solidFill>
              </a:rPr>
              <a:t>Policy in Cassandra</a:t>
            </a:r>
            <a:endParaRPr lang="en-US" sz="3200" b="1" dirty="0">
              <a:solidFill>
                <a:srgbClr val="F8F8F8"/>
              </a:solidFill>
            </a:endParaRPr>
          </a:p>
        </p:txBody>
      </p:sp>
      <p:sp>
        <p:nvSpPr>
          <p:cNvPr id="38917" name="Text Box 349"/>
          <p:cNvSpPr txBox="1">
            <a:spLocks noChangeArrowheads="1"/>
          </p:cNvSpPr>
          <p:nvPr/>
        </p:nvSpPr>
        <p:spPr bwMode="auto">
          <a:xfrm>
            <a:off x="7186613" y="2830513"/>
            <a:ext cx="6234112" cy="558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F8F8F8"/>
                </a:solidFill>
              </a:rPr>
              <a:t>Role Activation and Deactivation</a:t>
            </a:r>
          </a:p>
        </p:txBody>
      </p:sp>
      <p:sp>
        <p:nvSpPr>
          <p:cNvPr id="38918" name="Text Box 349"/>
          <p:cNvSpPr txBox="1">
            <a:spLocks noChangeArrowheads="1"/>
          </p:cNvSpPr>
          <p:nvPr/>
        </p:nvSpPr>
        <p:spPr bwMode="auto">
          <a:xfrm>
            <a:off x="7186613" y="7331075"/>
            <a:ext cx="6234112" cy="558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Problems</a:t>
            </a:r>
            <a:endParaRPr lang="en-US" sz="3200" b="1" dirty="0">
              <a:solidFill>
                <a:srgbClr val="F8F8F8"/>
              </a:solidFill>
            </a:endParaRPr>
          </a:p>
        </p:txBody>
      </p:sp>
      <p:sp>
        <p:nvSpPr>
          <p:cNvPr id="38919" name="Text Box 349"/>
          <p:cNvSpPr txBox="1">
            <a:spLocks noChangeArrowheads="1"/>
          </p:cNvSpPr>
          <p:nvPr/>
        </p:nvSpPr>
        <p:spPr bwMode="auto">
          <a:xfrm>
            <a:off x="13930313" y="2819400"/>
            <a:ext cx="6234112" cy="527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000" b="1" dirty="0" smtClean="0">
                <a:solidFill>
                  <a:srgbClr val="F8F8F8"/>
                </a:solidFill>
              </a:rPr>
              <a:t>Sample Input Code</a:t>
            </a:r>
            <a:endParaRPr lang="en-US" sz="3000" b="1" dirty="0">
              <a:solidFill>
                <a:srgbClr val="F8F8F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650" y="3556000"/>
            <a:ext cx="6003925" cy="405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Trust management</a:t>
            </a:r>
            <a:r>
              <a:rPr lang="en-US" sz="2000" dirty="0"/>
              <a:t> (TM) : </a:t>
            </a:r>
            <a:r>
              <a:rPr lang="en-US" sz="2000" i="1" dirty="0"/>
              <a:t>distributed access control</a:t>
            </a:r>
            <a:r>
              <a:rPr lang="en-US" sz="2000" dirty="0"/>
              <a:t>  </a:t>
            </a:r>
            <a:br>
              <a:rPr lang="en-US" sz="2000" dirty="0"/>
            </a:br>
            <a:r>
              <a:rPr lang="en-US" sz="2000" dirty="0"/>
              <a:t>  </a:t>
            </a:r>
          </a:p>
          <a:p>
            <a:pPr lvl="1"/>
            <a:r>
              <a:rPr lang="en-US" sz="2000" dirty="0"/>
              <a:t>Essential for preserving privacy of information and controlling access to resources in decentralized systems</a:t>
            </a:r>
          </a:p>
          <a:p>
            <a:endParaRPr lang="en-US" sz="2000" dirty="0"/>
          </a:p>
          <a:p>
            <a:pPr>
              <a:buFont typeface="Arial" charset="0"/>
              <a:buChar char="•"/>
            </a:pPr>
            <a:r>
              <a:rPr lang="en-US" sz="2000" dirty="0">
                <a:solidFill>
                  <a:srgbClr val="004386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Policy rules</a:t>
            </a:r>
            <a:r>
              <a:rPr lang="en-US" sz="2000" dirty="0"/>
              <a:t>: </a:t>
            </a:r>
            <a:r>
              <a:rPr lang="en-US" sz="2000" i="1" dirty="0"/>
              <a:t>declarative authorization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Facilitates understanding, analysis, verification, and maintenance</a:t>
            </a:r>
          </a:p>
          <a:p>
            <a:endParaRPr lang="en-US" sz="2000" dirty="0"/>
          </a:p>
          <a:p>
            <a:pPr>
              <a:buFont typeface="Arial" charset="0"/>
              <a:buChar char="•"/>
            </a:pPr>
            <a:r>
              <a:rPr lang="en-US" sz="2000" dirty="0">
                <a:solidFill>
                  <a:srgbClr val="004386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Role-based</a:t>
            </a:r>
            <a:r>
              <a:rPr lang="en-US" sz="2000" dirty="0"/>
              <a:t>: </a:t>
            </a:r>
            <a:r>
              <a:rPr lang="en-US" sz="2000" i="1" dirty="0"/>
              <a:t>abstracting entities and permitted actions</a:t>
            </a:r>
          </a:p>
          <a:p>
            <a:endParaRPr lang="en-US" sz="2000" dirty="0"/>
          </a:p>
          <a:p>
            <a:pPr lvl="1"/>
            <a:r>
              <a:rPr lang="en-US" sz="2000" dirty="0"/>
              <a:t>Provides ease of use, modification, and extension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1650" y="9382125"/>
            <a:ext cx="6003925" cy="618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/>
              <a:t> Policies for the proposed national EHR service of the U.K.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4386"/>
                </a:solidFill>
              </a:rPr>
              <a:t>4 main components</a:t>
            </a:r>
            <a:r>
              <a:rPr lang="en-US" sz="2000" dirty="0"/>
              <a:t>: Spine, Patient Demographic Service,</a:t>
            </a:r>
          </a:p>
          <a:p>
            <a:r>
              <a:rPr lang="en-US" sz="2000" dirty="0"/>
              <a:t>        Health Organizations, Registration Authorities</a:t>
            </a:r>
          </a:p>
          <a:p>
            <a:pPr lvl="1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4386"/>
                </a:solidFill>
              </a:rPr>
              <a:t>71 parameterized roles</a:t>
            </a:r>
            <a:r>
              <a:rPr lang="en-US" sz="2000" dirty="0"/>
              <a:t>: e.g., </a:t>
            </a:r>
            <a:r>
              <a:rPr lang="en-US" sz="2000" dirty="0">
                <a:solidFill>
                  <a:srgbClr val="00B050"/>
                </a:solidFill>
                <a:cs typeface="Courier New" pitchFamily="49" charset="0"/>
              </a:rPr>
              <a:t>Clinician</a:t>
            </a:r>
            <a:r>
              <a:rPr lang="en-US" sz="2000" dirty="0"/>
              <a:t>(</a:t>
            </a:r>
            <a:r>
              <a:rPr lang="en-US" sz="2000" i="1" dirty="0" err="1"/>
              <a:t>spcty</a:t>
            </a:r>
            <a:r>
              <a:rPr lang="en-US" sz="2000" dirty="0"/>
              <a:t>),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cs typeface="Courier New" pitchFamily="49" charset="0"/>
              </a:rPr>
              <a:t>Treating-clinician</a:t>
            </a:r>
            <a:r>
              <a:rPr lang="en-US" sz="2000" dirty="0"/>
              <a:t>(</a:t>
            </a:r>
            <a:r>
              <a:rPr lang="en-US" sz="2000" i="1" dirty="0" err="1"/>
              <a:t>pat</a:t>
            </a:r>
            <a:r>
              <a:rPr lang="en-US" sz="2000" dirty="0" err="1"/>
              <a:t>,</a:t>
            </a:r>
            <a:r>
              <a:rPr lang="en-US" sz="2000" i="1" dirty="0" err="1"/>
              <a:t>spcty</a:t>
            </a:r>
            <a:r>
              <a:rPr lang="en-US" sz="2000" dirty="0" err="1"/>
              <a:t>,</a:t>
            </a:r>
            <a:r>
              <a:rPr lang="en-US" sz="2000" i="1" dirty="0" err="1"/>
              <a:t>org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B050"/>
                </a:solidFill>
                <a:cs typeface="Courier New" pitchFamily="49" charset="0"/>
              </a:rPr>
              <a:t>Patient</a:t>
            </a:r>
            <a:r>
              <a:rPr lang="en-US" sz="2000" dirty="0"/>
              <a:t>(), </a:t>
            </a:r>
            <a:r>
              <a:rPr lang="en-US" sz="2000" dirty="0">
                <a:solidFill>
                  <a:srgbClr val="00B050"/>
                </a:solidFill>
                <a:cs typeface="Courier New" pitchFamily="49" charset="0"/>
              </a:rPr>
              <a:t>Agent</a:t>
            </a:r>
            <a:r>
              <a:rPr lang="en-US" sz="2000" dirty="0"/>
              <a:t>(</a:t>
            </a:r>
            <a:r>
              <a:rPr lang="en-US" sz="2000" i="1" dirty="0"/>
              <a:t>pat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4386"/>
                </a:solidFill>
              </a:rPr>
              <a:t>Many functionalities</a:t>
            </a:r>
            <a:r>
              <a:rPr lang="en-US" sz="2000" dirty="0"/>
              <a:t>: e.g., consent, permissions,       registration, sealing off data, referrals, etc.</a:t>
            </a:r>
          </a:p>
          <a:p>
            <a:endParaRPr lang="en-US" sz="2000" dirty="0"/>
          </a:p>
          <a:p>
            <a:pPr>
              <a:buFont typeface="Arial" charset="0"/>
              <a:buChar char="•"/>
            </a:pPr>
            <a:r>
              <a:rPr lang="en-US" sz="2000" i="1" dirty="0"/>
              <a:t> </a:t>
            </a:r>
            <a:r>
              <a:rPr lang="en-US" sz="2000" dirty="0">
                <a:solidFill>
                  <a:srgbClr val="004386"/>
                </a:solidFill>
              </a:rPr>
              <a:t>Largest</a:t>
            </a:r>
            <a:r>
              <a:rPr lang="en-US" sz="2000" dirty="0"/>
              <a:t> formal specification of TM policies [Becker05]</a:t>
            </a:r>
          </a:p>
          <a:p>
            <a:endParaRPr lang="en-US" sz="2000" dirty="0"/>
          </a:p>
          <a:p>
            <a:pPr lvl="1"/>
            <a:r>
              <a:rPr lang="en-US" sz="2000" dirty="0"/>
              <a:t>375 policy rules, 81 pages technical report</a:t>
            </a:r>
          </a:p>
          <a:p>
            <a:endParaRPr lang="en-US" sz="2000" dirty="0"/>
          </a:p>
          <a:p>
            <a:pPr>
              <a:buFont typeface="Arial" charset="0"/>
              <a:buChar char="•"/>
            </a:pPr>
            <a:r>
              <a:rPr lang="en-US" sz="2000" dirty="0"/>
              <a:t> Expressed in the </a:t>
            </a:r>
            <a:r>
              <a:rPr lang="en-US" sz="2000" i="1" dirty="0"/>
              <a:t>Cassandra TM policy language </a:t>
            </a:r>
            <a:r>
              <a:rPr lang="en-US" sz="2000" dirty="0"/>
              <a:t>[Becker04]</a:t>
            </a:r>
          </a:p>
          <a:p>
            <a:endParaRPr lang="en-US" sz="2000" dirty="0"/>
          </a:p>
          <a:p>
            <a:pPr lvl="1"/>
            <a:r>
              <a:rPr lang="en-US" sz="2000" dirty="0"/>
              <a:t>Based on </a:t>
            </a:r>
            <a:r>
              <a:rPr lang="en-US" sz="2000" dirty="0" err="1">
                <a:solidFill>
                  <a:srgbClr val="004386"/>
                </a:solidFill>
              </a:rPr>
              <a:t>Datalog</a:t>
            </a:r>
            <a:r>
              <a:rPr lang="en-US" sz="2000" dirty="0"/>
              <a:t>, the core </a:t>
            </a:r>
            <a:r>
              <a:rPr lang="en-US" sz="2000" dirty="0" smtClean="0"/>
              <a:t>deductive database </a:t>
            </a:r>
            <a:r>
              <a:rPr lang="en-US" sz="2000" dirty="0"/>
              <a:t>language</a:t>
            </a:r>
          </a:p>
          <a:p>
            <a:pPr lvl="1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Extended with constraints and external functions</a:t>
            </a:r>
          </a:p>
        </p:txBody>
      </p:sp>
      <p:sp>
        <p:nvSpPr>
          <p:cNvPr id="38924" name="Rectangle 22"/>
          <p:cNvSpPr>
            <a:spLocks noChangeArrowheads="1"/>
          </p:cNvSpPr>
          <p:nvPr/>
        </p:nvSpPr>
        <p:spPr bwMode="auto">
          <a:xfrm>
            <a:off x="285750" y="16154400"/>
            <a:ext cx="1438275" cy="21907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2508250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29500" y="3567114"/>
            <a:ext cx="5667375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canActivate</a:t>
            </a:r>
            <a:r>
              <a:rPr lang="en-US" sz="2000" dirty="0"/>
              <a:t>(</a:t>
            </a:r>
            <a:r>
              <a:rPr lang="en-US" sz="2000" dirty="0" err="1"/>
              <a:t>x,</a:t>
            </a:r>
            <a:r>
              <a:rPr lang="en-US" sz="2000" dirty="0" err="1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 dirty="0"/>
              <a:t>(y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)):</a:t>
            </a:r>
          </a:p>
          <a:p>
            <a:r>
              <a:rPr lang="en-US" sz="2000" dirty="0"/>
              <a:t>       </a:t>
            </a:r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4386"/>
                </a:solidFill>
              </a:rPr>
              <a:t>can activate</a:t>
            </a:r>
            <a:r>
              <a:rPr lang="en-US" sz="2000" dirty="0"/>
              <a:t> role</a:t>
            </a:r>
            <a:r>
              <a:rPr lang="en-US" sz="2000" dirty="0">
                <a:solidFill>
                  <a:srgbClr val="009900"/>
                </a:solidFill>
              </a:rPr>
              <a:t> </a:t>
            </a:r>
            <a:r>
              <a:rPr lang="en-US" sz="2000" dirty="0">
                <a:solidFill>
                  <a:srgbClr val="009900"/>
                </a:solidFill>
                <a:cs typeface="Courier New" pitchFamily="49" charset="0"/>
              </a:rPr>
              <a:t>R</a:t>
            </a:r>
            <a:r>
              <a:rPr lang="en-US" sz="2000" dirty="0"/>
              <a:t> with parameters 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/>
              <a:t>hasActivated</a:t>
            </a:r>
            <a:r>
              <a:rPr lang="en-US" sz="2000" dirty="0"/>
              <a:t>(</a:t>
            </a:r>
            <a:r>
              <a:rPr lang="en-US" sz="2000" dirty="0" err="1"/>
              <a:t>x,</a:t>
            </a:r>
            <a:r>
              <a:rPr lang="en-US" sz="2000" dirty="0" err="1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 dirty="0"/>
              <a:t>(y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)):</a:t>
            </a:r>
          </a:p>
          <a:p>
            <a:r>
              <a:rPr lang="en-US" sz="2000" dirty="0"/>
              <a:t>       </a:t>
            </a:r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4386"/>
                </a:solidFill>
              </a:rPr>
              <a:t>has activated</a:t>
            </a:r>
            <a:r>
              <a:rPr lang="en-US" sz="2000" dirty="0"/>
              <a:t> role</a:t>
            </a:r>
            <a:r>
              <a:rPr lang="en-US" sz="2000" dirty="0">
                <a:solidFill>
                  <a:srgbClr val="009900"/>
                </a:solidFill>
              </a:rPr>
              <a:t> R</a:t>
            </a:r>
            <a:r>
              <a:rPr lang="en-US" sz="2000" dirty="0"/>
              <a:t> with parameters 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/>
              <a:t>canDeactivate</a:t>
            </a:r>
            <a:r>
              <a:rPr lang="en-US" sz="2000" dirty="0"/>
              <a:t>(</a:t>
            </a:r>
            <a:r>
              <a:rPr lang="en-US" sz="2000" dirty="0" err="1"/>
              <a:t>z,x,</a:t>
            </a:r>
            <a:r>
              <a:rPr lang="en-US" sz="2000" dirty="0" err="1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 dirty="0"/>
              <a:t>(y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)):</a:t>
            </a:r>
          </a:p>
          <a:p>
            <a:r>
              <a:rPr lang="en-US" sz="2000" dirty="0"/>
              <a:t>       </a:t>
            </a:r>
            <a:r>
              <a:rPr lang="en-US" sz="2000" dirty="0">
                <a:solidFill>
                  <a:srgbClr val="FF0000"/>
                </a:solidFill>
              </a:rPr>
              <a:t>z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4386"/>
                </a:solidFill>
              </a:rPr>
              <a:t>can deactivate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x</a:t>
            </a:r>
            <a:r>
              <a:rPr lang="en-US" sz="2000" dirty="0" err="1"/>
              <a:t>'s</a:t>
            </a:r>
            <a:r>
              <a:rPr lang="en-US" sz="2000" dirty="0"/>
              <a:t> role</a:t>
            </a:r>
            <a:r>
              <a:rPr lang="en-US" sz="2000" dirty="0">
                <a:solidFill>
                  <a:srgbClr val="009900"/>
                </a:solidFill>
              </a:rPr>
              <a:t> </a:t>
            </a:r>
            <a:r>
              <a:rPr lang="en-US" sz="2000" dirty="0">
                <a:solidFill>
                  <a:srgbClr val="009900"/>
                </a:solidFill>
                <a:cs typeface="Courier New" pitchFamily="49" charset="0"/>
              </a:rPr>
              <a:t>R</a:t>
            </a:r>
            <a:r>
              <a:rPr lang="en-US" sz="2000" dirty="0"/>
              <a:t> with parameters 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k</a:t>
            </a:r>
            <a:endParaRPr lang="en-US" sz="2000" dirty="0" smtClean="0"/>
          </a:p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/>
              <a:t>isDeactivated</a:t>
            </a:r>
            <a:r>
              <a:rPr lang="en-US" sz="2000" dirty="0"/>
              <a:t>(</a:t>
            </a:r>
            <a:r>
              <a:rPr lang="en-US" sz="2000" dirty="0" err="1"/>
              <a:t>x,</a:t>
            </a:r>
            <a:r>
              <a:rPr lang="en-US" sz="2000" dirty="0" err="1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 dirty="0"/>
              <a:t>(y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)):</a:t>
            </a:r>
          </a:p>
          <a:p>
            <a:r>
              <a:rPr lang="en-US" sz="2000" dirty="0"/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x</a:t>
            </a:r>
            <a:r>
              <a:rPr lang="en-US" sz="2000" dirty="0" err="1"/>
              <a:t>'s</a:t>
            </a:r>
            <a:r>
              <a:rPr lang="en-US" sz="2000" dirty="0"/>
              <a:t> role</a:t>
            </a:r>
            <a:r>
              <a:rPr lang="en-US" sz="2000" dirty="0">
                <a:solidFill>
                  <a:srgbClr val="009900"/>
                </a:solidFill>
              </a:rPr>
              <a:t> </a:t>
            </a:r>
            <a:r>
              <a:rPr lang="en-US" sz="2000" dirty="0">
                <a:solidFill>
                  <a:srgbClr val="009900"/>
                </a:solidFill>
                <a:cs typeface="Courier New" pitchFamily="49" charset="0"/>
              </a:rPr>
              <a:t>R</a:t>
            </a:r>
            <a:r>
              <a:rPr lang="en-US" sz="2000" dirty="0"/>
              <a:t> with parameters y</a:t>
            </a:r>
            <a:r>
              <a:rPr lang="en-US" sz="2000" baseline="-25000" dirty="0"/>
              <a:t>1</a:t>
            </a:r>
            <a:r>
              <a:rPr lang="en-US" sz="2000" dirty="0"/>
              <a:t>,..., </a:t>
            </a:r>
            <a:r>
              <a:rPr lang="en-US" sz="2000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4386"/>
                </a:solidFill>
              </a:rPr>
              <a:t>is deactivated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8926" name="TextBox 26"/>
          <p:cNvSpPr txBox="1">
            <a:spLocks noChangeArrowheads="1"/>
          </p:cNvSpPr>
          <p:nvPr/>
        </p:nvSpPr>
        <p:spPr bwMode="auto">
          <a:xfrm>
            <a:off x="7353300" y="8056562"/>
            <a:ext cx="59531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 smtClean="0"/>
              <a:t> No real organization of the policy rules.</a:t>
            </a:r>
            <a:br>
              <a:rPr lang="en-US" sz="2000" dirty="0" smtClean="0"/>
            </a:br>
            <a:r>
              <a:rPr lang="en-US" sz="2000" dirty="0" smtClean="0"/>
              <a:t>   The policy is written as a set of flat rules.</a:t>
            </a:r>
          </a:p>
          <a:p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All updates have to be encoded as logic rules.</a:t>
            </a:r>
          </a:p>
          <a:p>
            <a:pPr>
              <a:buFont typeface="Arial" charset="0"/>
              <a:buChar char="•"/>
            </a:pP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Cassandra is custom domain-specific language, hence </a:t>
            </a:r>
            <a:br>
              <a:rPr lang="en-US" sz="2000" dirty="0" smtClean="0"/>
            </a:br>
            <a:r>
              <a:rPr lang="en-US" sz="2000" dirty="0" smtClean="0"/>
              <a:t>   making interactions with other languages harder.</a:t>
            </a:r>
          </a:p>
        </p:txBody>
      </p:sp>
      <p:sp>
        <p:nvSpPr>
          <p:cNvPr id="26" name="Text Box 349"/>
          <p:cNvSpPr txBox="1">
            <a:spLocks noChangeArrowheads="1"/>
          </p:cNvSpPr>
          <p:nvPr/>
        </p:nvSpPr>
        <p:spPr bwMode="auto">
          <a:xfrm>
            <a:off x="7186613" y="10610195"/>
            <a:ext cx="6234112" cy="558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Improvements</a:t>
            </a:r>
            <a:endParaRPr lang="en-US" sz="3200" b="1" dirty="0">
              <a:solidFill>
                <a:srgbClr val="F8F8F8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353300" y="11344552"/>
            <a:ext cx="59531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An </a:t>
            </a:r>
            <a:r>
              <a:rPr lang="en-US" sz="2000" b="1" i="1" dirty="0" smtClean="0"/>
              <a:t>automatic translator</a:t>
            </a:r>
            <a:r>
              <a:rPr lang="en-US" sz="2000" dirty="0" smtClean="0"/>
              <a:t> that converts the N.H.S. EHR </a:t>
            </a:r>
            <a:br>
              <a:rPr lang="en-US" sz="2000" dirty="0" smtClean="0"/>
            </a:br>
            <a:r>
              <a:rPr lang="en-US" sz="2000" dirty="0" smtClean="0"/>
              <a:t>   written in Cassandra to idiomatic object-oriented Python.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Generates executable Python code, from the original </a:t>
            </a:r>
            <a:br>
              <a:rPr lang="en-US" sz="2000" dirty="0" smtClean="0"/>
            </a:br>
            <a:r>
              <a:rPr lang="en-US" sz="2000" dirty="0" smtClean="0"/>
              <a:t>   declarative Cassandra rules.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Related rules are collated together into single Python </a:t>
            </a:r>
            <a:br>
              <a:rPr lang="en-US" sz="2000" dirty="0" smtClean="0"/>
            </a:br>
            <a:r>
              <a:rPr lang="en-US" sz="2000" dirty="0" smtClean="0"/>
              <a:t>   classes. For example, all rules operating on </a:t>
            </a:r>
            <a:r>
              <a:rPr lang="en-US" sz="2000" dirty="0" smtClean="0">
                <a:solidFill>
                  <a:srgbClr val="00B050"/>
                </a:solidFill>
                <a:cs typeface="Courier New" pitchFamily="49" charset="0"/>
              </a:rPr>
              <a:t>Spine-Clinician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will be placed in the same class.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Horn clauses are transformed into Python set </a:t>
            </a:r>
            <a:br>
              <a:rPr lang="en-US" sz="2000" dirty="0" smtClean="0"/>
            </a:br>
            <a:r>
              <a:rPr lang="en-US" sz="2000" dirty="0" smtClean="0"/>
              <a:t>    expressions, wherein the set is empty unless </a:t>
            </a:r>
            <a:br>
              <a:rPr lang="en-US" sz="2000" dirty="0" smtClean="0"/>
            </a:br>
            <a:r>
              <a:rPr lang="en-US" sz="2000" dirty="0" smtClean="0"/>
              <a:t>    all hypotheses are satisfied.</a:t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28" name="TextBox 28"/>
          <p:cNvSpPr txBox="1">
            <a:spLocks noChangeArrowheads="1"/>
          </p:cNvSpPr>
          <p:nvPr/>
        </p:nvSpPr>
        <p:spPr bwMode="auto">
          <a:xfrm>
            <a:off x="14077950" y="7614376"/>
            <a:ext cx="6086475" cy="784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Generated Python Code</a:t>
            </a:r>
            <a:endParaRPr lang="en-US" sz="2400" b="1" dirty="0" smtClean="0"/>
          </a:p>
          <a:p>
            <a:endParaRPr lang="en-US" sz="2000" dirty="0" smtClean="0"/>
          </a:p>
          <a:p>
            <a:r>
              <a:rPr lang="en-US" sz="2000" b="1" dirty="0" smtClean="0"/>
              <a:t>class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Spine_clinician</a:t>
            </a:r>
            <a:r>
              <a:rPr lang="en-US" sz="2000" dirty="0" smtClean="0"/>
              <a:t>(Role):</a:t>
            </a:r>
          </a:p>
          <a:p>
            <a:r>
              <a:rPr lang="en-US" sz="2000" b="1" dirty="0" smtClean="0"/>
              <a:t>    def</a:t>
            </a:r>
            <a:r>
              <a:rPr lang="en-US" sz="2000" dirty="0" smtClean="0"/>
              <a:t> </a:t>
            </a:r>
            <a:r>
              <a:rPr lang="en-US" sz="2000" b="1" dirty="0" smtClean="0"/>
              <a:t>__init__</a:t>
            </a:r>
            <a:r>
              <a:rPr lang="en-US" sz="2000" dirty="0" smtClean="0"/>
              <a:t>(self, </a:t>
            </a:r>
            <a:r>
              <a:rPr lang="en-US" sz="2000" dirty="0" err="1" smtClean="0"/>
              <a:t>ra</a:t>
            </a:r>
            <a:r>
              <a:rPr lang="en-US" sz="2000" dirty="0" smtClean="0"/>
              <a:t>, org, </a:t>
            </a:r>
            <a:r>
              <a:rPr lang="en-US" sz="2000" dirty="0" err="1" smtClean="0"/>
              <a:t>spcty</a:t>
            </a:r>
            <a:r>
              <a:rPr lang="en-US" sz="2000" dirty="0" smtClean="0"/>
              <a:t>):</a:t>
            </a:r>
          </a:p>
          <a:p>
            <a:r>
              <a:rPr lang="en-US" sz="2000" dirty="0" smtClean="0"/>
              <a:t>        super()</a:t>
            </a:r>
            <a:r>
              <a:rPr lang="en-US" sz="2000" b="1" dirty="0" smtClean="0"/>
              <a:t>.</a:t>
            </a:r>
            <a:r>
              <a:rPr lang="en-US" sz="2000" dirty="0" smtClean="0"/>
              <a:t>__init__('Spine-clinician', </a:t>
            </a:r>
          </a:p>
          <a:p>
            <a:r>
              <a:rPr lang="en-US" sz="2000" dirty="0" smtClean="0"/>
              <a:t>                                   </a:t>
            </a:r>
            <a:r>
              <a:rPr lang="en-US" sz="2000" dirty="0" err="1" smtClean="0"/>
              <a:t>ra</a:t>
            </a:r>
            <a:r>
              <a:rPr lang="en-US" sz="2000" dirty="0" smtClean="0"/>
              <a:t> = </a:t>
            </a:r>
            <a:r>
              <a:rPr lang="en-US" sz="2000" dirty="0" err="1" smtClean="0"/>
              <a:t>ra</a:t>
            </a:r>
            <a:r>
              <a:rPr lang="en-US" sz="2000" dirty="0" smtClean="0"/>
              <a:t>, org = org, </a:t>
            </a:r>
            <a:r>
              <a:rPr lang="en-US" sz="2000" dirty="0" err="1" smtClean="0"/>
              <a:t>spcty</a:t>
            </a:r>
            <a:r>
              <a:rPr lang="en-US" sz="2000" dirty="0" smtClean="0"/>
              <a:t> = </a:t>
            </a:r>
            <a:r>
              <a:rPr lang="en-US" sz="2000" dirty="0" err="1" smtClean="0"/>
              <a:t>spcty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b="1" dirty="0" smtClean="0"/>
              <a:t>    def</a:t>
            </a:r>
            <a:r>
              <a:rPr lang="en-US" sz="2000" dirty="0" smtClean="0"/>
              <a:t> </a:t>
            </a:r>
            <a:r>
              <a:rPr lang="en-US" sz="2000" b="1" dirty="0" err="1" smtClean="0"/>
              <a:t>canActivate</a:t>
            </a:r>
            <a:r>
              <a:rPr lang="en-US" sz="2000" dirty="0" smtClean="0"/>
              <a:t>(self, </a:t>
            </a:r>
            <a:r>
              <a:rPr lang="en-US" sz="2000" b="1" dirty="0" smtClean="0"/>
              <a:t>*</a:t>
            </a:r>
            <a:r>
              <a:rPr lang="en-US" sz="2000" dirty="0" err="1" smtClean="0"/>
              <a:t>params</a:t>
            </a:r>
            <a:r>
              <a:rPr lang="en-US" sz="2000" dirty="0" smtClean="0"/>
              <a:t>):</a:t>
            </a:r>
          </a:p>
          <a:p>
            <a:r>
              <a:rPr lang="en-US" sz="2000" b="1" dirty="0" smtClean="0"/>
              <a:t>        return</a:t>
            </a:r>
            <a:r>
              <a:rPr lang="en-US" sz="2000" dirty="0" smtClean="0"/>
              <a:t> self</a:t>
            </a:r>
            <a:r>
              <a:rPr lang="en-US" sz="2000" b="1" dirty="0" smtClean="0"/>
              <a:t>.</a:t>
            </a:r>
            <a:r>
              <a:rPr lang="en-US" sz="2000" dirty="0" smtClean="0"/>
              <a:t>canActivate_1(</a:t>
            </a:r>
            <a:r>
              <a:rPr lang="en-US" sz="2000" b="1" dirty="0" smtClean="0"/>
              <a:t>*</a:t>
            </a:r>
            <a:r>
              <a:rPr lang="en-US" sz="2000" dirty="0" err="1" smtClean="0"/>
              <a:t>params</a:t>
            </a:r>
            <a:r>
              <a:rPr lang="en-US" sz="2000" dirty="0" smtClean="0"/>
              <a:t>) </a:t>
            </a:r>
            <a:r>
              <a:rPr lang="en-US" sz="2000" b="1" dirty="0" smtClean="0"/>
              <a:t>or</a:t>
            </a:r>
            <a:r>
              <a:rPr lang="en-US" sz="2000" dirty="0" smtClean="0"/>
              <a:t>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                    </a:t>
            </a:r>
            <a:r>
              <a:rPr lang="en-US" sz="2000" dirty="0" smtClean="0"/>
              <a:t>self</a:t>
            </a:r>
            <a:r>
              <a:rPr lang="en-US" sz="2000" b="1" dirty="0" smtClean="0"/>
              <a:t>.</a:t>
            </a:r>
            <a:r>
              <a:rPr lang="en-US" sz="2000" dirty="0" smtClean="0"/>
              <a:t>canActivate_2(</a:t>
            </a:r>
            <a:r>
              <a:rPr lang="en-US" sz="2000" b="1" dirty="0" smtClean="0"/>
              <a:t>*</a:t>
            </a:r>
            <a:r>
              <a:rPr lang="en-US" sz="2000" dirty="0" err="1" smtClean="0"/>
              <a:t>params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b="1" dirty="0" smtClean="0"/>
              <a:t>    def</a:t>
            </a:r>
            <a:r>
              <a:rPr lang="en-US" sz="2000" dirty="0" smtClean="0"/>
              <a:t> </a:t>
            </a:r>
            <a:r>
              <a:rPr lang="en-US" sz="2000" b="1" dirty="0" smtClean="0"/>
              <a:t>canActivate_1</a:t>
            </a:r>
            <a:r>
              <a:rPr lang="en-US" sz="2000" dirty="0" smtClean="0"/>
              <a:t>(self, </a:t>
            </a:r>
            <a:r>
              <a:rPr lang="en-US" sz="2000" dirty="0" err="1" smtClean="0"/>
              <a:t>cli</a:t>
            </a:r>
            <a:r>
              <a:rPr lang="en-US" sz="2000" dirty="0" smtClean="0"/>
              <a:t>): </a:t>
            </a:r>
            <a:r>
              <a:rPr lang="en-US" sz="2000" i="1" dirty="0" smtClean="0"/>
              <a:t># S1.1.1</a:t>
            </a:r>
          </a:p>
          <a:p>
            <a:r>
              <a:rPr lang="en-US" sz="2000" b="1" dirty="0" smtClean="0"/>
              <a:t>        return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        True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subj</a:t>
            </a:r>
            <a:r>
              <a:rPr lang="en-US" sz="2000" dirty="0" smtClean="0"/>
              <a:t>, role </a:t>
            </a:r>
            <a:r>
              <a:rPr lang="en-US" sz="2000" b="1" dirty="0" smtClean="0"/>
              <a:t>in</a:t>
            </a:r>
            <a:r>
              <a:rPr lang="en-US" sz="2000" dirty="0" smtClean="0"/>
              <a:t> </a:t>
            </a:r>
            <a:r>
              <a:rPr lang="en-US" sz="2000" dirty="0" err="1" smtClean="0"/>
              <a:t>hasActivated</a:t>
            </a:r>
            <a:r>
              <a:rPr lang="en-US" sz="2000" dirty="0" smtClean="0"/>
              <a:t> </a:t>
            </a:r>
            <a:r>
              <a:rPr lang="en-US" sz="2000" b="1" dirty="0" smtClean="0"/>
              <a:t>if</a:t>
            </a:r>
          </a:p>
          <a:p>
            <a:r>
              <a:rPr lang="en-US" sz="2000" dirty="0" smtClean="0"/>
              <a:t>            role.name == "NHS-clinician-cert" </a:t>
            </a:r>
            <a:r>
              <a:rPr lang="en-US" sz="2000" b="1" dirty="0" smtClean="0"/>
              <a:t>and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role.spcty</a:t>
            </a:r>
            <a:r>
              <a:rPr lang="en-US" sz="2000" dirty="0" smtClean="0"/>
              <a:t> == </a:t>
            </a:r>
            <a:r>
              <a:rPr lang="en-US" sz="2000" dirty="0" err="1" smtClean="0"/>
              <a:t>self.spcty</a:t>
            </a:r>
            <a:r>
              <a:rPr lang="en-US" sz="2000" dirty="0" smtClean="0"/>
              <a:t> </a:t>
            </a:r>
            <a:r>
              <a:rPr lang="en-US" sz="2000" b="1" dirty="0" smtClean="0"/>
              <a:t>and</a:t>
            </a:r>
          </a:p>
          <a:p>
            <a:r>
              <a:rPr lang="en-US" sz="2000" dirty="0" smtClean="0"/>
              <a:t>            role.org == self.org </a:t>
            </a:r>
            <a:r>
              <a:rPr lang="en-US" sz="2000" b="1" dirty="0" smtClean="0"/>
              <a:t>and</a:t>
            </a:r>
          </a:p>
          <a:p>
            <a:r>
              <a:rPr lang="en-US" sz="2000" dirty="0" smtClean="0"/>
              <a:t>            role.cli == </a:t>
            </a:r>
            <a:r>
              <a:rPr lang="en-US" sz="2000" dirty="0" err="1" smtClean="0"/>
              <a:t>cli</a:t>
            </a:r>
            <a:r>
              <a:rPr lang="en-US" sz="2000" dirty="0" smtClean="0"/>
              <a:t> </a:t>
            </a:r>
            <a:r>
              <a:rPr lang="en-US" sz="2000" b="1" dirty="0" smtClean="0"/>
              <a:t>and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canActivate</a:t>
            </a:r>
            <a:r>
              <a:rPr lang="en-US" sz="2000" dirty="0" smtClean="0"/>
              <a:t>(</a:t>
            </a:r>
            <a:r>
              <a:rPr lang="en-US" sz="2000" dirty="0" err="1" smtClean="0"/>
              <a:t>self</a:t>
            </a:r>
            <a:r>
              <a:rPr lang="en-US" sz="2000" b="1" dirty="0" err="1" smtClean="0"/>
              <a:t>.</a:t>
            </a:r>
            <a:r>
              <a:rPr lang="en-US" sz="2000" dirty="0" err="1" smtClean="0"/>
              <a:t>ra</a:t>
            </a:r>
            <a:r>
              <a:rPr lang="en-US" sz="2000" dirty="0" smtClean="0"/>
              <a:t>, </a:t>
            </a:r>
            <a:r>
              <a:rPr lang="en-US" sz="2000" dirty="0" err="1" smtClean="0"/>
              <a:t>Registration_authority</a:t>
            </a:r>
            <a:r>
              <a:rPr lang="en-US" sz="2000" dirty="0" smtClean="0"/>
              <a:t>()) </a:t>
            </a:r>
            <a:r>
              <a:rPr lang="en-US" sz="2000" b="1" dirty="0" smtClean="0"/>
              <a:t>and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Current_time</a:t>
            </a:r>
            <a:r>
              <a:rPr lang="en-US" sz="2000" dirty="0" smtClean="0"/>
              <a:t>() </a:t>
            </a:r>
            <a:r>
              <a:rPr lang="en-US" sz="2000" b="1" dirty="0" smtClean="0"/>
              <a:t>in</a:t>
            </a:r>
            <a:r>
              <a:rPr lang="en-US" sz="2000" dirty="0" smtClean="0"/>
              <a:t> </a:t>
            </a:r>
            <a:r>
              <a:rPr lang="en-US" sz="2000" dirty="0" err="1" smtClean="0"/>
              <a:t>vrange</a:t>
            </a:r>
            <a:r>
              <a:rPr lang="en-US" sz="2000" dirty="0" smtClean="0"/>
              <a:t>(</a:t>
            </a:r>
            <a:r>
              <a:rPr lang="en-US" sz="2000" dirty="0" err="1" smtClean="0"/>
              <a:t>role</a:t>
            </a:r>
            <a:r>
              <a:rPr lang="en-US" sz="2000" b="1" dirty="0" err="1" smtClean="0"/>
              <a:t>.</a:t>
            </a:r>
            <a:r>
              <a:rPr lang="en-US" sz="2000" dirty="0" err="1" smtClean="0"/>
              <a:t>start</a:t>
            </a:r>
            <a:r>
              <a:rPr lang="en-US" sz="2000" dirty="0" smtClean="0"/>
              <a:t>, </a:t>
            </a:r>
            <a:r>
              <a:rPr lang="en-US" sz="2000" dirty="0" err="1" smtClean="0"/>
              <a:t>role</a:t>
            </a:r>
            <a:r>
              <a:rPr lang="en-US" sz="2000" b="1" dirty="0" err="1" smtClean="0"/>
              <a:t>.</a:t>
            </a:r>
            <a:r>
              <a:rPr lang="en-US" sz="2000" dirty="0" err="1" smtClean="0"/>
              <a:t>end</a:t>
            </a:r>
            <a:r>
              <a:rPr lang="en-US" sz="2000" dirty="0" smtClean="0"/>
              <a:t>) </a:t>
            </a:r>
            <a:r>
              <a:rPr lang="en-US" sz="2000" b="1" dirty="0" smtClean="0"/>
              <a:t>and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no_main_role_active</a:t>
            </a:r>
            <a:r>
              <a:rPr lang="en-US" sz="2000" dirty="0" smtClean="0"/>
              <a:t>(role</a:t>
            </a:r>
            <a:r>
              <a:rPr lang="en-US" sz="2000" b="1" dirty="0" smtClean="0"/>
              <a:t>.</a:t>
            </a:r>
            <a:r>
              <a:rPr lang="en-US" sz="2000" dirty="0" smtClean="0"/>
              <a:t>cli)</a:t>
            </a:r>
          </a:p>
          <a:p>
            <a:r>
              <a:rPr lang="en-US" sz="2000" dirty="0" smtClean="0"/>
              <a:t>        }</a:t>
            </a:r>
          </a:p>
          <a:p>
            <a:r>
              <a:rPr lang="en-US" sz="2000" dirty="0" smtClean="0"/>
              <a:t>    …</a:t>
            </a:r>
          </a:p>
          <a:p>
            <a:r>
              <a:rPr lang="en-US" sz="2000" b="1" dirty="0" smtClean="0"/>
              <a:t>    def</a:t>
            </a:r>
            <a:r>
              <a:rPr lang="en-US" sz="2000" dirty="0" smtClean="0"/>
              <a:t> </a:t>
            </a:r>
            <a:r>
              <a:rPr lang="en-US" sz="2000" b="1" dirty="0" err="1" smtClean="0"/>
              <a:t>canDeactivate</a:t>
            </a:r>
            <a:r>
              <a:rPr lang="en-US" sz="2000" dirty="0" smtClean="0"/>
              <a:t>(self, </a:t>
            </a:r>
            <a:r>
              <a:rPr lang="en-US" sz="2000" dirty="0" err="1" smtClean="0"/>
              <a:t>cli</a:t>
            </a:r>
            <a:r>
              <a:rPr lang="en-US" sz="2000" dirty="0" smtClean="0"/>
              <a:t>, </a:t>
            </a:r>
            <a:r>
              <a:rPr lang="en-US" sz="2000" dirty="0" err="1" smtClean="0"/>
              <a:t>cli</a:t>
            </a:r>
            <a:r>
              <a:rPr lang="en-US" sz="2000" dirty="0" smtClean="0"/>
              <a:t>_): </a:t>
            </a:r>
            <a:r>
              <a:rPr lang="en-US" sz="2000" i="1" dirty="0" smtClean="0"/>
              <a:t># S1.1.3</a:t>
            </a:r>
          </a:p>
          <a:p>
            <a:r>
              <a:rPr lang="en-US" sz="2000" b="1" dirty="0" smtClean="0"/>
              <a:t>        return</a:t>
            </a:r>
            <a:r>
              <a:rPr lang="en-US" sz="2000" dirty="0" smtClean="0"/>
              <a:t> ( </a:t>
            </a:r>
            <a:r>
              <a:rPr lang="en-US" sz="2000" dirty="0" err="1" smtClean="0"/>
              <a:t>cli</a:t>
            </a:r>
            <a:r>
              <a:rPr lang="en-US" sz="2000" dirty="0" smtClean="0"/>
              <a:t> </a:t>
            </a:r>
            <a:r>
              <a:rPr lang="en-US" sz="2000" b="1" dirty="0" smtClean="0"/>
              <a:t>==</a:t>
            </a:r>
            <a:r>
              <a:rPr lang="en-US" sz="2000" dirty="0" smtClean="0"/>
              <a:t> </a:t>
            </a:r>
            <a:r>
              <a:rPr lang="en-US" sz="2000" dirty="0" err="1" smtClean="0"/>
              <a:t>cli</a:t>
            </a:r>
            <a:r>
              <a:rPr lang="en-US" sz="2000" dirty="0" smtClean="0"/>
              <a:t>_ )</a:t>
            </a:r>
          </a:p>
        </p:txBody>
      </p:sp>
      <p:sp>
        <p:nvSpPr>
          <p:cNvPr id="30" name="Text Box 349"/>
          <p:cNvSpPr txBox="1">
            <a:spLocks noChangeArrowheads="1"/>
          </p:cNvSpPr>
          <p:nvPr/>
        </p:nvSpPr>
        <p:spPr bwMode="auto">
          <a:xfrm>
            <a:off x="20683538" y="2819400"/>
            <a:ext cx="6234112" cy="523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000" b="1" dirty="0" smtClean="0">
                <a:solidFill>
                  <a:srgbClr val="F8F8F8"/>
                </a:solidFill>
              </a:rPr>
              <a:t>Implementation</a:t>
            </a:r>
            <a:endParaRPr lang="en-US" sz="3000" b="1" dirty="0">
              <a:solidFill>
                <a:srgbClr val="F8F8F8"/>
              </a:solidFill>
            </a:endParaRPr>
          </a:p>
        </p:txBody>
      </p:sp>
      <p:sp>
        <p:nvSpPr>
          <p:cNvPr id="19" name="TextBox 33"/>
          <p:cNvSpPr txBox="1">
            <a:spLocks noChangeArrowheads="1"/>
          </p:cNvSpPr>
          <p:nvPr/>
        </p:nvSpPr>
        <p:spPr bwMode="auto">
          <a:xfrm>
            <a:off x="20826413" y="3567114"/>
            <a:ext cx="5919787" cy="1209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Parse and construct an Abstract Syntax Tree (AST) of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each module of the policy.</a:t>
            </a:r>
          </a:p>
          <a:p>
            <a:pPr>
              <a:buFont typeface="Arial" charset="0"/>
              <a:buChar char="•"/>
            </a:pP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 Collate policy rules involving the same role into a single 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i="1" dirty="0" smtClean="0"/>
              <a:t>Role</a:t>
            </a:r>
            <a:r>
              <a:rPr lang="en-US" sz="2000" dirty="0" smtClean="0"/>
              <a:t> class, on the following basis: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canActivate</a:t>
            </a:r>
            <a:r>
              <a:rPr lang="en-US" sz="2000" dirty="0" smtClean="0"/>
              <a:t> </a:t>
            </a:r>
            <a:r>
              <a:rPr lang="en-US" sz="2000" dirty="0" smtClean="0"/>
              <a:t>rules are placed in the class for the role they check for </a:t>
            </a:r>
            <a:r>
              <a:rPr lang="en-US" sz="2000" dirty="0" smtClean="0"/>
              <a:t>activation.</a:t>
            </a:r>
            <a:endParaRPr lang="en-US" sz="2000" dirty="0" smtClean="0"/>
          </a:p>
          <a:p>
            <a:pPr lvl="1">
              <a:buFont typeface="Arial" charset="0"/>
              <a:buChar char="•"/>
            </a:pPr>
            <a:endParaRPr lang="en-US" sz="2000" dirty="0" smtClean="0"/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canDeactivate</a:t>
            </a:r>
            <a:r>
              <a:rPr lang="en-US" sz="2000" dirty="0" smtClean="0"/>
              <a:t> </a:t>
            </a:r>
            <a:r>
              <a:rPr lang="en-US" sz="2000" dirty="0" smtClean="0"/>
              <a:t>rules are placed in the class for the role they check for </a:t>
            </a:r>
            <a:r>
              <a:rPr lang="en-US" sz="2000" dirty="0" smtClean="0"/>
              <a:t>de-activation.</a:t>
            </a:r>
          </a:p>
          <a:p>
            <a:pPr lvl="1">
              <a:buFont typeface="Arial" charset="0"/>
              <a:buChar char="•"/>
            </a:pPr>
            <a:endParaRPr lang="en-US" sz="2000" dirty="0" smtClean="0"/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isDeactivated</a:t>
            </a:r>
            <a:r>
              <a:rPr lang="en-US" sz="2000" dirty="0" smtClean="0"/>
              <a:t> </a:t>
            </a:r>
            <a:r>
              <a:rPr lang="en-US" sz="2000" dirty="0" smtClean="0"/>
              <a:t>rules are placed in the </a:t>
            </a:r>
            <a:r>
              <a:rPr lang="en-US" sz="2000" dirty="0" smtClean="0"/>
              <a:t>triggering </a:t>
            </a:r>
            <a:r>
              <a:rPr lang="en-US" sz="2000" dirty="0" smtClean="0"/>
              <a:t>role’s class</a:t>
            </a:r>
            <a:r>
              <a:rPr lang="en-US" sz="2000" dirty="0" smtClean="0"/>
              <a:t>.</a:t>
            </a:r>
          </a:p>
          <a:p>
            <a:pPr lvl="1">
              <a:buFont typeface="Arial" charset="0"/>
              <a:buChar char="•"/>
            </a:pPr>
            <a:endParaRPr lang="en-US" sz="2000" dirty="0" smtClean="0"/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b="1" i="1" dirty="0" smtClean="0"/>
              <a:t>Actions</a:t>
            </a:r>
            <a:r>
              <a:rPr lang="en-US" sz="2000" dirty="0" smtClean="0"/>
              <a:t>: Rules beginning with the predicate </a:t>
            </a:r>
            <a:r>
              <a:rPr lang="en-US" sz="2000" dirty="0" smtClean="0">
                <a:solidFill>
                  <a:srgbClr val="0070C0"/>
                </a:solidFill>
              </a:rPr>
              <a:t>permits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are used </a:t>
            </a:r>
            <a:r>
              <a:rPr lang="en-US" sz="2000" dirty="0" smtClean="0"/>
              <a:t>to verify whether a user has permission to perform a certain </a:t>
            </a:r>
            <a:r>
              <a:rPr lang="en-US" sz="2000" i="1" dirty="0" smtClean="0"/>
              <a:t>action</a:t>
            </a:r>
            <a:r>
              <a:rPr lang="en-US" sz="2000" dirty="0" smtClean="0"/>
              <a:t>.</a:t>
            </a:r>
          </a:p>
          <a:p>
            <a:pPr lvl="1">
              <a:buFont typeface="Arial" charset="0"/>
              <a:buChar char="•"/>
            </a:pPr>
            <a:endParaRPr lang="en-US" sz="2000" dirty="0" smtClean="0"/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permits</a:t>
            </a:r>
            <a:r>
              <a:rPr lang="en-US" sz="2000" dirty="0" smtClean="0"/>
              <a:t> </a:t>
            </a:r>
            <a:r>
              <a:rPr lang="en-US" sz="2000" dirty="0" smtClean="0"/>
              <a:t>rules check if the </a:t>
            </a:r>
            <a:r>
              <a:rPr lang="en-US" sz="2000" i="1" dirty="0" smtClean="0"/>
              <a:t>subject</a:t>
            </a:r>
            <a:r>
              <a:rPr lang="en-US" sz="2000" dirty="0" smtClean="0"/>
              <a:t> of the rule has activated a certain role. The </a:t>
            </a:r>
            <a:r>
              <a:rPr lang="en-US" sz="2000" i="1" dirty="0" smtClean="0">
                <a:solidFill>
                  <a:srgbClr val="0070C0"/>
                </a:solidFill>
              </a:rPr>
              <a:t>permits</a:t>
            </a:r>
            <a:r>
              <a:rPr lang="en-US" sz="2000" dirty="0" smtClean="0"/>
              <a:t> rules are placed in the class pertaining to this </a:t>
            </a:r>
            <a:r>
              <a:rPr lang="en-US" sz="2000" i="1" dirty="0" smtClean="0"/>
              <a:t>role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2">
              <a:buFont typeface="Arial" charset="0"/>
              <a:buChar char="•"/>
            </a:pP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Function</a:t>
            </a:r>
            <a:r>
              <a:rPr lang="en-US" sz="2000" dirty="0" smtClean="0"/>
              <a:t> rules – these rules are used primarily as functions </a:t>
            </a:r>
            <a:br>
              <a:rPr lang="en-US" sz="2000" dirty="0" smtClean="0"/>
            </a:br>
            <a:r>
              <a:rPr lang="en-US" sz="2000" dirty="0" smtClean="0"/>
              <a:t>   than as trust management (TM) constructs. 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The translator recognizes various categories of function </a:t>
            </a:r>
            <a:br>
              <a:rPr lang="en-US" sz="2000" dirty="0" smtClean="0"/>
            </a:br>
            <a:r>
              <a:rPr lang="en-US" sz="2000" dirty="0" smtClean="0"/>
              <a:t>   rules, and handles them differently.</a:t>
            </a:r>
            <a:r>
              <a:rPr lang="en-US" sz="2000" dirty="0" smtClean="0"/>
              <a:t> </a:t>
            </a:r>
            <a:r>
              <a:rPr lang="en-US" sz="2000" dirty="0" smtClean="0"/>
              <a:t>E.g. </a:t>
            </a:r>
            <a:r>
              <a:rPr lang="en-US" sz="2000" b="1" dirty="0" smtClean="0"/>
              <a:t>count</a:t>
            </a:r>
            <a:r>
              <a:rPr lang="en-US" sz="2000" dirty="0" smtClean="0"/>
              <a:t> function: 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7030A0"/>
                </a:solidFill>
              </a:rPr>
              <a:t>count-concealed-by-spine-patient</a:t>
            </a:r>
            <a:r>
              <a:rPr lang="en-US" sz="2000" dirty="0" smtClean="0"/>
              <a:t>(n</a:t>
            </a:r>
            <a:r>
              <a:rPr lang="en-US" sz="2000" dirty="0" smtClean="0"/>
              <a:t>, a, b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Hypotheses</a:t>
            </a:r>
            <a:r>
              <a:rPr lang="en-US" sz="2000" dirty="0" smtClean="0"/>
              <a:t> are translated into set expressions. The set </a:t>
            </a:r>
            <a:br>
              <a:rPr lang="en-US" sz="2000" dirty="0" smtClean="0"/>
            </a:br>
            <a:r>
              <a:rPr lang="en-US" sz="2000" dirty="0" smtClean="0"/>
              <a:t>   generated by the expression is </a:t>
            </a:r>
            <a:r>
              <a:rPr lang="en-US" sz="2000" i="1" dirty="0" smtClean="0"/>
              <a:t>non-empty</a:t>
            </a:r>
            <a:r>
              <a:rPr lang="en-US" sz="2000" dirty="0" smtClean="0"/>
              <a:t> if and only if </a:t>
            </a:r>
            <a:br>
              <a:rPr lang="en-US" sz="2000" dirty="0" smtClean="0"/>
            </a:br>
            <a:r>
              <a:rPr lang="en-US" sz="2000" dirty="0" smtClean="0"/>
              <a:t>   all hypotheses are satisfied.</a:t>
            </a:r>
          </a:p>
          <a:p>
            <a:pPr>
              <a:buFont typeface="Arial" charset="0"/>
              <a:buChar char="•"/>
            </a:pPr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Constraint</a:t>
            </a:r>
            <a:r>
              <a:rPr lang="en-US" sz="2000" dirty="0" smtClean="0"/>
              <a:t> hypotheses are implemented using basic Python </a:t>
            </a:r>
            <a:br>
              <a:rPr lang="en-US" sz="2000" dirty="0" smtClean="0"/>
            </a:br>
            <a:r>
              <a:rPr lang="en-US" sz="2000" dirty="0" smtClean="0"/>
              <a:t>   operators, or simple Python functions.</a:t>
            </a:r>
            <a:br>
              <a:rPr lang="en-US" sz="2000" dirty="0" smtClean="0"/>
            </a:br>
            <a:r>
              <a:rPr lang="en-US" sz="2000" dirty="0" smtClean="0"/>
              <a:t>   E.g. </a:t>
            </a:r>
            <a:r>
              <a:rPr lang="en-US" sz="2000" dirty="0" err="1" smtClean="0">
                <a:solidFill>
                  <a:srgbClr val="7030A0"/>
                </a:solidFill>
              </a:rPr>
              <a:t>Current_time</a:t>
            </a:r>
            <a:r>
              <a:rPr lang="en-US" sz="2000" dirty="0" smtClean="0"/>
              <a:t>() </a:t>
            </a:r>
            <a:r>
              <a:rPr lang="en-US" sz="2000" b="1" dirty="0" smtClean="0"/>
              <a:t>in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vrange</a:t>
            </a:r>
            <a:r>
              <a:rPr lang="en-US" sz="2000" dirty="0" smtClean="0"/>
              <a:t>(</a:t>
            </a:r>
            <a:r>
              <a:rPr lang="en-US" sz="2000" dirty="0" err="1" smtClean="0"/>
              <a:t>role</a:t>
            </a:r>
            <a:r>
              <a:rPr lang="en-US" sz="2000" b="1" dirty="0" err="1" smtClean="0"/>
              <a:t>.</a:t>
            </a:r>
            <a:r>
              <a:rPr lang="en-US" sz="2000" dirty="0" err="1" smtClean="0"/>
              <a:t>start</a:t>
            </a:r>
            <a:r>
              <a:rPr lang="en-US" sz="2000" dirty="0" smtClean="0"/>
              <a:t>, </a:t>
            </a:r>
            <a:r>
              <a:rPr lang="en-US" sz="2000" dirty="0" err="1" smtClean="0"/>
              <a:t>role</a:t>
            </a:r>
            <a:r>
              <a:rPr lang="en-US" sz="2000" b="1" dirty="0" err="1" smtClean="0"/>
              <a:t>.</a:t>
            </a:r>
            <a:r>
              <a:rPr lang="en-US" sz="2000" dirty="0" err="1" smtClean="0"/>
              <a:t>end</a:t>
            </a:r>
            <a:r>
              <a:rPr lang="en-US" sz="2000" dirty="0" smtClean="0"/>
              <a:t>) 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23" name="TextBox 28"/>
          <p:cNvSpPr txBox="1">
            <a:spLocks noChangeArrowheads="1"/>
          </p:cNvSpPr>
          <p:nvPr/>
        </p:nvSpPr>
        <p:spPr bwMode="auto">
          <a:xfrm>
            <a:off x="14077950" y="3567114"/>
            <a:ext cx="60864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i="1" dirty="0" smtClean="0"/>
              <a:t>S1.1.1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>
                <a:solidFill>
                  <a:srgbClr val="0070C0"/>
                </a:solidFill>
              </a:rPr>
              <a:t>canActivate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cli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Spine-clinician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ra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org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spcty</a:t>
            </a:r>
            <a:r>
              <a:rPr lang="en-US" sz="2000" dirty="0" smtClean="0"/>
              <a:t>)) &lt;- </a:t>
            </a:r>
            <a:r>
              <a:rPr lang="en-US" sz="2000" dirty="0" err="1" smtClean="0">
                <a:solidFill>
                  <a:srgbClr val="C00000"/>
                </a:solidFill>
              </a:rPr>
              <a:t>ra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0070C0"/>
                </a:solidFill>
              </a:rPr>
              <a:t>hasActivated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NHS-clinician-cert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org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cli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spcty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start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end</a:t>
            </a:r>
            <a:r>
              <a:rPr lang="en-US" sz="2000" dirty="0" smtClean="0"/>
              <a:t>)), </a:t>
            </a:r>
            <a:r>
              <a:rPr lang="en-US" sz="2000" dirty="0" err="1" smtClean="0">
                <a:solidFill>
                  <a:srgbClr val="0070C0"/>
                </a:solidFill>
              </a:rPr>
              <a:t>canActivate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ra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Registration-authority</a:t>
            </a:r>
            <a:r>
              <a:rPr lang="en-US" sz="2000" dirty="0" smtClean="0"/>
              <a:t>()), 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no-main-role-active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cli</a:t>
            </a:r>
            <a:r>
              <a:rPr lang="en-US" sz="2000" dirty="0" smtClean="0"/>
              <a:t>),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Current-time</a:t>
            </a:r>
            <a:r>
              <a:rPr lang="en-US" sz="2000" dirty="0" smtClean="0"/>
              <a:t>() in [</a:t>
            </a:r>
            <a:r>
              <a:rPr lang="en-US" sz="2000" dirty="0" smtClean="0">
                <a:solidFill>
                  <a:srgbClr val="C00000"/>
                </a:solidFill>
              </a:rPr>
              <a:t>start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end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…</a:t>
            </a:r>
          </a:p>
          <a:p>
            <a:r>
              <a:rPr lang="en-US" sz="2000" dirty="0" smtClean="0"/>
              <a:t>(</a:t>
            </a:r>
            <a:r>
              <a:rPr lang="en-US" sz="2000" i="1" dirty="0" smtClean="0"/>
              <a:t>S1.1.3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>
                <a:solidFill>
                  <a:srgbClr val="0070C0"/>
                </a:solidFill>
              </a:rPr>
              <a:t>canDeactivate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00000"/>
                </a:solidFill>
              </a:rPr>
              <a:t>cli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cli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Spine-clinician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CC0000"/>
                </a:solidFill>
              </a:rPr>
              <a:t>ra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C0000"/>
                </a:solidFill>
              </a:rPr>
              <a:t>org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C0000"/>
                </a:solidFill>
              </a:rPr>
              <a:t>spcty</a:t>
            </a:r>
            <a:r>
              <a:rPr lang="en-US" sz="2000" dirty="0" smtClean="0"/>
              <a:t>)) </a:t>
            </a:r>
            <a:r>
              <a:rPr lang="en-US" sz="2000" dirty="0" smtClean="0"/>
              <a:t>&lt;-</a:t>
            </a:r>
            <a:endParaRPr lang="en-US" sz="2000" dirty="0" smtClean="0"/>
          </a:p>
        </p:txBody>
      </p:sp>
      <p:sp>
        <p:nvSpPr>
          <p:cNvPr id="29" name="Text Box 349"/>
          <p:cNvSpPr txBox="1">
            <a:spLocks noChangeArrowheads="1"/>
          </p:cNvSpPr>
          <p:nvPr/>
        </p:nvSpPr>
        <p:spPr bwMode="auto">
          <a:xfrm>
            <a:off x="13930313" y="6823075"/>
            <a:ext cx="6234112" cy="527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000" b="1" dirty="0" smtClean="0">
                <a:solidFill>
                  <a:srgbClr val="F8F8F8"/>
                </a:solidFill>
              </a:rPr>
              <a:t>Sample Output Code</a:t>
            </a:r>
            <a:endParaRPr lang="en-US" sz="3000" b="1" dirty="0">
              <a:solidFill>
                <a:srgbClr val="F8F8F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8527</TotalTime>
  <Words>300</Words>
  <Application>Microsoft Office PowerPoint</Application>
  <PresentationFormat>Custom</PresentationFormat>
  <Paragraphs>110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Custom Design</vt:lpstr>
      <vt:lpstr>1_Custom Design</vt:lpstr>
      <vt:lpstr>2_Custom Design</vt:lpstr>
      <vt:lpstr>Slide 1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Arjun Menon</cp:lastModifiedBy>
  <cp:revision>259</cp:revision>
  <dcterms:created xsi:type="dcterms:W3CDTF">2005-05-18T01:24:28Z</dcterms:created>
  <dcterms:modified xsi:type="dcterms:W3CDTF">2013-10-17T02:44:22Z</dcterms:modified>
  <cp:category>Powerpoint poster templates</cp:category>
</cp:coreProperties>
</file>