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56" r:id="rId4"/>
  </p:sldIdLst>
  <p:sldSz cx="27432000" cy="16459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9900"/>
    <a:srgbClr val="3399FF"/>
    <a:srgbClr val="0066FF"/>
    <a:srgbClr val="FF9900"/>
    <a:srgbClr val="CC0000"/>
    <a:srgbClr val="993300"/>
    <a:srgbClr val="FF0000"/>
    <a:srgbClr val="FE445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 autoAdjust="0"/>
    <p:restoredTop sz="99003" autoAdjust="0"/>
  </p:normalViewPr>
  <p:slideViewPr>
    <p:cSldViewPr snapToGrid="0" snapToObjects="1">
      <p:cViewPr varScale="1">
        <p:scale>
          <a:sx n="57" d="100"/>
          <a:sy n="57" d="100"/>
        </p:scale>
        <p:origin x="-792" y="-84"/>
      </p:cViewPr>
      <p:guideLst>
        <p:guide orient="horz" pos="1776"/>
        <p:guide orient="horz" pos="10143"/>
        <p:guide pos="273"/>
        <p:guide pos="4203"/>
        <p:guide pos="4524"/>
        <p:guide pos="8454"/>
        <p:guide pos="8769"/>
        <p:guide pos="12699"/>
        <p:guide pos="13023"/>
        <p:guide pos="16953"/>
      </p:guideLst>
    </p:cSldViewPr>
  </p:slideViewPr>
  <p:notesTextViewPr>
    <p:cViewPr>
      <p:scale>
        <a:sx n="100" d="100"/>
        <a:sy n="100" d="100"/>
      </p:scale>
      <p:origin x="0" y="54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1500" y="685800"/>
            <a:ext cx="5715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CB71E0-0AC4-46DE-8EA5-73B5B2BD3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D9C65-53CA-4BA8-8A70-5FC7D2AF905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338"/>
            <a:ext cx="23317200" cy="352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563"/>
            <a:ext cx="19202400" cy="42068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13107987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3775" y="2819400"/>
            <a:ext cx="13109575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10575925"/>
            <a:ext cx="23317200" cy="327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6975475"/>
            <a:ext cx="23317200" cy="36004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12050" y="636588"/>
            <a:ext cx="6591300" cy="15465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388" y="636588"/>
            <a:ext cx="19626262" cy="15465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388" y="2819400"/>
            <a:ext cx="3040062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5850" y="2819400"/>
            <a:ext cx="3041650" cy="1328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813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588"/>
            <a:ext cx="12120563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3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3684588"/>
            <a:ext cx="12125325" cy="15351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5219700"/>
            <a:ext cx="12125325" cy="948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5638"/>
            <a:ext cx="9024938" cy="2789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638"/>
            <a:ext cx="15335250" cy="140477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44875"/>
            <a:ext cx="9024938" cy="11258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11522075"/>
            <a:ext cx="16459200" cy="1358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1470025"/>
            <a:ext cx="16459200" cy="9875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12880975"/>
            <a:ext cx="16459200" cy="1931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381000" y="16170275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7181850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13920788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0" y="2400300"/>
            <a:ext cx="2743200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rgbClr val="FFFFFF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433388" y="2819400"/>
            <a:ext cx="6234112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623411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7181850" y="2819400"/>
            <a:ext cx="12977813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0674013" y="2819400"/>
            <a:ext cx="6238875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0"/>
            <a:ext cx="27432000" cy="2400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433388" y="2819400"/>
            <a:ext cx="26479500" cy="1328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2400300"/>
            <a:ext cx="27432000" cy="65088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81000" y="16222663"/>
            <a:ext cx="15716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2150" tIns="26070" rIns="52150" bIns="26070">
            <a:spAutoFit/>
          </a:bodyPr>
          <a:lstStyle/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defTabSz="522288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0075" y="636588"/>
            <a:ext cx="262032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150" tIns="26070" rIns="52150" bIns="2607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2819400"/>
            <a:ext cx="26369962" cy="132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0792" tIns="260792" rIns="260792" bIns="260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27432000" cy="164592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</p:sldLayoutIdLst>
  <p:txStyles>
    <p:titleStyle>
      <a:lvl1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2pPr>
      <a:lvl3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3pPr>
      <a:lvl4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4pPr>
      <a:lvl5pPr algn="ctr" defTabSz="5222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5pPr>
      <a:lvl6pPr marL="4572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6pPr>
      <a:lvl7pPr marL="9144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7pPr>
      <a:lvl8pPr marL="13716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8pPr>
      <a:lvl9pPr marL="1828800" algn="ctr" defTabSz="5222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 Black" pitchFamily="34" charset="0"/>
        </a:defRPr>
      </a:lvl9pPr>
    </p:titleStyle>
    <p:bodyStyle>
      <a:lvl1pPr marL="195263" indent="-195263" algn="l" defTabSz="522288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22275" indent="-160338" algn="l" defTabSz="5222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652463" indent="-130175" algn="l" defTabSz="522288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130175" algn="l" defTabSz="522288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176338" indent="-131763" algn="l" defTabSz="522288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16335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0907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5479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005138" indent="-131763" algn="l" defTabSz="522288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ChangeArrowheads="1"/>
          </p:cNvSpPr>
          <p:nvPr/>
        </p:nvSpPr>
        <p:spPr bwMode="auto">
          <a:xfrm>
            <a:off x="2828925" y="482600"/>
            <a:ext cx="223313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2136" tIns="26064" rIns="52136" bIns="26064">
            <a:spAutoFit/>
          </a:bodyPr>
          <a:lstStyle/>
          <a:p>
            <a:pPr algn="ctr" defTabSz="522288">
              <a:spcBef>
                <a:spcPct val="50000"/>
              </a:spcBef>
            </a:pPr>
            <a:r>
              <a:rPr lang="en-US" sz="4800">
                <a:solidFill>
                  <a:srgbClr val="FFFFFF"/>
                </a:solidFill>
                <a:latin typeface="Arial Black" pitchFamily="34" charset="0"/>
              </a:rPr>
              <a:t>Role Activation Analysis for Trust Management Policies</a:t>
            </a:r>
          </a:p>
          <a:p>
            <a:pPr algn="ctr" defTabSz="522288" eaLnBrk="0" hangingPunct="0"/>
            <a:r>
              <a:rPr lang="en-US" sz="2800" b="1">
                <a:solidFill>
                  <a:srgbClr val="FFFFFF"/>
                </a:solidFill>
                <a:latin typeface="Arial" charset="0"/>
              </a:rPr>
              <a:t>Y. Annie Liu, K. Tuncay Tekle, Scott D. Stoller</a:t>
            </a:r>
          </a:p>
          <a:p>
            <a:pPr algn="ctr" defTabSz="522288"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>                                                                                                           Computer Science Department, Stony Brook University                                                Research supported by ONR and NSF</a:t>
            </a:r>
          </a:p>
          <a:p>
            <a:pPr algn="ctr" defTabSz="522288" eaLnBrk="0" hangingPunct="0"/>
            <a:r>
              <a:rPr lang="en-US" sz="2000" b="1">
                <a:solidFill>
                  <a:srgbClr val="FFFFFF"/>
                </a:solidFill>
                <a:latin typeface="Arial" charset="0"/>
              </a:rPr>
              <a:t/>
            </a:r>
            <a:br>
              <a:rPr lang="en-US" sz="2000" b="1">
                <a:solidFill>
                  <a:srgbClr val="FFFFFF"/>
                </a:solidFill>
                <a:latin typeface="Arial" charset="0"/>
              </a:rPr>
            </a:br>
            <a:endParaRPr lang="en-US" sz="20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8914" name="Text Box 349"/>
          <p:cNvSpPr txBox="1">
            <a:spLocks noChangeArrowheads="1"/>
          </p:cNvSpPr>
          <p:nvPr/>
        </p:nvSpPr>
        <p:spPr bwMode="auto">
          <a:xfrm>
            <a:off x="433388" y="2819400"/>
            <a:ext cx="6234112" cy="5540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Trust Management Policies</a:t>
            </a:r>
          </a:p>
        </p:txBody>
      </p:sp>
      <p:pic>
        <p:nvPicPr>
          <p:cNvPr id="38915" name="Picture 110" descr="776px-Stony_Brook_University_logo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650" y="142875"/>
            <a:ext cx="264001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349"/>
          <p:cNvSpPr txBox="1">
            <a:spLocks noChangeArrowheads="1"/>
          </p:cNvSpPr>
          <p:nvPr/>
        </p:nvSpPr>
        <p:spPr bwMode="auto">
          <a:xfrm>
            <a:off x="433388" y="8181975"/>
            <a:ext cx="6234112" cy="1041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Case Study: Electronic Health Records (EHR) Service</a:t>
            </a:r>
          </a:p>
        </p:txBody>
      </p:sp>
      <p:sp>
        <p:nvSpPr>
          <p:cNvPr id="38917" name="Text Box 349"/>
          <p:cNvSpPr txBox="1">
            <a:spLocks noChangeArrowheads="1"/>
          </p:cNvSpPr>
          <p:nvPr/>
        </p:nvSpPr>
        <p:spPr bwMode="auto">
          <a:xfrm>
            <a:off x="7186613" y="2819400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Role Activation and Deactivation</a:t>
            </a:r>
          </a:p>
        </p:txBody>
      </p:sp>
      <p:sp>
        <p:nvSpPr>
          <p:cNvPr id="38918" name="Text Box 349"/>
          <p:cNvSpPr txBox="1">
            <a:spLocks noChangeArrowheads="1"/>
          </p:cNvSpPr>
          <p:nvPr/>
        </p:nvSpPr>
        <p:spPr bwMode="auto">
          <a:xfrm>
            <a:off x="7186613" y="8207375"/>
            <a:ext cx="6234112" cy="558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200" b="1">
                <a:solidFill>
                  <a:srgbClr val="F8F8F8"/>
                </a:solidFill>
              </a:rPr>
              <a:t>Policy Rules: Examples</a:t>
            </a:r>
          </a:p>
        </p:txBody>
      </p:sp>
      <p:sp>
        <p:nvSpPr>
          <p:cNvPr id="38919" name="Text Box 349"/>
          <p:cNvSpPr txBox="1">
            <a:spLocks noChangeArrowheads="1"/>
          </p:cNvSpPr>
          <p:nvPr/>
        </p:nvSpPr>
        <p:spPr bwMode="auto">
          <a:xfrm>
            <a:off x="13930313" y="2819400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Consistency and Completeness Analysis</a:t>
            </a:r>
          </a:p>
        </p:txBody>
      </p:sp>
      <p:sp>
        <p:nvSpPr>
          <p:cNvPr id="38920" name="Text Box 349"/>
          <p:cNvSpPr txBox="1">
            <a:spLocks noChangeArrowheads="1"/>
          </p:cNvSpPr>
          <p:nvPr/>
        </p:nvSpPr>
        <p:spPr bwMode="auto">
          <a:xfrm>
            <a:off x="13930313" y="9705975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Implementation for Automatic Analysis</a:t>
            </a:r>
          </a:p>
        </p:txBody>
      </p:sp>
      <p:sp>
        <p:nvSpPr>
          <p:cNvPr id="38921" name="Text Box 349"/>
          <p:cNvSpPr txBox="1">
            <a:spLocks noChangeArrowheads="1"/>
          </p:cNvSpPr>
          <p:nvPr/>
        </p:nvSpPr>
        <p:spPr bwMode="auto">
          <a:xfrm>
            <a:off x="13930313" y="12671425"/>
            <a:ext cx="6234112" cy="527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Violations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1650" y="3556000"/>
            <a:ext cx="6003925" cy="405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Trust management</a:t>
            </a:r>
            <a:r>
              <a:rPr lang="en-US" sz="2000"/>
              <a:t> (TM) : </a:t>
            </a:r>
            <a:r>
              <a:rPr lang="en-US" sz="2000" i="1"/>
              <a:t>distributed access control</a:t>
            </a:r>
            <a:r>
              <a:rPr lang="en-US" sz="2000"/>
              <a:t>  </a:t>
            </a:r>
            <a:br>
              <a:rPr lang="en-US" sz="2000"/>
            </a:br>
            <a:r>
              <a:rPr lang="en-US" sz="2000"/>
              <a:t>  </a:t>
            </a:r>
          </a:p>
          <a:p>
            <a:pPr lvl="1"/>
            <a:r>
              <a:rPr lang="en-US" sz="2000"/>
              <a:t>Essential for preserving privacy of information and controlling access to resources in decentralized systems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>
                <a:solidFill>
                  <a:srgbClr val="004386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Policy rules</a:t>
            </a:r>
            <a:r>
              <a:rPr lang="en-US" sz="2000"/>
              <a:t>: </a:t>
            </a:r>
            <a:r>
              <a:rPr lang="en-US" sz="2000" i="1"/>
              <a:t>declarative authorization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Facilitates understanding, analysis, verification, and maintenance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>
                <a:solidFill>
                  <a:srgbClr val="004386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Role-based</a:t>
            </a:r>
            <a:r>
              <a:rPr lang="en-US" sz="2000"/>
              <a:t>: </a:t>
            </a:r>
            <a:r>
              <a:rPr lang="en-US" sz="2000" i="1"/>
              <a:t>abstracting entities and permitted actions</a:t>
            </a:r>
          </a:p>
          <a:p>
            <a:endParaRPr lang="en-US" sz="2000"/>
          </a:p>
          <a:p>
            <a:pPr lvl="1"/>
            <a:r>
              <a:rPr lang="en-US" sz="2000"/>
              <a:t>Provides ease of use, modification, and extension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1650" y="9382125"/>
            <a:ext cx="6003925" cy="618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Policies for the proposed national EHR service of the U.K.</a:t>
            </a:r>
          </a:p>
          <a:p>
            <a:pPr lvl="1"/>
            <a:endParaRPr lang="en-US" sz="2000"/>
          </a:p>
          <a:p>
            <a:pPr lvl="1"/>
            <a:r>
              <a:rPr lang="en-US" sz="2000">
                <a:solidFill>
                  <a:srgbClr val="004386"/>
                </a:solidFill>
              </a:rPr>
              <a:t>4 main components</a:t>
            </a:r>
            <a:r>
              <a:rPr lang="en-US" sz="2000"/>
              <a:t>: Spine, Patient Demographic Service,</a:t>
            </a:r>
          </a:p>
          <a:p>
            <a:r>
              <a:rPr lang="en-US" sz="2000"/>
              <a:t>        Health Organizations, Registration Authorities</a:t>
            </a:r>
          </a:p>
          <a:p>
            <a:pPr lvl="1"/>
            <a:r>
              <a:rPr lang="en-US" sz="2000"/>
              <a:t/>
            </a:r>
            <a:br>
              <a:rPr lang="en-US" sz="2000"/>
            </a:br>
            <a:r>
              <a:rPr lang="en-US" sz="2000">
                <a:solidFill>
                  <a:srgbClr val="004386"/>
                </a:solidFill>
              </a:rPr>
              <a:t>71 parameterized roles</a:t>
            </a:r>
            <a:r>
              <a:rPr lang="en-US" sz="2000"/>
              <a:t>: e.g.,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Clinician</a:t>
            </a:r>
            <a:r>
              <a:rPr lang="en-US" sz="2000"/>
              <a:t>(</a:t>
            </a:r>
            <a:r>
              <a:rPr lang="en-US" sz="2000" i="1"/>
              <a:t>spcty</a:t>
            </a:r>
            <a:r>
              <a:rPr lang="en-US" sz="2000"/>
              <a:t>),</a:t>
            </a:r>
          </a:p>
          <a:p>
            <a:pPr lvl="1"/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Treating-clinician</a:t>
            </a:r>
            <a:r>
              <a:rPr lang="en-US" sz="2000"/>
              <a:t>(</a:t>
            </a:r>
            <a:r>
              <a:rPr lang="en-US" sz="2000" i="1"/>
              <a:t>pat</a:t>
            </a:r>
            <a:r>
              <a:rPr lang="en-US" sz="2000"/>
              <a:t>,</a:t>
            </a:r>
            <a:r>
              <a:rPr lang="en-US" sz="2000" i="1"/>
              <a:t>spcty</a:t>
            </a:r>
            <a:r>
              <a:rPr lang="en-US" sz="2000"/>
              <a:t>,</a:t>
            </a:r>
            <a:r>
              <a:rPr lang="en-US" sz="2000" i="1"/>
              <a:t>org</a:t>
            </a:r>
            <a:r>
              <a:rPr lang="en-US" sz="2000"/>
              <a:t>),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Patient</a:t>
            </a:r>
            <a:r>
              <a:rPr lang="en-US" sz="2000"/>
              <a:t>(),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Agent</a:t>
            </a:r>
            <a:r>
              <a:rPr lang="en-US" sz="2000"/>
              <a:t>(</a:t>
            </a:r>
            <a:r>
              <a:rPr lang="en-US" sz="2000" i="1"/>
              <a:t>pat</a:t>
            </a:r>
            <a:r>
              <a:rPr lang="en-US" sz="2000"/>
              <a:t>)</a:t>
            </a:r>
          </a:p>
          <a:p>
            <a:pPr lvl="1"/>
            <a:endParaRPr lang="en-US" sz="2000"/>
          </a:p>
          <a:p>
            <a:pPr lvl="1"/>
            <a:r>
              <a:rPr lang="en-US" sz="2000">
                <a:solidFill>
                  <a:srgbClr val="004386"/>
                </a:solidFill>
              </a:rPr>
              <a:t>Many functionalities</a:t>
            </a:r>
            <a:r>
              <a:rPr lang="en-US" sz="2000"/>
              <a:t>: e.g., consent, permissions,       registration, sealing off data, referrals, etc.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 i="1"/>
              <a:t> </a:t>
            </a:r>
            <a:r>
              <a:rPr lang="en-US" sz="2000">
                <a:solidFill>
                  <a:srgbClr val="004386"/>
                </a:solidFill>
              </a:rPr>
              <a:t>Largest</a:t>
            </a:r>
            <a:r>
              <a:rPr lang="en-US" sz="2000"/>
              <a:t> formal specification of TM policies [Becker05]</a:t>
            </a:r>
          </a:p>
          <a:p>
            <a:endParaRPr lang="en-US" sz="2000"/>
          </a:p>
          <a:p>
            <a:pPr lvl="1"/>
            <a:r>
              <a:rPr lang="en-US" sz="2000"/>
              <a:t>375 policy rules, 81 pages technical report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Expressed in the </a:t>
            </a:r>
            <a:r>
              <a:rPr lang="en-US" sz="2000" i="1"/>
              <a:t>Cassandra TM policy language </a:t>
            </a:r>
            <a:r>
              <a:rPr lang="en-US" sz="2000"/>
              <a:t>[Becker04]</a:t>
            </a:r>
          </a:p>
          <a:p>
            <a:endParaRPr lang="en-US" sz="2000"/>
          </a:p>
          <a:p>
            <a:pPr lvl="1"/>
            <a:r>
              <a:rPr lang="en-US" sz="2000"/>
              <a:t>Based on </a:t>
            </a:r>
            <a:r>
              <a:rPr lang="en-US" sz="2000">
                <a:solidFill>
                  <a:srgbClr val="004386"/>
                </a:solidFill>
              </a:rPr>
              <a:t>Datalog</a:t>
            </a:r>
            <a:r>
              <a:rPr lang="en-US" sz="2000"/>
              <a:t>, the core deductive database language</a:t>
            </a:r>
          </a:p>
          <a:p>
            <a:pPr lvl="1"/>
            <a:r>
              <a:rPr lang="en-US" sz="2000"/>
              <a:t/>
            </a:r>
            <a:br>
              <a:rPr lang="en-US" sz="2000"/>
            </a:br>
            <a:r>
              <a:rPr lang="en-US" sz="2000"/>
              <a:t>Extended with constraints and external functions</a:t>
            </a:r>
          </a:p>
        </p:txBody>
      </p:sp>
      <p:sp>
        <p:nvSpPr>
          <p:cNvPr id="38924" name="Rectangle 22"/>
          <p:cNvSpPr>
            <a:spLocks noChangeArrowheads="1"/>
          </p:cNvSpPr>
          <p:nvPr/>
        </p:nvSpPr>
        <p:spPr bwMode="auto">
          <a:xfrm>
            <a:off x="285750" y="16154400"/>
            <a:ext cx="1438275" cy="219075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2508250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9500" y="3556000"/>
            <a:ext cx="5667375" cy="405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canActivate(x,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(y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r>
              <a:rPr lang="en-US" sz="2000"/>
              <a:t>)):</a:t>
            </a:r>
          </a:p>
          <a:p>
            <a:r>
              <a:rPr lang="en-US" sz="2000"/>
              <a:t>      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 </a:t>
            </a:r>
            <a:r>
              <a:rPr lang="en-US" sz="2000">
                <a:solidFill>
                  <a:srgbClr val="004386"/>
                </a:solidFill>
              </a:rPr>
              <a:t>can activate</a:t>
            </a:r>
            <a:r>
              <a:rPr lang="en-US" sz="2000"/>
              <a:t> role</a:t>
            </a:r>
            <a:r>
              <a:rPr lang="en-US" sz="2000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/>
              <a:t> with parameters 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endParaRPr lang="en-US" sz="2000"/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hasActivated(x,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(y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r>
              <a:rPr lang="en-US" sz="2000"/>
              <a:t>)):</a:t>
            </a:r>
          </a:p>
          <a:p>
            <a:r>
              <a:rPr lang="en-US" sz="2000"/>
              <a:t>      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 </a:t>
            </a:r>
            <a:r>
              <a:rPr lang="en-US" sz="2000">
                <a:solidFill>
                  <a:srgbClr val="004386"/>
                </a:solidFill>
              </a:rPr>
              <a:t>has activated</a:t>
            </a:r>
            <a:r>
              <a:rPr lang="en-US" sz="2000"/>
              <a:t> role</a:t>
            </a:r>
            <a:r>
              <a:rPr lang="en-US" sz="2000">
                <a:solidFill>
                  <a:srgbClr val="009900"/>
                </a:solidFill>
              </a:rPr>
              <a:t> R</a:t>
            </a:r>
            <a:r>
              <a:rPr lang="en-US" sz="2000"/>
              <a:t> with parameters 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endParaRPr lang="en-US" sz="2000"/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canDeactivate(z,x,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(y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r>
              <a:rPr lang="en-US" sz="2000"/>
              <a:t>)):</a:t>
            </a:r>
          </a:p>
          <a:p>
            <a:r>
              <a:rPr lang="en-US" sz="2000"/>
              <a:t>       </a:t>
            </a:r>
            <a:r>
              <a:rPr lang="en-US" sz="2000">
                <a:solidFill>
                  <a:srgbClr val="FF0000"/>
                </a:solidFill>
              </a:rPr>
              <a:t>z</a:t>
            </a:r>
            <a:r>
              <a:rPr lang="en-US" sz="2000"/>
              <a:t> </a:t>
            </a:r>
            <a:r>
              <a:rPr lang="en-US" sz="2000">
                <a:solidFill>
                  <a:srgbClr val="004386"/>
                </a:solidFill>
              </a:rPr>
              <a:t>can deactivate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's role</a:t>
            </a:r>
            <a:r>
              <a:rPr lang="en-US" sz="2000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/>
              <a:t> with parameters 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endParaRPr lang="en-US" sz="2000"/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isDeactivated(x,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(y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r>
              <a:rPr lang="en-US" sz="2000"/>
              <a:t>)):</a:t>
            </a:r>
          </a:p>
          <a:p>
            <a:r>
              <a:rPr lang="en-US" sz="2000"/>
              <a:t>      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/>
              <a:t>'s role</a:t>
            </a:r>
            <a:r>
              <a:rPr lang="en-US" sz="2000">
                <a:solidFill>
                  <a:srgbClr val="009900"/>
                </a:solidFill>
              </a:rPr>
              <a:t>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</a:t>
            </a:r>
            <a:r>
              <a:rPr lang="en-US" sz="2000"/>
              <a:t> with parameters y</a:t>
            </a:r>
            <a:r>
              <a:rPr lang="en-US" sz="2000" baseline="-25000"/>
              <a:t>1</a:t>
            </a:r>
            <a:r>
              <a:rPr lang="en-US" sz="2000"/>
              <a:t>,..., y</a:t>
            </a:r>
            <a:r>
              <a:rPr lang="en-US" sz="2000" baseline="-25000"/>
              <a:t>k</a:t>
            </a:r>
            <a:r>
              <a:rPr lang="en-US" sz="2000"/>
              <a:t> </a:t>
            </a:r>
            <a:r>
              <a:rPr lang="en-US" sz="2000">
                <a:solidFill>
                  <a:srgbClr val="004386"/>
                </a:solidFill>
              </a:rPr>
              <a:t>is deactivated</a:t>
            </a:r>
            <a:r>
              <a:rPr lang="en-US" sz="2000"/>
              <a:t>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38926" name="TextBox 26"/>
          <p:cNvSpPr txBox="1">
            <a:spLocks noChangeArrowheads="1"/>
          </p:cNvSpPr>
          <p:nvPr/>
        </p:nvSpPr>
        <p:spPr bwMode="auto">
          <a:xfrm>
            <a:off x="7353300" y="8905875"/>
            <a:ext cx="5953125" cy="710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canActivate(pat,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Register-agent</a:t>
            </a:r>
            <a:r>
              <a:rPr lang="en-US" sz="2000"/>
              <a:t>(agent, pat)) </a:t>
            </a:r>
            <a:r>
              <a:rPr lang="en-US" sz="2000">
                <a:sym typeface="Wingdings" pitchFamily="2" charset="2"/>
              </a:rPr>
              <a:t></a:t>
            </a:r>
            <a:endParaRPr lang="en-US" sz="2000"/>
          </a:p>
          <a:p>
            <a:r>
              <a:rPr lang="en-US" sz="2000"/>
              <a:t>       hasActivated(pat,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Patient</a:t>
            </a:r>
            <a:r>
              <a:rPr lang="en-US" sz="2000"/>
              <a:t>()), agent-regs(n, pat), n &lt; 3.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canDeactivate(pat, pat,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Register-agent</a:t>
            </a:r>
            <a:r>
              <a:rPr lang="en-US" sz="2000"/>
              <a:t>(agent, pat)) </a:t>
            </a:r>
            <a:r>
              <a:rPr lang="en-US" sz="2000">
                <a:sym typeface="Wingdings" pitchFamily="2" charset="2"/>
              </a:rPr>
              <a:t> </a:t>
            </a:r>
            <a:br>
              <a:rPr lang="en-US" sz="2000">
                <a:sym typeface="Wingdings" pitchFamily="2" charset="2"/>
              </a:rPr>
            </a:br>
            <a:r>
              <a:rPr lang="en-US" sz="2000">
                <a:sym typeface="Wingdings" pitchFamily="2" charset="2"/>
              </a:rPr>
              <a:t>       </a:t>
            </a:r>
            <a:r>
              <a:rPr lang="en-US" sz="2000"/>
              <a:t>hasActivated(pat, </a:t>
            </a:r>
            <a:r>
              <a:rPr lang="en-US" sz="2000">
                <a:cs typeface="Courier New" pitchFamily="49" charset="0"/>
              </a:rPr>
              <a:t>Patient</a:t>
            </a:r>
            <a:r>
              <a:rPr lang="en-US" sz="2000"/>
              <a:t>()).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isDeactivated(x,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Register-agent</a:t>
            </a:r>
            <a:r>
              <a:rPr lang="en-US" sz="2000"/>
              <a:t>(agent, pat)) </a:t>
            </a:r>
            <a:r>
              <a:rPr lang="en-US" sz="2000">
                <a:sym typeface="Wingdings" pitchFamily="2" charset="2"/>
              </a:rPr>
              <a:t> </a:t>
            </a:r>
            <a:endParaRPr lang="en-US" sz="2000"/>
          </a:p>
          <a:p>
            <a:r>
              <a:rPr lang="en-US" sz="2000"/>
              <a:t>       isDeactivated(y,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Register-patient</a:t>
            </a:r>
            <a:r>
              <a:rPr lang="en-US" sz="2000"/>
              <a:t>(pat)).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canActivate(ra,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Registration-authority</a:t>
            </a:r>
            <a:r>
              <a:rPr lang="en-US" sz="2000"/>
              <a:t>()) </a:t>
            </a:r>
            <a:r>
              <a:rPr lang="en-US" sz="2000">
                <a:sym typeface="Wingdings" pitchFamily="2" charset="2"/>
              </a:rPr>
              <a:t> </a:t>
            </a:r>
            <a:endParaRPr lang="en-US" sz="2000"/>
          </a:p>
          <a:p>
            <a:r>
              <a:rPr lang="en-US" sz="2000"/>
              <a:t>      </a:t>
            </a:r>
            <a:r>
              <a:rPr lang="en-US" sz="2000">
                <a:cs typeface="Courier New" pitchFamily="49" charset="0"/>
              </a:rPr>
              <a:t>"NHS".</a:t>
            </a:r>
            <a:r>
              <a:rPr lang="en-US" sz="2000"/>
              <a:t>hasActivated(x, 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NHS-registration-authority</a:t>
            </a:r>
            <a:r>
              <a:rPr lang="en-US" sz="2000"/>
              <a:t>(ra, start, end)), </a:t>
            </a:r>
            <a:br>
              <a:rPr lang="en-US" sz="2000"/>
            </a:br>
            <a:r>
              <a:rPr lang="en-US" sz="2000"/>
              <a:t>       </a:t>
            </a:r>
            <a:r>
              <a:rPr lang="en-US" sz="2000" i="1"/>
              <a:t>Current-time</a:t>
            </a:r>
            <a:r>
              <a:rPr lang="en-US" sz="2000"/>
              <a:t>() in [start, end].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permits(ag,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Read-spine-record-item</a:t>
            </a:r>
            <a:r>
              <a:rPr lang="en-US" sz="2000"/>
              <a:t>(pat, id)) </a:t>
            </a:r>
            <a:r>
              <a:rPr lang="en-US" sz="2000">
                <a:sym typeface="Wingdings" pitchFamily="2" charset="2"/>
              </a:rPr>
              <a:t></a:t>
            </a:r>
            <a:endParaRPr lang="en-US" sz="2000"/>
          </a:p>
          <a:p>
            <a:r>
              <a:rPr lang="en-US" sz="2000"/>
              <a:t>       hasActivated(ag,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Agent</a:t>
            </a:r>
            <a:r>
              <a:rPr lang="en-US" sz="2000"/>
              <a:t>(pat)),</a:t>
            </a:r>
          </a:p>
          <a:p>
            <a:r>
              <a:rPr lang="en-US" sz="2000"/>
              <a:t>       hasActivated(x, 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One-off-consent</a:t>
            </a:r>
            <a:r>
              <a:rPr lang="en-US" sz="2000"/>
              <a:t>(pat)),</a:t>
            </a:r>
          </a:p>
          <a:p>
            <a:r>
              <a:rPr lang="en-US" sz="2000"/>
              <a:t>       count-concealed-by-spine-patient(n, a, b),</a:t>
            </a:r>
          </a:p>
          <a:p>
            <a:r>
              <a:rPr lang="en-US" sz="2000"/>
              <a:t>       count-concealed-by-spine-clinician(m, pat, id),</a:t>
            </a:r>
          </a:p>
          <a:p>
            <a:r>
              <a:rPr lang="en-US" sz="2000"/>
              <a:t>       third-party-consent(consenters, pat, id),</a:t>
            </a:r>
          </a:p>
          <a:p>
            <a:r>
              <a:rPr lang="en-US" sz="2000"/>
              <a:t>       n=0, m=0, a=(pat, id), b=("No-org", ag, "No-spcty"),</a:t>
            </a:r>
          </a:p>
          <a:p>
            <a:r>
              <a:rPr lang="en-US" sz="2000"/>
              <a:t>      </a:t>
            </a:r>
            <a:r>
              <a:rPr lang="en-US" sz="2000" i="1"/>
              <a:t>Get-spine-record-third-parties</a:t>
            </a:r>
            <a:r>
              <a:rPr lang="en-US" sz="2000"/>
              <a:t>(pat, id) ≤ consenters.</a:t>
            </a:r>
          </a:p>
          <a:p>
            <a:endParaRPr lang="en-US" sz="2000"/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13935075" y="3455988"/>
            <a:ext cx="6234113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Simple consistency</a:t>
            </a:r>
            <a:r>
              <a:rPr lang="en-US" sz="2000"/>
              <a:t> in predicate and role signatures:</a:t>
            </a:r>
          </a:p>
          <a:p>
            <a:endParaRPr lang="en-US" sz="2000"/>
          </a:p>
          <a:p>
            <a:pPr lvl="1"/>
            <a:r>
              <a:rPr lang="en-US" sz="2000"/>
              <a:t>Collect signatures for each predicate and each role at uses, check consistency, and output violations.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Subset constraints</a:t>
            </a:r>
            <a:r>
              <a:rPr lang="en-US" sz="2000">
                <a:solidFill>
                  <a:srgbClr val="3399FF"/>
                </a:solidFill>
              </a:rPr>
              <a:t> </a:t>
            </a:r>
            <a:r>
              <a:rPr lang="en-US" sz="2000"/>
              <a:t>in authorization rules:</a:t>
            </a:r>
          </a:p>
          <a:p>
            <a:endParaRPr lang="en-US" sz="2000"/>
          </a:p>
          <a:p>
            <a:pPr lvl="1"/>
            <a:r>
              <a:rPr lang="en-US" sz="2000"/>
              <a:t>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 ⊇ hasActivated(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canDeactivate(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 ⊇ isDeactivated(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 = canDeactivate(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</a:t>
            </a:r>
            <a:r>
              <a:rPr lang="en-US" sz="2000"/>
              <a:t>)</a:t>
            </a:r>
          </a:p>
          <a:p>
            <a:endParaRPr lang="en-US" sz="2000"/>
          </a:p>
          <a:p>
            <a:r>
              <a:rPr lang="en-US" sz="2000"/>
              <a:t>       Abstract roles, and collect and check constraints for each </a:t>
            </a:r>
            <a:br>
              <a:rPr lang="en-US" sz="2000"/>
            </a:br>
            <a:r>
              <a:rPr lang="en-US" sz="2000"/>
              <a:t>       pair.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Well-founded dependencies</a:t>
            </a:r>
            <a:r>
              <a:rPr lang="en-US" sz="2000"/>
              <a:t> with base case policies: not just</a:t>
            </a:r>
          </a:p>
          <a:p>
            <a:endParaRPr lang="en-US" sz="2000"/>
          </a:p>
          <a:p>
            <a:r>
              <a:rPr lang="en-US" sz="2000"/>
              <a:t>          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R1</a:t>
            </a:r>
            <a:r>
              <a:rPr lang="en-US" sz="2000"/>
              <a:t>) needs 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R2</a:t>
            </a:r>
            <a:r>
              <a:rPr lang="en-US" sz="2000"/>
              <a:t>) ... needs </a:t>
            </a:r>
            <a:br>
              <a:rPr lang="en-US" sz="2000"/>
            </a:br>
            <a:r>
              <a:rPr lang="en-US" sz="2000"/>
              <a:t>          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R1</a:t>
            </a:r>
            <a:r>
              <a:rPr lang="en-US" sz="2000"/>
              <a:t>).</a:t>
            </a:r>
          </a:p>
          <a:p>
            <a:r>
              <a:rPr lang="en-US" sz="2000"/>
              <a:t>          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R1</a:t>
            </a:r>
            <a:r>
              <a:rPr lang="en-US" sz="2000"/>
              <a:t>) needs hasActivated(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R2</a:t>
            </a:r>
            <a:r>
              <a:rPr lang="en-US" sz="2000"/>
              <a:t>) needs   </a:t>
            </a:r>
            <a:br>
              <a:rPr lang="en-US" sz="2000"/>
            </a:br>
            <a:r>
              <a:rPr lang="en-US" sz="2000"/>
              <a:t>          canActivate(</a:t>
            </a:r>
            <a:r>
              <a:rPr lang="en-US" sz="2000">
                <a:solidFill>
                  <a:srgbClr val="00B050"/>
                </a:solidFill>
                <a:cs typeface="Courier New" pitchFamily="49" charset="0"/>
              </a:rPr>
              <a:t>R2</a:t>
            </a:r>
            <a:r>
              <a:rPr lang="en-US" sz="2000"/>
              <a:t>) ...</a:t>
            </a:r>
          </a:p>
          <a:p>
            <a:endParaRPr lang="en-US" sz="2000"/>
          </a:p>
        </p:txBody>
      </p:sp>
      <p:sp>
        <p:nvSpPr>
          <p:cNvPr id="38928" name="TextBox 28"/>
          <p:cNvSpPr txBox="1">
            <a:spLocks noChangeArrowheads="1"/>
          </p:cNvSpPr>
          <p:nvPr/>
        </p:nvSpPr>
        <p:spPr bwMode="auto">
          <a:xfrm>
            <a:off x="14001750" y="10353675"/>
            <a:ext cx="6086475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Parse rules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Write queries and comparisons over sets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Program graph reachability for forward and backward analysis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Implemented using the Python programming language</a:t>
            </a:r>
          </a:p>
          <a:p>
            <a:endParaRPr lang="en-US" sz="2000"/>
          </a:p>
        </p:txBody>
      </p:sp>
      <p:sp>
        <p:nvSpPr>
          <p:cNvPr id="38929" name="TextBox 29"/>
          <p:cNvSpPr txBox="1">
            <a:spLocks noChangeArrowheads="1"/>
          </p:cNvSpPr>
          <p:nvPr/>
        </p:nvSpPr>
        <p:spPr bwMode="auto">
          <a:xfrm>
            <a:off x="13935075" y="13268325"/>
            <a:ext cx="615315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Syntax errors</a:t>
            </a:r>
            <a:r>
              <a:rPr lang="en-US" sz="2000">
                <a:solidFill>
                  <a:srgbClr val="3399FF"/>
                </a:solidFill>
              </a:rPr>
              <a:t> </a:t>
            </a:r>
            <a:r>
              <a:rPr lang="en-US" sz="2000"/>
              <a:t>in parsing: </a:t>
            </a:r>
            <a:br>
              <a:rPr lang="en-US" sz="2000"/>
            </a:br>
            <a:r>
              <a:rPr lang="en-US" sz="2000"/>
              <a:t>           6 errors found, e.g., parenthesis mismatch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Inconsistent signatures</a:t>
            </a:r>
            <a:r>
              <a:rPr lang="en-US" sz="2000"/>
              <a:t>: 5 inconsistencies found, e.g.,</a:t>
            </a:r>
          </a:p>
          <a:p>
            <a:r>
              <a:rPr lang="en-US" sz="2000"/>
              <a:t/>
            </a:r>
            <a:br>
              <a:rPr lang="en-US" sz="2000"/>
            </a:br>
            <a:r>
              <a:rPr lang="en-US" sz="1800"/>
              <a:t>other-consent-to-group-treatment-requests(count&lt;y&gt;,x,pat,org,cli,spcty)</a:t>
            </a:r>
          </a:p>
          <a:p>
            <a:r>
              <a:rPr lang="en-US" sz="1800"/>
              <a:t>other-consent-to-group-treatment-requests(n,y,pat,org,group)    </a:t>
            </a:r>
          </a:p>
          <a:p>
            <a:r>
              <a:rPr lang="en-US" sz="2000"/>
              <a:t>          (argument cli is missing)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38930" name="Text Box 349"/>
          <p:cNvSpPr txBox="1">
            <a:spLocks noChangeArrowheads="1"/>
          </p:cNvSpPr>
          <p:nvPr/>
        </p:nvSpPr>
        <p:spPr bwMode="auto">
          <a:xfrm>
            <a:off x="20683538" y="2830513"/>
            <a:ext cx="6234112" cy="5286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Violations (cont.)</a:t>
            </a:r>
          </a:p>
        </p:txBody>
      </p:sp>
      <p:sp>
        <p:nvSpPr>
          <p:cNvPr id="38931" name="TextBox 31"/>
          <p:cNvSpPr txBox="1">
            <a:spLocks noChangeArrowheads="1"/>
          </p:cNvSpPr>
          <p:nvPr/>
        </p:nvSpPr>
        <p:spPr bwMode="auto">
          <a:xfrm>
            <a:off x="20712113" y="3303588"/>
            <a:ext cx="6719887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Failed subset constraints</a:t>
            </a:r>
            <a:r>
              <a:rPr lang="en-US" sz="2000"/>
              <a:t>: e.g.,</a:t>
            </a:r>
          </a:p>
          <a:p>
            <a:r>
              <a:rPr lang="en-US" sz="2000"/>
              <a:t>      policy uses hasActivated but does not define canActivate </a:t>
            </a:r>
            <a:br>
              <a:rPr lang="en-US" sz="2000"/>
            </a:br>
            <a:r>
              <a:rPr lang="en-US" sz="2000"/>
              <a:t>      for role: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NHS-registration-authority</a:t>
            </a:r>
          </a:p>
          <a:p>
            <a:endParaRPr lang="en-US" sz="1000"/>
          </a:p>
          <a:p>
            <a:r>
              <a:rPr lang="en-US" sz="2000"/>
              <a:t>      not canDeactivate but isDeactivated roles: 3,</a:t>
            </a:r>
          </a:p>
          <a:p>
            <a:r>
              <a:rPr lang="en-US" sz="2000">
                <a:cs typeface="Courier New" pitchFamily="49" charset="0"/>
              </a:rPr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Consent-to-treatment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Consent-to-referral</a:t>
            </a:r>
            <a:r>
              <a:rPr lang="en-US" sz="2000">
                <a:cs typeface="Courier New" pitchFamily="49" charset="0"/>
              </a:rPr>
              <a:t>, </a:t>
            </a:r>
            <a:br>
              <a:rPr lang="en-US" sz="2000">
                <a:cs typeface="Courier New" pitchFamily="49" charset="0"/>
              </a:rPr>
            </a:br>
            <a:r>
              <a:rPr lang="en-US" sz="2000">
                <a:cs typeface="Courier New" pitchFamily="49" charset="0"/>
              </a:rPr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Consent-to-group-treatment</a:t>
            </a:r>
          </a:p>
          <a:p>
            <a:endParaRPr lang="en-US" sz="1000"/>
          </a:p>
          <a:p>
            <a:r>
              <a:rPr lang="en-US" sz="2000"/>
              <a:t>      canActivate but not canDeactivate or isDeactivated: 7, e.g.,</a:t>
            </a:r>
          </a:p>
          <a:p>
            <a:r>
              <a:rPr lang="en-US" sz="2000"/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General-practitioner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Registration-authority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Workgroup-member</a:t>
            </a:r>
            <a:r>
              <a:rPr lang="en-US" sz="2000"/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NHS-service</a:t>
            </a:r>
          </a:p>
          <a:p>
            <a:endParaRPr lang="en-US" sz="1000"/>
          </a:p>
          <a:p>
            <a:r>
              <a:rPr lang="en-US" sz="2000"/>
              <a:t>      canActivate but not canDeactivate roles: 10, =3+7 above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Cyclic dependencies</a:t>
            </a:r>
            <a:r>
              <a:rPr lang="en-US" sz="2000"/>
              <a:t>, 17 hasActivated, e.g.,</a:t>
            </a:r>
          </a:p>
          <a:p>
            <a:r>
              <a:rPr lang="en-US" sz="1800"/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Consent-to-treatment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Consent-to-group-treatment</a:t>
            </a:r>
            <a:r>
              <a:rPr lang="en-US" sz="2000">
                <a:cs typeface="Courier New" pitchFamily="49" charset="0"/>
              </a:rPr>
              <a:t>,   </a:t>
            </a:r>
            <a:br>
              <a:rPr lang="en-US" sz="2000">
                <a:cs typeface="Courier New" pitchFamily="49" charset="0"/>
              </a:rPr>
            </a:br>
            <a:r>
              <a:rPr lang="en-US" sz="2000">
                <a:cs typeface="Courier New" pitchFamily="49" charset="0"/>
              </a:rPr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Register-head-of-ward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PDS-manager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HR-mgr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Referrer</a:t>
            </a:r>
            <a:r>
              <a:rPr lang="en-US" sz="2000">
                <a:cs typeface="Courier New" pitchFamily="49" charset="0"/>
              </a:rPr>
              <a:t>,</a:t>
            </a:r>
            <a:br>
              <a:rPr lang="en-US" sz="2000">
                <a:cs typeface="Courier New" pitchFamily="49" charset="0"/>
              </a:rPr>
            </a:br>
            <a:r>
              <a:rPr lang="en-US" sz="2000">
                <a:cs typeface="Courier New" pitchFamily="49" charset="0"/>
              </a:rPr>
              <a:t>     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RA-manager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Agent</a:t>
            </a:r>
            <a:r>
              <a:rPr lang="en-US" sz="2000">
                <a:cs typeface="Courier New" pitchFamily="49" charset="0"/>
              </a:rPr>
              <a:t>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Spine-admin</a:t>
            </a:r>
          </a:p>
          <a:p>
            <a:endParaRPr lang="en-US" sz="14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Lacking base case policies</a:t>
            </a:r>
            <a:r>
              <a:rPr lang="en-US" sz="2000"/>
              <a:t>, e.g.,</a:t>
            </a:r>
          </a:p>
          <a:p>
            <a:r>
              <a:rPr lang="en-US" sz="2000"/>
              <a:t>      canActivate(mgr,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Register-RA-manager</a:t>
            </a:r>
            <a:r>
              <a:rPr lang="en-US" sz="2000"/>
              <a:t>(mgr2)) </a:t>
            </a:r>
            <a:r>
              <a:rPr lang="en-US" sz="2000">
                <a:sym typeface="Wingdings" pitchFamily="2" charset="2"/>
              </a:rPr>
              <a:t></a:t>
            </a:r>
            <a:endParaRPr lang="en-US" sz="2000"/>
          </a:p>
          <a:p>
            <a:r>
              <a:rPr lang="en-US" sz="2000"/>
              <a:t>           hasActivated(mgr,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RA-manager</a:t>
            </a:r>
            <a:r>
              <a:rPr lang="en-US" sz="2000"/>
              <a:t>()), </a:t>
            </a:r>
          </a:p>
          <a:p>
            <a:r>
              <a:rPr lang="en-US" sz="2000"/>
              <a:t>           RA-manager-regs(n, mgr2), n=0.</a:t>
            </a:r>
          </a:p>
          <a:p>
            <a:r>
              <a:rPr lang="en-US" sz="2000"/>
              <a:t>      CanActivate(mgr,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RA-manager</a:t>
            </a:r>
            <a:r>
              <a:rPr lang="en-US" sz="2000"/>
              <a:t>()) </a:t>
            </a:r>
            <a:r>
              <a:rPr lang="en-US" sz="2000">
                <a:sym typeface="Wingdings" pitchFamily="2" charset="2"/>
              </a:rPr>
              <a:t></a:t>
            </a:r>
            <a:endParaRPr lang="en-US" sz="2000"/>
          </a:p>
          <a:p>
            <a:r>
              <a:rPr lang="en-US" sz="2000"/>
              <a:t>           hasActivated(x, </a:t>
            </a:r>
            <a:r>
              <a:rPr lang="en-US" sz="2000">
                <a:solidFill>
                  <a:srgbClr val="009900"/>
                </a:solidFill>
              </a:rPr>
              <a:t>Register-RA-manager</a:t>
            </a:r>
            <a:r>
              <a:rPr lang="en-US" sz="2000"/>
              <a:t>(mgr)).</a:t>
            </a:r>
          </a:p>
          <a:p>
            <a:endParaRPr lang="en-US" sz="2000"/>
          </a:p>
        </p:txBody>
      </p:sp>
      <p:sp>
        <p:nvSpPr>
          <p:cNvPr id="38932" name="Text Box 349"/>
          <p:cNvSpPr txBox="1">
            <a:spLocks noChangeArrowheads="1"/>
          </p:cNvSpPr>
          <p:nvPr/>
        </p:nvSpPr>
        <p:spPr bwMode="auto">
          <a:xfrm>
            <a:off x="20683538" y="10771188"/>
            <a:ext cx="6234112" cy="523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Remedies and Simplifications</a:t>
            </a:r>
          </a:p>
        </p:txBody>
      </p:sp>
      <p:sp>
        <p:nvSpPr>
          <p:cNvPr id="38933" name="TextBox 33"/>
          <p:cNvSpPr txBox="1">
            <a:spLocks noChangeArrowheads="1"/>
          </p:cNvSpPr>
          <p:nvPr/>
        </p:nvSpPr>
        <p:spPr bwMode="auto">
          <a:xfrm>
            <a:off x="20826413" y="11329988"/>
            <a:ext cx="591978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Remedies</a:t>
            </a:r>
            <a:r>
              <a:rPr lang="en-US" sz="2000"/>
              <a:t>: determine rules and facts that must be added, e.g., add facts for base cases.</a:t>
            </a:r>
          </a:p>
          <a:p>
            <a:endParaRPr lang="en-US" sz="2000"/>
          </a:p>
          <a:p>
            <a:pPr>
              <a:buFont typeface="Arial" charset="0"/>
              <a:buChar char="•"/>
            </a:pP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Simplifications</a:t>
            </a:r>
            <a:r>
              <a:rPr lang="en-US" sz="2000"/>
              <a:t>: remove unusable rules, e.g., the rule that uses hasActivated of role </a:t>
            </a:r>
            <a:r>
              <a:rPr lang="en-US" sz="2000">
                <a:solidFill>
                  <a:srgbClr val="009900"/>
                </a:solidFill>
                <a:cs typeface="Courier New" pitchFamily="49" charset="0"/>
              </a:rPr>
              <a:t>NHS-registration-authority</a:t>
            </a:r>
            <a:r>
              <a:rPr lang="en-US" sz="2000"/>
              <a:t>.</a:t>
            </a:r>
          </a:p>
          <a:p>
            <a:endParaRPr lang="en-US" sz="2000"/>
          </a:p>
        </p:txBody>
      </p:sp>
      <p:sp>
        <p:nvSpPr>
          <p:cNvPr id="38934" name="Text Box 349"/>
          <p:cNvSpPr txBox="1">
            <a:spLocks noChangeArrowheads="1"/>
          </p:cNvSpPr>
          <p:nvPr/>
        </p:nvSpPr>
        <p:spPr bwMode="auto">
          <a:xfrm>
            <a:off x="20683538" y="13304838"/>
            <a:ext cx="6234112" cy="5286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lIns="65183" tIns="32585" rIns="65183" bIns="32585">
            <a:spAutoFit/>
          </a:bodyPr>
          <a:lstStyle/>
          <a:p>
            <a:pPr algn="ctr" defTabSz="652463" eaLnBrk="0" hangingPunct="0">
              <a:spcBef>
                <a:spcPct val="50000"/>
              </a:spcBef>
            </a:pPr>
            <a:r>
              <a:rPr lang="en-US" sz="3000" b="1">
                <a:solidFill>
                  <a:srgbClr val="F8F8F8"/>
                </a:solidFill>
              </a:rPr>
              <a:t>Related Work and Future Work</a:t>
            </a:r>
          </a:p>
        </p:txBody>
      </p:sp>
      <p:sp>
        <p:nvSpPr>
          <p:cNvPr id="38935" name="TextBox 35"/>
          <p:cNvSpPr txBox="1">
            <a:spLocks noChangeArrowheads="1"/>
          </p:cNvSpPr>
          <p:nvPr/>
        </p:nvSpPr>
        <p:spPr bwMode="auto">
          <a:xfrm>
            <a:off x="20826413" y="13950950"/>
            <a:ext cx="5919787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Related work:</a:t>
            </a:r>
          </a:p>
          <a:p>
            <a:pPr lvl="1">
              <a:buFont typeface="Arial" charset="0"/>
              <a:buChar char="•"/>
            </a:pPr>
            <a:r>
              <a:rPr lang="en-US" sz="1800"/>
              <a:t> Datalog-based TM frameworks [LiMitchell03,Jim01,Becker04]</a:t>
            </a:r>
          </a:p>
          <a:p>
            <a:pPr lvl="1">
              <a:buFont typeface="Arial" charset="0"/>
              <a:buChar char="•"/>
            </a:pPr>
            <a:r>
              <a:rPr lang="en-US" sz="1800"/>
              <a:t> Analysis for smaller policies, parts of policies [Becker09]</a:t>
            </a:r>
          </a:p>
          <a:p>
            <a:endParaRPr lang="en-US" sz="1800"/>
          </a:p>
          <a:p>
            <a:r>
              <a:rPr lang="en-US" sz="1800"/>
              <a:t>Future work:	</a:t>
            </a:r>
          </a:p>
          <a:p>
            <a:pPr lvl="1">
              <a:buFont typeface="Arial" charset="0"/>
              <a:buChar char="•"/>
            </a:pPr>
            <a:r>
              <a:rPr lang="en-US" sz="1800"/>
              <a:t> More analysis</a:t>
            </a:r>
          </a:p>
          <a:p>
            <a:pPr lvl="1">
              <a:buFont typeface="Arial" charset="0"/>
              <a:buChar char="•"/>
            </a:pPr>
            <a:r>
              <a:rPr lang="en-US" sz="1800"/>
              <a:t> Generating efficient implementations for policy enforcement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Words>520</Words>
  <Application>Microsoft Office PowerPoint</Application>
  <PresentationFormat>Custom</PresentationFormat>
  <Paragraphs>130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Narrow</vt:lpstr>
      <vt:lpstr>Arial</vt:lpstr>
      <vt:lpstr>Arial Black</vt:lpstr>
      <vt:lpstr>Courier New</vt:lpstr>
      <vt:lpstr>Wingdings</vt:lpstr>
      <vt:lpstr>Custom Design</vt:lpstr>
      <vt:lpstr>1_Custom Design</vt:lpstr>
      <vt:lpstr>2_Custom Design</vt:lpstr>
      <vt:lpstr>Slide 1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stoller</cp:lastModifiedBy>
  <cp:revision>191</cp:revision>
  <dcterms:created xsi:type="dcterms:W3CDTF">2005-05-18T01:24:28Z</dcterms:created>
  <dcterms:modified xsi:type="dcterms:W3CDTF">2009-11-29T16:52:45Z</dcterms:modified>
  <cp:category>Powerpoint poster templates</cp:category>
</cp:coreProperties>
</file>