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57" r:id="rId3"/>
    <p:sldId id="358" r:id="rId4"/>
    <p:sldId id="359" r:id="rId5"/>
    <p:sldId id="361" r:id="rId6"/>
    <p:sldId id="384" r:id="rId7"/>
    <p:sldId id="385" r:id="rId8"/>
    <p:sldId id="386" r:id="rId9"/>
    <p:sldId id="387" r:id="rId10"/>
    <p:sldId id="388" r:id="rId11"/>
    <p:sldId id="389" r:id="rId12"/>
    <p:sldId id="390" r:id="rId13"/>
    <p:sldId id="391" r:id="rId14"/>
    <p:sldId id="392" r:id="rId15"/>
    <p:sldId id="393" r:id="rId16"/>
    <p:sldId id="375" r:id="rId17"/>
    <p:sldId id="394" r:id="rId18"/>
    <p:sldId id="395" r:id="rId19"/>
    <p:sldId id="383" r:id="rId20"/>
    <p:sldId id="396"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C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6" autoAdjust="0"/>
    <p:restoredTop sz="93516" autoAdjust="0"/>
  </p:normalViewPr>
  <p:slideViewPr>
    <p:cSldViewPr snapToGrid="0" snapToObjects="1" showGuides="1">
      <p:cViewPr>
        <p:scale>
          <a:sx n="43" d="100"/>
          <a:sy n="43" d="100"/>
        </p:scale>
        <p:origin x="-396" y="36"/>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xfrm>
            <a:off x="1143000" y="685800"/>
            <a:ext cx="4572000" cy="3429000"/>
          </a:xfrm>
          <a:prstGeom prst="rect">
            <a:avLst/>
          </a:prstGeom>
        </p:spPr>
        <p:txBody>
          <a:bodyPr/>
          <a:lstStyle/>
          <a:p>
            <a:endParaRPr/>
          </a:p>
        </p:txBody>
      </p:sp>
      <p:sp>
        <p:nvSpPr>
          <p:cNvPr id="121" name="Shape 12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8923489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Main slide">
    <p:spTree>
      <p:nvGrpSpPr>
        <p:cNvPr id="1" name=""/>
        <p:cNvGrpSpPr/>
        <p:nvPr/>
      </p:nvGrpSpPr>
      <p:grpSpPr>
        <a:xfrm>
          <a:off x="0" y="0"/>
          <a:ext cx="0" cy="0"/>
          <a:chOff x="0" y="0"/>
          <a:chExt cx="0" cy="0"/>
        </a:xfrm>
      </p:grpSpPr>
      <p:grpSp>
        <p:nvGrpSpPr>
          <p:cNvPr id="16" name="Group"/>
          <p:cNvGrpSpPr/>
          <p:nvPr/>
        </p:nvGrpSpPr>
        <p:grpSpPr>
          <a:xfrm>
            <a:off x="2038310" y="1575536"/>
            <a:ext cx="457842" cy="457841"/>
            <a:chOff x="-1" y="0"/>
            <a:chExt cx="457840" cy="457840"/>
          </a:xfrm>
        </p:grpSpPr>
        <p:sp>
          <p:nvSpPr>
            <p:cNvPr id="14" name="Shape"/>
            <p:cNvSpPr/>
            <p:nvPr/>
          </p:nvSpPr>
          <p:spPr>
            <a:xfrm>
              <a:off x="-1" y="0"/>
              <a:ext cx="457840" cy="457840"/>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9839" y="6347"/>
                  </a:moveTo>
                  <a:cubicBezTo>
                    <a:pt x="10805" y="6347"/>
                    <a:pt x="11771" y="6732"/>
                    <a:pt x="12508" y="7504"/>
                  </a:cubicBezTo>
                  <a:cubicBezTo>
                    <a:pt x="13983" y="9047"/>
                    <a:pt x="13983" y="11548"/>
                    <a:pt x="12508" y="13091"/>
                  </a:cubicBezTo>
                  <a:cubicBezTo>
                    <a:pt x="11034" y="14634"/>
                    <a:pt x="8644" y="14634"/>
                    <a:pt x="7170" y="13091"/>
                  </a:cubicBezTo>
                  <a:cubicBezTo>
                    <a:pt x="5695" y="11548"/>
                    <a:pt x="5695" y="9047"/>
                    <a:pt x="7170" y="7504"/>
                  </a:cubicBezTo>
                  <a:cubicBezTo>
                    <a:pt x="7907" y="6732"/>
                    <a:pt x="8873" y="6347"/>
                    <a:pt x="9839" y="6347"/>
                  </a:cubicBezTo>
                  <a:close/>
                </a:path>
              </a:pathLst>
            </a:custGeom>
            <a:gradFill flip="none" rotWithShape="1">
              <a:gsLst>
                <a:gs pos="19060">
                  <a:schemeClr val="accent3"/>
                </a:gs>
                <a:gs pos="74900">
                  <a:schemeClr val="accent1"/>
                </a:gs>
                <a:gs pos="100000">
                  <a:schemeClr val="accent5"/>
                </a:gs>
              </a:gsLst>
              <a:path path="shape">
                <a:fillToRect l="92764" t="68573" r="7235" b="31426"/>
              </a:path>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 name="Shape"/>
            <p:cNvSpPr/>
            <p:nvPr/>
          </p:nvSpPr>
          <p:spPr>
            <a:xfrm>
              <a:off x="5" y="53354"/>
              <a:ext cx="317407" cy="376704"/>
            </a:xfrm>
            <a:custGeom>
              <a:avLst/>
              <a:gdLst/>
              <a:ahLst/>
              <a:cxnLst>
                <a:cxn ang="0">
                  <a:pos x="wd2" y="hd2"/>
                </a:cxn>
                <a:cxn ang="5400000">
                  <a:pos x="wd2" y="hd2"/>
                </a:cxn>
                <a:cxn ang="10800000">
                  <a:pos x="wd2" y="hd2"/>
                </a:cxn>
                <a:cxn ang="16200000">
                  <a:pos x="wd2" y="hd2"/>
                </a:cxn>
              </a:cxnLst>
              <a:rect l="0" t="0" r="r" b="b"/>
              <a:pathLst>
                <a:path w="19916" h="21461" extrusionOk="0">
                  <a:moveTo>
                    <a:pt x="8098" y="0"/>
                  </a:moveTo>
                  <a:cubicBezTo>
                    <a:pt x="6894" y="0"/>
                    <a:pt x="5691" y="169"/>
                    <a:pt x="4532" y="501"/>
                  </a:cubicBezTo>
                  <a:cubicBezTo>
                    <a:pt x="4424" y="593"/>
                    <a:pt x="4313" y="684"/>
                    <a:pt x="4207" y="781"/>
                  </a:cubicBezTo>
                  <a:cubicBezTo>
                    <a:pt x="-1402" y="5874"/>
                    <a:pt x="-1402" y="14131"/>
                    <a:pt x="4207" y="19224"/>
                  </a:cubicBezTo>
                  <a:cubicBezTo>
                    <a:pt x="5200" y="20126"/>
                    <a:pt x="6304" y="20864"/>
                    <a:pt x="7476" y="21446"/>
                  </a:cubicBezTo>
                  <a:cubicBezTo>
                    <a:pt x="10705" y="21600"/>
                    <a:pt x="13990" y="20558"/>
                    <a:pt x="16456" y="18319"/>
                  </a:cubicBezTo>
                  <a:cubicBezTo>
                    <a:pt x="19065" y="15950"/>
                    <a:pt x="20198" y="12748"/>
                    <a:pt x="19857" y="9655"/>
                  </a:cubicBezTo>
                  <a:cubicBezTo>
                    <a:pt x="19963" y="11049"/>
                    <a:pt x="19434" y="12475"/>
                    <a:pt x="18261" y="13541"/>
                  </a:cubicBezTo>
                  <a:cubicBezTo>
                    <a:pt x="16109" y="15495"/>
                    <a:pt x="12619" y="15495"/>
                    <a:pt x="10467" y="13541"/>
                  </a:cubicBezTo>
                  <a:cubicBezTo>
                    <a:pt x="8315" y="11587"/>
                    <a:pt x="8315" y="8418"/>
                    <a:pt x="10467" y="6464"/>
                  </a:cubicBezTo>
                  <a:cubicBezTo>
                    <a:pt x="11543" y="5487"/>
                    <a:pt x="12953" y="4998"/>
                    <a:pt x="14364" y="4998"/>
                  </a:cubicBezTo>
                  <a:cubicBezTo>
                    <a:pt x="15774" y="4998"/>
                    <a:pt x="17185" y="5487"/>
                    <a:pt x="18261" y="6464"/>
                  </a:cubicBezTo>
                  <a:cubicBezTo>
                    <a:pt x="19050" y="7180"/>
                    <a:pt x="19546" y="8060"/>
                    <a:pt x="19757" y="8983"/>
                  </a:cubicBezTo>
                  <a:cubicBezTo>
                    <a:pt x="19370" y="6845"/>
                    <a:pt x="18272" y="4792"/>
                    <a:pt x="16456" y="3143"/>
                  </a:cubicBezTo>
                  <a:cubicBezTo>
                    <a:pt x="14148" y="1047"/>
                    <a:pt x="11123" y="0"/>
                    <a:pt x="8098" y="0"/>
                  </a:cubicBezTo>
                  <a:close/>
                </a:path>
              </a:pathLst>
            </a:custGeom>
            <a:gradFill flip="none" rotWithShape="1">
              <a:gsLst>
                <a:gs pos="0">
                  <a:schemeClr val="accent3"/>
                </a:gs>
                <a:gs pos="100000">
                  <a:schemeClr val="accent5"/>
                </a:gs>
              </a:gsLst>
              <a:lin ang="9000915"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ase Slide">
    <p:bg>
      <p:bgRef idx="1001">
        <a:schemeClr val="bg1"/>
      </p:bgRef>
    </p:bg>
    <p:spTree>
      <p:nvGrpSpPr>
        <p:cNvPr id="1" name=""/>
        <p:cNvGrpSpPr/>
        <p:nvPr/>
      </p:nvGrpSpPr>
      <p:grpSpPr>
        <a:xfrm>
          <a:off x="0" y="0"/>
          <a:ext cx="0" cy="0"/>
          <a:chOff x="0" y="0"/>
          <a:chExt cx="0" cy="0"/>
        </a:xfrm>
      </p:grpSpPr>
      <p:grpSp>
        <p:nvGrpSpPr>
          <p:cNvPr id="9" name="Group">
            <a:extLst>
              <a:ext uri="{FF2B5EF4-FFF2-40B4-BE49-F238E27FC236}">
                <a16:creationId xmlns:a16="http://schemas.microsoft.com/office/drawing/2014/main" xmlns="" id="{A83697FA-C260-B64A-B856-72F4318FEE91}"/>
              </a:ext>
            </a:extLst>
          </p:cNvPr>
          <p:cNvGrpSpPr/>
          <p:nvPr/>
        </p:nvGrpSpPr>
        <p:grpSpPr>
          <a:xfrm>
            <a:off x="2038310" y="1575536"/>
            <a:ext cx="457842" cy="457841"/>
            <a:chOff x="-1" y="0"/>
            <a:chExt cx="457840" cy="457840"/>
          </a:xfrm>
        </p:grpSpPr>
        <p:sp>
          <p:nvSpPr>
            <p:cNvPr id="10" name="Shape">
              <a:extLst>
                <a:ext uri="{FF2B5EF4-FFF2-40B4-BE49-F238E27FC236}">
                  <a16:creationId xmlns:a16="http://schemas.microsoft.com/office/drawing/2014/main" xmlns="" id="{3C9A55E5-8172-A846-BE95-03ED1983D72A}"/>
                </a:ext>
              </a:extLst>
            </p:cNvPr>
            <p:cNvSpPr/>
            <p:nvPr/>
          </p:nvSpPr>
          <p:spPr>
            <a:xfrm>
              <a:off x="-1" y="0"/>
              <a:ext cx="457840" cy="457840"/>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9839" y="6347"/>
                  </a:moveTo>
                  <a:cubicBezTo>
                    <a:pt x="10805" y="6347"/>
                    <a:pt x="11771" y="6732"/>
                    <a:pt x="12508" y="7504"/>
                  </a:cubicBezTo>
                  <a:cubicBezTo>
                    <a:pt x="13983" y="9047"/>
                    <a:pt x="13983" y="11548"/>
                    <a:pt x="12508" y="13091"/>
                  </a:cubicBezTo>
                  <a:cubicBezTo>
                    <a:pt x="11034" y="14634"/>
                    <a:pt x="8644" y="14634"/>
                    <a:pt x="7170" y="13091"/>
                  </a:cubicBezTo>
                  <a:cubicBezTo>
                    <a:pt x="5695" y="11548"/>
                    <a:pt x="5695" y="9047"/>
                    <a:pt x="7170" y="7504"/>
                  </a:cubicBezTo>
                  <a:cubicBezTo>
                    <a:pt x="7907" y="6732"/>
                    <a:pt x="8873" y="6347"/>
                    <a:pt x="9839" y="6347"/>
                  </a:cubicBezTo>
                  <a:close/>
                </a:path>
              </a:pathLst>
            </a:custGeom>
            <a:gradFill flip="none" rotWithShape="1">
              <a:gsLst>
                <a:gs pos="19060">
                  <a:schemeClr val="accent3"/>
                </a:gs>
                <a:gs pos="74900">
                  <a:schemeClr val="accent1"/>
                </a:gs>
                <a:gs pos="100000">
                  <a:schemeClr val="accent5"/>
                </a:gs>
              </a:gsLst>
              <a:path path="shape">
                <a:fillToRect l="92764" t="68573" r="7235" b="31426"/>
              </a:path>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 name="Shape">
              <a:extLst>
                <a:ext uri="{FF2B5EF4-FFF2-40B4-BE49-F238E27FC236}">
                  <a16:creationId xmlns:a16="http://schemas.microsoft.com/office/drawing/2014/main" xmlns="" id="{C335E05B-568C-4C48-95FA-74E99EF8A89F}"/>
                </a:ext>
              </a:extLst>
            </p:cNvPr>
            <p:cNvSpPr/>
            <p:nvPr/>
          </p:nvSpPr>
          <p:spPr>
            <a:xfrm>
              <a:off x="5" y="53354"/>
              <a:ext cx="317407" cy="376704"/>
            </a:xfrm>
            <a:custGeom>
              <a:avLst/>
              <a:gdLst/>
              <a:ahLst/>
              <a:cxnLst>
                <a:cxn ang="0">
                  <a:pos x="wd2" y="hd2"/>
                </a:cxn>
                <a:cxn ang="5400000">
                  <a:pos x="wd2" y="hd2"/>
                </a:cxn>
                <a:cxn ang="10800000">
                  <a:pos x="wd2" y="hd2"/>
                </a:cxn>
                <a:cxn ang="16200000">
                  <a:pos x="wd2" y="hd2"/>
                </a:cxn>
              </a:cxnLst>
              <a:rect l="0" t="0" r="r" b="b"/>
              <a:pathLst>
                <a:path w="19916" h="21461" extrusionOk="0">
                  <a:moveTo>
                    <a:pt x="8098" y="0"/>
                  </a:moveTo>
                  <a:cubicBezTo>
                    <a:pt x="6894" y="0"/>
                    <a:pt x="5691" y="169"/>
                    <a:pt x="4532" y="501"/>
                  </a:cubicBezTo>
                  <a:cubicBezTo>
                    <a:pt x="4424" y="593"/>
                    <a:pt x="4313" y="684"/>
                    <a:pt x="4207" y="781"/>
                  </a:cubicBezTo>
                  <a:cubicBezTo>
                    <a:pt x="-1402" y="5874"/>
                    <a:pt x="-1402" y="14131"/>
                    <a:pt x="4207" y="19224"/>
                  </a:cubicBezTo>
                  <a:cubicBezTo>
                    <a:pt x="5200" y="20126"/>
                    <a:pt x="6304" y="20864"/>
                    <a:pt x="7476" y="21446"/>
                  </a:cubicBezTo>
                  <a:cubicBezTo>
                    <a:pt x="10705" y="21600"/>
                    <a:pt x="13990" y="20558"/>
                    <a:pt x="16456" y="18319"/>
                  </a:cubicBezTo>
                  <a:cubicBezTo>
                    <a:pt x="19065" y="15950"/>
                    <a:pt x="20198" y="12748"/>
                    <a:pt x="19857" y="9655"/>
                  </a:cubicBezTo>
                  <a:cubicBezTo>
                    <a:pt x="19963" y="11049"/>
                    <a:pt x="19434" y="12475"/>
                    <a:pt x="18261" y="13541"/>
                  </a:cubicBezTo>
                  <a:cubicBezTo>
                    <a:pt x="16109" y="15495"/>
                    <a:pt x="12619" y="15495"/>
                    <a:pt x="10467" y="13541"/>
                  </a:cubicBezTo>
                  <a:cubicBezTo>
                    <a:pt x="8315" y="11587"/>
                    <a:pt x="8315" y="8418"/>
                    <a:pt x="10467" y="6464"/>
                  </a:cubicBezTo>
                  <a:cubicBezTo>
                    <a:pt x="11543" y="5487"/>
                    <a:pt x="12953" y="4998"/>
                    <a:pt x="14364" y="4998"/>
                  </a:cubicBezTo>
                  <a:cubicBezTo>
                    <a:pt x="15774" y="4998"/>
                    <a:pt x="17185" y="5487"/>
                    <a:pt x="18261" y="6464"/>
                  </a:cubicBezTo>
                  <a:cubicBezTo>
                    <a:pt x="19050" y="7180"/>
                    <a:pt x="19546" y="8060"/>
                    <a:pt x="19757" y="8983"/>
                  </a:cubicBezTo>
                  <a:cubicBezTo>
                    <a:pt x="19370" y="6845"/>
                    <a:pt x="18272" y="4792"/>
                    <a:pt x="16456" y="3143"/>
                  </a:cubicBezTo>
                  <a:cubicBezTo>
                    <a:pt x="14148" y="1047"/>
                    <a:pt x="11123" y="0"/>
                    <a:pt x="8098" y="0"/>
                  </a:cubicBezTo>
                  <a:close/>
                </a:path>
              </a:pathLst>
            </a:custGeom>
            <a:gradFill flip="none" rotWithShape="1">
              <a:gsLst>
                <a:gs pos="0">
                  <a:schemeClr val="accent3"/>
                </a:gs>
                <a:gs pos="100000">
                  <a:schemeClr val="accent5"/>
                </a:gs>
              </a:gsLst>
              <a:lin ang="9000915"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 Photos">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B2418915-0FEB-5041-A08F-D48C25A2F65B}"/>
              </a:ext>
            </a:extLst>
          </p:cNvPr>
          <p:cNvGrpSpPr/>
          <p:nvPr userDrawn="1"/>
        </p:nvGrpSpPr>
        <p:grpSpPr>
          <a:xfrm>
            <a:off x="2038310" y="1553105"/>
            <a:ext cx="3402065" cy="502702"/>
            <a:chOff x="2038310" y="1553105"/>
            <a:chExt cx="3402065" cy="502702"/>
          </a:xfrm>
        </p:grpSpPr>
        <p:sp>
          <p:nvSpPr>
            <p:cNvPr id="8" name="Business Plan 2.0">
              <a:extLst>
                <a:ext uri="{FF2B5EF4-FFF2-40B4-BE49-F238E27FC236}">
                  <a16:creationId xmlns:a16="http://schemas.microsoft.com/office/drawing/2014/main" xmlns="" id="{B722FE4A-3E57-5542-940B-9FB0A65418DC}"/>
                </a:ext>
              </a:extLst>
            </p:cNvPr>
            <p:cNvSpPr txBox="1"/>
            <p:nvPr/>
          </p:nvSpPr>
          <p:spPr>
            <a:xfrm>
              <a:off x="2625502" y="1553105"/>
              <a:ext cx="2814873" cy="50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2600" b="0">
                  <a:solidFill>
                    <a:srgbClr val="231A69"/>
                  </a:solidFill>
                  <a:latin typeface="DM Sans Medium"/>
                  <a:ea typeface="DM Sans Medium"/>
                  <a:cs typeface="DM Sans Medium"/>
                  <a:sym typeface="DM Sans Medium"/>
                </a:defRPr>
              </a:lvl1pPr>
            </a:lstStyle>
            <a:p>
              <a:r>
                <a:rPr dirty="0">
                  <a:solidFill>
                    <a:schemeClr val="tx1"/>
                  </a:solidFill>
                </a:rPr>
                <a:t>Business Plan 2.0</a:t>
              </a:r>
            </a:p>
          </p:txBody>
        </p:sp>
        <p:grpSp>
          <p:nvGrpSpPr>
            <p:cNvPr id="9" name="Group">
              <a:extLst>
                <a:ext uri="{FF2B5EF4-FFF2-40B4-BE49-F238E27FC236}">
                  <a16:creationId xmlns:a16="http://schemas.microsoft.com/office/drawing/2014/main" xmlns="" id="{A83697FA-C260-B64A-B856-72F4318FEE91}"/>
                </a:ext>
              </a:extLst>
            </p:cNvPr>
            <p:cNvGrpSpPr/>
            <p:nvPr/>
          </p:nvGrpSpPr>
          <p:grpSpPr>
            <a:xfrm>
              <a:off x="2038310" y="1575536"/>
              <a:ext cx="457842" cy="457841"/>
              <a:chOff x="-1" y="0"/>
              <a:chExt cx="457840" cy="457840"/>
            </a:xfrm>
          </p:grpSpPr>
          <p:sp>
            <p:nvSpPr>
              <p:cNvPr id="10" name="Shape">
                <a:extLst>
                  <a:ext uri="{FF2B5EF4-FFF2-40B4-BE49-F238E27FC236}">
                    <a16:creationId xmlns:a16="http://schemas.microsoft.com/office/drawing/2014/main" xmlns="" id="{3C9A55E5-8172-A846-BE95-03ED1983D72A}"/>
                  </a:ext>
                </a:extLst>
              </p:cNvPr>
              <p:cNvSpPr/>
              <p:nvPr/>
            </p:nvSpPr>
            <p:spPr>
              <a:xfrm>
                <a:off x="-1" y="0"/>
                <a:ext cx="457840" cy="457840"/>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9839" y="6347"/>
                    </a:moveTo>
                    <a:cubicBezTo>
                      <a:pt x="10805" y="6347"/>
                      <a:pt x="11771" y="6732"/>
                      <a:pt x="12508" y="7504"/>
                    </a:cubicBezTo>
                    <a:cubicBezTo>
                      <a:pt x="13983" y="9047"/>
                      <a:pt x="13983" y="11548"/>
                      <a:pt x="12508" y="13091"/>
                    </a:cubicBezTo>
                    <a:cubicBezTo>
                      <a:pt x="11034" y="14634"/>
                      <a:pt x="8644" y="14634"/>
                      <a:pt x="7170" y="13091"/>
                    </a:cubicBezTo>
                    <a:cubicBezTo>
                      <a:pt x="5695" y="11548"/>
                      <a:pt x="5695" y="9047"/>
                      <a:pt x="7170" y="7504"/>
                    </a:cubicBezTo>
                    <a:cubicBezTo>
                      <a:pt x="7907" y="6732"/>
                      <a:pt x="8873" y="6347"/>
                      <a:pt x="9839" y="6347"/>
                    </a:cubicBezTo>
                    <a:close/>
                  </a:path>
                </a:pathLst>
              </a:custGeom>
              <a:gradFill flip="none" rotWithShape="1">
                <a:gsLst>
                  <a:gs pos="19060">
                    <a:schemeClr val="accent3"/>
                  </a:gs>
                  <a:gs pos="74900">
                    <a:schemeClr val="accent1"/>
                  </a:gs>
                  <a:gs pos="100000">
                    <a:schemeClr val="accent5"/>
                  </a:gs>
                </a:gsLst>
                <a:path path="shape">
                  <a:fillToRect l="92764" t="68573" r="7235" b="31426"/>
                </a:path>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 name="Shape">
                <a:extLst>
                  <a:ext uri="{FF2B5EF4-FFF2-40B4-BE49-F238E27FC236}">
                    <a16:creationId xmlns:a16="http://schemas.microsoft.com/office/drawing/2014/main" xmlns="" id="{C335E05B-568C-4C48-95FA-74E99EF8A89F}"/>
                  </a:ext>
                </a:extLst>
              </p:cNvPr>
              <p:cNvSpPr/>
              <p:nvPr/>
            </p:nvSpPr>
            <p:spPr>
              <a:xfrm>
                <a:off x="5" y="53354"/>
                <a:ext cx="317407" cy="376704"/>
              </a:xfrm>
              <a:custGeom>
                <a:avLst/>
                <a:gdLst/>
                <a:ahLst/>
                <a:cxnLst>
                  <a:cxn ang="0">
                    <a:pos x="wd2" y="hd2"/>
                  </a:cxn>
                  <a:cxn ang="5400000">
                    <a:pos x="wd2" y="hd2"/>
                  </a:cxn>
                  <a:cxn ang="10800000">
                    <a:pos x="wd2" y="hd2"/>
                  </a:cxn>
                  <a:cxn ang="16200000">
                    <a:pos x="wd2" y="hd2"/>
                  </a:cxn>
                </a:cxnLst>
                <a:rect l="0" t="0" r="r" b="b"/>
                <a:pathLst>
                  <a:path w="19916" h="21461" extrusionOk="0">
                    <a:moveTo>
                      <a:pt x="8098" y="0"/>
                    </a:moveTo>
                    <a:cubicBezTo>
                      <a:pt x="6894" y="0"/>
                      <a:pt x="5691" y="169"/>
                      <a:pt x="4532" y="501"/>
                    </a:cubicBezTo>
                    <a:cubicBezTo>
                      <a:pt x="4424" y="593"/>
                      <a:pt x="4313" y="684"/>
                      <a:pt x="4207" y="781"/>
                    </a:cubicBezTo>
                    <a:cubicBezTo>
                      <a:pt x="-1402" y="5874"/>
                      <a:pt x="-1402" y="14131"/>
                      <a:pt x="4207" y="19224"/>
                    </a:cubicBezTo>
                    <a:cubicBezTo>
                      <a:pt x="5200" y="20126"/>
                      <a:pt x="6304" y="20864"/>
                      <a:pt x="7476" y="21446"/>
                    </a:cubicBezTo>
                    <a:cubicBezTo>
                      <a:pt x="10705" y="21600"/>
                      <a:pt x="13990" y="20558"/>
                      <a:pt x="16456" y="18319"/>
                    </a:cubicBezTo>
                    <a:cubicBezTo>
                      <a:pt x="19065" y="15950"/>
                      <a:pt x="20198" y="12748"/>
                      <a:pt x="19857" y="9655"/>
                    </a:cubicBezTo>
                    <a:cubicBezTo>
                      <a:pt x="19963" y="11049"/>
                      <a:pt x="19434" y="12475"/>
                      <a:pt x="18261" y="13541"/>
                    </a:cubicBezTo>
                    <a:cubicBezTo>
                      <a:pt x="16109" y="15495"/>
                      <a:pt x="12619" y="15495"/>
                      <a:pt x="10467" y="13541"/>
                    </a:cubicBezTo>
                    <a:cubicBezTo>
                      <a:pt x="8315" y="11587"/>
                      <a:pt x="8315" y="8418"/>
                      <a:pt x="10467" y="6464"/>
                    </a:cubicBezTo>
                    <a:cubicBezTo>
                      <a:pt x="11543" y="5487"/>
                      <a:pt x="12953" y="4998"/>
                      <a:pt x="14364" y="4998"/>
                    </a:cubicBezTo>
                    <a:cubicBezTo>
                      <a:pt x="15774" y="4998"/>
                      <a:pt x="17185" y="5487"/>
                      <a:pt x="18261" y="6464"/>
                    </a:cubicBezTo>
                    <a:cubicBezTo>
                      <a:pt x="19050" y="7180"/>
                      <a:pt x="19546" y="8060"/>
                      <a:pt x="19757" y="8983"/>
                    </a:cubicBezTo>
                    <a:cubicBezTo>
                      <a:pt x="19370" y="6845"/>
                      <a:pt x="18272" y="4792"/>
                      <a:pt x="16456" y="3143"/>
                    </a:cubicBezTo>
                    <a:cubicBezTo>
                      <a:pt x="14148" y="1047"/>
                      <a:pt x="11123" y="0"/>
                      <a:pt x="8098" y="0"/>
                    </a:cubicBezTo>
                    <a:close/>
                  </a:path>
                </a:pathLst>
              </a:custGeom>
              <a:gradFill flip="none" rotWithShape="1">
                <a:gsLst>
                  <a:gs pos="0">
                    <a:schemeClr val="accent3"/>
                  </a:gs>
                  <a:gs pos="100000">
                    <a:schemeClr val="accent5"/>
                  </a:gs>
                </a:gsLst>
                <a:lin ang="9000915"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sp>
        <p:nvSpPr>
          <p:cNvPr id="3" name="Picture Placeholder 2">
            <a:extLst>
              <a:ext uri="{FF2B5EF4-FFF2-40B4-BE49-F238E27FC236}">
                <a16:creationId xmlns:a16="http://schemas.microsoft.com/office/drawing/2014/main" xmlns="" id="{4E9E61F8-63C5-3D47-A15D-197793928929}"/>
              </a:ext>
            </a:extLst>
          </p:cNvPr>
          <p:cNvSpPr>
            <a:spLocks noGrp="1"/>
          </p:cNvSpPr>
          <p:nvPr>
            <p:ph type="pic" sz="quarter" idx="10"/>
          </p:nvPr>
        </p:nvSpPr>
        <p:spPr>
          <a:xfrm>
            <a:off x="2355724" y="5798719"/>
            <a:ext cx="2790825" cy="2792413"/>
          </a:xfrm>
          <a:solidFill>
            <a:srgbClr val="C3CCD6"/>
          </a:solidFill>
        </p:spPr>
        <p:txBody>
          <a:bodyPr>
            <a:normAutofit/>
          </a:bodyPr>
          <a:lstStyle>
            <a:lvl1pPr marL="0" indent="0" algn="ctr">
              <a:buNone/>
              <a:defRPr sz="2000"/>
            </a:lvl1pPr>
          </a:lstStyle>
          <a:p>
            <a:endParaRPr lang="x-none"/>
          </a:p>
        </p:txBody>
      </p:sp>
      <p:sp>
        <p:nvSpPr>
          <p:cNvPr id="12" name="Picture Placeholder 2">
            <a:extLst>
              <a:ext uri="{FF2B5EF4-FFF2-40B4-BE49-F238E27FC236}">
                <a16:creationId xmlns:a16="http://schemas.microsoft.com/office/drawing/2014/main" xmlns="" id="{23EEBA1D-8EA5-AF4E-88B0-35980BCA624C}"/>
              </a:ext>
            </a:extLst>
          </p:cNvPr>
          <p:cNvSpPr>
            <a:spLocks noGrp="1"/>
          </p:cNvSpPr>
          <p:nvPr>
            <p:ph type="pic" sz="quarter" idx="11"/>
          </p:nvPr>
        </p:nvSpPr>
        <p:spPr>
          <a:xfrm>
            <a:off x="5724566" y="5798719"/>
            <a:ext cx="2790825" cy="2792413"/>
          </a:xfrm>
          <a:solidFill>
            <a:srgbClr val="C3CCD6"/>
          </a:solidFill>
        </p:spPr>
        <p:txBody>
          <a:bodyPr>
            <a:normAutofit/>
          </a:bodyPr>
          <a:lstStyle>
            <a:lvl1pPr marL="0" indent="0" algn="ctr">
              <a:buNone/>
              <a:defRPr sz="2000"/>
            </a:lvl1pPr>
          </a:lstStyle>
          <a:p>
            <a:endParaRPr lang="x-none"/>
          </a:p>
        </p:txBody>
      </p:sp>
      <p:sp>
        <p:nvSpPr>
          <p:cNvPr id="13" name="Picture Placeholder 2">
            <a:extLst>
              <a:ext uri="{FF2B5EF4-FFF2-40B4-BE49-F238E27FC236}">
                <a16:creationId xmlns:a16="http://schemas.microsoft.com/office/drawing/2014/main" xmlns="" id="{6C19396F-49A0-964E-9B26-8CBC581070CB}"/>
              </a:ext>
            </a:extLst>
          </p:cNvPr>
          <p:cNvSpPr>
            <a:spLocks noGrp="1"/>
          </p:cNvSpPr>
          <p:nvPr>
            <p:ph type="pic" sz="quarter" idx="12"/>
          </p:nvPr>
        </p:nvSpPr>
        <p:spPr>
          <a:xfrm>
            <a:off x="9093408" y="5798719"/>
            <a:ext cx="2790825" cy="2792413"/>
          </a:xfrm>
          <a:solidFill>
            <a:srgbClr val="C3CCD6"/>
          </a:solidFill>
        </p:spPr>
        <p:txBody>
          <a:bodyPr>
            <a:normAutofit/>
          </a:bodyPr>
          <a:lstStyle>
            <a:lvl1pPr marL="0" indent="0" algn="ctr">
              <a:buNone/>
              <a:defRPr sz="2000"/>
            </a:lvl1pPr>
          </a:lstStyle>
          <a:p>
            <a:endParaRPr lang="x-none"/>
          </a:p>
        </p:txBody>
      </p:sp>
      <p:sp>
        <p:nvSpPr>
          <p:cNvPr id="14" name="Picture Placeholder 2">
            <a:extLst>
              <a:ext uri="{FF2B5EF4-FFF2-40B4-BE49-F238E27FC236}">
                <a16:creationId xmlns:a16="http://schemas.microsoft.com/office/drawing/2014/main" xmlns="" id="{5E503121-5209-424E-A11F-11FCF01CF330}"/>
              </a:ext>
            </a:extLst>
          </p:cNvPr>
          <p:cNvSpPr>
            <a:spLocks noGrp="1"/>
          </p:cNvSpPr>
          <p:nvPr>
            <p:ph type="pic" sz="quarter" idx="13"/>
          </p:nvPr>
        </p:nvSpPr>
        <p:spPr>
          <a:xfrm>
            <a:off x="12462250" y="5798719"/>
            <a:ext cx="2790825" cy="2792413"/>
          </a:xfrm>
          <a:solidFill>
            <a:srgbClr val="C3CCD6"/>
          </a:solidFill>
        </p:spPr>
        <p:txBody>
          <a:bodyPr>
            <a:normAutofit/>
          </a:bodyPr>
          <a:lstStyle>
            <a:lvl1pPr marL="0" indent="0" algn="ctr">
              <a:buNone/>
              <a:defRPr sz="2000"/>
            </a:lvl1pPr>
          </a:lstStyle>
          <a:p>
            <a:endParaRPr lang="x-none"/>
          </a:p>
        </p:txBody>
      </p:sp>
      <p:sp>
        <p:nvSpPr>
          <p:cNvPr id="15" name="Picture Placeholder 2">
            <a:extLst>
              <a:ext uri="{FF2B5EF4-FFF2-40B4-BE49-F238E27FC236}">
                <a16:creationId xmlns:a16="http://schemas.microsoft.com/office/drawing/2014/main" xmlns="" id="{C15A6058-C2CD-DA4A-AFE2-4566CA46F99C}"/>
              </a:ext>
            </a:extLst>
          </p:cNvPr>
          <p:cNvSpPr>
            <a:spLocks noGrp="1"/>
          </p:cNvSpPr>
          <p:nvPr>
            <p:ph type="pic" sz="quarter" idx="14"/>
          </p:nvPr>
        </p:nvSpPr>
        <p:spPr>
          <a:xfrm>
            <a:off x="15831092" y="5798719"/>
            <a:ext cx="2790825" cy="2792413"/>
          </a:xfrm>
          <a:solidFill>
            <a:srgbClr val="C3CCD6"/>
          </a:solidFill>
        </p:spPr>
        <p:txBody>
          <a:bodyPr>
            <a:normAutofit/>
          </a:bodyPr>
          <a:lstStyle>
            <a:lvl1pPr marL="0" indent="0" algn="ctr">
              <a:buNone/>
              <a:defRPr sz="2000"/>
            </a:lvl1pPr>
          </a:lstStyle>
          <a:p>
            <a:endParaRPr lang="x-none"/>
          </a:p>
        </p:txBody>
      </p:sp>
      <p:sp>
        <p:nvSpPr>
          <p:cNvPr id="16" name="Picture Placeholder 2">
            <a:extLst>
              <a:ext uri="{FF2B5EF4-FFF2-40B4-BE49-F238E27FC236}">
                <a16:creationId xmlns:a16="http://schemas.microsoft.com/office/drawing/2014/main" xmlns="" id="{FEF9131B-B25B-034C-A3C2-BE6B311346E7}"/>
              </a:ext>
            </a:extLst>
          </p:cNvPr>
          <p:cNvSpPr>
            <a:spLocks noGrp="1"/>
          </p:cNvSpPr>
          <p:nvPr>
            <p:ph type="pic" sz="quarter" idx="15"/>
          </p:nvPr>
        </p:nvSpPr>
        <p:spPr>
          <a:xfrm>
            <a:off x="19199935" y="5798719"/>
            <a:ext cx="2790825" cy="2792413"/>
          </a:xfrm>
          <a:solidFill>
            <a:srgbClr val="C3CCD6"/>
          </a:solidFill>
        </p:spPr>
        <p:txBody>
          <a:bodyPr>
            <a:normAutofit/>
          </a:bodyPr>
          <a:lstStyle>
            <a:lvl1pPr marL="0" indent="0" algn="ctr">
              <a:buNone/>
              <a:defRPr sz="2000"/>
            </a:lvl1pPr>
          </a:lstStyle>
          <a:p>
            <a:endParaRPr lang="x-none"/>
          </a:p>
        </p:txBody>
      </p:sp>
    </p:spTree>
    <p:extLst>
      <p:ext uri="{BB962C8B-B14F-4D97-AF65-F5344CB8AC3E}">
        <p14:creationId xmlns:p14="http://schemas.microsoft.com/office/powerpoint/2010/main" val="414090251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24361" y="13081000"/>
            <a:ext cx="522579" cy="471924"/>
          </a:xfrm>
          <a:prstGeom prst="rect">
            <a:avLst/>
          </a:prstGeom>
          <a:ln w="12700">
            <a:miter lim="400000"/>
          </a:ln>
        </p:spPr>
        <p:txBody>
          <a:bodyPr wrap="none" lIns="50800" tIns="50800" rIns="50800" bIns="50800">
            <a:spAutoFit/>
          </a:bodyPr>
          <a:lstStyle>
            <a:lvl1pPr>
              <a:defRPr sz="2400" b="0">
                <a:latin typeface="DM Sans" pitchFamily="2" charset="77"/>
                <a:ea typeface="Helvetica Neue Light"/>
                <a:cs typeface="DM Sans" pitchFamily="2" charset="77"/>
                <a:sym typeface="Helvetica Neue Light"/>
              </a:defRPr>
            </a:lvl1pPr>
          </a:lstStyle>
          <a:p>
            <a:fld id="{86CB4B4D-7CA3-9044-876B-883B54F8677D}" type="slidenum">
              <a:rPr lang="x-none" smtClean="0"/>
              <a:pPr/>
              <a:t>‹#›</a:t>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8" r:id="rId3"/>
    <p:sldLayoutId id="2147483657"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DM Sans" pitchFamily="2" charset="77"/>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DM Sans" pitchFamily="2" charset="77"/>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DM Sans" pitchFamily="2" charset="77"/>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DM Sans" pitchFamily="2" charset="77"/>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DM Sans" pitchFamily="2" charset="77"/>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DM Sans" pitchFamily="2" charset="77"/>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Business Plan 2.0"/>
          <p:cNvSpPr txBox="1"/>
          <p:nvPr/>
        </p:nvSpPr>
        <p:spPr>
          <a:xfrm>
            <a:off x="2014791" y="4310257"/>
            <a:ext cx="17238694"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b="1" dirty="0" smtClean="0">
                <a:solidFill>
                  <a:schemeClr val="tx1"/>
                </a:solidFill>
                <a:latin typeface="Roboto" pitchFamily="2" charset="0"/>
                <a:ea typeface="Roboto" pitchFamily="2" charset="0"/>
              </a:rPr>
              <a:t>LEAD SCORING CASE STUDY </a:t>
            </a:r>
            <a:endParaRPr lang="en-US" b="1" dirty="0">
              <a:solidFill>
                <a:schemeClr val="tx1"/>
              </a:solidFill>
              <a:latin typeface="Roboto" pitchFamily="2" charset="0"/>
              <a:ea typeface="Roboto" pitchFamily="2" charset="0"/>
            </a:endParaRPr>
          </a:p>
        </p:txBody>
      </p:sp>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8" name="Business Plan 2.0"/>
          <p:cNvSpPr txBox="1"/>
          <p:nvPr/>
        </p:nvSpPr>
        <p:spPr>
          <a:xfrm>
            <a:off x="2014791" y="12065501"/>
            <a:ext cx="5007781"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8000" dirty="0" smtClean="0">
                <a:solidFill>
                  <a:schemeClr val="tx1"/>
                </a:solidFill>
                <a:latin typeface="+mj-lt"/>
                <a:ea typeface="Roboto Condensed" pitchFamily="2" charset="0"/>
              </a:rPr>
              <a:t>Arjun Pujari</a:t>
            </a:r>
            <a:endParaRPr sz="8000" dirty="0">
              <a:solidFill>
                <a:schemeClr val="tx1"/>
              </a:solidFill>
              <a:latin typeface="+mj-l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12540292"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a:t>
            </a:r>
            <a:r>
              <a:rPr lang="en-US" sz="7200" dirty="0">
                <a:solidFill>
                  <a:schemeClr val="tx1"/>
                </a:solidFill>
                <a:latin typeface="Roboto" pitchFamily="2" charset="0"/>
                <a:ea typeface="Roboto" pitchFamily="2" charset="0"/>
              </a:rPr>
              <a:t>- </a:t>
            </a:r>
            <a:r>
              <a:rPr lang="en-US" sz="7200" dirty="0" smtClean="0">
                <a:solidFill>
                  <a:schemeClr val="tx1"/>
                </a:solidFill>
                <a:latin typeface="Roboto" pitchFamily="2" charset="0"/>
                <a:ea typeface="Roboto" pitchFamily="2" charset="0"/>
              </a:rPr>
              <a:t>Current Occupation</a:t>
            </a:r>
            <a:endParaRPr lang="en-US" sz="7200" dirty="0">
              <a:solidFill>
                <a:schemeClr val="tx1"/>
              </a:solidFill>
              <a:latin typeface="Roboto" pitchFamily="2" charset="0"/>
              <a:ea typeface="Roboto" pitchFamily="2" charset="0"/>
            </a:endParaRP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6" y="11104042"/>
            <a:ext cx="22956643" cy="2170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Housewives are less in numbers, but have 100% conversion rate</a:t>
            </a:r>
          </a:p>
          <a:p>
            <a:pPr marL="457200" indent="-457200">
              <a:buFont typeface="Arial" pitchFamily="34" charset="0"/>
              <a:buChar char="•"/>
            </a:pPr>
            <a:r>
              <a:rPr lang="en-IN" sz="2800" b="1" dirty="0">
                <a:solidFill>
                  <a:schemeClr val="tx2"/>
                </a:solidFill>
                <a:latin typeface="Roboto" pitchFamily="2" charset="0"/>
                <a:ea typeface="Roboto" pitchFamily="2" charset="0"/>
              </a:rPr>
              <a:t>Working professionals, Businessmen and Other have high conversion rate</a:t>
            </a:r>
          </a:p>
          <a:p>
            <a:pPr marL="457200" indent="-457200">
              <a:buFont typeface="Arial" pitchFamily="34" charset="0"/>
              <a:buChar char="•"/>
            </a:pPr>
            <a:r>
              <a:rPr lang="en-IN" sz="2800" b="1" dirty="0">
                <a:solidFill>
                  <a:schemeClr val="tx2"/>
                </a:solidFill>
                <a:latin typeface="Roboto" pitchFamily="2" charset="0"/>
                <a:ea typeface="Roboto" pitchFamily="2" charset="0"/>
              </a:rPr>
              <a:t>Leads with Unemployed occupation is highest in number</a:t>
            </a:r>
            <a:r>
              <a:rPr lang="en-IN" sz="2800" b="1" dirty="0" smtClean="0">
                <a:solidFill>
                  <a:schemeClr val="tx2"/>
                </a:solidFill>
                <a:latin typeface="Roboto" pitchFamily="2" charset="0"/>
                <a:ea typeface="Roboto" pitchFamily="2" charset="0"/>
              </a:rPr>
              <a:t>, but </a:t>
            </a:r>
            <a:r>
              <a:rPr lang="en-IN" sz="2800" b="1" dirty="0">
                <a:solidFill>
                  <a:schemeClr val="tx2"/>
                </a:solidFill>
                <a:latin typeface="Roboto" pitchFamily="2" charset="0"/>
                <a:ea typeface="Roboto" pitchFamily="2" charset="0"/>
              </a:rPr>
              <a:t>the conversion rate is low (~40%)</a:t>
            </a:r>
          </a:p>
        </p:txBody>
      </p:sp>
      <p:pic>
        <p:nvPicPr>
          <p:cNvPr id="6146" name="Picture 2" descr="C:\Users\Design\Downloads\download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753" y="2542478"/>
            <a:ext cx="16150328" cy="798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83237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2040783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 </a:t>
            </a:r>
            <a:r>
              <a:rPr lang="en-IN" sz="7200" dirty="0">
                <a:solidFill>
                  <a:schemeClr val="tx1"/>
                </a:solidFill>
                <a:latin typeface="Roboto" pitchFamily="2" charset="0"/>
                <a:ea typeface="Roboto" pitchFamily="2" charset="0"/>
              </a:rPr>
              <a:t>A free copy of Mastering The Interview</a:t>
            </a:r>
            <a:endParaRPr lang="en-US" sz="7200" dirty="0">
              <a:solidFill>
                <a:schemeClr val="tx1"/>
              </a:solidFill>
              <a:latin typeface="Roboto" pitchFamily="2" charset="0"/>
              <a:ea typeface="Roboto" pitchFamily="2" charset="0"/>
            </a:endParaRP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5" y="11647527"/>
            <a:ext cx="22956643" cy="1136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Distributing Free-Copy of Mastering Interview doesn't seem affect the conversion as the </a:t>
            </a:r>
            <a:r>
              <a:rPr lang="en-IN" sz="2800" b="1" dirty="0" smtClean="0">
                <a:solidFill>
                  <a:schemeClr val="tx2"/>
                </a:solidFill>
                <a:latin typeface="Roboto" pitchFamily="2" charset="0"/>
                <a:ea typeface="Roboto" pitchFamily="2" charset="0"/>
              </a:rPr>
              <a:t>conversion </a:t>
            </a:r>
            <a:r>
              <a:rPr lang="en-IN" sz="2800" b="1" dirty="0">
                <a:solidFill>
                  <a:schemeClr val="tx2"/>
                </a:solidFill>
                <a:latin typeface="Roboto" pitchFamily="2" charset="0"/>
                <a:ea typeface="Roboto" pitchFamily="2" charset="0"/>
              </a:rPr>
              <a:t>rate is almost same.</a:t>
            </a:r>
          </a:p>
        </p:txBody>
      </p:sp>
      <p:pic>
        <p:nvPicPr>
          <p:cNvPr id="7170" name="Picture 2" descr="C:\Users\Design\Downloads\download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720" y="3010828"/>
            <a:ext cx="18959851" cy="809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49040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9391995"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 </a:t>
            </a:r>
            <a:r>
              <a:rPr lang="en-IN" sz="7200" dirty="0" smtClean="0">
                <a:solidFill>
                  <a:schemeClr val="tx1"/>
                </a:solidFill>
                <a:latin typeface="Roboto" pitchFamily="2" charset="0"/>
                <a:ea typeface="Roboto" pitchFamily="2" charset="0"/>
              </a:rPr>
              <a:t>Total Visits</a:t>
            </a:r>
            <a:endParaRPr lang="en-US" sz="7200" dirty="0">
              <a:solidFill>
                <a:schemeClr val="tx1"/>
              </a:solidFill>
              <a:latin typeface="Roboto" pitchFamily="2" charset="0"/>
              <a:ea typeface="Roboto" pitchFamily="2" charset="0"/>
            </a:endParaRP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5" y="11647527"/>
            <a:ext cx="22956643" cy="1136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Presence of outliers in </a:t>
            </a:r>
            <a:r>
              <a:rPr lang="en-IN" sz="2800" b="1" dirty="0" smtClean="0">
                <a:solidFill>
                  <a:schemeClr val="tx2"/>
                </a:solidFill>
                <a:latin typeface="Roboto" pitchFamily="2" charset="0"/>
                <a:ea typeface="Roboto" pitchFamily="2" charset="0"/>
              </a:rPr>
              <a:t>Total Visit column</a:t>
            </a:r>
          </a:p>
        </p:txBody>
      </p:sp>
      <p:pic>
        <p:nvPicPr>
          <p:cNvPr id="8194" name="Picture 2" descr="C:\Users\Design\Downloads\download (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981" y="2778279"/>
            <a:ext cx="15403937" cy="7971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16169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16600698"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 </a:t>
            </a:r>
            <a:r>
              <a:rPr lang="en-IN" sz="7200" dirty="0">
                <a:solidFill>
                  <a:schemeClr val="tx1"/>
                </a:solidFill>
                <a:latin typeface="Roboto" pitchFamily="2" charset="0"/>
                <a:ea typeface="Roboto" pitchFamily="2" charset="0"/>
              </a:rPr>
              <a:t>Total Time Spent on Website</a:t>
            </a:r>
            <a:endParaRPr lang="en-US" sz="7200" dirty="0">
              <a:solidFill>
                <a:schemeClr val="tx1"/>
              </a:solidFill>
              <a:latin typeface="Roboto" pitchFamily="2" charset="0"/>
              <a:ea typeface="Roboto" pitchFamily="2" charset="0"/>
            </a:endParaRP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5" y="11647527"/>
            <a:ext cx="22956643" cy="1653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Presence of outliers in Total Time Spent on Website </a:t>
            </a:r>
            <a:r>
              <a:rPr lang="en-IN" sz="2800" b="1" dirty="0" smtClean="0">
                <a:solidFill>
                  <a:schemeClr val="tx2"/>
                </a:solidFill>
                <a:latin typeface="Roboto" pitchFamily="2" charset="0"/>
                <a:ea typeface="Roboto" pitchFamily="2" charset="0"/>
              </a:rPr>
              <a:t>column</a:t>
            </a:r>
          </a:p>
          <a:p>
            <a:pPr marL="457200" indent="-457200">
              <a:buFont typeface="Arial" pitchFamily="34" charset="0"/>
              <a:buChar char="•"/>
            </a:pPr>
            <a:r>
              <a:rPr lang="en-IN" sz="2800" b="1" dirty="0">
                <a:solidFill>
                  <a:schemeClr val="tx2"/>
                </a:solidFill>
                <a:latin typeface="Roboto" pitchFamily="2" charset="0"/>
                <a:ea typeface="Roboto" pitchFamily="2" charset="0"/>
              </a:rPr>
              <a:t>Leads spending more time on the website are more likely to be </a:t>
            </a:r>
            <a:r>
              <a:rPr lang="en-IN" sz="2800" b="1" dirty="0" smtClean="0">
                <a:solidFill>
                  <a:schemeClr val="tx2"/>
                </a:solidFill>
                <a:latin typeface="Roboto" pitchFamily="2" charset="0"/>
                <a:ea typeface="Roboto" pitchFamily="2" charset="0"/>
              </a:rPr>
              <a:t>converted</a:t>
            </a:r>
            <a:endParaRPr lang="en-IN" sz="2800" b="1" dirty="0">
              <a:solidFill>
                <a:schemeClr val="tx2"/>
              </a:solidFill>
              <a:latin typeface="Roboto" pitchFamily="2" charset="0"/>
              <a:ea typeface="Roboto" pitchFamily="2" charset="0"/>
            </a:endParaRPr>
          </a:p>
        </p:txBody>
      </p:sp>
      <p:pic>
        <p:nvPicPr>
          <p:cNvPr id="9218" name="Picture 2" descr="C:\Users\Design\Downloads\download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697" y="2943922"/>
            <a:ext cx="15129003" cy="773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65648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13218362"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 </a:t>
            </a:r>
            <a:r>
              <a:rPr lang="en-IN" sz="7200" dirty="0">
                <a:solidFill>
                  <a:schemeClr val="tx1"/>
                </a:solidFill>
                <a:latin typeface="Roboto" pitchFamily="2" charset="0"/>
                <a:ea typeface="Roboto" pitchFamily="2" charset="0"/>
              </a:rPr>
              <a:t>Page Views Per Visit</a:t>
            </a:r>
            <a:endParaRPr lang="en-US" sz="7200" dirty="0">
              <a:solidFill>
                <a:schemeClr val="tx1"/>
              </a:solidFill>
              <a:latin typeface="Roboto" pitchFamily="2" charset="0"/>
              <a:ea typeface="Roboto" pitchFamily="2" charset="0"/>
            </a:endParaRP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5" y="11647527"/>
            <a:ext cx="22956643" cy="1136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smtClean="0">
                <a:solidFill>
                  <a:schemeClr val="tx2"/>
                </a:solidFill>
                <a:latin typeface="Roboto" pitchFamily="2" charset="0"/>
                <a:ea typeface="Roboto" pitchFamily="2" charset="0"/>
              </a:rPr>
              <a:t> </a:t>
            </a:r>
            <a:r>
              <a:rPr lang="en-IN" sz="2800" b="1" dirty="0">
                <a:solidFill>
                  <a:schemeClr val="tx2"/>
                </a:solidFill>
                <a:latin typeface="Roboto" pitchFamily="2" charset="0"/>
                <a:ea typeface="Roboto" pitchFamily="2" charset="0"/>
              </a:rPr>
              <a:t>Presence of outliers in Page Views Per Visit column </a:t>
            </a:r>
          </a:p>
        </p:txBody>
      </p:sp>
      <p:pic>
        <p:nvPicPr>
          <p:cNvPr id="10242" name="Picture 2" descr="C:\Users\Design\Downloads\download (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526" y="2591511"/>
            <a:ext cx="16280780" cy="842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8830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965168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Multivariate </a:t>
            </a:r>
            <a:r>
              <a:rPr lang="en-IN" sz="7200" dirty="0" smtClean="0">
                <a:solidFill>
                  <a:schemeClr val="tx1"/>
                </a:solidFill>
                <a:latin typeface="Roboto" pitchFamily="2" charset="0"/>
                <a:ea typeface="Roboto" pitchFamily="2" charset="0"/>
              </a:rPr>
              <a:t> </a:t>
            </a:r>
            <a:endParaRPr lang="en-US" sz="7200" dirty="0">
              <a:solidFill>
                <a:schemeClr val="tx1"/>
              </a:solidFill>
              <a:latin typeface="Roboto" pitchFamily="2" charset="0"/>
              <a:ea typeface="Roboto" pitchFamily="2" charset="0"/>
            </a:endParaRP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5" y="11647527"/>
            <a:ext cx="22956643" cy="1136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smtClean="0">
                <a:solidFill>
                  <a:schemeClr val="tx2"/>
                </a:solidFill>
                <a:latin typeface="Roboto" pitchFamily="2" charset="0"/>
                <a:ea typeface="Roboto" pitchFamily="2" charset="0"/>
              </a:rPr>
              <a:t>Total Visits </a:t>
            </a:r>
            <a:r>
              <a:rPr lang="en-IN" sz="2800" b="1" dirty="0">
                <a:solidFill>
                  <a:schemeClr val="tx2"/>
                </a:solidFill>
                <a:latin typeface="Roboto" pitchFamily="2" charset="0"/>
                <a:ea typeface="Roboto" pitchFamily="2" charset="0"/>
              </a:rPr>
              <a:t>has positive correlation with </a:t>
            </a:r>
            <a:r>
              <a:rPr lang="en-IN" sz="2800" b="1" dirty="0" smtClean="0">
                <a:solidFill>
                  <a:schemeClr val="tx2"/>
                </a:solidFill>
                <a:latin typeface="Roboto" pitchFamily="2" charset="0"/>
                <a:ea typeface="Roboto" pitchFamily="2" charset="0"/>
              </a:rPr>
              <a:t>Page views per visit</a:t>
            </a:r>
            <a:endParaRPr lang="en-IN" sz="2800" b="1" dirty="0">
              <a:solidFill>
                <a:schemeClr val="tx2"/>
              </a:solidFill>
              <a:latin typeface="Roboto" pitchFamily="2" charset="0"/>
              <a:ea typeface="Roboto" pitchFamily="2" charset="0"/>
            </a:endParaRPr>
          </a:p>
        </p:txBody>
      </p:sp>
      <p:pic>
        <p:nvPicPr>
          <p:cNvPr id="11266" name="Picture 2" descr="C:\Users\Design\Downloads\download (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238" y="2581380"/>
            <a:ext cx="12056295" cy="963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9926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417595" y="1262033"/>
            <a:ext cx="12657312"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pPr algn="ctr"/>
            <a:r>
              <a:rPr lang="en-US" sz="7200" dirty="0" smtClean="0">
                <a:solidFill>
                  <a:schemeClr val="tx1"/>
                </a:solidFill>
                <a:latin typeface="Roboto" pitchFamily="2" charset="0"/>
                <a:ea typeface="Roboto" pitchFamily="2" charset="0"/>
              </a:rPr>
              <a:t>Model Evaluation – Train Data</a:t>
            </a:r>
            <a:endParaRPr lang="en-US" sz="7200" dirty="0">
              <a:solidFill>
                <a:schemeClr val="tx1"/>
              </a:solidFill>
              <a:latin typeface="Roboto" pitchFamily="2" charset="0"/>
              <a:ea typeface="Roboto" pitchFamily="2" charset="0"/>
            </a:endParaRPr>
          </a:p>
        </p:txBody>
      </p:sp>
      <p:sp>
        <p:nvSpPr>
          <p:cNvPr id="16" name="Shape"/>
          <p:cNvSpPr/>
          <p:nvPr/>
        </p:nvSpPr>
        <p:spPr>
          <a:xfrm>
            <a:off x="1070519" y="5639911"/>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Shape"/>
          <p:cNvSpPr/>
          <p:nvPr/>
        </p:nvSpPr>
        <p:spPr>
          <a:xfrm>
            <a:off x="1070530" y="5639888"/>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Shape"/>
          <p:cNvSpPr/>
          <p:nvPr/>
        </p:nvSpPr>
        <p:spPr>
          <a:xfrm>
            <a:off x="9987777" y="5634037"/>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 name="Shape"/>
          <p:cNvSpPr/>
          <p:nvPr/>
        </p:nvSpPr>
        <p:spPr>
          <a:xfrm>
            <a:off x="9987788" y="5656316"/>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1"/>
              </a:gs>
              <a:gs pos="100000">
                <a:schemeClr val="accent2"/>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 name="Shape"/>
          <p:cNvSpPr/>
          <p:nvPr/>
        </p:nvSpPr>
        <p:spPr>
          <a:xfrm>
            <a:off x="5664821" y="5598256"/>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3" name="Shape"/>
          <p:cNvSpPr/>
          <p:nvPr/>
        </p:nvSpPr>
        <p:spPr>
          <a:xfrm>
            <a:off x="5664832" y="5598233"/>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5"/>
              </a:gs>
              <a:gs pos="100000">
                <a:schemeClr val="accent6"/>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Shape"/>
          <p:cNvSpPr/>
          <p:nvPr/>
        </p:nvSpPr>
        <p:spPr>
          <a:xfrm>
            <a:off x="14372803" y="5696082"/>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Shape"/>
          <p:cNvSpPr/>
          <p:nvPr/>
        </p:nvSpPr>
        <p:spPr>
          <a:xfrm>
            <a:off x="14372814" y="5696059"/>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 name="Shape"/>
          <p:cNvSpPr/>
          <p:nvPr/>
        </p:nvSpPr>
        <p:spPr>
          <a:xfrm>
            <a:off x="1070531" y="5634014"/>
            <a:ext cx="3404185" cy="1213521"/>
          </a:xfrm>
          <a:custGeom>
            <a:avLst/>
            <a:gdLst/>
            <a:ahLst/>
            <a:cxnLst>
              <a:cxn ang="0">
                <a:pos x="wd2" y="hd2"/>
              </a:cxn>
              <a:cxn ang="5400000">
                <a:pos x="wd2" y="hd2"/>
              </a:cxn>
              <a:cxn ang="10800000">
                <a:pos x="wd2" y="hd2"/>
              </a:cxn>
              <a:cxn ang="16200000">
                <a:pos x="wd2" y="hd2"/>
              </a:cxn>
            </a:cxnLst>
            <a:rect l="0" t="0" r="r" b="b"/>
            <a:pathLst>
              <a:path w="21600" h="21599" extrusionOk="0">
                <a:moveTo>
                  <a:pt x="995" y="0"/>
                </a:moveTo>
                <a:cubicBezTo>
                  <a:pt x="849" y="0"/>
                  <a:pt x="731" y="-1"/>
                  <a:pt x="636" y="11"/>
                </a:cubicBezTo>
                <a:cubicBezTo>
                  <a:pt x="542" y="23"/>
                  <a:pt x="469" y="48"/>
                  <a:pt x="411" y="97"/>
                </a:cubicBezTo>
                <a:cubicBezTo>
                  <a:pt x="327" y="158"/>
                  <a:pt x="251" y="257"/>
                  <a:pt x="189" y="381"/>
                </a:cubicBezTo>
                <a:cubicBezTo>
                  <a:pt x="127" y="504"/>
                  <a:pt x="80" y="653"/>
                  <a:pt x="49" y="821"/>
                </a:cubicBezTo>
                <a:cubicBezTo>
                  <a:pt x="25" y="937"/>
                  <a:pt x="12" y="1086"/>
                  <a:pt x="6" y="1276"/>
                </a:cubicBezTo>
                <a:cubicBezTo>
                  <a:pt x="0" y="1466"/>
                  <a:pt x="0" y="1697"/>
                  <a:pt x="0" y="1989"/>
                </a:cubicBezTo>
                <a:lnTo>
                  <a:pt x="0" y="8101"/>
                </a:lnTo>
                <a:cubicBezTo>
                  <a:pt x="1167" y="9788"/>
                  <a:pt x="2802" y="9587"/>
                  <a:pt x="3852" y="7486"/>
                </a:cubicBezTo>
                <a:cubicBezTo>
                  <a:pt x="4869" y="5451"/>
                  <a:pt x="4998" y="2315"/>
                  <a:pt x="4240" y="0"/>
                </a:cubicBezTo>
                <a:lnTo>
                  <a:pt x="995" y="0"/>
                </a:lnTo>
                <a:close/>
                <a:moveTo>
                  <a:pt x="21600" y="8292"/>
                </a:moveTo>
                <a:cubicBezTo>
                  <a:pt x="19665" y="8575"/>
                  <a:pt x="17770" y="10182"/>
                  <a:pt x="16290" y="13143"/>
                </a:cubicBezTo>
                <a:cubicBezTo>
                  <a:pt x="15088" y="15547"/>
                  <a:pt x="14332" y="18501"/>
                  <a:pt x="14012" y="21599"/>
                </a:cubicBezTo>
                <a:lnTo>
                  <a:pt x="17819" y="21599"/>
                </a:lnTo>
                <a:cubicBezTo>
                  <a:pt x="18049" y="20407"/>
                  <a:pt x="18400" y="19288"/>
                  <a:pt x="18880" y="18326"/>
                </a:cubicBezTo>
                <a:cubicBezTo>
                  <a:pt x="19644" y="16798"/>
                  <a:pt x="20606" y="15915"/>
                  <a:pt x="21600" y="15654"/>
                </a:cubicBezTo>
                <a:lnTo>
                  <a:pt x="21600" y="8292"/>
                </a:lnTo>
                <a:close/>
              </a:path>
            </a:pathLst>
          </a:custGeom>
          <a:solidFill>
            <a:schemeClr val="accent4">
              <a:alpha val="5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Shape"/>
          <p:cNvSpPr/>
          <p:nvPr/>
        </p:nvSpPr>
        <p:spPr>
          <a:xfrm>
            <a:off x="11486866" y="5672665"/>
            <a:ext cx="1905187" cy="1213519"/>
          </a:xfrm>
          <a:custGeom>
            <a:avLst/>
            <a:gdLst/>
            <a:ahLst/>
            <a:cxnLst>
              <a:cxn ang="0">
                <a:pos x="wd2" y="hd2"/>
              </a:cxn>
              <a:cxn ang="5400000">
                <a:pos x="wd2" y="hd2"/>
              </a:cxn>
              <a:cxn ang="10800000">
                <a:pos x="wd2" y="hd2"/>
              </a:cxn>
              <a:cxn ang="16200000">
                <a:pos x="wd2" y="hd2"/>
              </a:cxn>
            </a:cxnLst>
            <a:rect l="0" t="0" r="r" b="b"/>
            <a:pathLst>
              <a:path w="21187" h="21600" extrusionOk="0">
                <a:moveTo>
                  <a:pt x="3050" y="0"/>
                </a:moveTo>
                <a:cubicBezTo>
                  <a:pt x="3739" y="2472"/>
                  <a:pt x="4931" y="4801"/>
                  <a:pt x="6649" y="6762"/>
                </a:cubicBezTo>
                <a:cubicBezTo>
                  <a:pt x="10585" y="11256"/>
                  <a:pt x="16198" y="12663"/>
                  <a:pt x="21187" y="10990"/>
                </a:cubicBezTo>
                <a:lnTo>
                  <a:pt x="21187" y="3053"/>
                </a:lnTo>
                <a:cubicBezTo>
                  <a:pt x="18023" y="5156"/>
                  <a:pt x="13901" y="4673"/>
                  <a:pt x="11190" y="1579"/>
                </a:cubicBezTo>
                <a:cubicBezTo>
                  <a:pt x="10762" y="1090"/>
                  <a:pt x="10396" y="558"/>
                  <a:pt x="10082" y="0"/>
                </a:cubicBezTo>
                <a:lnTo>
                  <a:pt x="3050" y="0"/>
                </a:lnTo>
                <a:close/>
                <a:moveTo>
                  <a:pt x="5214" y="13058"/>
                </a:moveTo>
                <a:cubicBezTo>
                  <a:pt x="3875" y="13058"/>
                  <a:pt x="2538" y="13642"/>
                  <a:pt x="1516" y="14808"/>
                </a:cubicBezTo>
                <a:cubicBezTo>
                  <a:pt x="-96" y="16648"/>
                  <a:pt x="-413" y="19380"/>
                  <a:pt x="519" y="21600"/>
                </a:cubicBezTo>
                <a:lnTo>
                  <a:pt x="9908" y="21600"/>
                </a:lnTo>
                <a:cubicBezTo>
                  <a:pt x="10841" y="19380"/>
                  <a:pt x="10523" y="16648"/>
                  <a:pt x="8911" y="14808"/>
                </a:cubicBezTo>
                <a:cubicBezTo>
                  <a:pt x="7890" y="13642"/>
                  <a:pt x="6552" y="13058"/>
                  <a:pt x="5214" y="13058"/>
                </a:cubicBezTo>
                <a:close/>
              </a:path>
            </a:pathLst>
          </a:custGeom>
          <a:solidFill>
            <a:schemeClr val="accent2">
              <a:alpha val="5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 name="Shape"/>
          <p:cNvSpPr/>
          <p:nvPr/>
        </p:nvSpPr>
        <p:spPr>
          <a:xfrm>
            <a:off x="14492755" y="5691453"/>
            <a:ext cx="3038922" cy="1213519"/>
          </a:xfrm>
          <a:custGeom>
            <a:avLst/>
            <a:gdLst/>
            <a:ahLst/>
            <a:cxnLst>
              <a:cxn ang="0">
                <a:pos x="wd2" y="hd2"/>
              </a:cxn>
              <a:cxn ang="5400000">
                <a:pos x="wd2" y="hd2"/>
              </a:cxn>
              <a:cxn ang="10800000">
                <a:pos x="wd2" y="hd2"/>
              </a:cxn>
              <a:cxn ang="16200000">
                <a:pos x="wd2" y="hd2"/>
              </a:cxn>
            </a:cxnLst>
            <a:rect l="0" t="0" r="r" b="b"/>
            <a:pathLst>
              <a:path w="21437" h="21600" extrusionOk="0">
                <a:moveTo>
                  <a:pt x="14908" y="0"/>
                </a:moveTo>
                <a:cubicBezTo>
                  <a:pt x="14656" y="1942"/>
                  <a:pt x="14941" y="4061"/>
                  <a:pt x="15783" y="5575"/>
                </a:cubicBezTo>
                <a:cubicBezTo>
                  <a:pt x="17079" y="7907"/>
                  <a:pt x="19178" y="7907"/>
                  <a:pt x="20474" y="5575"/>
                </a:cubicBezTo>
                <a:cubicBezTo>
                  <a:pt x="21315" y="4061"/>
                  <a:pt x="21600" y="1942"/>
                  <a:pt x="21349" y="0"/>
                </a:cubicBezTo>
                <a:lnTo>
                  <a:pt x="14908" y="0"/>
                </a:lnTo>
                <a:close/>
                <a:moveTo>
                  <a:pt x="5719" y="8710"/>
                </a:moveTo>
                <a:cubicBezTo>
                  <a:pt x="3696" y="8710"/>
                  <a:pt x="1678" y="9903"/>
                  <a:pt x="0" y="12259"/>
                </a:cubicBezTo>
                <a:lnTo>
                  <a:pt x="0" y="21600"/>
                </a:lnTo>
                <a:lnTo>
                  <a:pt x="944" y="21600"/>
                </a:lnTo>
                <a:cubicBezTo>
                  <a:pt x="1197" y="20587"/>
                  <a:pt x="1549" y="19637"/>
                  <a:pt x="2011" y="18805"/>
                </a:cubicBezTo>
                <a:cubicBezTo>
                  <a:pt x="3035" y="16963"/>
                  <a:pt x="4378" y="16043"/>
                  <a:pt x="5719" y="16043"/>
                </a:cubicBezTo>
                <a:cubicBezTo>
                  <a:pt x="7061" y="16043"/>
                  <a:pt x="8403" y="16963"/>
                  <a:pt x="9427" y="18805"/>
                </a:cubicBezTo>
                <a:cubicBezTo>
                  <a:pt x="9889" y="19637"/>
                  <a:pt x="10241" y="20587"/>
                  <a:pt x="10495" y="21600"/>
                </a:cubicBezTo>
                <a:lnTo>
                  <a:pt x="14775" y="21600"/>
                </a:lnTo>
                <a:cubicBezTo>
                  <a:pt x="14390" y="18678"/>
                  <a:pt x="13574" y="15901"/>
                  <a:pt x="12307" y="13621"/>
                </a:cubicBezTo>
                <a:cubicBezTo>
                  <a:pt x="10488" y="10347"/>
                  <a:pt x="8104" y="8710"/>
                  <a:pt x="5719" y="8710"/>
                </a:cubicBezTo>
                <a:close/>
              </a:path>
            </a:pathLst>
          </a:custGeom>
          <a:solidFill>
            <a:schemeClr val="accent4">
              <a:alpha val="8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 name="Shape"/>
          <p:cNvSpPr/>
          <p:nvPr/>
        </p:nvSpPr>
        <p:spPr>
          <a:xfrm>
            <a:off x="5806547" y="5593628"/>
            <a:ext cx="2775331" cy="1213519"/>
          </a:xfrm>
          <a:custGeom>
            <a:avLst/>
            <a:gdLst/>
            <a:ahLst/>
            <a:cxnLst>
              <a:cxn ang="0">
                <a:pos x="wd2" y="hd2"/>
              </a:cxn>
              <a:cxn ang="5400000">
                <a:pos x="wd2" y="hd2"/>
              </a:cxn>
              <a:cxn ang="10800000">
                <a:pos x="wd2" y="hd2"/>
              </a:cxn>
              <a:cxn ang="16200000">
                <a:pos x="wd2" y="hd2"/>
              </a:cxn>
            </a:cxnLst>
            <a:rect l="0" t="0" r="r" b="b"/>
            <a:pathLst>
              <a:path w="21299" h="21600" extrusionOk="0">
                <a:moveTo>
                  <a:pt x="11298" y="0"/>
                </a:moveTo>
                <a:cubicBezTo>
                  <a:pt x="11023" y="1273"/>
                  <a:pt x="10583" y="2470"/>
                  <a:pt x="9967" y="3489"/>
                </a:cubicBezTo>
                <a:cubicBezTo>
                  <a:pt x="7740" y="7174"/>
                  <a:pt x="4127" y="7174"/>
                  <a:pt x="1899" y="3489"/>
                </a:cubicBezTo>
                <a:cubicBezTo>
                  <a:pt x="1294" y="2489"/>
                  <a:pt x="860" y="1318"/>
                  <a:pt x="584" y="71"/>
                </a:cubicBezTo>
                <a:cubicBezTo>
                  <a:pt x="557" y="82"/>
                  <a:pt x="519" y="81"/>
                  <a:pt x="496" y="97"/>
                </a:cubicBezTo>
                <a:cubicBezTo>
                  <a:pt x="394" y="158"/>
                  <a:pt x="302" y="257"/>
                  <a:pt x="227" y="381"/>
                </a:cubicBezTo>
                <a:cubicBezTo>
                  <a:pt x="153" y="504"/>
                  <a:pt x="95" y="653"/>
                  <a:pt x="58" y="821"/>
                </a:cubicBezTo>
                <a:cubicBezTo>
                  <a:pt x="29" y="938"/>
                  <a:pt x="14" y="1086"/>
                  <a:pt x="6" y="1276"/>
                </a:cubicBezTo>
                <a:cubicBezTo>
                  <a:pt x="-1" y="1466"/>
                  <a:pt x="0" y="1698"/>
                  <a:pt x="0" y="1989"/>
                </a:cubicBezTo>
                <a:lnTo>
                  <a:pt x="0" y="10389"/>
                </a:lnTo>
                <a:cubicBezTo>
                  <a:pt x="3963" y="15140"/>
                  <a:pt x="9529" y="14580"/>
                  <a:pt x="13101" y="8673"/>
                </a:cubicBezTo>
                <a:cubicBezTo>
                  <a:pt x="14588" y="6212"/>
                  <a:pt x="15517" y="3177"/>
                  <a:pt x="15887" y="0"/>
                </a:cubicBezTo>
                <a:lnTo>
                  <a:pt x="11298" y="0"/>
                </a:lnTo>
                <a:close/>
                <a:moveTo>
                  <a:pt x="17701" y="12819"/>
                </a:moveTo>
                <a:cubicBezTo>
                  <a:pt x="16777" y="12819"/>
                  <a:pt x="15854" y="13403"/>
                  <a:pt x="15149" y="14569"/>
                </a:cubicBezTo>
                <a:cubicBezTo>
                  <a:pt x="13996" y="16476"/>
                  <a:pt x="13803" y="19341"/>
                  <a:pt x="14536" y="21600"/>
                </a:cubicBezTo>
                <a:lnTo>
                  <a:pt x="20866" y="21600"/>
                </a:lnTo>
                <a:cubicBezTo>
                  <a:pt x="21599" y="19341"/>
                  <a:pt x="21405" y="16476"/>
                  <a:pt x="20252" y="14569"/>
                </a:cubicBezTo>
                <a:cubicBezTo>
                  <a:pt x="19548" y="13403"/>
                  <a:pt x="18625" y="12819"/>
                  <a:pt x="17701" y="12819"/>
                </a:cubicBezTo>
                <a:close/>
              </a:path>
            </a:pathLst>
          </a:custGeom>
          <a:solidFill>
            <a:schemeClr val="accent6">
              <a:alpha val="44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Shape"/>
          <p:cNvSpPr/>
          <p:nvPr/>
        </p:nvSpPr>
        <p:spPr>
          <a:xfrm>
            <a:off x="18462704" y="5700710"/>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Shape"/>
          <p:cNvSpPr/>
          <p:nvPr/>
        </p:nvSpPr>
        <p:spPr>
          <a:xfrm>
            <a:off x="18462715" y="5700687"/>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5"/>
              </a:gs>
              <a:gs pos="100000">
                <a:schemeClr val="accent6"/>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Shape"/>
          <p:cNvSpPr/>
          <p:nvPr/>
        </p:nvSpPr>
        <p:spPr>
          <a:xfrm>
            <a:off x="18604430" y="5696082"/>
            <a:ext cx="2775331" cy="1213519"/>
          </a:xfrm>
          <a:custGeom>
            <a:avLst/>
            <a:gdLst/>
            <a:ahLst/>
            <a:cxnLst>
              <a:cxn ang="0">
                <a:pos x="wd2" y="hd2"/>
              </a:cxn>
              <a:cxn ang="5400000">
                <a:pos x="wd2" y="hd2"/>
              </a:cxn>
              <a:cxn ang="10800000">
                <a:pos x="wd2" y="hd2"/>
              </a:cxn>
              <a:cxn ang="16200000">
                <a:pos x="wd2" y="hd2"/>
              </a:cxn>
            </a:cxnLst>
            <a:rect l="0" t="0" r="r" b="b"/>
            <a:pathLst>
              <a:path w="21299" h="21600" extrusionOk="0">
                <a:moveTo>
                  <a:pt x="11298" y="0"/>
                </a:moveTo>
                <a:cubicBezTo>
                  <a:pt x="11023" y="1273"/>
                  <a:pt x="10583" y="2470"/>
                  <a:pt x="9967" y="3489"/>
                </a:cubicBezTo>
                <a:cubicBezTo>
                  <a:pt x="7740" y="7174"/>
                  <a:pt x="4127" y="7174"/>
                  <a:pt x="1899" y="3489"/>
                </a:cubicBezTo>
                <a:cubicBezTo>
                  <a:pt x="1294" y="2489"/>
                  <a:pt x="860" y="1318"/>
                  <a:pt x="584" y="71"/>
                </a:cubicBezTo>
                <a:cubicBezTo>
                  <a:pt x="557" y="82"/>
                  <a:pt x="519" y="81"/>
                  <a:pt x="496" y="97"/>
                </a:cubicBezTo>
                <a:cubicBezTo>
                  <a:pt x="394" y="158"/>
                  <a:pt x="302" y="257"/>
                  <a:pt x="227" y="381"/>
                </a:cubicBezTo>
                <a:cubicBezTo>
                  <a:pt x="153" y="504"/>
                  <a:pt x="95" y="653"/>
                  <a:pt x="58" y="821"/>
                </a:cubicBezTo>
                <a:cubicBezTo>
                  <a:pt x="29" y="938"/>
                  <a:pt x="14" y="1086"/>
                  <a:pt x="6" y="1276"/>
                </a:cubicBezTo>
                <a:cubicBezTo>
                  <a:pt x="-1" y="1466"/>
                  <a:pt x="0" y="1698"/>
                  <a:pt x="0" y="1989"/>
                </a:cubicBezTo>
                <a:lnTo>
                  <a:pt x="0" y="10389"/>
                </a:lnTo>
                <a:cubicBezTo>
                  <a:pt x="3963" y="15140"/>
                  <a:pt x="9529" y="14580"/>
                  <a:pt x="13101" y="8673"/>
                </a:cubicBezTo>
                <a:cubicBezTo>
                  <a:pt x="14588" y="6212"/>
                  <a:pt x="15517" y="3177"/>
                  <a:pt x="15887" y="0"/>
                </a:cubicBezTo>
                <a:lnTo>
                  <a:pt x="11298" y="0"/>
                </a:lnTo>
                <a:close/>
                <a:moveTo>
                  <a:pt x="17701" y="12819"/>
                </a:moveTo>
                <a:cubicBezTo>
                  <a:pt x="16777" y="12819"/>
                  <a:pt x="15854" y="13403"/>
                  <a:pt x="15149" y="14569"/>
                </a:cubicBezTo>
                <a:cubicBezTo>
                  <a:pt x="13996" y="16476"/>
                  <a:pt x="13803" y="19341"/>
                  <a:pt x="14536" y="21600"/>
                </a:cubicBezTo>
                <a:lnTo>
                  <a:pt x="20866" y="21600"/>
                </a:lnTo>
                <a:cubicBezTo>
                  <a:pt x="21599" y="19341"/>
                  <a:pt x="21405" y="16476"/>
                  <a:pt x="20252" y="14569"/>
                </a:cubicBezTo>
                <a:cubicBezTo>
                  <a:pt x="19548" y="13403"/>
                  <a:pt x="18625" y="12819"/>
                  <a:pt x="17701" y="12819"/>
                </a:cubicBezTo>
                <a:close/>
              </a:path>
            </a:pathLst>
          </a:custGeom>
          <a:solidFill>
            <a:schemeClr val="accent6">
              <a:alpha val="44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Shape"/>
          <p:cNvSpPr/>
          <p:nvPr/>
        </p:nvSpPr>
        <p:spPr>
          <a:xfrm>
            <a:off x="3276214" y="9851355"/>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Shape"/>
          <p:cNvSpPr/>
          <p:nvPr/>
        </p:nvSpPr>
        <p:spPr>
          <a:xfrm>
            <a:off x="3276225" y="9851332"/>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Shape"/>
          <p:cNvSpPr/>
          <p:nvPr/>
        </p:nvSpPr>
        <p:spPr>
          <a:xfrm>
            <a:off x="12059660" y="9845481"/>
            <a:ext cx="3818774"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Shape"/>
          <p:cNvSpPr/>
          <p:nvPr/>
        </p:nvSpPr>
        <p:spPr>
          <a:xfrm>
            <a:off x="12059671" y="9867760"/>
            <a:ext cx="3818733"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1"/>
              </a:gs>
              <a:gs pos="100000">
                <a:schemeClr val="accent2"/>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 name="Shape"/>
          <p:cNvSpPr/>
          <p:nvPr/>
        </p:nvSpPr>
        <p:spPr>
          <a:xfrm>
            <a:off x="7669798" y="9809700"/>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Shape"/>
          <p:cNvSpPr/>
          <p:nvPr/>
        </p:nvSpPr>
        <p:spPr>
          <a:xfrm>
            <a:off x="7669809" y="9809677"/>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5"/>
              </a:gs>
              <a:gs pos="100000">
                <a:schemeClr val="accent6"/>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Shape"/>
          <p:cNvSpPr/>
          <p:nvPr/>
        </p:nvSpPr>
        <p:spPr>
          <a:xfrm>
            <a:off x="16756913" y="9907526"/>
            <a:ext cx="3678427"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Shape"/>
          <p:cNvSpPr/>
          <p:nvPr/>
        </p:nvSpPr>
        <p:spPr>
          <a:xfrm>
            <a:off x="16756925" y="9907503"/>
            <a:ext cx="3678387"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Shape"/>
          <p:cNvSpPr/>
          <p:nvPr/>
        </p:nvSpPr>
        <p:spPr>
          <a:xfrm>
            <a:off x="3276226" y="9845458"/>
            <a:ext cx="3404185" cy="1213521"/>
          </a:xfrm>
          <a:custGeom>
            <a:avLst/>
            <a:gdLst/>
            <a:ahLst/>
            <a:cxnLst>
              <a:cxn ang="0">
                <a:pos x="wd2" y="hd2"/>
              </a:cxn>
              <a:cxn ang="5400000">
                <a:pos x="wd2" y="hd2"/>
              </a:cxn>
              <a:cxn ang="10800000">
                <a:pos x="wd2" y="hd2"/>
              </a:cxn>
              <a:cxn ang="16200000">
                <a:pos x="wd2" y="hd2"/>
              </a:cxn>
            </a:cxnLst>
            <a:rect l="0" t="0" r="r" b="b"/>
            <a:pathLst>
              <a:path w="21600" h="21599" extrusionOk="0">
                <a:moveTo>
                  <a:pt x="995" y="0"/>
                </a:moveTo>
                <a:cubicBezTo>
                  <a:pt x="849" y="0"/>
                  <a:pt x="731" y="-1"/>
                  <a:pt x="636" y="11"/>
                </a:cubicBezTo>
                <a:cubicBezTo>
                  <a:pt x="542" y="23"/>
                  <a:pt x="469" y="48"/>
                  <a:pt x="411" y="97"/>
                </a:cubicBezTo>
                <a:cubicBezTo>
                  <a:pt x="327" y="158"/>
                  <a:pt x="251" y="257"/>
                  <a:pt x="189" y="381"/>
                </a:cubicBezTo>
                <a:cubicBezTo>
                  <a:pt x="127" y="504"/>
                  <a:pt x="80" y="653"/>
                  <a:pt x="49" y="821"/>
                </a:cubicBezTo>
                <a:cubicBezTo>
                  <a:pt x="25" y="937"/>
                  <a:pt x="12" y="1086"/>
                  <a:pt x="6" y="1276"/>
                </a:cubicBezTo>
                <a:cubicBezTo>
                  <a:pt x="0" y="1466"/>
                  <a:pt x="0" y="1697"/>
                  <a:pt x="0" y="1989"/>
                </a:cubicBezTo>
                <a:lnTo>
                  <a:pt x="0" y="8101"/>
                </a:lnTo>
                <a:cubicBezTo>
                  <a:pt x="1167" y="9788"/>
                  <a:pt x="2802" y="9587"/>
                  <a:pt x="3852" y="7486"/>
                </a:cubicBezTo>
                <a:cubicBezTo>
                  <a:pt x="4869" y="5451"/>
                  <a:pt x="4998" y="2315"/>
                  <a:pt x="4240" y="0"/>
                </a:cubicBezTo>
                <a:lnTo>
                  <a:pt x="995" y="0"/>
                </a:lnTo>
                <a:close/>
                <a:moveTo>
                  <a:pt x="21600" y="8292"/>
                </a:moveTo>
                <a:cubicBezTo>
                  <a:pt x="19665" y="8575"/>
                  <a:pt x="17770" y="10182"/>
                  <a:pt x="16290" y="13143"/>
                </a:cubicBezTo>
                <a:cubicBezTo>
                  <a:pt x="15088" y="15547"/>
                  <a:pt x="14332" y="18501"/>
                  <a:pt x="14012" y="21599"/>
                </a:cubicBezTo>
                <a:lnTo>
                  <a:pt x="17819" y="21599"/>
                </a:lnTo>
                <a:cubicBezTo>
                  <a:pt x="18049" y="20407"/>
                  <a:pt x="18400" y="19288"/>
                  <a:pt x="18880" y="18326"/>
                </a:cubicBezTo>
                <a:cubicBezTo>
                  <a:pt x="19644" y="16798"/>
                  <a:pt x="20606" y="15915"/>
                  <a:pt x="21600" y="15654"/>
                </a:cubicBezTo>
                <a:lnTo>
                  <a:pt x="21600" y="8292"/>
                </a:lnTo>
                <a:close/>
              </a:path>
            </a:pathLst>
          </a:custGeom>
          <a:solidFill>
            <a:schemeClr val="accent4">
              <a:alpha val="5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Shape"/>
          <p:cNvSpPr/>
          <p:nvPr/>
        </p:nvSpPr>
        <p:spPr>
          <a:xfrm>
            <a:off x="13558749" y="9861807"/>
            <a:ext cx="2137193" cy="1213519"/>
          </a:xfrm>
          <a:custGeom>
            <a:avLst/>
            <a:gdLst/>
            <a:ahLst/>
            <a:cxnLst>
              <a:cxn ang="0">
                <a:pos x="wd2" y="hd2"/>
              </a:cxn>
              <a:cxn ang="5400000">
                <a:pos x="wd2" y="hd2"/>
              </a:cxn>
              <a:cxn ang="10800000">
                <a:pos x="wd2" y="hd2"/>
              </a:cxn>
              <a:cxn ang="16200000">
                <a:pos x="wd2" y="hd2"/>
              </a:cxn>
            </a:cxnLst>
            <a:rect l="0" t="0" r="r" b="b"/>
            <a:pathLst>
              <a:path w="21187" h="21600" extrusionOk="0">
                <a:moveTo>
                  <a:pt x="3050" y="0"/>
                </a:moveTo>
                <a:cubicBezTo>
                  <a:pt x="3739" y="2472"/>
                  <a:pt x="4931" y="4801"/>
                  <a:pt x="6649" y="6762"/>
                </a:cubicBezTo>
                <a:cubicBezTo>
                  <a:pt x="10585" y="11256"/>
                  <a:pt x="16198" y="12663"/>
                  <a:pt x="21187" y="10990"/>
                </a:cubicBezTo>
                <a:lnTo>
                  <a:pt x="21187" y="3053"/>
                </a:lnTo>
                <a:cubicBezTo>
                  <a:pt x="18023" y="5156"/>
                  <a:pt x="13901" y="4673"/>
                  <a:pt x="11190" y="1579"/>
                </a:cubicBezTo>
                <a:cubicBezTo>
                  <a:pt x="10762" y="1090"/>
                  <a:pt x="10396" y="558"/>
                  <a:pt x="10082" y="0"/>
                </a:cubicBezTo>
                <a:lnTo>
                  <a:pt x="3050" y="0"/>
                </a:lnTo>
                <a:close/>
                <a:moveTo>
                  <a:pt x="5214" y="13058"/>
                </a:moveTo>
                <a:cubicBezTo>
                  <a:pt x="3875" y="13058"/>
                  <a:pt x="2538" y="13642"/>
                  <a:pt x="1516" y="14808"/>
                </a:cubicBezTo>
                <a:cubicBezTo>
                  <a:pt x="-96" y="16648"/>
                  <a:pt x="-413" y="19380"/>
                  <a:pt x="519" y="21600"/>
                </a:cubicBezTo>
                <a:lnTo>
                  <a:pt x="9908" y="21600"/>
                </a:lnTo>
                <a:cubicBezTo>
                  <a:pt x="10841" y="19380"/>
                  <a:pt x="10523" y="16648"/>
                  <a:pt x="8911" y="14808"/>
                </a:cubicBezTo>
                <a:cubicBezTo>
                  <a:pt x="7890" y="13642"/>
                  <a:pt x="6552" y="13058"/>
                  <a:pt x="5214" y="13058"/>
                </a:cubicBezTo>
                <a:close/>
              </a:path>
            </a:pathLst>
          </a:custGeom>
          <a:solidFill>
            <a:schemeClr val="accent2">
              <a:alpha val="5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Shape"/>
          <p:cNvSpPr/>
          <p:nvPr/>
        </p:nvSpPr>
        <p:spPr>
          <a:xfrm>
            <a:off x="16988376" y="9902897"/>
            <a:ext cx="3038922" cy="1213519"/>
          </a:xfrm>
          <a:custGeom>
            <a:avLst/>
            <a:gdLst/>
            <a:ahLst/>
            <a:cxnLst>
              <a:cxn ang="0">
                <a:pos x="wd2" y="hd2"/>
              </a:cxn>
              <a:cxn ang="5400000">
                <a:pos x="wd2" y="hd2"/>
              </a:cxn>
              <a:cxn ang="10800000">
                <a:pos x="wd2" y="hd2"/>
              </a:cxn>
              <a:cxn ang="16200000">
                <a:pos x="wd2" y="hd2"/>
              </a:cxn>
            </a:cxnLst>
            <a:rect l="0" t="0" r="r" b="b"/>
            <a:pathLst>
              <a:path w="21437" h="21600" extrusionOk="0">
                <a:moveTo>
                  <a:pt x="14908" y="0"/>
                </a:moveTo>
                <a:cubicBezTo>
                  <a:pt x="14656" y="1942"/>
                  <a:pt x="14941" y="4061"/>
                  <a:pt x="15783" y="5575"/>
                </a:cubicBezTo>
                <a:cubicBezTo>
                  <a:pt x="17079" y="7907"/>
                  <a:pt x="19178" y="7907"/>
                  <a:pt x="20474" y="5575"/>
                </a:cubicBezTo>
                <a:cubicBezTo>
                  <a:pt x="21315" y="4061"/>
                  <a:pt x="21600" y="1942"/>
                  <a:pt x="21349" y="0"/>
                </a:cubicBezTo>
                <a:lnTo>
                  <a:pt x="14908" y="0"/>
                </a:lnTo>
                <a:close/>
                <a:moveTo>
                  <a:pt x="5719" y="8710"/>
                </a:moveTo>
                <a:cubicBezTo>
                  <a:pt x="3696" y="8710"/>
                  <a:pt x="1678" y="9903"/>
                  <a:pt x="0" y="12259"/>
                </a:cubicBezTo>
                <a:lnTo>
                  <a:pt x="0" y="21600"/>
                </a:lnTo>
                <a:lnTo>
                  <a:pt x="944" y="21600"/>
                </a:lnTo>
                <a:cubicBezTo>
                  <a:pt x="1197" y="20587"/>
                  <a:pt x="1549" y="19637"/>
                  <a:pt x="2011" y="18805"/>
                </a:cubicBezTo>
                <a:cubicBezTo>
                  <a:pt x="3035" y="16963"/>
                  <a:pt x="4378" y="16043"/>
                  <a:pt x="5719" y="16043"/>
                </a:cubicBezTo>
                <a:cubicBezTo>
                  <a:pt x="7061" y="16043"/>
                  <a:pt x="8403" y="16963"/>
                  <a:pt x="9427" y="18805"/>
                </a:cubicBezTo>
                <a:cubicBezTo>
                  <a:pt x="9889" y="19637"/>
                  <a:pt x="10241" y="20587"/>
                  <a:pt x="10495" y="21600"/>
                </a:cubicBezTo>
                <a:lnTo>
                  <a:pt x="14775" y="21600"/>
                </a:lnTo>
                <a:cubicBezTo>
                  <a:pt x="14390" y="18678"/>
                  <a:pt x="13574" y="15901"/>
                  <a:pt x="12307" y="13621"/>
                </a:cubicBezTo>
                <a:cubicBezTo>
                  <a:pt x="10488" y="10347"/>
                  <a:pt x="8104" y="8710"/>
                  <a:pt x="5719" y="8710"/>
                </a:cubicBezTo>
                <a:close/>
              </a:path>
            </a:pathLst>
          </a:custGeom>
          <a:solidFill>
            <a:schemeClr val="accent4">
              <a:alpha val="8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Shape"/>
          <p:cNvSpPr/>
          <p:nvPr/>
        </p:nvSpPr>
        <p:spPr>
          <a:xfrm>
            <a:off x="7811524" y="9805072"/>
            <a:ext cx="2775331" cy="1213519"/>
          </a:xfrm>
          <a:custGeom>
            <a:avLst/>
            <a:gdLst/>
            <a:ahLst/>
            <a:cxnLst>
              <a:cxn ang="0">
                <a:pos x="wd2" y="hd2"/>
              </a:cxn>
              <a:cxn ang="5400000">
                <a:pos x="wd2" y="hd2"/>
              </a:cxn>
              <a:cxn ang="10800000">
                <a:pos x="wd2" y="hd2"/>
              </a:cxn>
              <a:cxn ang="16200000">
                <a:pos x="wd2" y="hd2"/>
              </a:cxn>
            </a:cxnLst>
            <a:rect l="0" t="0" r="r" b="b"/>
            <a:pathLst>
              <a:path w="21299" h="21600" extrusionOk="0">
                <a:moveTo>
                  <a:pt x="11298" y="0"/>
                </a:moveTo>
                <a:cubicBezTo>
                  <a:pt x="11023" y="1273"/>
                  <a:pt x="10583" y="2470"/>
                  <a:pt x="9967" y="3489"/>
                </a:cubicBezTo>
                <a:cubicBezTo>
                  <a:pt x="7740" y="7174"/>
                  <a:pt x="4127" y="7174"/>
                  <a:pt x="1899" y="3489"/>
                </a:cubicBezTo>
                <a:cubicBezTo>
                  <a:pt x="1294" y="2489"/>
                  <a:pt x="860" y="1318"/>
                  <a:pt x="584" y="71"/>
                </a:cubicBezTo>
                <a:cubicBezTo>
                  <a:pt x="557" y="82"/>
                  <a:pt x="519" y="81"/>
                  <a:pt x="496" y="97"/>
                </a:cubicBezTo>
                <a:cubicBezTo>
                  <a:pt x="394" y="158"/>
                  <a:pt x="302" y="257"/>
                  <a:pt x="227" y="381"/>
                </a:cubicBezTo>
                <a:cubicBezTo>
                  <a:pt x="153" y="504"/>
                  <a:pt x="95" y="653"/>
                  <a:pt x="58" y="821"/>
                </a:cubicBezTo>
                <a:cubicBezTo>
                  <a:pt x="29" y="938"/>
                  <a:pt x="14" y="1086"/>
                  <a:pt x="6" y="1276"/>
                </a:cubicBezTo>
                <a:cubicBezTo>
                  <a:pt x="-1" y="1466"/>
                  <a:pt x="0" y="1698"/>
                  <a:pt x="0" y="1989"/>
                </a:cubicBezTo>
                <a:lnTo>
                  <a:pt x="0" y="10389"/>
                </a:lnTo>
                <a:cubicBezTo>
                  <a:pt x="3963" y="15140"/>
                  <a:pt x="9529" y="14580"/>
                  <a:pt x="13101" y="8673"/>
                </a:cubicBezTo>
                <a:cubicBezTo>
                  <a:pt x="14588" y="6212"/>
                  <a:pt x="15517" y="3177"/>
                  <a:pt x="15887" y="0"/>
                </a:cubicBezTo>
                <a:lnTo>
                  <a:pt x="11298" y="0"/>
                </a:lnTo>
                <a:close/>
                <a:moveTo>
                  <a:pt x="17701" y="12819"/>
                </a:moveTo>
                <a:cubicBezTo>
                  <a:pt x="16777" y="12819"/>
                  <a:pt x="15854" y="13403"/>
                  <a:pt x="15149" y="14569"/>
                </a:cubicBezTo>
                <a:cubicBezTo>
                  <a:pt x="13996" y="16476"/>
                  <a:pt x="13803" y="19341"/>
                  <a:pt x="14536" y="21600"/>
                </a:cubicBezTo>
                <a:lnTo>
                  <a:pt x="20866" y="21600"/>
                </a:lnTo>
                <a:cubicBezTo>
                  <a:pt x="21599" y="19341"/>
                  <a:pt x="21405" y="16476"/>
                  <a:pt x="20252" y="14569"/>
                </a:cubicBezTo>
                <a:cubicBezTo>
                  <a:pt x="19548" y="13403"/>
                  <a:pt x="18625" y="12819"/>
                  <a:pt x="17701" y="12819"/>
                </a:cubicBezTo>
                <a:close/>
              </a:path>
            </a:pathLst>
          </a:custGeom>
          <a:solidFill>
            <a:schemeClr val="accent6">
              <a:alpha val="44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Rectangle 1"/>
          <p:cNvSpPr/>
          <p:nvPr/>
        </p:nvSpPr>
        <p:spPr>
          <a:xfrm>
            <a:off x="1835507" y="6051087"/>
            <a:ext cx="1874231" cy="553998"/>
          </a:xfrm>
          <a:prstGeom prst="rect">
            <a:avLst/>
          </a:prstGeom>
        </p:spPr>
        <p:txBody>
          <a:bodyPr wrap="none">
            <a:spAutoFit/>
          </a:bodyPr>
          <a:lstStyle/>
          <a:p>
            <a:r>
              <a:rPr lang="en-IN" dirty="0" smtClean="0">
                <a:solidFill>
                  <a:schemeClr val="bg1"/>
                </a:solidFill>
              </a:rPr>
              <a:t>Accuracy</a:t>
            </a:r>
            <a:endParaRPr lang="en-IN" dirty="0"/>
          </a:p>
        </p:txBody>
      </p:sp>
      <p:sp>
        <p:nvSpPr>
          <p:cNvPr id="3" name="Rectangle 2"/>
          <p:cNvSpPr/>
          <p:nvPr/>
        </p:nvSpPr>
        <p:spPr>
          <a:xfrm>
            <a:off x="2148902" y="722599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80.55</a:t>
            </a:r>
            <a:endParaRPr lang="en-IN" dirty="0"/>
          </a:p>
        </p:txBody>
      </p:sp>
      <p:sp>
        <p:nvSpPr>
          <p:cNvPr id="56" name="Rectangle 55"/>
          <p:cNvSpPr/>
          <p:nvPr/>
        </p:nvSpPr>
        <p:spPr>
          <a:xfrm>
            <a:off x="6345659" y="6013918"/>
            <a:ext cx="2042547" cy="553998"/>
          </a:xfrm>
          <a:prstGeom prst="rect">
            <a:avLst/>
          </a:prstGeom>
        </p:spPr>
        <p:txBody>
          <a:bodyPr wrap="none">
            <a:spAutoFit/>
          </a:bodyPr>
          <a:lstStyle/>
          <a:p>
            <a:r>
              <a:rPr lang="en-IN" dirty="0" smtClean="0">
                <a:solidFill>
                  <a:schemeClr val="bg1"/>
                </a:solidFill>
              </a:rPr>
              <a:t>Sensitivity</a:t>
            </a:r>
            <a:endParaRPr lang="en-IN" dirty="0"/>
          </a:p>
        </p:txBody>
      </p:sp>
      <p:sp>
        <p:nvSpPr>
          <p:cNvPr id="57" name="Rectangle 56"/>
          <p:cNvSpPr/>
          <p:nvPr/>
        </p:nvSpPr>
        <p:spPr>
          <a:xfrm>
            <a:off x="6743211" y="7255728"/>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80.29</a:t>
            </a:r>
            <a:endParaRPr lang="en-IN" dirty="0"/>
          </a:p>
        </p:txBody>
      </p:sp>
      <p:sp>
        <p:nvSpPr>
          <p:cNvPr id="58" name="Rectangle 57"/>
          <p:cNvSpPr/>
          <p:nvPr/>
        </p:nvSpPr>
        <p:spPr>
          <a:xfrm>
            <a:off x="10650173" y="6051396"/>
            <a:ext cx="2079416" cy="553998"/>
          </a:xfrm>
          <a:prstGeom prst="rect">
            <a:avLst/>
          </a:prstGeom>
        </p:spPr>
        <p:txBody>
          <a:bodyPr wrap="none">
            <a:spAutoFit/>
          </a:bodyPr>
          <a:lstStyle/>
          <a:p>
            <a:r>
              <a:rPr lang="en-IN" dirty="0" smtClean="0">
                <a:solidFill>
                  <a:schemeClr val="bg1"/>
                </a:solidFill>
              </a:rPr>
              <a:t>Specificity</a:t>
            </a:r>
            <a:endParaRPr lang="en-IN" dirty="0"/>
          </a:p>
        </p:txBody>
      </p:sp>
      <p:sp>
        <p:nvSpPr>
          <p:cNvPr id="59" name="Rectangle 58"/>
          <p:cNvSpPr/>
          <p:nvPr/>
        </p:nvSpPr>
        <p:spPr>
          <a:xfrm>
            <a:off x="11066159" y="7255728"/>
            <a:ext cx="1247457" cy="584775"/>
          </a:xfrm>
          <a:prstGeom prst="rect">
            <a:avLst/>
          </a:prstGeom>
        </p:spPr>
        <p:txBody>
          <a:bodyPr wrap="none">
            <a:spAutoFit/>
          </a:bodyPr>
          <a:lstStyle/>
          <a:p>
            <a:r>
              <a:rPr lang="en-IN" sz="3200" dirty="0">
                <a:solidFill>
                  <a:schemeClr val="tx2"/>
                </a:solidFill>
                <a:latin typeface="Roboto" pitchFamily="2" charset="0"/>
                <a:ea typeface="Roboto" pitchFamily="2" charset="0"/>
              </a:rPr>
              <a:t>80.70</a:t>
            </a:r>
            <a:endParaRPr lang="en-IN" dirty="0"/>
          </a:p>
        </p:txBody>
      </p:sp>
      <p:sp>
        <p:nvSpPr>
          <p:cNvPr id="60" name="Rectangle 59"/>
          <p:cNvSpPr/>
          <p:nvPr/>
        </p:nvSpPr>
        <p:spPr>
          <a:xfrm>
            <a:off x="19281166" y="6051087"/>
            <a:ext cx="1818126" cy="553998"/>
          </a:xfrm>
          <a:prstGeom prst="rect">
            <a:avLst/>
          </a:prstGeom>
        </p:spPr>
        <p:txBody>
          <a:bodyPr wrap="none">
            <a:spAutoFit/>
          </a:bodyPr>
          <a:lstStyle/>
          <a:p>
            <a:r>
              <a:rPr lang="en-IN" dirty="0" smtClean="0">
                <a:solidFill>
                  <a:schemeClr val="bg1"/>
                </a:solidFill>
              </a:rPr>
              <a:t>F1 Score</a:t>
            </a:r>
            <a:endParaRPr lang="en-IN" dirty="0"/>
          </a:p>
        </p:txBody>
      </p:sp>
      <p:sp>
        <p:nvSpPr>
          <p:cNvPr id="61" name="Rectangle 60"/>
          <p:cNvSpPr/>
          <p:nvPr/>
        </p:nvSpPr>
        <p:spPr>
          <a:xfrm>
            <a:off x="19566509" y="722599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75.89</a:t>
            </a:r>
            <a:endParaRPr lang="en-IN" dirty="0"/>
          </a:p>
        </p:txBody>
      </p:sp>
      <p:sp>
        <p:nvSpPr>
          <p:cNvPr id="62" name="Rectangle 61"/>
          <p:cNvSpPr/>
          <p:nvPr/>
        </p:nvSpPr>
        <p:spPr>
          <a:xfrm>
            <a:off x="4328147" y="10232657"/>
            <a:ext cx="1300356" cy="553998"/>
          </a:xfrm>
          <a:prstGeom prst="rect">
            <a:avLst/>
          </a:prstGeom>
        </p:spPr>
        <p:txBody>
          <a:bodyPr wrap="none">
            <a:spAutoFit/>
          </a:bodyPr>
          <a:lstStyle/>
          <a:p>
            <a:r>
              <a:rPr lang="en-IN" dirty="0" smtClean="0">
                <a:solidFill>
                  <a:schemeClr val="bg1"/>
                </a:solidFill>
              </a:rPr>
              <a:t>Recall</a:t>
            </a:r>
            <a:endParaRPr lang="en-IN" dirty="0"/>
          </a:p>
        </p:txBody>
      </p:sp>
      <p:sp>
        <p:nvSpPr>
          <p:cNvPr id="63" name="Rectangle 62"/>
          <p:cNvSpPr/>
          <p:nvPr/>
        </p:nvSpPr>
        <p:spPr>
          <a:xfrm>
            <a:off x="4354606" y="1140756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80.29</a:t>
            </a:r>
            <a:endParaRPr lang="en-IN" dirty="0"/>
          </a:p>
        </p:txBody>
      </p:sp>
      <p:sp>
        <p:nvSpPr>
          <p:cNvPr id="64" name="Rectangle 63"/>
          <p:cNvSpPr/>
          <p:nvPr/>
        </p:nvSpPr>
        <p:spPr>
          <a:xfrm>
            <a:off x="12160750" y="10007533"/>
            <a:ext cx="3526928" cy="1015663"/>
          </a:xfrm>
          <a:prstGeom prst="rect">
            <a:avLst/>
          </a:prstGeom>
        </p:spPr>
        <p:txBody>
          <a:bodyPr wrap="none">
            <a:spAutoFit/>
          </a:bodyPr>
          <a:lstStyle/>
          <a:p>
            <a:r>
              <a:rPr lang="en-IN" dirty="0" smtClean="0">
                <a:solidFill>
                  <a:schemeClr val="bg1"/>
                </a:solidFill>
              </a:rPr>
              <a:t>Positive predictive</a:t>
            </a:r>
          </a:p>
          <a:p>
            <a:r>
              <a:rPr lang="en-IN" dirty="0" smtClean="0">
                <a:solidFill>
                  <a:schemeClr val="bg1"/>
                </a:solidFill>
              </a:rPr>
              <a:t> </a:t>
            </a:r>
            <a:r>
              <a:rPr lang="en-IN" dirty="0">
                <a:solidFill>
                  <a:schemeClr val="bg1"/>
                </a:solidFill>
              </a:rPr>
              <a:t>value</a:t>
            </a:r>
            <a:endParaRPr lang="en-IN" dirty="0"/>
          </a:p>
        </p:txBody>
      </p:sp>
      <p:sp>
        <p:nvSpPr>
          <p:cNvPr id="65" name="Rectangle 64"/>
          <p:cNvSpPr/>
          <p:nvPr/>
        </p:nvSpPr>
        <p:spPr>
          <a:xfrm>
            <a:off x="13371258" y="11470753"/>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71.94</a:t>
            </a:r>
            <a:endParaRPr lang="en-IN" dirty="0"/>
          </a:p>
        </p:txBody>
      </p:sp>
      <p:sp>
        <p:nvSpPr>
          <p:cNvPr id="66" name="Rectangle 65"/>
          <p:cNvSpPr/>
          <p:nvPr/>
        </p:nvSpPr>
        <p:spPr>
          <a:xfrm>
            <a:off x="16741450" y="10100753"/>
            <a:ext cx="3690434" cy="1015663"/>
          </a:xfrm>
          <a:prstGeom prst="rect">
            <a:avLst/>
          </a:prstGeom>
        </p:spPr>
        <p:txBody>
          <a:bodyPr wrap="none">
            <a:spAutoFit/>
          </a:bodyPr>
          <a:lstStyle/>
          <a:p>
            <a:r>
              <a:rPr lang="en-IN" dirty="0" smtClean="0">
                <a:solidFill>
                  <a:schemeClr val="bg1"/>
                </a:solidFill>
              </a:rPr>
              <a:t>Negative predictive</a:t>
            </a:r>
          </a:p>
          <a:p>
            <a:r>
              <a:rPr lang="en-IN" dirty="0" smtClean="0">
                <a:solidFill>
                  <a:schemeClr val="bg1"/>
                </a:solidFill>
              </a:rPr>
              <a:t> </a:t>
            </a:r>
            <a:r>
              <a:rPr lang="en-IN" dirty="0">
                <a:solidFill>
                  <a:schemeClr val="bg1"/>
                </a:solidFill>
              </a:rPr>
              <a:t>value</a:t>
            </a:r>
            <a:endParaRPr lang="en-IN" dirty="0"/>
          </a:p>
        </p:txBody>
      </p:sp>
      <p:sp>
        <p:nvSpPr>
          <p:cNvPr id="67" name="Rectangle 66"/>
          <p:cNvSpPr/>
          <p:nvPr/>
        </p:nvSpPr>
        <p:spPr>
          <a:xfrm>
            <a:off x="18033709" y="11563973"/>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86.92</a:t>
            </a:r>
            <a:endParaRPr lang="en-IN" dirty="0"/>
          </a:p>
        </p:txBody>
      </p:sp>
      <p:sp>
        <p:nvSpPr>
          <p:cNvPr id="68" name="Rectangle 67"/>
          <p:cNvSpPr/>
          <p:nvPr/>
        </p:nvSpPr>
        <p:spPr>
          <a:xfrm>
            <a:off x="15564190" y="6051396"/>
            <a:ext cx="1021433" cy="553998"/>
          </a:xfrm>
          <a:prstGeom prst="rect">
            <a:avLst/>
          </a:prstGeom>
        </p:spPr>
        <p:txBody>
          <a:bodyPr wrap="none">
            <a:spAutoFit/>
          </a:bodyPr>
          <a:lstStyle/>
          <a:p>
            <a:r>
              <a:rPr lang="en-IN" dirty="0" smtClean="0">
                <a:solidFill>
                  <a:schemeClr val="bg1"/>
                </a:solidFill>
              </a:rPr>
              <a:t>AUC</a:t>
            </a:r>
            <a:endParaRPr lang="en-IN" dirty="0"/>
          </a:p>
        </p:txBody>
      </p:sp>
      <p:sp>
        <p:nvSpPr>
          <p:cNvPr id="69" name="Rectangle 68"/>
          <p:cNvSpPr/>
          <p:nvPr/>
        </p:nvSpPr>
        <p:spPr>
          <a:xfrm>
            <a:off x="15569005" y="7255728"/>
            <a:ext cx="1011816"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0.88</a:t>
            </a:r>
            <a:endParaRPr lang="en-IN" dirty="0"/>
          </a:p>
        </p:txBody>
      </p:sp>
      <p:sp>
        <p:nvSpPr>
          <p:cNvPr id="70" name="Rectangle 69"/>
          <p:cNvSpPr/>
          <p:nvPr/>
        </p:nvSpPr>
        <p:spPr>
          <a:xfrm>
            <a:off x="8498667" y="10232657"/>
            <a:ext cx="1864614" cy="553998"/>
          </a:xfrm>
          <a:prstGeom prst="rect">
            <a:avLst/>
          </a:prstGeom>
        </p:spPr>
        <p:txBody>
          <a:bodyPr wrap="none">
            <a:spAutoFit/>
          </a:bodyPr>
          <a:lstStyle/>
          <a:p>
            <a:r>
              <a:rPr lang="en-IN" dirty="0" smtClean="0">
                <a:solidFill>
                  <a:schemeClr val="bg1"/>
                </a:solidFill>
              </a:rPr>
              <a:t>Precision</a:t>
            </a:r>
            <a:endParaRPr lang="en-IN" dirty="0"/>
          </a:p>
        </p:txBody>
      </p:sp>
      <p:sp>
        <p:nvSpPr>
          <p:cNvPr id="71" name="Rectangle 70"/>
          <p:cNvSpPr/>
          <p:nvPr/>
        </p:nvSpPr>
        <p:spPr>
          <a:xfrm>
            <a:off x="8807251" y="1140756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71.94</a:t>
            </a:r>
            <a:endParaRPr lang="en-IN" dirty="0"/>
          </a:p>
        </p:txBody>
      </p:sp>
      <p:sp>
        <p:nvSpPr>
          <p:cNvPr id="72" name="Shape"/>
          <p:cNvSpPr/>
          <p:nvPr/>
        </p:nvSpPr>
        <p:spPr>
          <a:xfrm rot="10800000">
            <a:off x="16207883" y="2539527"/>
            <a:ext cx="6362184" cy="1588816"/>
          </a:xfrm>
          <a:custGeom>
            <a:avLst/>
            <a:gdLst/>
            <a:ahLst/>
            <a:cxnLst>
              <a:cxn ang="0">
                <a:pos x="wd2" y="hd2"/>
              </a:cxn>
              <a:cxn ang="5400000">
                <a:pos x="wd2" y="hd2"/>
              </a:cxn>
              <a:cxn ang="10800000">
                <a:pos x="wd2" y="hd2"/>
              </a:cxn>
              <a:cxn ang="16200000">
                <a:pos x="wd2" y="hd2"/>
              </a:cxn>
            </a:cxnLst>
            <a:rect l="0" t="0" r="r" b="b"/>
            <a:pathLst>
              <a:path w="21589" h="21579" extrusionOk="0">
                <a:moveTo>
                  <a:pt x="2959" y="0"/>
                </a:moveTo>
                <a:lnTo>
                  <a:pt x="18667" y="65"/>
                </a:lnTo>
                <a:cubicBezTo>
                  <a:pt x="18815" y="26"/>
                  <a:pt x="18963" y="95"/>
                  <a:pt x="19095" y="263"/>
                </a:cubicBezTo>
                <a:cubicBezTo>
                  <a:pt x="19210" y="410"/>
                  <a:pt x="19306" y="628"/>
                  <a:pt x="19375" y="894"/>
                </a:cubicBezTo>
                <a:lnTo>
                  <a:pt x="21470" y="9740"/>
                </a:lnTo>
                <a:cubicBezTo>
                  <a:pt x="21539" y="10020"/>
                  <a:pt x="21579" y="10335"/>
                  <a:pt x="21588" y="10659"/>
                </a:cubicBezTo>
                <a:cubicBezTo>
                  <a:pt x="21598" y="11042"/>
                  <a:pt x="21564" y="11424"/>
                  <a:pt x="21489" y="11762"/>
                </a:cubicBezTo>
                <a:lnTo>
                  <a:pt x="19361" y="20615"/>
                </a:lnTo>
                <a:cubicBezTo>
                  <a:pt x="19317" y="20894"/>
                  <a:pt x="19240" y="21134"/>
                  <a:pt x="19139" y="21306"/>
                </a:cubicBezTo>
                <a:cubicBezTo>
                  <a:pt x="19037" y="21481"/>
                  <a:pt x="18914" y="21575"/>
                  <a:pt x="18788" y="21576"/>
                </a:cubicBezTo>
                <a:lnTo>
                  <a:pt x="2879" y="21576"/>
                </a:lnTo>
                <a:cubicBezTo>
                  <a:pt x="2734" y="21599"/>
                  <a:pt x="2590" y="21502"/>
                  <a:pt x="2471" y="21300"/>
                </a:cubicBezTo>
                <a:cubicBezTo>
                  <a:pt x="2375" y="21138"/>
                  <a:pt x="2299" y="20914"/>
                  <a:pt x="2252" y="20654"/>
                </a:cubicBezTo>
                <a:lnTo>
                  <a:pt x="123" y="11811"/>
                </a:lnTo>
                <a:cubicBezTo>
                  <a:pt x="45" y="11528"/>
                  <a:pt x="3" y="11196"/>
                  <a:pt x="0" y="10856"/>
                </a:cubicBezTo>
                <a:cubicBezTo>
                  <a:pt x="-2" y="10486"/>
                  <a:pt x="43" y="10124"/>
                  <a:pt x="130" y="9820"/>
                </a:cubicBezTo>
                <a:lnTo>
                  <a:pt x="2249" y="906"/>
                </a:lnTo>
                <a:cubicBezTo>
                  <a:pt x="2335" y="601"/>
                  <a:pt x="2453" y="357"/>
                  <a:pt x="2591" y="199"/>
                </a:cubicBezTo>
                <a:cubicBezTo>
                  <a:pt x="2706" y="67"/>
                  <a:pt x="2832" y="-1"/>
                  <a:pt x="2959" y="0"/>
                </a:cubicBezTo>
                <a:close/>
              </a:path>
            </a:pathLst>
          </a:custGeom>
          <a:solidFill>
            <a:schemeClr val="bg2"/>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73" name="Shape"/>
          <p:cNvSpPr/>
          <p:nvPr/>
        </p:nvSpPr>
        <p:spPr>
          <a:xfrm rot="10800000">
            <a:off x="16389089" y="2657325"/>
            <a:ext cx="1552982" cy="1355017"/>
          </a:xfrm>
          <a:custGeom>
            <a:avLst/>
            <a:gdLst/>
            <a:ahLst/>
            <a:cxnLst>
              <a:cxn ang="0">
                <a:pos x="wd2" y="hd2"/>
              </a:cxn>
              <a:cxn ang="5400000">
                <a:pos x="wd2" y="hd2"/>
              </a:cxn>
              <a:cxn ang="10800000">
                <a:pos x="wd2" y="hd2"/>
              </a:cxn>
              <a:cxn ang="16200000">
                <a:pos x="wd2" y="hd2"/>
              </a:cxn>
            </a:cxnLst>
            <a:rect l="0" t="0" r="r" b="b"/>
            <a:pathLst>
              <a:path w="21565" h="21590" extrusionOk="0">
                <a:moveTo>
                  <a:pt x="2888" y="2"/>
                </a:moveTo>
                <a:lnTo>
                  <a:pt x="8382" y="2"/>
                </a:lnTo>
                <a:cubicBezTo>
                  <a:pt x="8971" y="-10"/>
                  <a:pt x="9556" y="57"/>
                  <a:pt x="10083" y="196"/>
                </a:cubicBezTo>
                <a:cubicBezTo>
                  <a:pt x="10606" y="333"/>
                  <a:pt x="11055" y="538"/>
                  <a:pt x="11390" y="791"/>
                </a:cubicBezTo>
                <a:lnTo>
                  <a:pt x="20800" y="9536"/>
                </a:lnTo>
                <a:cubicBezTo>
                  <a:pt x="21327" y="9907"/>
                  <a:pt x="21596" y="10362"/>
                  <a:pt x="21563" y="10826"/>
                </a:cubicBezTo>
                <a:cubicBezTo>
                  <a:pt x="21534" y="11219"/>
                  <a:pt x="21287" y="11600"/>
                  <a:pt x="20852" y="11920"/>
                </a:cubicBezTo>
                <a:lnTo>
                  <a:pt x="11642" y="20385"/>
                </a:lnTo>
                <a:cubicBezTo>
                  <a:pt x="11355" y="20779"/>
                  <a:pt x="10831" y="21111"/>
                  <a:pt x="10150" y="21332"/>
                </a:cubicBezTo>
                <a:cubicBezTo>
                  <a:pt x="9744" y="21463"/>
                  <a:pt x="9292" y="21551"/>
                  <a:pt x="8821" y="21590"/>
                </a:cubicBezTo>
                <a:lnTo>
                  <a:pt x="2552" y="21590"/>
                </a:lnTo>
                <a:cubicBezTo>
                  <a:pt x="1844" y="21563"/>
                  <a:pt x="1186" y="21391"/>
                  <a:pt x="718" y="21110"/>
                </a:cubicBezTo>
                <a:cubicBezTo>
                  <a:pt x="235" y="20821"/>
                  <a:pt x="-4" y="20441"/>
                  <a:pt x="54" y="20057"/>
                </a:cubicBezTo>
                <a:lnTo>
                  <a:pt x="0" y="1597"/>
                </a:lnTo>
                <a:cubicBezTo>
                  <a:pt x="15" y="1275"/>
                  <a:pt x="211" y="962"/>
                  <a:pt x="563" y="699"/>
                </a:cubicBezTo>
                <a:cubicBezTo>
                  <a:pt x="1102" y="296"/>
                  <a:pt x="1954" y="40"/>
                  <a:pt x="2888" y="2"/>
                </a:cubicBezTo>
                <a:close/>
              </a:path>
            </a:pathLst>
          </a:custGeom>
          <a:gradFill>
            <a:gsLst>
              <a:gs pos="0">
                <a:schemeClr val="accent3"/>
              </a:gs>
              <a:gs pos="99000">
                <a:schemeClr val="accent4"/>
              </a:gs>
            </a:gsLst>
            <a:lin ang="2700000"/>
          </a:gradFill>
          <a:ln w="12700">
            <a:miter lim="400000"/>
          </a:ln>
        </p:spPr>
        <p:txBody>
          <a:bodyPr lIns="50800" tIns="50800" rIns="50800" bIns="50800" anchor="ctr"/>
          <a:lstStyle/>
          <a:p>
            <a:pPr defTabSz="1528703">
              <a:defRPr sz="5400" b="0">
                <a:solidFill>
                  <a:srgbClr val="FFFFFF"/>
                </a:solidFill>
                <a:latin typeface="+mn-lt"/>
                <a:ea typeface="+mn-ea"/>
                <a:cs typeface="+mn-cs"/>
                <a:sym typeface="Helvetica Neue Medium"/>
              </a:defRPr>
            </a:pPr>
            <a:endParaRPr/>
          </a:p>
        </p:txBody>
      </p:sp>
      <p:sp>
        <p:nvSpPr>
          <p:cNvPr id="74" name="E"/>
          <p:cNvSpPr txBox="1"/>
          <p:nvPr/>
        </p:nvSpPr>
        <p:spPr>
          <a:xfrm>
            <a:off x="16585754" y="3035759"/>
            <a:ext cx="1472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defTabSz="457200">
              <a:defRPr sz="3600" b="0">
                <a:solidFill>
                  <a:srgbClr val="FFFFFF"/>
                </a:solidFill>
                <a:latin typeface="DM Sans Medium"/>
                <a:ea typeface="DM Sans Medium"/>
                <a:cs typeface="DM Sans Medium"/>
                <a:sym typeface="DM Sans Medium"/>
              </a:defRPr>
            </a:lvl1pPr>
          </a:lstStyle>
          <a:p>
            <a:r>
              <a:rPr lang="en-IN" dirty="0" smtClean="0">
                <a:solidFill>
                  <a:schemeClr val="bg1"/>
                </a:solidFill>
              </a:rPr>
              <a:t>0.335</a:t>
            </a:r>
            <a:endParaRPr dirty="0">
              <a:solidFill>
                <a:schemeClr val="bg1"/>
              </a:solidFill>
            </a:endParaRPr>
          </a:p>
        </p:txBody>
      </p:sp>
      <p:sp>
        <p:nvSpPr>
          <p:cNvPr id="77" name="Rectangle 76"/>
          <p:cNvSpPr/>
          <p:nvPr/>
        </p:nvSpPr>
        <p:spPr>
          <a:xfrm>
            <a:off x="18010692" y="3087899"/>
            <a:ext cx="4136069"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Probability Threshold</a:t>
            </a:r>
            <a:endParaRPr lang="en-IN" dirty="0"/>
          </a:p>
        </p:txBody>
      </p:sp>
    </p:spTree>
    <p:extLst>
      <p:ext uri="{BB962C8B-B14F-4D97-AF65-F5344CB8AC3E}">
        <p14:creationId xmlns:p14="http://schemas.microsoft.com/office/powerpoint/2010/main" val="238053631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573087" y="1262033"/>
            <a:ext cx="1234632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pPr algn="ctr"/>
            <a:r>
              <a:rPr lang="en-US" sz="7200" dirty="0" smtClean="0">
                <a:solidFill>
                  <a:schemeClr val="tx1"/>
                </a:solidFill>
                <a:latin typeface="Roboto" pitchFamily="2" charset="0"/>
                <a:ea typeface="Roboto" pitchFamily="2" charset="0"/>
              </a:rPr>
              <a:t>Model Evaluation – Test Data</a:t>
            </a:r>
            <a:endParaRPr lang="en-US" sz="7200" dirty="0">
              <a:solidFill>
                <a:schemeClr val="tx1"/>
              </a:solidFill>
              <a:latin typeface="Roboto" pitchFamily="2" charset="0"/>
              <a:ea typeface="Roboto" pitchFamily="2" charset="0"/>
            </a:endParaRPr>
          </a:p>
        </p:txBody>
      </p:sp>
      <p:sp>
        <p:nvSpPr>
          <p:cNvPr id="16" name="Shape"/>
          <p:cNvSpPr/>
          <p:nvPr/>
        </p:nvSpPr>
        <p:spPr>
          <a:xfrm>
            <a:off x="1070519" y="5639911"/>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Shape"/>
          <p:cNvSpPr/>
          <p:nvPr/>
        </p:nvSpPr>
        <p:spPr>
          <a:xfrm>
            <a:off x="1070530" y="5639888"/>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Shape"/>
          <p:cNvSpPr/>
          <p:nvPr/>
        </p:nvSpPr>
        <p:spPr>
          <a:xfrm>
            <a:off x="9987777" y="5634037"/>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 name="Shape"/>
          <p:cNvSpPr/>
          <p:nvPr/>
        </p:nvSpPr>
        <p:spPr>
          <a:xfrm>
            <a:off x="9987788" y="5656316"/>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1"/>
              </a:gs>
              <a:gs pos="100000">
                <a:schemeClr val="accent2"/>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 name="Shape"/>
          <p:cNvSpPr/>
          <p:nvPr/>
        </p:nvSpPr>
        <p:spPr>
          <a:xfrm>
            <a:off x="5664821" y="5598256"/>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3" name="Shape"/>
          <p:cNvSpPr/>
          <p:nvPr/>
        </p:nvSpPr>
        <p:spPr>
          <a:xfrm>
            <a:off x="5664832" y="5598233"/>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5"/>
              </a:gs>
              <a:gs pos="100000">
                <a:schemeClr val="accent6"/>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Shape"/>
          <p:cNvSpPr/>
          <p:nvPr/>
        </p:nvSpPr>
        <p:spPr>
          <a:xfrm>
            <a:off x="14372803" y="5696082"/>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Shape"/>
          <p:cNvSpPr/>
          <p:nvPr/>
        </p:nvSpPr>
        <p:spPr>
          <a:xfrm>
            <a:off x="14372814" y="5696059"/>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 name="Shape"/>
          <p:cNvSpPr/>
          <p:nvPr/>
        </p:nvSpPr>
        <p:spPr>
          <a:xfrm>
            <a:off x="1070531" y="5634014"/>
            <a:ext cx="3404185" cy="1213521"/>
          </a:xfrm>
          <a:custGeom>
            <a:avLst/>
            <a:gdLst/>
            <a:ahLst/>
            <a:cxnLst>
              <a:cxn ang="0">
                <a:pos x="wd2" y="hd2"/>
              </a:cxn>
              <a:cxn ang="5400000">
                <a:pos x="wd2" y="hd2"/>
              </a:cxn>
              <a:cxn ang="10800000">
                <a:pos x="wd2" y="hd2"/>
              </a:cxn>
              <a:cxn ang="16200000">
                <a:pos x="wd2" y="hd2"/>
              </a:cxn>
            </a:cxnLst>
            <a:rect l="0" t="0" r="r" b="b"/>
            <a:pathLst>
              <a:path w="21600" h="21599" extrusionOk="0">
                <a:moveTo>
                  <a:pt x="995" y="0"/>
                </a:moveTo>
                <a:cubicBezTo>
                  <a:pt x="849" y="0"/>
                  <a:pt x="731" y="-1"/>
                  <a:pt x="636" y="11"/>
                </a:cubicBezTo>
                <a:cubicBezTo>
                  <a:pt x="542" y="23"/>
                  <a:pt x="469" y="48"/>
                  <a:pt x="411" y="97"/>
                </a:cubicBezTo>
                <a:cubicBezTo>
                  <a:pt x="327" y="158"/>
                  <a:pt x="251" y="257"/>
                  <a:pt x="189" y="381"/>
                </a:cubicBezTo>
                <a:cubicBezTo>
                  <a:pt x="127" y="504"/>
                  <a:pt x="80" y="653"/>
                  <a:pt x="49" y="821"/>
                </a:cubicBezTo>
                <a:cubicBezTo>
                  <a:pt x="25" y="937"/>
                  <a:pt x="12" y="1086"/>
                  <a:pt x="6" y="1276"/>
                </a:cubicBezTo>
                <a:cubicBezTo>
                  <a:pt x="0" y="1466"/>
                  <a:pt x="0" y="1697"/>
                  <a:pt x="0" y="1989"/>
                </a:cubicBezTo>
                <a:lnTo>
                  <a:pt x="0" y="8101"/>
                </a:lnTo>
                <a:cubicBezTo>
                  <a:pt x="1167" y="9788"/>
                  <a:pt x="2802" y="9587"/>
                  <a:pt x="3852" y="7486"/>
                </a:cubicBezTo>
                <a:cubicBezTo>
                  <a:pt x="4869" y="5451"/>
                  <a:pt x="4998" y="2315"/>
                  <a:pt x="4240" y="0"/>
                </a:cubicBezTo>
                <a:lnTo>
                  <a:pt x="995" y="0"/>
                </a:lnTo>
                <a:close/>
                <a:moveTo>
                  <a:pt x="21600" y="8292"/>
                </a:moveTo>
                <a:cubicBezTo>
                  <a:pt x="19665" y="8575"/>
                  <a:pt x="17770" y="10182"/>
                  <a:pt x="16290" y="13143"/>
                </a:cubicBezTo>
                <a:cubicBezTo>
                  <a:pt x="15088" y="15547"/>
                  <a:pt x="14332" y="18501"/>
                  <a:pt x="14012" y="21599"/>
                </a:cubicBezTo>
                <a:lnTo>
                  <a:pt x="17819" y="21599"/>
                </a:lnTo>
                <a:cubicBezTo>
                  <a:pt x="18049" y="20407"/>
                  <a:pt x="18400" y="19288"/>
                  <a:pt x="18880" y="18326"/>
                </a:cubicBezTo>
                <a:cubicBezTo>
                  <a:pt x="19644" y="16798"/>
                  <a:pt x="20606" y="15915"/>
                  <a:pt x="21600" y="15654"/>
                </a:cubicBezTo>
                <a:lnTo>
                  <a:pt x="21600" y="8292"/>
                </a:lnTo>
                <a:close/>
              </a:path>
            </a:pathLst>
          </a:custGeom>
          <a:solidFill>
            <a:schemeClr val="accent4">
              <a:alpha val="5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Shape"/>
          <p:cNvSpPr/>
          <p:nvPr/>
        </p:nvSpPr>
        <p:spPr>
          <a:xfrm>
            <a:off x="11486866" y="5672665"/>
            <a:ext cx="1905187" cy="1213519"/>
          </a:xfrm>
          <a:custGeom>
            <a:avLst/>
            <a:gdLst/>
            <a:ahLst/>
            <a:cxnLst>
              <a:cxn ang="0">
                <a:pos x="wd2" y="hd2"/>
              </a:cxn>
              <a:cxn ang="5400000">
                <a:pos x="wd2" y="hd2"/>
              </a:cxn>
              <a:cxn ang="10800000">
                <a:pos x="wd2" y="hd2"/>
              </a:cxn>
              <a:cxn ang="16200000">
                <a:pos x="wd2" y="hd2"/>
              </a:cxn>
            </a:cxnLst>
            <a:rect l="0" t="0" r="r" b="b"/>
            <a:pathLst>
              <a:path w="21187" h="21600" extrusionOk="0">
                <a:moveTo>
                  <a:pt x="3050" y="0"/>
                </a:moveTo>
                <a:cubicBezTo>
                  <a:pt x="3739" y="2472"/>
                  <a:pt x="4931" y="4801"/>
                  <a:pt x="6649" y="6762"/>
                </a:cubicBezTo>
                <a:cubicBezTo>
                  <a:pt x="10585" y="11256"/>
                  <a:pt x="16198" y="12663"/>
                  <a:pt x="21187" y="10990"/>
                </a:cubicBezTo>
                <a:lnTo>
                  <a:pt x="21187" y="3053"/>
                </a:lnTo>
                <a:cubicBezTo>
                  <a:pt x="18023" y="5156"/>
                  <a:pt x="13901" y="4673"/>
                  <a:pt x="11190" y="1579"/>
                </a:cubicBezTo>
                <a:cubicBezTo>
                  <a:pt x="10762" y="1090"/>
                  <a:pt x="10396" y="558"/>
                  <a:pt x="10082" y="0"/>
                </a:cubicBezTo>
                <a:lnTo>
                  <a:pt x="3050" y="0"/>
                </a:lnTo>
                <a:close/>
                <a:moveTo>
                  <a:pt x="5214" y="13058"/>
                </a:moveTo>
                <a:cubicBezTo>
                  <a:pt x="3875" y="13058"/>
                  <a:pt x="2538" y="13642"/>
                  <a:pt x="1516" y="14808"/>
                </a:cubicBezTo>
                <a:cubicBezTo>
                  <a:pt x="-96" y="16648"/>
                  <a:pt x="-413" y="19380"/>
                  <a:pt x="519" y="21600"/>
                </a:cubicBezTo>
                <a:lnTo>
                  <a:pt x="9908" y="21600"/>
                </a:lnTo>
                <a:cubicBezTo>
                  <a:pt x="10841" y="19380"/>
                  <a:pt x="10523" y="16648"/>
                  <a:pt x="8911" y="14808"/>
                </a:cubicBezTo>
                <a:cubicBezTo>
                  <a:pt x="7890" y="13642"/>
                  <a:pt x="6552" y="13058"/>
                  <a:pt x="5214" y="13058"/>
                </a:cubicBezTo>
                <a:close/>
              </a:path>
            </a:pathLst>
          </a:custGeom>
          <a:solidFill>
            <a:schemeClr val="accent2">
              <a:alpha val="5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 name="Shape"/>
          <p:cNvSpPr/>
          <p:nvPr/>
        </p:nvSpPr>
        <p:spPr>
          <a:xfrm>
            <a:off x="14492755" y="5691453"/>
            <a:ext cx="3038922" cy="1213519"/>
          </a:xfrm>
          <a:custGeom>
            <a:avLst/>
            <a:gdLst/>
            <a:ahLst/>
            <a:cxnLst>
              <a:cxn ang="0">
                <a:pos x="wd2" y="hd2"/>
              </a:cxn>
              <a:cxn ang="5400000">
                <a:pos x="wd2" y="hd2"/>
              </a:cxn>
              <a:cxn ang="10800000">
                <a:pos x="wd2" y="hd2"/>
              </a:cxn>
              <a:cxn ang="16200000">
                <a:pos x="wd2" y="hd2"/>
              </a:cxn>
            </a:cxnLst>
            <a:rect l="0" t="0" r="r" b="b"/>
            <a:pathLst>
              <a:path w="21437" h="21600" extrusionOk="0">
                <a:moveTo>
                  <a:pt x="14908" y="0"/>
                </a:moveTo>
                <a:cubicBezTo>
                  <a:pt x="14656" y="1942"/>
                  <a:pt x="14941" y="4061"/>
                  <a:pt x="15783" y="5575"/>
                </a:cubicBezTo>
                <a:cubicBezTo>
                  <a:pt x="17079" y="7907"/>
                  <a:pt x="19178" y="7907"/>
                  <a:pt x="20474" y="5575"/>
                </a:cubicBezTo>
                <a:cubicBezTo>
                  <a:pt x="21315" y="4061"/>
                  <a:pt x="21600" y="1942"/>
                  <a:pt x="21349" y="0"/>
                </a:cubicBezTo>
                <a:lnTo>
                  <a:pt x="14908" y="0"/>
                </a:lnTo>
                <a:close/>
                <a:moveTo>
                  <a:pt x="5719" y="8710"/>
                </a:moveTo>
                <a:cubicBezTo>
                  <a:pt x="3696" y="8710"/>
                  <a:pt x="1678" y="9903"/>
                  <a:pt x="0" y="12259"/>
                </a:cubicBezTo>
                <a:lnTo>
                  <a:pt x="0" y="21600"/>
                </a:lnTo>
                <a:lnTo>
                  <a:pt x="944" y="21600"/>
                </a:lnTo>
                <a:cubicBezTo>
                  <a:pt x="1197" y="20587"/>
                  <a:pt x="1549" y="19637"/>
                  <a:pt x="2011" y="18805"/>
                </a:cubicBezTo>
                <a:cubicBezTo>
                  <a:pt x="3035" y="16963"/>
                  <a:pt x="4378" y="16043"/>
                  <a:pt x="5719" y="16043"/>
                </a:cubicBezTo>
                <a:cubicBezTo>
                  <a:pt x="7061" y="16043"/>
                  <a:pt x="8403" y="16963"/>
                  <a:pt x="9427" y="18805"/>
                </a:cubicBezTo>
                <a:cubicBezTo>
                  <a:pt x="9889" y="19637"/>
                  <a:pt x="10241" y="20587"/>
                  <a:pt x="10495" y="21600"/>
                </a:cubicBezTo>
                <a:lnTo>
                  <a:pt x="14775" y="21600"/>
                </a:lnTo>
                <a:cubicBezTo>
                  <a:pt x="14390" y="18678"/>
                  <a:pt x="13574" y="15901"/>
                  <a:pt x="12307" y="13621"/>
                </a:cubicBezTo>
                <a:cubicBezTo>
                  <a:pt x="10488" y="10347"/>
                  <a:pt x="8104" y="8710"/>
                  <a:pt x="5719" y="8710"/>
                </a:cubicBezTo>
                <a:close/>
              </a:path>
            </a:pathLst>
          </a:custGeom>
          <a:solidFill>
            <a:schemeClr val="accent4">
              <a:alpha val="8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 name="Shape"/>
          <p:cNvSpPr/>
          <p:nvPr/>
        </p:nvSpPr>
        <p:spPr>
          <a:xfrm>
            <a:off x="5806547" y="5593628"/>
            <a:ext cx="2775331" cy="1213519"/>
          </a:xfrm>
          <a:custGeom>
            <a:avLst/>
            <a:gdLst/>
            <a:ahLst/>
            <a:cxnLst>
              <a:cxn ang="0">
                <a:pos x="wd2" y="hd2"/>
              </a:cxn>
              <a:cxn ang="5400000">
                <a:pos x="wd2" y="hd2"/>
              </a:cxn>
              <a:cxn ang="10800000">
                <a:pos x="wd2" y="hd2"/>
              </a:cxn>
              <a:cxn ang="16200000">
                <a:pos x="wd2" y="hd2"/>
              </a:cxn>
            </a:cxnLst>
            <a:rect l="0" t="0" r="r" b="b"/>
            <a:pathLst>
              <a:path w="21299" h="21600" extrusionOk="0">
                <a:moveTo>
                  <a:pt x="11298" y="0"/>
                </a:moveTo>
                <a:cubicBezTo>
                  <a:pt x="11023" y="1273"/>
                  <a:pt x="10583" y="2470"/>
                  <a:pt x="9967" y="3489"/>
                </a:cubicBezTo>
                <a:cubicBezTo>
                  <a:pt x="7740" y="7174"/>
                  <a:pt x="4127" y="7174"/>
                  <a:pt x="1899" y="3489"/>
                </a:cubicBezTo>
                <a:cubicBezTo>
                  <a:pt x="1294" y="2489"/>
                  <a:pt x="860" y="1318"/>
                  <a:pt x="584" y="71"/>
                </a:cubicBezTo>
                <a:cubicBezTo>
                  <a:pt x="557" y="82"/>
                  <a:pt x="519" y="81"/>
                  <a:pt x="496" y="97"/>
                </a:cubicBezTo>
                <a:cubicBezTo>
                  <a:pt x="394" y="158"/>
                  <a:pt x="302" y="257"/>
                  <a:pt x="227" y="381"/>
                </a:cubicBezTo>
                <a:cubicBezTo>
                  <a:pt x="153" y="504"/>
                  <a:pt x="95" y="653"/>
                  <a:pt x="58" y="821"/>
                </a:cubicBezTo>
                <a:cubicBezTo>
                  <a:pt x="29" y="938"/>
                  <a:pt x="14" y="1086"/>
                  <a:pt x="6" y="1276"/>
                </a:cubicBezTo>
                <a:cubicBezTo>
                  <a:pt x="-1" y="1466"/>
                  <a:pt x="0" y="1698"/>
                  <a:pt x="0" y="1989"/>
                </a:cubicBezTo>
                <a:lnTo>
                  <a:pt x="0" y="10389"/>
                </a:lnTo>
                <a:cubicBezTo>
                  <a:pt x="3963" y="15140"/>
                  <a:pt x="9529" y="14580"/>
                  <a:pt x="13101" y="8673"/>
                </a:cubicBezTo>
                <a:cubicBezTo>
                  <a:pt x="14588" y="6212"/>
                  <a:pt x="15517" y="3177"/>
                  <a:pt x="15887" y="0"/>
                </a:cubicBezTo>
                <a:lnTo>
                  <a:pt x="11298" y="0"/>
                </a:lnTo>
                <a:close/>
                <a:moveTo>
                  <a:pt x="17701" y="12819"/>
                </a:moveTo>
                <a:cubicBezTo>
                  <a:pt x="16777" y="12819"/>
                  <a:pt x="15854" y="13403"/>
                  <a:pt x="15149" y="14569"/>
                </a:cubicBezTo>
                <a:cubicBezTo>
                  <a:pt x="13996" y="16476"/>
                  <a:pt x="13803" y="19341"/>
                  <a:pt x="14536" y="21600"/>
                </a:cubicBezTo>
                <a:lnTo>
                  <a:pt x="20866" y="21600"/>
                </a:lnTo>
                <a:cubicBezTo>
                  <a:pt x="21599" y="19341"/>
                  <a:pt x="21405" y="16476"/>
                  <a:pt x="20252" y="14569"/>
                </a:cubicBezTo>
                <a:cubicBezTo>
                  <a:pt x="19548" y="13403"/>
                  <a:pt x="18625" y="12819"/>
                  <a:pt x="17701" y="12819"/>
                </a:cubicBezTo>
                <a:close/>
              </a:path>
            </a:pathLst>
          </a:custGeom>
          <a:solidFill>
            <a:schemeClr val="accent6">
              <a:alpha val="44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Shape"/>
          <p:cNvSpPr/>
          <p:nvPr/>
        </p:nvSpPr>
        <p:spPr>
          <a:xfrm>
            <a:off x="18462704" y="5700710"/>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Shape"/>
          <p:cNvSpPr/>
          <p:nvPr/>
        </p:nvSpPr>
        <p:spPr>
          <a:xfrm>
            <a:off x="18462715" y="5700687"/>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5"/>
              </a:gs>
              <a:gs pos="100000">
                <a:schemeClr val="accent6"/>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Shape"/>
          <p:cNvSpPr/>
          <p:nvPr/>
        </p:nvSpPr>
        <p:spPr>
          <a:xfrm>
            <a:off x="18604430" y="5696082"/>
            <a:ext cx="2775331" cy="1213519"/>
          </a:xfrm>
          <a:custGeom>
            <a:avLst/>
            <a:gdLst/>
            <a:ahLst/>
            <a:cxnLst>
              <a:cxn ang="0">
                <a:pos x="wd2" y="hd2"/>
              </a:cxn>
              <a:cxn ang="5400000">
                <a:pos x="wd2" y="hd2"/>
              </a:cxn>
              <a:cxn ang="10800000">
                <a:pos x="wd2" y="hd2"/>
              </a:cxn>
              <a:cxn ang="16200000">
                <a:pos x="wd2" y="hd2"/>
              </a:cxn>
            </a:cxnLst>
            <a:rect l="0" t="0" r="r" b="b"/>
            <a:pathLst>
              <a:path w="21299" h="21600" extrusionOk="0">
                <a:moveTo>
                  <a:pt x="11298" y="0"/>
                </a:moveTo>
                <a:cubicBezTo>
                  <a:pt x="11023" y="1273"/>
                  <a:pt x="10583" y="2470"/>
                  <a:pt x="9967" y="3489"/>
                </a:cubicBezTo>
                <a:cubicBezTo>
                  <a:pt x="7740" y="7174"/>
                  <a:pt x="4127" y="7174"/>
                  <a:pt x="1899" y="3489"/>
                </a:cubicBezTo>
                <a:cubicBezTo>
                  <a:pt x="1294" y="2489"/>
                  <a:pt x="860" y="1318"/>
                  <a:pt x="584" y="71"/>
                </a:cubicBezTo>
                <a:cubicBezTo>
                  <a:pt x="557" y="82"/>
                  <a:pt x="519" y="81"/>
                  <a:pt x="496" y="97"/>
                </a:cubicBezTo>
                <a:cubicBezTo>
                  <a:pt x="394" y="158"/>
                  <a:pt x="302" y="257"/>
                  <a:pt x="227" y="381"/>
                </a:cubicBezTo>
                <a:cubicBezTo>
                  <a:pt x="153" y="504"/>
                  <a:pt x="95" y="653"/>
                  <a:pt x="58" y="821"/>
                </a:cubicBezTo>
                <a:cubicBezTo>
                  <a:pt x="29" y="938"/>
                  <a:pt x="14" y="1086"/>
                  <a:pt x="6" y="1276"/>
                </a:cubicBezTo>
                <a:cubicBezTo>
                  <a:pt x="-1" y="1466"/>
                  <a:pt x="0" y="1698"/>
                  <a:pt x="0" y="1989"/>
                </a:cubicBezTo>
                <a:lnTo>
                  <a:pt x="0" y="10389"/>
                </a:lnTo>
                <a:cubicBezTo>
                  <a:pt x="3963" y="15140"/>
                  <a:pt x="9529" y="14580"/>
                  <a:pt x="13101" y="8673"/>
                </a:cubicBezTo>
                <a:cubicBezTo>
                  <a:pt x="14588" y="6212"/>
                  <a:pt x="15517" y="3177"/>
                  <a:pt x="15887" y="0"/>
                </a:cubicBezTo>
                <a:lnTo>
                  <a:pt x="11298" y="0"/>
                </a:lnTo>
                <a:close/>
                <a:moveTo>
                  <a:pt x="17701" y="12819"/>
                </a:moveTo>
                <a:cubicBezTo>
                  <a:pt x="16777" y="12819"/>
                  <a:pt x="15854" y="13403"/>
                  <a:pt x="15149" y="14569"/>
                </a:cubicBezTo>
                <a:cubicBezTo>
                  <a:pt x="13996" y="16476"/>
                  <a:pt x="13803" y="19341"/>
                  <a:pt x="14536" y="21600"/>
                </a:cubicBezTo>
                <a:lnTo>
                  <a:pt x="20866" y="21600"/>
                </a:lnTo>
                <a:cubicBezTo>
                  <a:pt x="21599" y="19341"/>
                  <a:pt x="21405" y="16476"/>
                  <a:pt x="20252" y="14569"/>
                </a:cubicBezTo>
                <a:cubicBezTo>
                  <a:pt x="19548" y="13403"/>
                  <a:pt x="18625" y="12819"/>
                  <a:pt x="17701" y="12819"/>
                </a:cubicBezTo>
                <a:close/>
              </a:path>
            </a:pathLst>
          </a:custGeom>
          <a:solidFill>
            <a:schemeClr val="accent6">
              <a:alpha val="44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Shape"/>
          <p:cNvSpPr/>
          <p:nvPr/>
        </p:nvSpPr>
        <p:spPr>
          <a:xfrm>
            <a:off x="3276214" y="9851355"/>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Shape"/>
          <p:cNvSpPr/>
          <p:nvPr/>
        </p:nvSpPr>
        <p:spPr>
          <a:xfrm>
            <a:off x="3276225" y="9851332"/>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Shape"/>
          <p:cNvSpPr/>
          <p:nvPr/>
        </p:nvSpPr>
        <p:spPr>
          <a:xfrm>
            <a:off x="12059660" y="9845481"/>
            <a:ext cx="3818774"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Shape"/>
          <p:cNvSpPr/>
          <p:nvPr/>
        </p:nvSpPr>
        <p:spPr>
          <a:xfrm>
            <a:off x="12059671" y="9867760"/>
            <a:ext cx="3818733"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1"/>
              </a:gs>
              <a:gs pos="100000">
                <a:schemeClr val="accent2"/>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 name="Shape"/>
          <p:cNvSpPr/>
          <p:nvPr/>
        </p:nvSpPr>
        <p:spPr>
          <a:xfrm>
            <a:off x="7669798" y="9809700"/>
            <a:ext cx="3404222"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Shape"/>
          <p:cNvSpPr/>
          <p:nvPr/>
        </p:nvSpPr>
        <p:spPr>
          <a:xfrm>
            <a:off x="7669809" y="9809677"/>
            <a:ext cx="3404185"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5"/>
              </a:gs>
              <a:gs pos="100000">
                <a:schemeClr val="accent6"/>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Shape"/>
          <p:cNvSpPr/>
          <p:nvPr/>
        </p:nvSpPr>
        <p:spPr>
          <a:xfrm>
            <a:off x="16756913" y="9907526"/>
            <a:ext cx="3678427" cy="2622644"/>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20607" y="0"/>
                </a:lnTo>
                <a:cubicBezTo>
                  <a:pt x="20752" y="0"/>
                  <a:pt x="20869" y="0"/>
                  <a:pt x="20964" y="6"/>
                </a:cubicBezTo>
                <a:cubicBezTo>
                  <a:pt x="21059" y="11"/>
                  <a:pt x="21131" y="23"/>
                  <a:pt x="21190" y="45"/>
                </a:cubicBezTo>
                <a:cubicBezTo>
                  <a:pt x="21274" y="73"/>
                  <a:pt x="21349" y="118"/>
                  <a:pt x="21411" y="175"/>
                </a:cubicBezTo>
                <a:cubicBezTo>
                  <a:pt x="21472" y="233"/>
                  <a:pt x="21521" y="302"/>
                  <a:pt x="21551" y="380"/>
                </a:cubicBezTo>
                <a:cubicBezTo>
                  <a:pt x="21576" y="434"/>
                  <a:pt x="21588" y="501"/>
                  <a:pt x="21594" y="589"/>
                </a:cubicBezTo>
                <a:cubicBezTo>
                  <a:pt x="21600" y="677"/>
                  <a:pt x="21600" y="785"/>
                  <a:pt x="21600" y="919"/>
                </a:cubicBezTo>
                <a:lnTo>
                  <a:pt x="21600" y="20681"/>
                </a:lnTo>
                <a:cubicBezTo>
                  <a:pt x="21600" y="20815"/>
                  <a:pt x="21600" y="20923"/>
                  <a:pt x="21594" y="21011"/>
                </a:cubicBezTo>
                <a:cubicBezTo>
                  <a:pt x="21588" y="21099"/>
                  <a:pt x="21576" y="21166"/>
                  <a:pt x="21551" y="21220"/>
                </a:cubicBezTo>
                <a:cubicBezTo>
                  <a:pt x="21521" y="21298"/>
                  <a:pt x="21472" y="21367"/>
                  <a:pt x="21411" y="21425"/>
                </a:cubicBezTo>
                <a:cubicBezTo>
                  <a:pt x="21349" y="21482"/>
                  <a:pt x="21274" y="21527"/>
                  <a:pt x="21190" y="21555"/>
                </a:cubicBezTo>
                <a:cubicBezTo>
                  <a:pt x="21131" y="21577"/>
                  <a:pt x="21059" y="21589"/>
                  <a:pt x="20964" y="21594"/>
                </a:cubicBezTo>
                <a:cubicBezTo>
                  <a:pt x="20869" y="21600"/>
                  <a:pt x="20752" y="21600"/>
                  <a:pt x="20607" y="21600"/>
                </a:cubicBezTo>
                <a:lnTo>
                  <a:pt x="993" y="21600"/>
                </a:lnTo>
                <a:cubicBezTo>
                  <a:pt x="848" y="21600"/>
                  <a:pt x="731" y="21600"/>
                  <a:pt x="636" y="21594"/>
                </a:cubicBezTo>
                <a:cubicBezTo>
                  <a:pt x="541" y="21589"/>
                  <a:pt x="469" y="21577"/>
                  <a:pt x="410" y="21555"/>
                </a:cubicBezTo>
                <a:cubicBezTo>
                  <a:pt x="326" y="21527"/>
                  <a:pt x="251" y="21482"/>
                  <a:pt x="189" y="21425"/>
                </a:cubicBezTo>
                <a:cubicBezTo>
                  <a:pt x="128" y="21367"/>
                  <a:pt x="79" y="21298"/>
                  <a:pt x="49" y="21220"/>
                </a:cubicBezTo>
                <a:cubicBezTo>
                  <a:pt x="24" y="21166"/>
                  <a:pt x="12" y="21099"/>
                  <a:pt x="6" y="21011"/>
                </a:cubicBezTo>
                <a:cubicBezTo>
                  <a:pt x="0" y="20923"/>
                  <a:pt x="0" y="20815"/>
                  <a:pt x="0" y="20681"/>
                </a:cubicBezTo>
                <a:lnTo>
                  <a:pt x="0" y="919"/>
                </a:lnTo>
                <a:cubicBezTo>
                  <a:pt x="0" y="785"/>
                  <a:pt x="0" y="677"/>
                  <a:pt x="6" y="589"/>
                </a:cubicBezTo>
                <a:cubicBezTo>
                  <a:pt x="12" y="501"/>
                  <a:pt x="24" y="434"/>
                  <a:pt x="49" y="380"/>
                </a:cubicBezTo>
                <a:cubicBezTo>
                  <a:pt x="79" y="302"/>
                  <a:pt x="128" y="233"/>
                  <a:pt x="189" y="175"/>
                </a:cubicBezTo>
                <a:cubicBezTo>
                  <a:pt x="251" y="118"/>
                  <a:pt x="326" y="73"/>
                  <a:pt x="410" y="45"/>
                </a:cubicBezTo>
                <a:cubicBezTo>
                  <a:pt x="469" y="23"/>
                  <a:pt x="541" y="11"/>
                  <a:pt x="636" y="6"/>
                </a:cubicBezTo>
                <a:cubicBezTo>
                  <a:pt x="731" y="0"/>
                  <a:pt x="848" y="0"/>
                  <a:pt x="993" y="0"/>
                </a:cubicBezTo>
                <a:close/>
              </a:path>
            </a:pathLst>
          </a:cu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Shape"/>
          <p:cNvSpPr/>
          <p:nvPr/>
        </p:nvSpPr>
        <p:spPr>
          <a:xfrm>
            <a:off x="16756925" y="9907503"/>
            <a:ext cx="3678387"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Shape"/>
          <p:cNvSpPr/>
          <p:nvPr/>
        </p:nvSpPr>
        <p:spPr>
          <a:xfrm>
            <a:off x="3276226" y="9845458"/>
            <a:ext cx="3404185" cy="1213521"/>
          </a:xfrm>
          <a:custGeom>
            <a:avLst/>
            <a:gdLst/>
            <a:ahLst/>
            <a:cxnLst>
              <a:cxn ang="0">
                <a:pos x="wd2" y="hd2"/>
              </a:cxn>
              <a:cxn ang="5400000">
                <a:pos x="wd2" y="hd2"/>
              </a:cxn>
              <a:cxn ang="10800000">
                <a:pos x="wd2" y="hd2"/>
              </a:cxn>
              <a:cxn ang="16200000">
                <a:pos x="wd2" y="hd2"/>
              </a:cxn>
            </a:cxnLst>
            <a:rect l="0" t="0" r="r" b="b"/>
            <a:pathLst>
              <a:path w="21600" h="21599" extrusionOk="0">
                <a:moveTo>
                  <a:pt x="995" y="0"/>
                </a:moveTo>
                <a:cubicBezTo>
                  <a:pt x="849" y="0"/>
                  <a:pt x="731" y="-1"/>
                  <a:pt x="636" y="11"/>
                </a:cubicBezTo>
                <a:cubicBezTo>
                  <a:pt x="542" y="23"/>
                  <a:pt x="469" y="48"/>
                  <a:pt x="411" y="97"/>
                </a:cubicBezTo>
                <a:cubicBezTo>
                  <a:pt x="327" y="158"/>
                  <a:pt x="251" y="257"/>
                  <a:pt x="189" y="381"/>
                </a:cubicBezTo>
                <a:cubicBezTo>
                  <a:pt x="127" y="504"/>
                  <a:pt x="80" y="653"/>
                  <a:pt x="49" y="821"/>
                </a:cubicBezTo>
                <a:cubicBezTo>
                  <a:pt x="25" y="937"/>
                  <a:pt x="12" y="1086"/>
                  <a:pt x="6" y="1276"/>
                </a:cubicBezTo>
                <a:cubicBezTo>
                  <a:pt x="0" y="1466"/>
                  <a:pt x="0" y="1697"/>
                  <a:pt x="0" y="1989"/>
                </a:cubicBezTo>
                <a:lnTo>
                  <a:pt x="0" y="8101"/>
                </a:lnTo>
                <a:cubicBezTo>
                  <a:pt x="1167" y="9788"/>
                  <a:pt x="2802" y="9587"/>
                  <a:pt x="3852" y="7486"/>
                </a:cubicBezTo>
                <a:cubicBezTo>
                  <a:pt x="4869" y="5451"/>
                  <a:pt x="4998" y="2315"/>
                  <a:pt x="4240" y="0"/>
                </a:cubicBezTo>
                <a:lnTo>
                  <a:pt x="995" y="0"/>
                </a:lnTo>
                <a:close/>
                <a:moveTo>
                  <a:pt x="21600" y="8292"/>
                </a:moveTo>
                <a:cubicBezTo>
                  <a:pt x="19665" y="8575"/>
                  <a:pt x="17770" y="10182"/>
                  <a:pt x="16290" y="13143"/>
                </a:cubicBezTo>
                <a:cubicBezTo>
                  <a:pt x="15088" y="15547"/>
                  <a:pt x="14332" y="18501"/>
                  <a:pt x="14012" y="21599"/>
                </a:cubicBezTo>
                <a:lnTo>
                  <a:pt x="17819" y="21599"/>
                </a:lnTo>
                <a:cubicBezTo>
                  <a:pt x="18049" y="20407"/>
                  <a:pt x="18400" y="19288"/>
                  <a:pt x="18880" y="18326"/>
                </a:cubicBezTo>
                <a:cubicBezTo>
                  <a:pt x="19644" y="16798"/>
                  <a:pt x="20606" y="15915"/>
                  <a:pt x="21600" y="15654"/>
                </a:cubicBezTo>
                <a:lnTo>
                  <a:pt x="21600" y="8292"/>
                </a:lnTo>
                <a:close/>
              </a:path>
            </a:pathLst>
          </a:custGeom>
          <a:solidFill>
            <a:schemeClr val="accent4">
              <a:alpha val="5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Shape"/>
          <p:cNvSpPr/>
          <p:nvPr/>
        </p:nvSpPr>
        <p:spPr>
          <a:xfrm>
            <a:off x="13558749" y="9861807"/>
            <a:ext cx="2137193" cy="1213519"/>
          </a:xfrm>
          <a:custGeom>
            <a:avLst/>
            <a:gdLst/>
            <a:ahLst/>
            <a:cxnLst>
              <a:cxn ang="0">
                <a:pos x="wd2" y="hd2"/>
              </a:cxn>
              <a:cxn ang="5400000">
                <a:pos x="wd2" y="hd2"/>
              </a:cxn>
              <a:cxn ang="10800000">
                <a:pos x="wd2" y="hd2"/>
              </a:cxn>
              <a:cxn ang="16200000">
                <a:pos x="wd2" y="hd2"/>
              </a:cxn>
            </a:cxnLst>
            <a:rect l="0" t="0" r="r" b="b"/>
            <a:pathLst>
              <a:path w="21187" h="21600" extrusionOk="0">
                <a:moveTo>
                  <a:pt x="3050" y="0"/>
                </a:moveTo>
                <a:cubicBezTo>
                  <a:pt x="3739" y="2472"/>
                  <a:pt x="4931" y="4801"/>
                  <a:pt x="6649" y="6762"/>
                </a:cubicBezTo>
                <a:cubicBezTo>
                  <a:pt x="10585" y="11256"/>
                  <a:pt x="16198" y="12663"/>
                  <a:pt x="21187" y="10990"/>
                </a:cubicBezTo>
                <a:lnTo>
                  <a:pt x="21187" y="3053"/>
                </a:lnTo>
                <a:cubicBezTo>
                  <a:pt x="18023" y="5156"/>
                  <a:pt x="13901" y="4673"/>
                  <a:pt x="11190" y="1579"/>
                </a:cubicBezTo>
                <a:cubicBezTo>
                  <a:pt x="10762" y="1090"/>
                  <a:pt x="10396" y="558"/>
                  <a:pt x="10082" y="0"/>
                </a:cubicBezTo>
                <a:lnTo>
                  <a:pt x="3050" y="0"/>
                </a:lnTo>
                <a:close/>
                <a:moveTo>
                  <a:pt x="5214" y="13058"/>
                </a:moveTo>
                <a:cubicBezTo>
                  <a:pt x="3875" y="13058"/>
                  <a:pt x="2538" y="13642"/>
                  <a:pt x="1516" y="14808"/>
                </a:cubicBezTo>
                <a:cubicBezTo>
                  <a:pt x="-96" y="16648"/>
                  <a:pt x="-413" y="19380"/>
                  <a:pt x="519" y="21600"/>
                </a:cubicBezTo>
                <a:lnTo>
                  <a:pt x="9908" y="21600"/>
                </a:lnTo>
                <a:cubicBezTo>
                  <a:pt x="10841" y="19380"/>
                  <a:pt x="10523" y="16648"/>
                  <a:pt x="8911" y="14808"/>
                </a:cubicBezTo>
                <a:cubicBezTo>
                  <a:pt x="7890" y="13642"/>
                  <a:pt x="6552" y="13058"/>
                  <a:pt x="5214" y="13058"/>
                </a:cubicBezTo>
                <a:close/>
              </a:path>
            </a:pathLst>
          </a:custGeom>
          <a:solidFill>
            <a:schemeClr val="accent2">
              <a:alpha val="5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Shape"/>
          <p:cNvSpPr/>
          <p:nvPr/>
        </p:nvSpPr>
        <p:spPr>
          <a:xfrm>
            <a:off x="16988376" y="9902897"/>
            <a:ext cx="3038922" cy="1213519"/>
          </a:xfrm>
          <a:custGeom>
            <a:avLst/>
            <a:gdLst/>
            <a:ahLst/>
            <a:cxnLst>
              <a:cxn ang="0">
                <a:pos x="wd2" y="hd2"/>
              </a:cxn>
              <a:cxn ang="5400000">
                <a:pos x="wd2" y="hd2"/>
              </a:cxn>
              <a:cxn ang="10800000">
                <a:pos x="wd2" y="hd2"/>
              </a:cxn>
              <a:cxn ang="16200000">
                <a:pos x="wd2" y="hd2"/>
              </a:cxn>
            </a:cxnLst>
            <a:rect l="0" t="0" r="r" b="b"/>
            <a:pathLst>
              <a:path w="21437" h="21600" extrusionOk="0">
                <a:moveTo>
                  <a:pt x="14908" y="0"/>
                </a:moveTo>
                <a:cubicBezTo>
                  <a:pt x="14656" y="1942"/>
                  <a:pt x="14941" y="4061"/>
                  <a:pt x="15783" y="5575"/>
                </a:cubicBezTo>
                <a:cubicBezTo>
                  <a:pt x="17079" y="7907"/>
                  <a:pt x="19178" y="7907"/>
                  <a:pt x="20474" y="5575"/>
                </a:cubicBezTo>
                <a:cubicBezTo>
                  <a:pt x="21315" y="4061"/>
                  <a:pt x="21600" y="1942"/>
                  <a:pt x="21349" y="0"/>
                </a:cubicBezTo>
                <a:lnTo>
                  <a:pt x="14908" y="0"/>
                </a:lnTo>
                <a:close/>
                <a:moveTo>
                  <a:pt x="5719" y="8710"/>
                </a:moveTo>
                <a:cubicBezTo>
                  <a:pt x="3696" y="8710"/>
                  <a:pt x="1678" y="9903"/>
                  <a:pt x="0" y="12259"/>
                </a:cubicBezTo>
                <a:lnTo>
                  <a:pt x="0" y="21600"/>
                </a:lnTo>
                <a:lnTo>
                  <a:pt x="944" y="21600"/>
                </a:lnTo>
                <a:cubicBezTo>
                  <a:pt x="1197" y="20587"/>
                  <a:pt x="1549" y="19637"/>
                  <a:pt x="2011" y="18805"/>
                </a:cubicBezTo>
                <a:cubicBezTo>
                  <a:pt x="3035" y="16963"/>
                  <a:pt x="4378" y="16043"/>
                  <a:pt x="5719" y="16043"/>
                </a:cubicBezTo>
                <a:cubicBezTo>
                  <a:pt x="7061" y="16043"/>
                  <a:pt x="8403" y="16963"/>
                  <a:pt x="9427" y="18805"/>
                </a:cubicBezTo>
                <a:cubicBezTo>
                  <a:pt x="9889" y="19637"/>
                  <a:pt x="10241" y="20587"/>
                  <a:pt x="10495" y="21600"/>
                </a:cubicBezTo>
                <a:lnTo>
                  <a:pt x="14775" y="21600"/>
                </a:lnTo>
                <a:cubicBezTo>
                  <a:pt x="14390" y="18678"/>
                  <a:pt x="13574" y="15901"/>
                  <a:pt x="12307" y="13621"/>
                </a:cubicBezTo>
                <a:cubicBezTo>
                  <a:pt x="10488" y="10347"/>
                  <a:pt x="8104" y="8710"/>
                  <a:pt x="5719" y="8710"/>
                </a:cubicBezTo>
                <a:close/>
              </a:path>
            </a:pathLst>
          </a:custGeom>
          <a:solidFill>
            <a:schemeClr val="accent4">
              <a:alpha val="8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Shape"/>
          <p:cNvSpPr/>
          <p:nvPr/>
        </p:nvSpPr>
        <p:spPr>
          <a:xfrm>
            <a:off x="7811524" y="9805072"/>
            <a:ext cx="2775331" cy="1213519"/>
          </a:xfrm>
          <a:custGeom>
            <a:avLst/>
            <a:gdLst/>
            <a:ahLst/>
            <a:cxnLst>
              <a:cxn ang="0">
                <a:pos x="wd2" y="hd2"/>
              </a:cxn>
              <a:cxn ang="5400000">
                <a:pos x="wd2" y="hd2"/>
              </a:cxn>
              <a:cxn ang="10800000">
                <a:pos x="wd2" y="hd2"/>
              </a:cxn>
              <a:cxn ang="16200000">
                <a:pos x="wd2" y="hd2"/>
              </a:cxn>
            </a:cxnLst>
            <a:rect l="0" t="0" r="r" b="b"/>
            <a:pathLst>
              <a:path w="21299" h="21600" extrusionOk="0">
                <a:moveTo>
                  <a:pt x="11298" y="0"/>
                </a:moveTo>
                <a:cubicBezTo>
                  <a:pt x="11023" y="1273"/>
                  <a:pt x="10583" y="2470"/>
                  <a:pt x="9967" y="3489"/>
                </a:cubicBezTo>
                <a:cubicBezTo>
                  <a:pt x="7740" y="7174"/>
                  <a:pt x="4127" y="7174"/>
                  <a:pt x="1899" y="3489"/>
                </a:cubicBezTo>
                <a:cubicBezTo>
                  <a:pt x="1294" y="2489"/>
                  <a:pt x="860" y="1318"/>
                  <a:pt x="584" y="71"/>
                </a:cubicBezTo>
                <a:cubicBezTo>
                  <a:pt x="557" y="82"/>
                  <a:pt x="519" y="81"/>
                  <a:pt x="496" y="97"/>
                </a:cubicBezTo>
                <a:cubicBezTo>
                  <a:pt x="394" y="158"/>
                  <a:pt x="302" y="257"/>
                  <a:pt x="227" y="381"/>
                </a:cubicBezTo>
                <a:cubicBezTo>
                  <a:pt x="153" y="504"/>
                  <a:pt x="95" y="653"/>
                  <a:pt x="58" y="821"/>
                </a:cubicBezTo>
                <a:cubicBezTo>
                  <a:pt x="29" y="938"/>
                  <a:pt x="14" y="1086"/>
                  <a:pt x="6" y="1276"/>
                </a:cubicBezTo>
                <a:cubicBezTo>
                  <a:pt x="-1" y="1466"/>
                  <a:pt x="0" y="1698"/>
                  <a:pt x="0" y="1989"/>
                </a:cubicBezTo>
                <a:lnTo>
                  <a:pt x="0" y="10389"/>
                </a:lnTo>
                <a:cubicBezTo>
                  <a:pt x="3963" y="15140"/>
                  <a:pt x="9529" y="14580"/>
                  <a:pt x="13101" y="8673"/>
                </a:cubicBezTo>
                <a:cubicBezTo>
                  <a:pt x="14588" y="6212"/>
                  <a:pt x="15517" y="3177"/>
                  <a:pt x="15887" y="0"/>
                </a:cubicBezTo>
                <a:lnTo>
                  <a:pt x="11298" y="0"/>
                </a:lnTo>
                <a:close/>
                <a:moveTo>
                  <a:pt x="17701" y="12819"/>
                </a:moveTo>
                <a:cubicBezTo>
                  <a:pt x="16777" y="12819"/>
                  <a:pt x="15854" y="13403"/>
                  <a:pt x="15149" y="14569"/>
                </a:cubicBezTo>
                <a:cubicBezTo>
                  <a:pt x="13996" y="16476"/>
                  <a:pt x="13803" y="19341"/>
                  <a:pt x="14536" y="21600"/>
                </a:cubicBezTo>
                <a:lnTo>
                  <a:pt x="20866" y="21600"/>
                </a:lnTo>
                <a:cubicBezTo>
                  <a:pt x="21599" y="19341"/>
                  <a:pt x="21405" y="16476"/>
                  <a:pt x="20252" y="14569"/>
                </a:cubicBezTo>
                <a:cubicBezTo>
                  <a:pt x="19548" y="13403"/>
                  <a:pt x="18625" y="12819"/>
                  <a:pt x="17701" y="12819"/>
                </a:cubicBezTo>
                <a:close/>
              </a:path>
            </a:pathLst>
          </a:custGeom>
          <a:solidFill>
            <a:schemeClr val="accent6">
              <a:alpha val="44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Rectangle 1"/>
          <p:cNvSpPr/>
          <p:nvPr/>
        </p:nvSpPr>
        <p:spPr>
          <a:xfrm>
            <a:off x="1835507" y="6051087"/>
            <a:ext cx="1874231" cy="553998"/>
          </a:xfrm>
          <a:prstGeom prst="rect">
            <a:avLst/>
          </a:prstGeom>
        </p:spPr>
        <p:txBody>
          <a:bodyPr wrap="none">
            <a:spAutoFit/>
          </a:bodyPr>
          <a:lstStyle/>
          <a:p>
            <a:r>
              <a:rPr lang="en-IN" dirty="0" smtClean="0">
                <a:solidFill>
                  <a:schemeClr val="bg1"/>
                </a:solidFill>
              </a:rPr>
              <a:t>Accuracy</a:t>
            </a:r>
            <a:endParaRPr lang="en-IN" dirty="0"/>
          </a:p>
        </p:txBody>
      </p:sp>
      <p:sp>
        <p:nvSpPr>
          <p:cNvPr id="3" name="Rectangle 2"/>
          <p:cNvSpPr/>
          <p:nvPr/>
        </p:nvSpPr>
        <p:spPr>
          <a:xfrm>
            <a:off x="2148902" y="722599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80.48</a:t>
            </a:r>
            <a:endParaRPr lang="en-IN" dirty="0"/>
          </a:p>
        </p:txBody>
      </p:sp>
      <p:sp>
        <p:nvSpPr>
          <p:cNvPr id="56" name="Rectangle 55"/>
          <p:cNvSpPr/>
          <p:nvPr/>
        </p:nvSpPr>
        <p:spPr>
          <a:xfrm>
            <a:off x="6345659" y="6013918"/>
            <a:ext cx="2042547" cy="553998"/>
          </a:xfrm>
          <a:prstGeom prst="rect">
            <a:avLst/>
          </a:prstGeom>
        </p:spPr>
        <p:txBody>
          <a:bodyPr wrap="none">
            <a:spAutoFit/>
          </a:bodyPr>
          <a:lstStyle/>
          <a:p>
            <a:r>
              <a:rPr lang="en-IN" dirty="0" smtClean="0">
                <a:solidFill>
                  <a:schemeClr val="bg1"/>
                </a:solidFill>
              </a:rPr>
              <a:t>Sensitivity</a:t>
            </a:r>
            <a:endParaRPr lang="en-IN" dirty="0"/>
          </a:p>
        </p:txBody>
      </p:sp>
      <p:sp>
        <p:nvSpPr>
          <p:cNvPr id="57" name="Rectangle 56"/>
          <p:cNvSpPr/>
          <p:nvPr/>
        </p:nvSpPr>
        <p:spPr>
          <a:xfrm>
            <a:off x="6743211" y="7255728"/>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80.09</a:t>
            </a:r>
            <a:endParaRPr lang="en-IN" dirty="0"/>
          </a:p>
        </p:txBody>
      </p:sp>
      <p:sp>
        <p:nvSpPr>
          <p:cNvPr id="58" name="Rectangle 57"/>
          <p:cNvSpPr/>
          <p:nvPr/>
        </p:nvSpPr>
        <p:spPr>
          <a:xfrm>
            <a:off x="10650173" y="6051396"/>
            <a:ext cx="2079416" cy="553998"/>
          </a:xfrm>
          <a:prstGeom prst="rect">
            <a:avLst/>
          </a:prstGeom>
        </p:spPr>
        <p:txBody>
          <a:bodyPr wrap="none">
            <a:spAutoFit/>
          </a:bodyPr>
          <a:lstStyle/>
          <a:p>
            <a:r>
              <a:rPr lang="en-IN" dirty="0" smtClean="0">
                <a:solidFill>
                  <a:schemeClr val="bg1"/>
                </a:solidFill>
              </a:rPr>
              <a:t>Specificity</a:t>
            </a:r>
            <a:endParaRPr lang="en-IN" dirty="0"/>
          </a:p>
        </p:txBody>
      </p:sp>
      <p:sp>
        <p:nvSpPr>
          <p:cNvPr id="59" name="Rectangle 58"/>
          <p:cNvSpPr/>
          <p:nvPr/>
        </p:nvSpPr>
        <p:spPr>
          <a:xfrm>
            <a:off x="11066159" y="7255728"/>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80.73</a:t>
            </a:r>
            <a:endParaRPr lang="en-IN" dirty="0"/>
          </a:p>
        </p:txBody>
      </p:sp>
      <p:sp>
        <p:nvSpPr>
          <p:cNvPr id="60" name="Rectangle 59"/>
          <p:cNvSpPr/>
          <p:nvPr/>
        </p:nvSpPr>
        <p:spPr>
          <a:xfrm>
            <a:off x="19281166" y="6051087"/>
            <a:ext cx="1818126" cy="553998"/>
          </a:xfrm>
          <a:prstGeom prst="rect">
            <a:avLst/>
          </a:prstGeom>
        </p:spPr>
        <p:txBody>
          <a:bodyPr wrap="none">
            <a:spAutoFit/>
          </a:bodyPr>
          <a:lstStyle/>
          <a:p>
            <a:r>
              <a:rPr lang="en-IN" dirty="0" smtClean="0">
                <a:solidFill>
                  <a:schemeClr val="bg1"/>
                </a:solidFill>
              </a:rPr>
              <a:t>F1 Score</a:t>
            </a:r>
            <a:endParaRPr lang="en-IN" dirty="0"/>
          </a:p>
        </p:txBody>
      </p:sp>
      <p:sp>
        <p:nvSpPr>
          <p:cNvPr id="61" name="Rectangle 60"/>
          <p:cNvSpPr/>
          <p:nvPr/>
        </p:nvSpPr>
        <p:spPr>
          <a:xfrm>
            <a:off x="19566509" y="722599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76.42</a:t>
            </a:r>
            <a:endParaRPr lang="en-IN" dirty="0"/>
          </a:p>
        </p:txBody>
      </p:sp>
      <p:sp>
        <p:nvSpPr>
          <p:cNvPr id="62" name="Rectangle 61"/>
          <p:cNvSpPr/>
          <p:nvPr/>
        </p:nvSpPr>
        <p:spPr>
          <a:xfrm>
            <a:off x="4328147" y="10232657"/>
            <a:ext cx="1300356" cy="553998"/>
          </a:xfrm>
          <a:prstGeom prst="rect">
            <a:avLst/>
          </a:prstGeom>
        </p:spPr>
        <p:txBody>
          <a:bodyPr wrap="none">
            <a:spAutoFit/>
          </a:bodyPr>
          <a:lstStyle/>
          <a:p>
            <a:r>
              <a:rPr lang="en-IN" dirty="0" smtClean="0">
                <a:solidFill>
                  <a:schemeClr val="bg1"/>
                </a:solidFill>
              </a:rPr>
              <a:t>Recall</a:t>
            </a:r>
            <a:endParaRPr lang="en-IN" dirty="0"/>
          </a:p>
        </p:txBody>
      </p:sp>
      <p:sp>
        <p:nvSpPr>
          <p:cNvPr id="63" name="Rectangle 62"/>
          <p:cNvSpPr/>
          <p:nvPr/>
        </p:nvSpPr>
        <p:spPr>
          <a:xfrm>
            <a:off x="4354606" y="1140756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80.09</a:t>
            </a:r>
            <a:endParaRPr lang="en-IN" dirty="0"/>
          </a:p>
        </p:txBody>
      </p:sp>
      <p:sp>
        <p:nvSpPr>
          <p:cNvPr id="64" name="Rectangle 63"/>
          <p:cNvSpPr/>
          <p:nvPr/>
        </p:nvSpPr>
        <p:spPr>
          <a:xfrm>
            <a:off x="12160750" y="10007533"/>
            <a:ext cx="3526928" cy="1015663"/>
          </a:xfrm>
          <a:prstGeom prst="rect">
            <a:avLst/>
          </a:prstGeom>
        </p:spPr>
        <p:txBody>
          <a:bodyPr wrap="none">
            <a:spAutoFit/>
          </a:bodyPr>
          <a:lstStyle/>
          <a:p>
            <a:r>
              <a:rPr lang="en-IN" dirty="0" smtClean="0">
                <a:solidFill>
                  <a:schemeClr val="bg1"/>
                </a:solidFill>
              </a:rPr>
              <a:t>Positive predictive</a:t>
            </a:r>
          </a:p>
          <a:p>
            <a:r>
              <a:rPr lang="en-IN" dirty="0" smtClean="0">
                <a:solidFill>
                  <a:schemeClr val="bg1"/>
                </a:solidFill>
              </a:rPr>
              <a:t> </a:t>
            </a:r>
            <a:r>
              <a:rPr lang="en-IN" dirty="0">
                <a:solidFill>
                  <a:schemeClr val="bg1"/>
                </a:solidFill>
              </a:rPr>
              <a:t>value</a:t>
            </a:r>
            <a:endParaRPr lang="en-IN" dirty="0"/>
          </a:p>
        </p:txBody>
      </p:sp>
      <p:sp>
        <p:nvSpPr>
          <p:cNvPr id="65" name="Rectangle 64"/>
          <p:cNvSpPr/>
          <p:nvPr/>
        </p:nvSpPr>
        <p:spPr>
          <a:xfrm>
            <a:off x="13371258" y="11470753"/>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73.08</a:t>
            </a:r>
            <a:endParaRPr lang="en-IN" dirty="0"/>
          </a:p>
        </p:txBody>
      </p:sp>
      <p:sp>
        <p:nvSpPr>
          <p:cNvPr id="66" name="Rectangle 65"/>
          <p:cNvSpPr/>
          <p:nvPr/>
        </p:nvSpPr>
        <p:spPr>
          <a:xfrm>
            <a:off x="16741450" y="10100753"/>
            <a:ext cx="3690434" cy="1015663"/>
          </a:xfrm>
          <a:prstGeom prst="rect">
            <a:avLst/>
          </a:prstGeom>
        </p:spPr>
        <p:txBody>
          <a:bodyPr wrap="none">
            <a:spAutoFit/>
          </a:bodyPr>
          <a:lstStyle/>
          <a:p>
            <a:r>
              <a:rPr lang="en-IN" dirty="0" smtClean="0">
                <a:solidFill>
                  <a:schemeClr val="bg1"/>
                </a:solidFill>
              </a:rPr>
              <a:t>Negative predictive</a:t>
            </a:r>
          </a:p>
          <a:p>
            <a:r>
              <a:rPr lang="en-IN" dirty="0" smtClean="0">
                <a:solidFill>
                  <a:schemeClr val="bg1"/>
                </a:solidFill>
              </a:rPr>
              <a:t> </a:t>
            </a:r>
            <a:r>
              <a:rPr lang="en-IN" dirty="0">
                <a:solidFill>
                  <a:schemeClr val="bg1"/>
                </a:solidFill>
              </a:rPr>
              <a:t>value</a:t>
            </a:r>
            <a:endParaRPr lang="en-IN" dirty="0"/>
          </a:p>
        </p:txBody>
      </p:sp>
      <p:sp>
        <p:nvSpPr>
          <p:cNvPr id="67" name="Rectangle 66"/>
          <p:cNvSpPr/>
          <p:nvPr/>
        </p:nvSpPr>
        <p:spPr>
          <a:xfrm>
            <a:off x="18033709" y="11563973"/>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86.13</a:t>
            </a:r>
            <a:endParaRPr lang="en-IN" dirty="0"/>
          </a:p>
        </p:txBody>
      </p:sp>
      <p:sp>
        <p:nvSpPr>
          <p:cNvPr id="68" name="Rectangle 67"/>
          <p:cNvSpPr/>
          <p:nvPr/>
        </p:nvSpPr>
        <p:spPr>
          <a:xfrm>
            <a:off x="15564190" y="6051396"/>
            <a:ext cx="1021433" cy="553998"/>
          </a:xfrm>
          <a:prstGeom prst="rect">
            <a:avLst/>
          </a:prstGeom>
        </p:spPr>
        <p:txBody>
          <a:bodyPr wrap="none">
            <a:spAutoFit/>
          </a:bodyPr>
          <a:lstStyle/>
          <a:p>
            <a:r>
              <a:rPr lang="en-IN" dirty="0" smtClean="0">
                <a:solidFill>
                  <a:schemeClr val="bg1"/>
                </a:solidFill>
              </a:rPr>
              <a:t>AUC</a:t>
            </a:r>
            <a:endParaRPr lang="en-IN" dirty="0"/>
          </a:p>
        </p:txBody>
      </p:sp>
      <p:sp>
        <p:nvSpPr>
          <p:cNvPr id="69" name="Rectangle 68"/>
          <p:cNvSpPr/>
          <p:nvPr/>
        </p:nvSpPr>
        <p:spPr>
          <a:xfrm>
            <a:off x="15569005" y="7255728"/>
            <a:ext cx="1011816"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0.88</a:t>
            </a:r>
            <a:endParaRPr lang="en-IN" dirty="0"/>
          </a:p>
        </p:txBody>
      </p:sp>
      <p:sp>
        <p:nvSpPr>
          <p:cNvPr id="70" name="Rectangle 69"/>
          <p:cNvSpPr/>
          <p:nvPr/>
        </p:nvSpPr>
        <p:spPr>
          <a:xfrm>
            <a:off x="8498667" y="10232657"/>
            <a:ext cx="1864614" cy="553998"/>
          </a:xfrm>
          <a:prstGeom prst="rect">
            <a:avLst/>
          </a:prstGeom>
        </p:spPr>
        <p:txBody>
          <a:bodyPr wrap="none">
            <a:spAutoFit/>
          </a:bodyPr>
          <a:lstStyle/>
          <a:p>
            <a:r>
              <a:rPr lang="en-IN" dirty="0" smtClean="0">
                <a:solidFill>
                  <a:schemeClr val="bg1"/>
                </a:solidFill>
              </a:rPr>
              <a:t>Precision</a:t>
            </a:r>
            <a:endParaRPr lang="en-IN" dirty="0"/>
          </a:p>
        </p:txBody>
      </p:sp>
      <p:sp>
        <p:nvSpPr>
          <p:cNvPr id="71" name="Rectangle 70"/>
          <p:cNvSpPr/>
          <p:nvPr/>
        </p:nvSpPr>
        <p:spPr>
          <a:xfrm>
            <a:off x="8807251" y="11407561"/>
            <a:ext cx="1247457"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73.08</a:t>
            </a:r>
            <a:endParaRPr lang="en-IN" dirty="0"/>
          </a:p>
        </p:txBody>
      </p:sp>
      <p:sp>
        <p:nvSpPr>
          <p:cNvPr id="72" name="Shape"/>
          <p:cNvSpPr/>
          <p:nvPr/>
        </p:nvSpPr>
        <p:spPr>
          <a:xfrm rot="10800000">
            <a:off x="16207883" y="2539527"/>
            <a:ext cx="6362184" cy="1588816"/>
          </a:xfrm>
          <a:custGeom>
            <a:avLst/>
            <a:gdLst/>
            <a:ahLst/>
            <a:cxnLst>
              <a:cxn ang="0">
                <a:pos x="wd2" y="hd2"/>
              </a:cxn>
              <a:cxn ang="5400000">
                <a:pos x="wd2" y="hd2"/>
              </a:cxn>
              <a:cxn ang="10800000">
                <a:pos x="wd2" y="hd2"/>
              </a:cxn>
              <a:cxn ang="16200000">
                <a:pos x="wd2" y="hd2"/>
              </a:cxn>
            </a:cxnLst>
            <a:rect l="0" t="0" r="r" b="b"/>
            <a:pathLst>
              <a:path w="21589" h="21579" extrusionOk="0">
                <a:moveTo>
                  <a:pt x="2959" y="0"/>
                </a:moveTo>
                <a:lnTo>
                  <a:pt x="18667" y="65"/>
                </a:lnTo>
                <a:cubicBezTo>
                  <a:pt x="18815" y="26"/>
                  <a:pt x="18963" y="95"/>
                  <a:pt x="19095" y="263"/>
                </a:cubicBezTo>
                <a:cubicBezTo>
                  <a:pt x="19210" y="410"/>
                  <a:pt x="19306" y="628"/>
                  <a:pt x="19375" y="894"/>
                </a:cubicBezTo>
                <a:lnTo>
                  <a:pt x="21470" y="9740"/>
                </a:lnTo>
                <a:cubicBezTo>
                  <a:pt x="21539" y="10020"/>
                  <a:pt x="21579" y="10335"/>
                  <a:pt x="21588" y="10659"/>
                </a:cubicBezTo>
                <a:cubicBezTo>
                  <a:pt x="21598" y="11042"/>
                  <a:pt x="21564" y="11424"/>
                  <a:pt x="21489" y="11762"/>
                </a:cubicBezTo>
                <a:lnTo>
                  <a:pt x="19361" y="20615"/>
                </a:lnTo>
                <a:cubicBezTo>
                  <a:pt x="19317" y="20894"/>
                  <a:pt x="19240" y="21134"/>
                  <a:pt x="19139" y="21306"/>
                </a:cubicBezTo>
                <a:cubicBezTo>
                  <a:pt x="19037" y="21481"/>
                  <a:pt x="18914" y="21575"/>
                  <a:pt x="18788" y="21576"/>
                </a:cubicBezTo>
                <a:lnTo>
                  <a:pt x="2879" y="21576"/>
                </a:lnTo>
                <a:cubicBezTo>
                  <a:pt x="2734" y="21599"/>
                  <a:pt x="2590" y="21502"/>
                  <a:pt x="2471" y="21300"/>
                </a:cubicBezTo>
                <a:cubicBezTo>
                  <a:pt x="2375" y="21138"/>
                  <a:pt x="2299" y="20914"/>
                  <a:pt x="2252" y="20654"/>
                </a:cubicBezTo>
                <a:lnTo>
                  <a:pt x="123" y="11811"/>
                </a:lnTo>
                <a:cubicBezTo>
                  <a:pt x="45" y="11528"/>
                  <a:pt x="3" y="11196"/>
                  <a:pt x="0" y="10856"/>
                </a:cubicBezTo>
                <a:cubicBezTo>
                  <a:pt x="-2" y="10486"/>
                  <a:pt x="43" y="10124"/>
                  <a:pt x="130" y="9820"/>
                </a:cubicBezTo>
                <a:lnTo>
                  <a:pt x="2249" y="906"/>
                </a:lnTo>
                <a:cubicBezTo>
                  <a:pt x="2335" y="601"/>
                  <a:pt x="2453" y="357"/>
                  <a:pt x="2591" y="199"/>
                </a:cubicBezTo>
                <a:cubicBezTo>
                  <a:pt x="2706" y="67"/>
                  <a:pt x="2832" y="-1"/>
                  <a:pt x="2959" y="0"/>
                </a:cubicBezTo>
                <a:close/>
              </a:path>
            </a:pathLst>
          </a:custGeom>
          <a:solidFill>
            <a:schemeClr val="bg2"/>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73" name="Shape"/>
          <p:cNvSpPr/>
          <p:nvPr/>
        </p:nvSpPr>
        <p:spPr>
          <a:xfrm rot="10800000">
            <a:off x="16389089" y="2657325"/>
            <a:ext cx="1552982" cy="1355017"/>
          </a:xfrm>
          <a:custGeom>
            <a:avLst/>
            <a:gdLst/>
            <a:ahLst/>
            <a:cxnLst>
              <a:cxn ang="0">
                <a:pos x="wd2" y="hd2"/>
              </a:cxn>
              <a:cxn ang="5400000">
                <a:pos x="wd2" y="hd2"/>
              </a:cxn>
              <a:cxn ang="10800000">
                <a:pos x="wd2" y="hd2"/>
              </a:cxn>
              <a:cxn ang="16200000">
                <a:pos x="wd2" y="hd2"/>
              </a:cxn>
            </a:cxnLst>
            <a:rect l="0" t="0" r="r" b="b"/>
            <a:pathLst>
              <a:path w="21565" h="21590" extrusionOk="0">
                <a:moveTo>
                  <a:pt x="2888" y="2"/>
                </a:moveTo>
                <a:lnTo>
                  <a:pt x="8382" y="2"/>
                </a:lnTo>
                <a:cubicBezTo>
                  <a:pt x="8971" y="-10"/>
                  <a:pt x="9556" y="57"/>
                  <a:pt x="10083" y="196"/>
                </a:cubicBezTo>
                <a:cubicBezTo>
                  <a:pt x="10606" y="333"/>
                  <a:pt x="11055" y="538"/>
                  <a:pt x="11390" y="791"/>
                </a:cubicBezTo>
                <a:lnTo>
                  <a:pt x="20800" y="9536"/>
                </a:lnTo>
                <a:cubicBezTo>
                  <a:pt x="21327" y="9907"/>
                  <a:pt x="21596" y="10362"/>
                  <a:pt x="21563" y="10826"/>
                </a:cubicBezTo>
                <a:cubicBezTo>
                  <a:pt x="21534" y="11219"/>
                  <a:pt x="21287" y="11600"/>
                  <a:pt x="20852" y="11920"/>
                </a:cubicBezTo>
                <a:lnTo>
                  <a:pt x="11642" y="20385"/>
                </a:lnTo>
                <a:cubicBezTo>
                  <a:pt x="11355" y="20779"/>
                  <a:pt x="10831" y="21111"/>
                  <a:pt x="10150" y="21332"/>
                </a:cubicBezTo>
                <a:cubicBezTo>
                  <a:pt x="9744" y="21463"/>
                  <a:pt x="9292" y="21551"/>
                  <a:pt x="8821" y="21590"/>
                </a:cubicBezTo>
                <a:lnTo>
                  <a:pt x="2552" y="21590"/>
                </a:lnTo>
                <a:cubicBezTo>
                  <a:pt x="1844" y="21563"/>
                  <a:pt x="1186" y="21391"/>
                  <a:pt x="718" y="21110"/>
                </a:cubicBezTo>
                <a:cubicBezTo>
                  <a:pt x="235" y="20821"/>
                  <a:pt x="-4" y="20441"/>
                  <a:pt x="54" y="20057"/>
                </a:cubicBezTo>
                <a:lnTo>
                  <a:pt x="0" y="1597"/>
                </a:lnTo>
                <a:cubicBezTo>
                  <a:pt x="15" y="1275"/>
                  <a:pt x="211" y="962"/>
                  <a:pt x="563" y="699"/>
                </a:cubicBezTo>
                <a:cubicBezTo>
                  <a:pt x="1102" y="296"/>
                  <a:pt x="1954" y="40"/>
                  <a:pt x="2888" y="2"/>
                </a:cubicBezTo>
                <a:close/>
              </a:path>
            </a:pathLst>
          </a:custGeom>
          <a:gradFill>
            <a:gsLst>
              <a:gs pos="0">
                <a:schemeClr val="accent3"/>
              </a:gs>
              <a:gs pos="99000">
                <a:schemeClr val="accent4"/>
              </a:gs>
            </a:gsLst>
            <a:lin ang="2700000"/>
          </a:gradFill>
          <a:ln w="12700">
            <a:miter lim="400000"/>
          </a:ln>
        </p:spPr>
        <p:txBody>
          <a:bodyPr lIns="50800" tIns="50800" rIns="50800" bIns="50800" anchor="ctr"/>
          <a:lstStyle/>
          <a:p>
            <a:pPr defTabSz="1528703">
              <a:defRPr sz="5400" b="0">
                <a:solidFill>
                  <a:srgbClr val="FFFFFF"/>
                </a:solidFill>
                <a:latin typeface="+mn-lt"/>
                <a:ea typeface="+mn-ea"/>
                <a:cs typeface="+mn-cs"/>
                <a:sym typeface="Helvetica Neue Medium"/>
              </a:defRPr>
            </a:pPr>
            <a:endParaRPr/>
          </a:p>
        </p:txBody>
      </p:sp>
      <p:sp>
        <p:nvSpPr>
          <p:cNvPr id="74" name="E"/>
          <p:cNvSpPr txBox="1"/>
          <p:nvPr/>
        </p:nvSpPr>
        <p:spPr>
          <a:xfrm>
            <a:off x="16585754" y="3035759"/>
            <a:ext cx="1472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defTabSz="457200">
              <a:defRPr sz="3600" b="0">
                <a:solidFill>
                  <a:srgbClr val="FFFFFF"/>
                </a:solidFill>
                <a:latin typeface="DM Sans Medium"/>
                <a:ea typeface="DM Sans Medium"/>
                <a:cs typeface="DM Sans Medium"/>
                <a:sym typeface="DM Sans Medium"/>
              </a:defRPr>
            </a:lvl1pPr>
          </a:lstStyle>
          <a:p>
            <a:r>
              <a:rPr lang="en-IN" dirty="0" smtClean="0">
                <a:solidFill>
                  <a:schemeClr val="bg1"/>
                </a:solidFill>
              </a:rPr>
              <a:t>0.335</a:t>
            </a:r>
            <a:endParaRPr dirty="0">
              <a:solidFill>
                <a:schemeClr val="bg1"/>
              </a:solidFill>
            </a:endParaRPr>
          </a:p>
        </p:txBody>
      </p:sp>
      <p:sp>
        <p:nvSpPr>
          <p:cNvPr id="77" name="Rectangle 76"/>
          <p:cNvSpPr/>
          <p:nvPr/>
        </p:nvSpPr>
        <p:spPr>
          <a:xfrm>
            <a:off x="18010692" y="3087899"/>
            <a:ext cx="4136069" cy="584775"/>
          </a:xfrm>
          <a:prstGeom prst="rect">
            <a:avLst/>
          </a:prstGeom>
        </p:spPr>
        <p:txBody>
          <a:bodyPr wrap="none">
            <a:spAutoFit/>
          </a:bodyPr>
          <a:lstStyle/>
          <a:p>
            <a:r>
              <a:rPr lang="en-IN" sz="3200" dirty="0" smtClean="0">
                <a:solidFill>
                  <a:schemeClr val="tx2"/>
                </a:solidFill>
                <a:latin typeface="Roboto" pitchFamily="2" charset="0"/>
                <a:ea typeface="Roboto" pitchFamily="2" charset="0"/>
              </a:rPr>
              <a:t>Probability Threshold</a:t>
            </a:r>
            <a:endParaRPr lang="en-IN" dirty="0"/>
          </a:p>
        </p:txBody>
      </p:sp>
    </p:spTree>
    <p:extLst>
      <p:ext uri="{BB962C8B-B14F-4D97-AF65-F5344CB8AC3E}">
        <p14:creationId xmlns:p14="http://schemas.microsoft.com/office/powerpoint/2010/main" val="4758056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p:cNvSpPr/>
          <p:nvPr/>
        </p:nvSpPr>
        <p:spPr>
          <a:xfrm>
            <a:off x="8586439" y="9901682"/>
            <a:ext cx="7872761" cy="1213519"/>
          </a:xfrm>
          <a:custGeom>
            <a:avLst/>
            <a:gdLst/>
            <a:ahLst/>
            <a:cxnLst>
              <a:cxn ang="0">
                <a:pos x="wd2" y="hd2"/>
              </a:cxn>
              <a:cxn ang="5400000">
                <a:pos x="wd2" y="hd2"/>
              </a:cxn>
              <a:cxn ang="10800000">
                <a:pos x="wd2" y="hd2"/>
              </a:cxn>
              <a:cxn ang="16200000">
                <a:pos x="wd2" y="hd2"/>
              </a:cxn>
            </a:cxnLst>
            <a:rect l="0" t="0" r="r" b="b"/>
            <a:pathLst>
              <a:path w="21600" h="21600" extrusionOk="0">
                <a:moveTo>
                  <a:pt x="994" y="0"/>
                </a:moveTo>
                <a:cubicBezTo>
                  <a:pt x="849" y="0"/>
                  <a:pt x="732" y="0"/>
                  <a:pt x="637" y="12"/>
                </a:cubicBezTo>
                <a:cubicBezTo>
                  <a:pt x="542" y="24"/>
                  <a:pt x="469" y="48"/>
                  <a:pt x="410" y="97"/>
                </a:cubicBezTo>
                <a:cubicBezTo>
                  <a:pt x="326" y="158"/>
                  <a:pt x="251" y="255"/>
                  <a:pt x="189" y="379"/>
                </a:cubicBezTo>
                <a:cubicBezTo>
                  <a:pt x="128" y="503"/>
                  <a:pt x="79" y="653"/>
                  <a:pt x="49" y="821"/>
                </a:cubicBezTo>
                <a:cubicBezTo>
                  <a:pt x="24" y="938"/>
                  <a:pt x="12" y="1084"/>
                  <a:pt x="6" y="1274"/>
                </a:cubicBezTo>
                <a:cubicBezTo>
                  <a:pt x="0" y="1464"/>
                  <a:pt x="0" y="1698"/>
                  <a:pt x="0" y="1989"/>
                </a:cubicBezTo>
                <a:lnTo>
                  <a:pt x="0" y="21600"/>
                </a:lnTo>
                <a:lnTo>
                  <a:pt x="21600" y="21600"/>
                </a:lnTo>
                <a:lnTo>
                  <a:pt x="21600" y="1989"/>
                </a:lnTo>
                <a:cubicBezTo>
                  <a:pt x="21600" y="1698"/>
                  <a:pt x="21600" y="1464"/>
                  <a:pt x="21594" y="1274"/>
                </a:cubicBezTo>
                <a:cubicBezTo>
                  <a:pt x="21588" y="1084"/>
                  <a:pt x="21576" y="938"/>
                  <a:pt x="21551" y="821"/>
                </a:cubicBezTo>
                <a:cubicBezTo>
                  <a:pt x="21521" y="653"/>
                  <a:pt x="21472" y="503"/>
                  <a:pt x="21411" y="379"/>
                </a:cubicBezTo>
                <a:cubicBezTo>
                  <a:pt x="21349" y="255"/>
                  <a:pt x="21274" y="158"/>
                  <a:pt x="21190" y="97"/>
                </a:cubicBezTo>
                <a:cubicBezTo>
                  <a:pt x="21131" y="48"/>
                  <a:pt x="21059" y="24"/>
                  <a:pt x="20964" y="12"/>
                </a:cubicBezTo>
                <a:cubicBezTo>
                  <a:pt x="20870" y="0"/>
                  <a:pt x="20753" y="0"/>
                  <a:pt x="20608" y="0"/>
                </a:cubicBezTo>
                <a:lnTo>
                  <a:pt x="994" y="0"/>
                </a:lnTo>
                <a:close/>
              </a:path>
            </a:pathLst>
          </a:custGeom>
          <a:gradFill>
            <a:gsLst>
              <a:gs pos="0">
                <a:schemeClr val="accent3"/>
              </a:gs>
              <a:gs pos="100000">
                <a:schemeClr val="accent4"/>
              </a:gs>
            </a:gsLst>
            <a:lin ang="328692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Shape"/>
          <p:cNvSpPr/>
          <p:nvPr/>
        </p:nvSpPr>
        <p:spPr>
          <a:xfrm>
            <a:off x="8961985" y="9897076"/>
            <a:ext cx="7028028" cy="1213519"/>
          </a:xfrm>
          <a:custGeom>
            <a:avLst/>
            <a:gdLst/>
            <a:ahLst/>
            <a:cxnLst>
              <a:cxn ang="0">
                <a:pos x="wd2" y="hd2"/>
              </a:cxn>
              <a:cxn ang="5400000">
                <a:pos x="wd2" y="hd2"/>
              </a:cxn>
              <a:cxn ang="10800000">
                <a:pos x="wd2" y="hd2"/>
              </a:cxn>
              <a:cxn ang="16200000">
                <a:pos x="wd2" y="hd2"/>
              </a:cxn>
            </a:cxnLst>
            <a:rect l="0" t="0" r="r" b="b"/>
            <a:pathLst>
              <a:path w="21437" h="21600" extrusionOk="0">
                <a:moveTo>
                  <a:pt x="14908" y="0"/>
                </a:moveTo>
                <a:cubicBezTo>
                  <a:pt x="14656" y="1942"/>
                  <a:pt x="14941" y="4061"/>
                  <a:pt x="15783" y="5575"/>
                </a:cubicBezTo>
                <a:cubicBezTo>
                  <a:pt x="17079" y="7907"/>
                  <a:pt x="19178" y="7907"/>
                  <a:pt x="20474" y="5575"/>
                </a:cubicBezTo>
                <a:cubicBezTo>
                  <a:pt x="21315" y="4061"/>
                  <a:pt x="21600" y="1942"/>
                  <a:pt x="21349" y="0"/>
                </a:cubicBezTo>
                <a:lnTo>
                  <a:pt x="14908" y="0"/>
                </a:lnTo>
                <a:close/>
                <a:moveTo>
                  <a:pt x="5719" y="8710"/>
                </a:moveTo>
                <a:cubicBezTo>
                  <a:pt x="3696" y="8710"/>
                  <a:pt x="1678" y="9903"/>
                  <a:pt x="0" y="12259"/>
                </a:cubicBezTo>
                <a:lnTo>
                  <a:pt x="0" y="21600"/>
                </a:lnTo>
                <a:lnTo>
                  <a:pt x="944" y="21600"/>
                </a:lnTo>
                <a:cubicBezTo>
                  <a:pt x="1197" y="20587"/>
                  <a:pt x="1549" y="19637"/>
                  <a:pt x="2011" y="18805"/>
                </a:cubicBezTo>
                <a:cubicBezTo>
                  <a:pt x="3035" y="16963"/>
                  <a:pt x="4378" y="16043"/>
                  <a:pt x="5719" y="16043"/>
                </a:cubicBezTo>
                <a:cubicBezTo>
                  <a:pt x="7061" y="16043"/>
                  <a:pt x="8403" y="16963"/>
                  <a:pt x="9427" y="18805"/>
                </a:cubicBezTo>
                <a:cubicBezTo>
                  <a:pt x="9889" y="19637"/>
                  <a:pt x="10241" y="20587"/>
                  <a:pt x="10495" y="21600"/>
                </a:cubicBezTo>
                <a:lnTo>
                  <a:pt x="14775" y="21600"/>
                </a:lnTo>
                <a:cubicBezTo>
                  <a:pt x="14390" y="18678"/>
                  <a:pt x="13574" y="15901"/>
                  <a:pt x="12307" y="13621"/>
                </a:cubicBezTo>
                <a:cubicBezTo>
                  <a:pt x="10488" y="10347"/>
                  <a:pt x="8104" y="8710"/>
                  <a:pt x="5719" y="8710"/>
                </a:cubicBezTo>
                <a:close/>
              </a:path>
            </a:pathLst>
          </a:custGeom>
          <a:solidFill>
            <a:schemeClr val="accent4">
              <a:alpha val="81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6565900"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IN" sz="7200" dirty="0" smtClean="0">
                <a:solidFill>
                  <a:schemeClr val="tx1"/>
                </a:solidFill>
                <a:latin typeface="Roboto" pitchFamily="2" charset="0"/>
                <a:ea typeface="Roboto" pitchFamily="2" charset="0"/>
              </a:rPr>
              <a:t>Final Prediction</a:t>
            </a:r>
            <a:endParaRPr lang="en-US" sz="7200" dirty="0">
              <a:solidFill>
                <a:schemeClr val="tx1"/>
              </a:solidFill>
              <a:latin typeface="Roboto" pitchFamily="2" charset="0"/>
              <a:ea typeface="Roboto" pitchFamily="2" charset="0"/>
            </a:endParaRP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11424860" y="3879981"/>
            <a:ext cx="2490439" cy="619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Top 5 Records</a:t>
            </a:r>
            <a:endParaRPr lang="en-IN" sz="2800" b="1" dirty="0">
              <a:solidFill>
                <a:schemeClr val="tx2"/>
              </a:solidFill>
              <a:latin typeface="Roboto" pitchFamily="2" charset="0"/>
              <a:ea typeface="Roboto"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233" y="4460140"/>
            <a:ext cx="12069695" cy="4438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9038858" y="10198614"/>
            <a:ext cx="7262441" cy="580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it-IT" sz="2800" b="1" dirty="0">
                <a:solidFill>
                  <a:schemeClr val="bg1"/>
                </a:solidFill>
                <a:latin typeface="Roboto" pitchFamily="2" charset="0"/>
                <a:ea typeface="Roboto" pitchFamily="2" charset="0"/>
              </a:rPr>
              <a:t>Lead Score = 100 * Conversion Probability</a:t>
            </a:r>
            <a:endParaRPr lang="en-IN" sz="2800" b="1" dirty="0">
              <a:solidFill>
                <a:schemeClr val="bg1"/>
              </a:solidFill>
              <a:latin typeface="Roboto" pitchFamily="2" charset="0"/>
              <a:ea typeface="Roboto" pitchFamily="2" charset="0"/>
            </a:endParaRPr>
          </a:p>
        </p:txBody>
      </p:sp>
      <p:sp>
        <p:nvSpPr>
          <p:cNvPr id="10"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5" y="11647527"/>
            <a:ext cx="22956643" cy="1653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a:solidFill>
                  <a:schemeClr val="tx2"/>
                </a:solidFill>
                <a:latin typeface="Roboto" pitchFamily="2" charset="0"/>
                <a:ea typeface="Roboto" pitchFamily="2" charset="0"/>
              </a:rPr>
              <a:t>•Higher the lead score, higher is the probability of a lead </a:t>
            </a:r>
            <a:r>
              <a:rPr lang="en-IN" sz="2800" b="1" dirty="0" smtClean="0">
                <a:solidFill>
                  <a:schemeClr val="tx2"/>
                </a:solidFill>
                <a:latin typeface="Roboto" pitchFamily="2" charset="0"/>
                <a:ea typeface="Roboto" pitchFamily="2" charset="0"/>
              </a:rPr>
              <a:t>getting converted </a:t>
            </a:r>
            <a:r>
              <a:rPr lang="en-IN" sz="2800" b="1" dirty="0">
                <a:solidFill>
                  <a:schemeClr val="tx2"/>
                </a:solidFill>
                <a:latin typeface="Roboto" pitchFamily="2" charset="0"/>
                <a:ea typeface="Roboto" pitchFamily="2" charset="0"/>
              </a:rPr>
              <a:t>and vice versa,</a:t>
            </a:r>
          </a:p>
          <a:p>
            <a:r>
              <a:rPr lang="en-IN" sz="2800" b="1" dirty="0">
                <a:solidFill>
                  <a:schemeClr val="tx2"/>
                </a:solidFill>
                <a:latin typeface="Roboto" pitchFamily="2" charset="0"/>
                <a:ea typeface="Roboto" pitchFamily="2" charset="0"/>
              </a:rPr>
              <a:t>•Since, we had used </a:t>
            </a:r>
            <a:r>
              <a:rPr lang="en-IN" sz="2800" b="1" dirty="0" smtClean="0">
                <a:solidFill>
                  <a:schemeClr val="tx2"/>
                </a:solidFill>
                <a:latin typeface="Roboto" pitchFamily="2" charset="0"/>
                <a:ea typeface="Roboto" pitchFamily="2" charset="0"/>
              </a:rPr>
              <a:t>0.334 </a:t>
            </a:r>
            <a:r>
              <a:rPr lang="en-IN" sz="2800" b="1" dirty="0">
                <a:solidFill>
                  <a:schemeClr val="tx2"/>
                </a:solidFill>
                <a:latin typeface="Roboto" pitchFamily="2" charset="0"/>
                <a:ea typeface="Roboto" pitchFamily="2" charset="0"/>
              </a:rPr>
              <a:t>as our final Probability threshold </a:t>
            </a:r>
            <a:r>
              <a:rPr lang="en-IN" sz="2800" b="1" dirty="0" smtClean="0">
                <a:solidFill>
                  <a:schemeClr val="tx2"/>
                </a:solidFill>
                <a:latin typeface="Roboto" pitchFamily="2" charset="0"/>
                <a:ea typeface="Roboto" pitchFamily="2" charset="0"/>
              </a:rPr>
              <a:t>for deciding </a:t>
            </a:r>
            <a:r>
              <a:rPr lang="en-IN" sz="2800" b="1" dirty="0">
                <a:solidFill>
                  <a:schemeClr val="tx2"/>
                </a:solidFill>
                <a:latin typeface="Roboto" pitchFamily="2" charset="0"/>
                <a:ea typeface="Roboto" pitchFamily="2" charset="0"/>
              </a:rPr>
              <a:t>if a lead will convert or not, any lead with a lead score of</a:t>
            </a:r>
          </a:p>
          <a:p>
            <a:r>
              <a:rPr lang="en-IN" sz="2800" b="1" dirty="0" smtClean="0">
                <a:solidFill>
                  <a:schemeClr val="tx2"/>
                </a:solidFill>
                <a:latin typeface="Roboto" pitchFamily="2" charset="0"/>
                <a:ea typeface="Roboto" pitchFamily="2" charset="0"/>
              </a:rPr>
              <a:t>33.4 </a:t>
            </a:r>
            <a:r>
              <a:rPr lang="en-IN" sz="2800" b="1" dirty="0">
                <a:solidFill>
                  <a:schemeClr val="tx2"/>
                </a:solidFill>
                <a:latin typeface="Roboto" pitchFamily="2" charset="0"/>
                <a:ea typeface="Roboto" pitchFamily="2" charset="0"/>
              </a:rPr>
              <a:t>or above will have a value of ‘1’ in the Final predicted column.</a:t>
            </a:r>
          </a:p>
        </p:txBody>
      </p:sp>
    </p:spTree>
    <p:extLst>
      <p:ext uri="{BB962C8B-B14F-4D97-AF65-F5344CB8AC3E}">
        <p14:creationId xmlns:p14="http://schemas.microsoft.com/office/powerpoint/2010/main" val="151890922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265155"/>
            <a:ext cx="6873677"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6000" dirty="0">
                <a:solidFill>
                  <a:schemeClr val="tx1"/>
                </a:solidFill>
                <a:latin typeface="Roboto" pitchFamily="2" charset="0"/>
                <a:ea typeface="Roboto" pitchFamily="2" charset="0"/>
              </a:rPr>
              <a:t>Feature Importance</a:t>
            </a: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2420396" y="2874548"/>
            <a:ext cx="18231661" cy="7148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pPr marL="457200" indent="-457200">
              <a:buFont typeface="Arial" pitchFamily="34" charset="0"/>
              <a:buChar char="•"/>
            </a:pPr>
            <a:r>
              <a:rPr lang="en-IN" sz="3200" dirty="0" smtClean="0">
                <a:solidFill>
                  <a:schemeClr val="tx2"/>
                </a:solidFill>
                <a:latin typeface="Roboto" pitchFamily="2" charset="0"/>
                <a:ea typeface="Roboto" pitchFamily="2" charset="0"/>
              </a:rPr>
              <a:t>Do </a:t>
            </a:r>
            <a:r>
              <a:rPr lang="en-IN" sz="3200" dirty="0">
                <a:solidFill>
                  <a:schemeClr val="tx2"/>
                </a:solidFill>
                <a:latin typeface="Roboto" pitchFamily="2" charset="0"/>
                <a:ea typeface="Roboto" pitchFamily="2" charset="0"/>
              </a:rPr>
              <a:t>Not Email </a:t>
            </a:r>
            <a:r>
              <a:rPr lang="en-IN" sz="3200" dirty="0" smtClean="0">
                <a:solidFill>
                  <a:schemeClr val="tx2"/>
                </a:solidFill>
                <a:latin typeface="Roboto" pitchFamily="2" charset="0"/>
                <a:ea typeface="Roboto" pitchFamily="2" charset="0"/>
              </a:rPr>
              <a:t>                                                                          - 1.26</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Total Time Spent on Website                             </a:t>
            </a:r>
            <a:r>
              <a:rPr lang="en-IN" sz="3200" dirty="0" smtClean="0">
                <a:solidFill>
                  <a:schemeClr val="tx2"/>
                </a:solidFill>
                <a:latin typeface="Roboto" pitchFamily="2" charset="0"/>
                <a:ea typeface="Roboto" pitchFamily="2" charset="0"/>
              </a:rPr>
              <a:t>                    1.09</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Lead Origin_Landing Page Submission           </a:t>
            </a:r>
            <a:r>
              <a:rPr lang="en-IN" sz="3200" dirty="0" smtClean="0">
                <a:solidFill>
                  <a:schemeClr val="tx2"/>
                </a:solidFill>
                <a:latin typeface="Roboto" pitchFamily="2" charset="0"/>
                <a:ea typeface="Roboto" pitchFamily="2" charset="0"/>
              </a:rPr>
              <a:t>                  - 0.25</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Lead Origin_Lead Add Form                               </a:t>
            </a:r>
            <a:r>
              <a:rPr lang="en-IN" sz="3200" dirty="0" smtClean="0">
                <a:solidFill>
                  <a:schemeClr val="tx2"/>
                </a:solidFill>
                <a:latin typeface="Roboto" pitchFamily="2" charset="0"/>
                <a:ea typeface="Roboto" pitchFamily="2" charset="0"/>
              </a:rPr>
              <a:t>                     3.42</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Lead Source_Olark Chat                                  </a:t>
            </a:r>
            <a:r>
              <a:rPr lang="en-IN" sz="3200" dirty="0" smtClean="0">
                <a:solidFill>
                  <a:schemeClr val="tx2"/>
                </a:solidFill>
                <a:latin typeface="Roboto" pitchFamily="2" charset="0"/>
                <a:ea typeface="Roboto" pitchFamily="2" charset="0"/>
              </a:rPr>
              <a:t>                         0.98</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Lead Source_Welingak Website                          </a:t>
            </a:r>
            <a:r>
              <a:rPr lang="en-IN" sz="3200" dirty="0" smtClean="0">
                <a:solidFill>
                  <a:schemeClr val="tx2"/>
                </a:solidFill>
                <a:latin typeface="Roboto" pitchFamily="2" charset="0"/>
                <a:ea typeface="Roboto" pitchFamily="2" charset="0"/>
              </a:rPr>
              <a:t>                    1.99</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What is your current occupation_Working Professional    2.84</a:t>
            </a:r>
          </a:p>
          <a:p>
            <a:pPr marL="457200" indent="-457200">
              <a:buFont typeface="Arial" pitchFamily="34" charset="0"/>
              <a:buChar char="•"/>
            </a:pPr>
            <a:r>
              <a:rPr lang="en-IN" sz="3200" dirty="0">
                <a:solidFill>
                  <a:schemeClr val="tx2"/>
                </a:solidFill>
                <a:latin typeface="Roboto" pitchFamily="2" charset="0"/>
                <a:ea typeface="Roboto" pitchFamily="2" charset="0"/>
              </a:rPr>
              <a:t>Last Activity_Email Opened                             </a:t>
            </a:r>
            <a:r>
              <a:rPr lang="en-IN" sz="3200" dirty="0" smtClean="0">
                <a:solidFill>
                  <a:schemeClr val="tx2"/>
                </a:solidFill>
                <a:latin typeface="Roboto" pitchFamily="2" charset="0"/>
                <a:ea typeface="Roboto" pitchFamily="2" charset="0"/>
              </a:rPr>
              <a:t>                        0.66</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Last Activity_Olark Chat Conversation                  </a:t>
            </a:r>
            <a:r>
              <a:rPr lang="en-IN" sz="3200" dirty="0" smtClean="0">
                <a:solidFill>
                  <a:schemeClr val="tx2"/>
                </a:solidFill>
                <a:latin typeface="Roboto" pitchFamily="2" charset="0"/>
                <a:ea typeface="Roboto" pitchFamily="2" charset="0"/>
              </a:rPr>
              <a:t>              - 0.87</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Last Activity_SMS Sent                                  </a:t>
            </a:r>
            <a:r>
              <a:rPr lang="en-IN" sz="3200" dirty="0" smtClean="0">
                <a:solidFill>
                  <a:schemeClr val="tx2"/>
                </a:solidFill>
                <a:latin typeface="Roboto" pitchFamily="2" charset="0"/>
                <a:ea typeface="Roboto" pitchFamily="2" charset="0"/>
              </a:rPr>
              <a:t>                           1.78</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Last Activity_Unreachable                               </a:t>
            </a:r>
            <a:r>
              <a:rPr lang="en-IN" sz="3200" dirty="0" smtClean="0">
                <a:solidFill>
                  <a:schemeClr val="tx2"/>
                </a:solidFill>
                <a:latin typeface="Roboto" pitchFamily="2" charset="0"/>
                <a:ea typeface="Roboto" pitchFamily="2" charset="0"/>
              </a:rPr>
              <a:t>                         0.84</a:t>
            </a:r>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Last Activity_Unsubscribed                              </a:t>
            </a:r>
            <a:r>
              <a:rPr lang="en-IN" sz="3200" dirty="0" smtClean="0">
                <a:solidFill>
                  <a:schemeClr val="tx2"/>
                </a:solidFill>
                <a:latin typeface="Roboto" pitchFamily="2" charset="0"/>
                <a:ea typeface="Roboto" pitchFamily="2" charset="0"/>
              </a:rPr>
              <a:t>                        1.25</a:t>
            </a:r>
            <a:endParaRPr lang="en-IN" sz="3200" dirty="0">
              <a:solidFill>
                <a:schemeClr val="tx2"/>
              </a:solidFill>
              <a:latin typeface="Roboto" pitchFamily="2" charset="0"/>
              <a:ea typeface="Roboto" pitchFamily="2" charset="0"/>
            </a:endParaRPr>
          </a:p>
        </p:txBody>
      </p:sp>
      <p:sp>
        <p:nvSpPr>
          <p:cNvPr id="11"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1025920" y="11008085"/>
            <a:ext cx="22956643" cy="2170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a:solidFill>
                  <a:schemeClr val="tx2"/>
                </a:solidFill>
                <a:latin typeface="Roboto" pitchFamily="2" charset="0"/>
                <a:ea typeface="Roboto" pitchFamily="2" charset="0"/>
              </a:rPr>
              <a:t>Top three variables in </a:t>
            </a:r>
            <a:r>
              <a:rPr lang="en-IN" sz="2800" b="1" dirty="0" smtClean="0">
                <a:solidFill>
                  <a:schemeClr val="tx2"/>
                </a:solidFill>
                <a:latin typeface="Roboto" pitchFamily="2" charset="0"/>
                <a:ea typeface="Roboto" pitchFamily="2" charset="0"/>
              </a:rPr>
              <a:t>our model </a:t>
            </a:r>
            <a:r>
              <a:rPr lang="en-IN" sz="2800" b="1" dirty="0">
                <a:solidFill>
                  <a:schemeClr val="tx2"/>
                </a:solidFill>
                <a:latin typeface="Roboto" pitchFamily="2" charset="0"/>
                <a:ea typeface="Roboto" pitchFamily="2" charset="0"/>
              </a:rPr>
              <a:t>that </a:t>
            </a:r>
            <a:r>
              <a:rPr lang="en-IN" sz="2800" b="1" dirty="0" smtClean="0">
                <a:solidFill>
                  <a:schemeClr val="tx2"/>
                </a:solidFill>
                <a:latin typeface="Roboto" pitchFamily="2" charset="0"/>
                <a:ea typeface="Roboto" pitchFamily="2" charset="0"/>
              </a:rPr>
              <a:t>contribute most </a:t>
            </a:r>
            <a:r>
              <a:rPr lang="en-IN" sz="2800" b="1" dirty="0">
                <a:solidFill>
                  <a:schemeClr val="tx2"/>
                </a:solidFill>
                <a:latin typeface="Roboto" pitchFamily="2" charset="0"/>
                <a:ea typeface="Roboto" pitchFamily="2" charset="0"/>
              </a:rPr>
              <a:t>towards </a:t>
            </a:r>
            <a:r>
              <a:rPr lang="en-IN" sz="2800" b="1" dirty="0" smtClean="0">
                <a:solidFill>
                  <a:schemeClr val="tx2"/>
                </a:solidFill>
                <a:latin typeface="Roboto" pitchFamily="2" charset="0"/>
                <a:ea typeface="Roboto" pitchFamily="2" charset="0"/>
              </a:rPr>
              <a:t>the probability </a:t>
            </a:r>
            <a:r>
              <a:rPr lang="en-IN" sz="2800" b="1" dirty="0">
                <a:solidFill>
                  <a:schemeClr val="tx2"/>
                </a:solidFill>
                <a:latin typeface="Roboto" pitchFamily="2" charset="0"/>
                <a:ea typeface="Roboto" pitchFamily="2" charset="0"/>
              </a:rPr>
              <a:t>of a </a:t>
            </a:r>
            <a:r>
              <a:rPr lang="en-IN" sz="2800" b="1" dirty="0" smtClean="0">
                <a:solidFill>
                  <a:schemeClr val="tx2"/>
                </a:solidFill>
                <a:latin typeface="Roboto" pitchFamily="2" charset="0"/>
                <a:ea typeface="Roboto" pitchFamily="2" charset="0"/>
              </a:rPr>
              <a:t>lead getting converted</a:t>
            </a:r>
          </a:p>
          <a:p>
            <a:pPr marL="457200" indent="-457200">
              <a:buFont typeface="Arial" pitchFamily="34" charset="0"/>
              <a:buChar char="•"/>
            </a:pPr>
            <a:r>
              <a:rPr lang="en-IN" sz="2800" b="1" dirty="0">
                <a:solidFill>
                  <a:schemeClr val="tx2"/>
                </a:solidFill>
                <a:latin typeface="Roboto" pitchFamily="2" charset="0"/>
                <a:ea typeface="Roboto" pitchFamily="2" charset="0"/>
              </a:rPr>
              <a:t>Lead Origin_Lead Add </a:t>
            </a:r>
            <a:r>
              <a:rPr lang="en-IN" sz="2800" b="1" dirty="0" smtClean="0">
                <a:solidFill>
                  <a:schemeClr val="tx2"/>
                </a:solidFill>
                <a:latin typeface="Roboto" pitchFamily="2" charset="0"/>
                <a:ea typeface="Roboto" pitchFamily="2" charset="0"/>
              </a:rPr>
              <a:t>Form</a:t>
            </a:r>
          </a:p>
          <a:p>
            <a:pPr marL="457200" indent="-457200">
              <a:buFont typeface="Arial" pitchFamily="34" charset="0"/>
              <a:buChar char="•"/>
            </a:pPr>
            <a:r>
              <a:rPr lang="en-IN" sz="2800" b="1" dirty="0">
                <a:solidFill>
                  <a:schemeClr val="tx2"/>
                </a:solidFill>
                <a:latin typeface="Roboto" pitchFamily="2" charset="0"/>
                <a:ea typeface="Roboto" pitchFamily="2" charset="0"/>
              </a:rPr>
              <a:t>What is your current occupation_Working </a:t>
            </a:r>
            <a:r>
              <a:rPr lang="en-IN" sz="2800" b="1" dirty="0" smtClean="0">
                <a:solidFill>
                  <a:schemeClr val="tx2"/>
                </a:solidFill>
                <a:latin typeface="Roboto" pitchFamily="2" charset="0"/>
                <a:ea typeface="Roboto" pitchFamily="2" charset="0"/>
              </a:rPr>
              <a:t>Professional</a:t>
            </a:r>
          </a:p>
          <a:p>
            <a:pPr marL="457200" indent="-457200">
              <a:buFont typeface="Arial" pitchFamily="34" charset="0"/>
              <a:buChar char="•"/>
            </a:pPr>
            <a:r>
              <a:rPr lang="en-IN" sz="2800" b="1" dirty="0">
                <a:solidFill>
                  <a:schemeClr val="tx2"/>
                </a:solidFill>
                <a:latin typeface="Roboto" pitchFamily="2" charset="0"/>
                <a:ea typeface="Roboto" pitchFamily="2" charset="0"/>
              </a:rPr>
              <a:t>Lead Source_Welingak Website </a:t>
            </a:r>
          </a:p>
        </p:txBody>
      </p:sp>
    </p:spTree>
    <p:extLst>
      <p:ext uri="{BB962C8B-B14F-4D97-AF65-F5344CB8AC3E}">
        <p14:creationId xmlns:p14="http://schemas.microsoft.com/office/powerpoint/2010/main" val="302858605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8117607"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Problem Statement</a:t>
            </a:r>
            <a:endParaRPr lang="en-US" sz="7200" dirty="0">
              <a:solidFill>
                <a:schemeClr val="tx1"/>
              </a:solidFill>
              <a:latin typeface="Roboto" pitchFamily="2" charset="0"/>
              <a:ea typeface="Roboto" pitchFamily="2" charset="0"/>
            </a:endParaRPr>
          </a:p>
        </p:txBody>
      </p:sp>
      <p:sp>
        <p:nvSpPr>
          <p:cNvPr id="7"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2328413" y="4023669"/>
            <a:ext cx="20888426" cy="4239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pPr marL="457200" indent="-457200">
              <a:buFont typeface="Arial" pitchFamily="34" charset="0"/>
              <a:buChar char="•"/>
            </a:pPr>
            <a:r>
              <a:rPr lang="en-IN" sz="3200" dirty="0">
                <a:solidFill>
                  <a:schemeClr val="tx2"/>
                </a:solidFill>
                <a:latin typeface="Roboto" pitchFamily="2" charset="0"/>
                <a:ea typeface="Roboto" pitchFamily="2" charset="0"/>
              </a:rPr>
              <a:t>X education sells online courses to Industry </a:t>
            </a:r>
            <a:r>
              <a:rPr lang="en-IN" sz="3200" dirty="0" smtClean="0">
                <a:solidFill>
                  <a:schemeClr val="tx2"/>
                </a:solidFill>
                <a:latin typeface="Roboto" pitchFamily="2" charset="0"/>
                <a:ea typeface="Roboto" pitchFamily="2" charset="0"/>
              </a:rPr>
              <a:t>Professionals.</a:t>
            </a:r>
          </a:p>
          <a:p>
            <a:pPr marL="457200" indent="-457200">
              <a:buFont typeface="Arial" pitchFamily="34" charset="0"/>
              <a:buChar char="•"/>
            </a:pPr>
            <a:r>
              <a:rPr lang="en-IN" sz="3200" dirty="0">
                <a:solidFill>
                  <a:schemeClr val="tx2"/>
                </a:solidFill>
                <a:latin typeface="Roboto" pitchFamily="2" charset="0"/>
                <a:ea typeface="Roboto" pitchFamily="2" charset="0"/>
              </a:rPr>
              <a:t>X education gets a lots of leads , its lead conversion rate it very poor. </a:t>
            </a:r>
            <a:r>
              <a:rPr lang="en-IN" sz="3200" dirty="0" smtClean="0">
                <a:solidFill>
                  <a:schemeClr val="tx2"/>
                </a:solidFill>
                <a:latin typeface="Roboto" pitchFamily="2" charset="0"/>
                <a:ea typeface="Roboto" pitchFamily="2" charset="0"/>
              </a:rPr>
              <a:t>For example</a:t>
            </a:r>
            <a:r>
              <a:rPr lang="en-IN" sz="3200" dirty="0">
                <a:solidFill>
                  <a:schemeClr val="tx2"/>
                </a:solidFill>
                <a:latin typeface="Roboto" pitchFamily="2" charset="0"/>
                <a:ea typeface="Roboto" pitchFamily="2" charset="0"/>
              </a:rPr>
              <a:t>, if they acquire 100 leads in a day , only about 30 of them </a:t>
            </a:r>
            <a:r>
              <a:rPr lang="en-IN" sz="3200" dirty="0" smtClean="0">
                <a:solidFill>
                  <a:schemeClr val="tx2"/>
                </a:solidFill>
                <a:latin typeface="Roboto" pitchFamily="2" charset="0"/>
                <a:ea typeface="Roboto" pitchFamily="2" charset="0"/>
              </a:rPr>
              <a:t>are converted.</a:t>
            </a:r>
          </a:p>
          <a:p>
            <a:pPr marL="457200" indent="-457200">
              <a:buFont typeface="Arial" pitchFamily="34" charset="0"/>
              <a:buChar char="•"/>
            </a:pPr>
            <a:r>
              <a:rPr lang="en-IN" sz="3200" dirty="0">
                <a:solidFill>
                  <a:schemeClr val="tx2"/>
                </a:solidFill>
                <a:latin typeface="Roboto" pitchFamily="2" charset="0"/>
                <a:ea typeface="Roboto" pitchFamily="2" charset="0"/>
              </a:rPr>
              <a:t>To make this process more efficient ,the company wishes to identify </a:t>
            </a:r>
            <a:r>
              <a:rPr lang="en-IN" sz="3200" dirty="0" smtClean="0">
                <a:solidFill>
                  <a:schemeClr val="tx2"/>
                </a:solidFill>
                <a:latin typeface="Roboto" pitchFamily="2" charset="0"/>
                <a:ea typeface="Roboto" pitchFamily="2" charset="0"/>
              </a:rPr>
              <a:t>the most </a:t>
            </a:r>
            <a:r>
              <a:rPr lang="en-IN" sz="3200" dirty="0">
                <a:solidFill>
                  <a:schemeClr val="tx2"/>
                </a:solidFill>
                <a:latin typeface="Roboto" pitchFamily="2" charset="0"/>
                <a:ea typeface="Roboto" pitchFamily="2" charset="0"/>
              </a:rPr>
              <a:t>potential leads, also known as “Hot Leads</a:t>
            </a:r>
            <a:r>
              <a:rPr lang="en-IN" sz="3200" dirty="0" smtClean="0">
                <a:solidFill>
                  <a:schemeClr val="tx2"/>
                </a:solidFill>
                <a:latin typeface="Roboto" pitchFamily="2" charset="0"/>
                <a:ea typeface="Roboto" pitchFamily="2" charset="0"/>
              </a:rPr>
              <a:t>”.</a:t>
            </a:r>
          </a:p>
          <a:p>
            <a:pPr marL="457200" indent="-457200">
              <a:buFont typeface="Arial" pitchFamily="34" charset="0"/>
              <a:buChar char="•"/>
            </a:pPr>
            <a:r>
              <a:rPr lang="en-IN" sz="3200" dirty="0">
                <a:solidFill>
                  <a:schemeClr val="tx2"/>
                </a:solidFill>
                <a:latin typeface="Roboto" pitchFamily="2" charset="0"/>
                <a:ea typeface="Roboto" pitchFamily="2" charset="0"/>
              </a:rPr>
              <a:t>If they successfully identify this set of leads, the lead conversion </a:t>
            </a:r>
            <a:r>
              <a:rPr lang="en-IN" sz="3200" dirty="0" smtClean="0">
                <a:solidFill>
                  <a:schemeClr val="tx2"/>
                </a:solidFill>
                <a:latin typeface="Roboto" pitchFamily="2" charset="0"/>
                <a:ea typeface="Roboto" pitchFamily="2" charset="0"/>
              </a:rPr>
              <a:t>rate should </a:t>
            </a:r>
            <a:r>
              <a:rPr lang="en-IN" sz="3200" dirty="0">
                <a:solidFill>
                  <a:schemeClr val="tx2"/>
                </a:solidFill>
                <a:latin typeface="Roboto" pitchFamily="2" charset="0"/>
                <a:ea typeface="Roboto" pitchFamily="2" charset="0"/>
              </a:rPr>
              <a:t>go up as the sales team will now be focusing more </a:t>
            </a:r>
            <a:r>
              <a:rPr lang="en-IN" sz="3200" dirty="0" smtClean="0">
                <a:solidFill>
                  <a:schemeClr val="tx2"/>
                </a:solidFill>
                <a:latin typeface="Roboto" pitchFamily="2" charset="0"/>
                <a:ea typeface="Roboto" pitchFamily="2" charset="0"/>
              </a:rPr>
              <a:t>on communicating </a:t>
            </a:r>
            <a:r>
              <a:rPr lang="en-IN" sz="3200" dirty="0">
                <a:solidFill>
                  <a:schemeClr val="tx2"/>
                </a:solidFill>
                <a:latin typeface="Roboto" pitchFamily="2" charset="0"/>
                <a:ea typeface="Roboto" pitchFamily="2" charset="0"/>
              </a:rPr>
              <a:t>with the potential leads rather than making calls </a:t>
            </a:r>
            <a:r>
              <a:rPr lang="en-IN" sz="3200" dirty="0" smtClean="0">
                <a:solidFill>
                  <a:schemeClr val="tx2"/>
                </a:solidFill>
                <a:latin typeface="Roboto" pitchFamily="2" charset="0"/>
                <a:ea typeface="Roboto" pitchFamily="2" charset="0"/>
              </a:rPr>
              <a:t>to everyone</a:t>
            </a:r>
            <a:r>
              <a:rPr lang="en-IN" sz="3200" dirty="0">
                <a:solidFill>
                  <a:schemeClr val="tx2"/>
                </a:solidFill>
                <a:latin typeface="Roboto" pitchFamily="2" charset="0"/>
                <a:ea typeface="Roboto" pitchFamily="2" charset="0"/>
              </a:rPr>
              <a:t>.</a:t>
            </a:r>
            <a:endParaRPr sz="3200" dirty="0">
              <a:solidFill>
                <a:schemeClr val="tx2"/>
              </a:solidFill>
              <a:latin typeface="Roboto" pitchFamily="2" charset="0"/>
              <a:ea typeface="Roboto" pitchFamily="2" charset="0"/>
            </a:endParaRPr>
          </a:p>
        </p:txBody>
      </p:sp>
    </p:spTree>
    <p:extLst>
      <p:ext uri="{BB962C8B-B14F-4D97-AF65-F5344CB8AC3E}">
        <p14:creationId xmlns:p14="http://schemas.microsoft.com/office/powerpoint/2010/main" val="283684304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265155"/>
            <a:ext cx="397063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6000" dirty="0" smtClean="0">
                <a:solidFill>
                  <a:schemeClr val="tx1"/>
                </a:solidFill>
                <a:latin typeface="Roboto" pitchFamily="2" charset="0"/>
                <a:ea typeface="Roboto" pitchFamily="2" charset="0"/>
              </a:rPr>
              <a:t>Conclusion</a:t>
            </a:r>
            <a:endParaRPr lang="en-US" sz="6000" dirty="0">
              <a:solidFill>
                <a:schemeClr val="tx1"/>
              </a:solidFill>
              <a:latin typeface="Roboto" pitchFamily="2" charset="0"/>
              <a:ea typeface="Roboto" pitchFamily="2" charset="0"/>
            </a:endParaRPr>
          </a:p>
        </p:txBody>
      </p:sp>
      <p:sp>
        <p:nvSpPr>
          <p:cNvPr id="4"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2420396" y="2874548"/>
            <a:ext cx="18231661" cy="8966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pPr marL="457200" indent="-457200">
              <a:buFont typeface="Arial" pitchFamily="34" charset="0"/>
              <a:buChar char="•"/>
            </a:pPr>
            <a:r>
              <a:rPr lang="en-IN" sz="3200" dirty="0" smtClean="0">
                <a:solidFill>
                  <a:schemeClr val="tx2"/>
                </a:solidFill>
                <a:latin typeface="Roboto" pitchFamily="2" charset="0"/>
                <a:ea typeface="Roboto" pitchFamily="2" charset="0"/>
              </a:rPr>
              <a:t>To </a:t>
            </a:r>
            <a:r>
              <a:rPr lang="en-IN" sz="3200" dirty="0">
                <a:solidFill>
                  <a:schemeClr val="tx2"/>
                </a:solidFill>
                <a:latin typeface="Roboto" pitchFamily="2" charset="0"/>
                <a:ea typeface="Roboto" pitchFamily="2" charset="0"/>
              </a:rPr>
              <a:t>improve overall lead conversion rate, focus should be on improving lead </a:t>
            </a:r>
            <a:r>
              <a:rPr lang="en-IN" sz="3200" dirty="0" smtClean="0">
                <a:solidFill>
                  <a:schemeClr val="tx2"/>
                </a:solidFill>
                <a:latin typeface="Roboto" pitchFamily="2" charset="0"/>
                <a:ea typeface="Roboto" pitchFamily="2" charset="0"/>
              </a:rPr>
              <a:t>conversion</a:t>
            </a:r>
          </a:p>
          <a:p>
            <a:r>
              <a:rPr lang="en-IN" sz="3200" dirty="0" smtClean="0">
                <a:solidFill>
                  <a:schemeClr val="tx2"/>
                </a:solidFill>
                <a:latin typeface="Roboto" pitchFamily="2" charset="0"/>
                <a:ea typeface="Roboto" pitchFamily="2" charset="0"/>
              </a:rPr>
              <a:t>     of </a:t>
            </a:r>
            <a:r>
              <a:rPr lang="en-IN" sz="3200" dirty="0">
                <a:solidFill>
                  <a:schemeClr val="tx2"/>
                </a:solidFill>
                <a:latin typeface="Roboto" pitchFamily="2" charset="0"/>
                <a:ea typeface="Roboto" pitchFamily="2" charset="0"/>
              </a:rPr>
              <a:t>olark chat, organic search, direct traffic, and </a:t>
            </a:r>
            <a:r>
              <a:rPr lang="en-IN" sz="3200" dirty="0" smtClean="0">
                <a:solidFill>
                  <a:schemeClr val="tx2"/>
                </a:solidFill>
                <a:latin typeface="Roboto" pitchFamily="2" charset="0"/>
                <a:ea typeface="Roboto" pitchFamily="2" charset="0"/>
              </a:rPr>
              <a:t>Google </a:t>
            </a:r>
            <a:r>
              <a:rPr lang="en-IN" sz="3200" dirty="0">
                <a:solidFill>
                  <a:schemeClr val="tx2"/>
                </a:solidFill>
                <a:latin typeface="Roboto" pitchFamily="2" charset="0"/>
                <a:ea typeface="Roboto" pitchFamily="2" charset="0"/>
              </a:rPr>
              <a:t>leads and generate more </a:t>
            </a:r>
            <a:r>
              <a:rPr lang="en-IN" sz="3200" dirty="0" smtClean="0">
                <a:solidFill>
                  <a:schemeClr val="tx2"/>
                </a:solidFill>
                <a:latin typeface="Roboto" pitchFamily="2" charset="0"/>
                <a:ea typeface="Roboto" pitchFamily="2" charset="0"/>
              </a:rPr>
              <a:t>leads from</a:t>
            </a:r>
          </a:p>
          <a:p>
            <a:r>
              <a:rPr lang="en-IN" sz="3200" dirty="0" smtClean="0">
                <a:solidFill>
                  <a:schemeClr val="tx2"/>
                </a:solidFill>
                <a:latin typeface="Roboto" pitchFamily="2" charset="0"/>
                <a:ea typeface="Roboto" pitchFamily="2" charset="0"/>
              </a:rPr>
              <a:t>      reference </a:t>
            </a:r>
            <a:r>
              <a:rPr lang="en-IN" sz="3200" dirty="0">
                <a:solidFill>
                  <a:schemeClr val="tx2"/>
                </a:solidFill>
                <a:latin typeface="Roboto" pitchFamily="2" charset="0"/>
                <a:ea typeface="Roboto" pitchFamily="2" charset="0"/>
              </a:rPr>
              <a:t>and welingak website.</a:t>
            </a:r>
          </a:p>
          <a:p>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smtClean="0">
                <a:solidFill>
                  <a:schemeClr val="tx2"/>
                </a:solidFill>
                <a:latin typeface="Roboto" pitchFamily="2" charset="0"/>
                <a:ea typeface="Roboto" pitchFamily="2" charset="0"/>
              </a:rPr>
              <a:t>Lead </a:t>
            </a:r>
            <a:r>
              <a:rPr lang="en-IN" sz="3200" dirty="0">
                <a:solidFill>
                  <a:schemeClr val="tx2"/>
                </a:solidFill>
                <a:latin typeface="Roboto" pitchFamily="2" charset="0"/>
                <a:ea typeface="Roboto" pitchFamily="2" charset="0"/>
              </a:rPr>
              <a:t>conversion rate, can be improved by focusing more on improving lead </a:t>
            </a:r>
            <a:r>
              <a:rPr lang="en-IN" sz="3200" dirty="0" smtClean="0">
                <a:solidFill>
                  <a:schemeClr val="tx2"/>
                </a:solidFill>
                <a:latin typeface="Roboto" pitchFamily="2" charset="0"/>
                <a:ea typeface="Roboto" pitchFamily="2" charset="0"/>
              </a:rPr>
              <a:t>conversion</a:t>
            </a:r>
          </a:p>
          <a:p>
            <a:r>
              <a:rPr lang="en-IN" sz="3200" dirty="0" smtClean="0">
                <a:solidFill>
                  <a:schemeClr val="tx2"/>
                </a:solidFill>
                <a:latin typeface="Roboto" pitchFamily="2" charset="0"/>
                <a:ea typeface="Roboto" pitchFamily="2" charset="0"/>
              </a:rPr>
              <a:t>    of </a:t>
            </a:r>
            <a:r>
              <a:rPr lang="en-IN" sz="3200" dirty="0">
                <a:solidFill>
                  <a:schemeClr val="tx2"/>
                </a:solidFill>
                <a:latin typeface="Roboto" pitchFamily="2" charset="0"/>
                <a:ea typeface="Roboto" pitchFamily="2" charset="0"/>
              </a:rPr>
              <a:t>API and Landing Page Submission origin and generate more leads from Lead </a:t>
            </a:r>
            <a:r>
              <a:rPr lang="en-IN" sz="3200" dirty="0" smtClean="0">
                <a:solidFill>
                  <a:schemeClr val="tx2"/>
                </a:solidFill>
                <a:latin typeface="Roboto" pitchFamily="2" charset="0"/>
                <a:ea typeface="Roboto" pitchFamily="2" charset="0"/>
              </a:rPr>
              <a:t>Add Form</a:t>
            </a:r>
            <a:endParaRPr lang="en-IN" sz="3200" dirty="0">
              <a:solidFill>
                <a:schemeClr val="tx2"/>
              </a:solidFill>
              <a:latin typeface="Roboto" pitchFamily="2" charset="0"/>
              <a:ea typeface="Roboto" pitchFamily="2" charset="0"/>
            </a:endParaRPr>
          </a:p>
          <a:p>
            <a:pPr marL="457200" indent="-457200">
              <a:buFont typeface="Arial" pitchFamily="34" charset="0"/>
              <a:buChar char="•"/>
            </a:pPr>
            <a:endParaRPr lang="en-IN" sz="3200" dirty="0" smtClean="0">
              <a:solidFill>
                <a:schemeClr val="tx2"/>
              </a:solidFill>
              <a:latin typeface="Roboto" pitchFamily="2" charset="0"/>
              <a:ea typeface="Roboto" pitchFamily="2" charset="0"/>
            </a:endParaRPr>
          </a:p>
          <a:p>
            <a:pPr marL="457200" indent="-457200">
              <a:buFont typeface="Arial" pitchFamily="34" charset="0"/>
              <a:buChar char="•"/>
            </a:pPr>
            <a:r>
              <a:rPr lang="en-IN" sz="3200" dirty="0" smtClean="0">
                <a:solidFill>
                  <a:schemeClr val="tx2"/>
                </a:solidFill>
                <a:latin typeface="Roboto" pitchFamily="2" charset="0"/>
                <a:ea typeface="Roboto" pitchFamily="2" charset="0"/>
              </a:rPr>
              <a:t>Though </a:t>
            </a:r>
            <a:r>
              <a:rPr lang="en-IN" sz="3200" dirty="0">
                <a:solidFill>
                  <a:schemeClr val="tx2"/>
                </a:solidFill>
                <a:latin typeface="Roboto" pitchFamily="2" charset="0"/>
                <a:ea typeface="Roboto" pitchFamily="2" charset="0"/>
              </a:rPr>
              <a:t>Google is the highest source to get leads, the lead conversion through </a:t>
            </a:r>
            <a:r>
              <a:rPr lang="en-IN" sz="3200" dirty="0" smtClean="0">
                <a:solidFill>
                  <a:schemeClr val="tx2"/>
                </a:solidFill>
                <a:latin typeface="Roboto" pitchFamily="2" charset="0"/>
                <a:ea typeface="Roboto" pitchFamily="2" charset="0"/>
              </a:rPr>
              <a:t>Google</a:t>
            </a:r>
            <a:endParaRPr lang="en-IN" sz="3200" dirty="0">
              <a:solidFill>
                <a:schemeClr val="tx2"/>
              </a:solidFill>
              <a:latin typeface="Roboto" pitchFamily="2" charset="0"/>
              <a:ea typeface="Roboto" pitchFamily="2" charset="0"/>
            </a:endParaRPr>
          </a:p>
          <a:p>
            <a:r>
              <a:rPr lang="en-IN" sz="3200" dirty="0" smtClean="0">
                <a:solidFill>
                  <a:schemeClr val="tx2"/>
                </a:solidFill>
                <a:latin typeface="Roboto" pitchFamily="2" charset="0"/>
                <a:ea typeface="Roboto" pitchFamily="2" charset="0"/>
              </a:rPr>
              <a:t>     is </a:t>
            </a:r>
            <a:r>
              <a:rPr lang="en-IN" sz="3200" dirty="0">
                <a:solidFill>
                  <a:schemeClr val="tx2"/>
                </a:solidFill>
                <a:latin typeface="Roboto" pitchFamily="2" charset="0"/>
                <a:ea typeface="Roboto" pitchFamily="2" charset="0"/>
              </a:rPr>
              <a:t>low comparatively. </a:t>
            </a:r>
            <a:endParaRPr lang="en-IN" sz="3200" dirty="0" smtClean="0">
              <a:solidFill>
                <a:schemeClr val="tx2"/>
              </a:solidFill>
              <a:latin typeface="Roboto" pitchFamily="2" charset="0"/>
              <a:ea typeface="Roboto" pitchFamily="2" charset="0"/>
            </a:endParaRPr>
          </a:p>
          <a:p>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Focus on Working Professional which has </a:t>
            </a:r>
            <a:r>
              <a:rPr lang="en-IN" sz="3200" dirty="0" smtClean="0">
                <a:solidFill>
                  <a:schemeClr val="tx2"/>
                </a:solidFill>
                <a:latin typeface="Roboto" pitchFamily="2" charset="0"/>
                <a:ea typeface="Roboto" pitchFamily="2" charset="0"/>
              </a:rPr>
              <a:t>high conversion</a:t>
            </a:r>
          </a:p>
          <a:p>
            <a:pPr marL="457200" indent="-457200">
              <a:buFont typeface="Arial" pitchFamily="34" charset="0"/>
              <a:buChar char="•"/>
            </a:pPr>
            <a:endParaRPr lang="en-IN" sz="3200" dirty="0" smtClean="0">
              <a:solidFill>
                <a:schemeClr val="tx2"/>
              </a:solidFill>
              <a:latin typeface="Roboto" pitchFamily="2" charset="0"/>
              <a:ea typeface="Roboto" pitchFamily="2" charset="0"/>
            </a:endParaRPr>
          </a:p>
          <a:p>
            <a:pPr marL="457200" indent="-457200">
              <a:buFont typeface="Arial" pitchFamily="34" charset="0"/>
              <a:buChar char="•"/>
            </a:pPr>
            <a:r>
              <a:rPr lang="en-IN" sz="3200" dirty="0" smtClean="0">
                <a:solidFill>
                  <a:schemeClr val="tx2"/>
                </a:solidFill>
                <a:latin typeface="Roboto" pitchFamily="2" charset="0"/>
                <a:ea typeface="Roboto" pitchFamily="2" charset="0"/>
              </a:rPr>
              <a:t>Website </a:t>
            </a:r>
            <a:r>
              <a:rPr lang="en-IN" sz="3200" dirty="0">
                <a:solidFill>
                  <a:schemeClr val="tx2"/>
                </a:solidFill>
                <a:latin typeface="Roboto" pitchFamily="2" charset="0"/>
                <a:ea typeface="Roboto" pitchFamily="2" charset="0"/>
              </a:rPr>
              <a:t>should be made more engaging to make leads spend more </a:t>
            </a:r>
            <a:r>
              <a:rPr lang="en-IN" sz="3200" dirty="0" smtClean="0">
                <a:solidFill>
                  <a:schemeClr val="tx2"/>
                </a:solidFill>
                <a:latin typeface="Roboto" pitchFamily="2" charset="0"/>
                <a:ea typeface="Roboto" pitchFamily="2" charset="0"/>
              </a:rPr>
              <a:t>time</a:t>
            </a:r>
          </a:p>
          <a:p>
            <a:endParaRPr lang="en-IN" sz="3200" dirty="0">
              <a:solidFill>
                <a:schemeClr val="tx2"/>
              </a:solidFill>
              <a:latin typeface="Roboto" pitchFamily="2" charset="0"/>
              <a:ea typeface="Roboto" pitchFamily="2" charset="0"/>
            </a:endParaRPr>
          </a:p>
          <a:p>
            <a:pPr marL="457200" indent="-457200">
              <a:buFont typeface="Arial" pitchFamily="34" charset="0"/>
              <a:buChar char="•"/>
            </a:pPr>
            <a:r>
              <a:rPr lang="en-IN" sz="3200" dirty="0">
                <a:solidFill>
                  <a:schemeClr val="tx2"/>
                </a:solidFill>
                <a:latin typeface="Roboto" pitchFamily="2" charset="0"/>
                <a:ea typeface="Roboto" pitchFamily="2" charset="0"/>
              </a:rPr>
              <a:t>Improve the Olark Chat service since this </a:t>
            </a:r>
            <a:r>
              <a:rPr lang="en-IN" sz="3200" dirty="0" smtClean="0">
                <a:solidFill>
                  <a:schemeClr val="tx2"/>
                </a:solidFill>
                <a:latin typeface="Roboto" pitchFamily="2" charset="0"/>
                <a:ea typeface="Roboto" pitchFamily="2" charset="0"/>
              </a:rPr>
              <a:t>is affecting </a:t>
            </a:r>
            <a:r>
              <a:rPr lang="en-IN" sz="3200" dirty="0">
                <a:solidFill>
                  <a:schemeClr val="tx2"/>
                </a:solidFill>
                <a:latin typeface="Roboto" pitchFamily="2" charset="0"/>
                <a:ea typeface="Roboto" pitchFamily="2" charset="0"/>
              </a:rPr>
              <a:t>the conversion negatively</a:t>
            </a:r>
            <a:endParaRPr lang="en-IN" sz="3200" dirty="0">
              <a:solidFill>
                <a:schemeClr val="tx2"/>
              </a:solidFill>
              <a:latin typeface="Roboto" pitchFamily="2" charset="0"/>
              <a:ea typeface="Roboto" pitchFamily="2" charset="0"/>
            </a:endParaRPr>
          </a:p>
        </p:txBody>
      </p:sp>
    </p:spTree>
    <p:extLst>
      <p:ext uri="{BB962C8B-B14F-4D97-AF65-F5344CB8AC3E}">
        <p14:creationId xmlns:p14="http://schemas.microsoft.com/office/powerpoint/2010/main" val="35964706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7984558"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Business Objective</a:t>
            </a:r>
            <a:endParaRPr lang="en-US" sz="7200" dirty="0">
              <a:solidFill>
                <a:schemeClr val="tx1"/>
              </a:solidFill>
              <a:latin typeface="Roboto" pitchFamily="2" charset="0"/>
              <a:ea typeface="Roboto" pitchFamily="2" charset="0"/>
            </a:endParaRPr>
          </a:p>
        </p:txBody>
      </p:sp>
      <p:sp>
        <p:nvSpPr>
          <p:cNvPr id="8"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1525525" y="3399200"/>
            <a:ext cx="20888426" cy="1875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pPr marL="457200" indent="-457200">
              <a:buFont typeface="Arial" pitchFamily="34" charset="0"/>
              <a:buChar char="•"/>
            </a:pPr>
            <a:r>
              <a:rPr lang="en-IN" sz="3200" dirty="0">
                <a:solidFill>
                  <a:schemeClr val="tx2"/>
                </a:solidFill>
                <a:latin typeface="Roboto" pitchFamily="2" charset="0"/>
                <a:ea typeface="Roboto" pitchFamily="2" charset="0"/>
              </a:rPr>
              <a:t>Help X education to select the Most Promising Leads ( Hot Leads</a:t>
            </a:r>
            <a:r>
              <a:rPr lang="en-IN" sz="3200" dirty="0" smtClean="0">
                <a:solidFill>
                  <a:schemeClr val="tx2"/>
                </a:solidFill>
                <a:latin typeface="Roboto" pitchFamily="2" charset="0"/>
                <a:ea typeface="Roboto" pitchFamily="2" charset="0"/>
              </a:rPr>
              <a:t>)</a:t>
            </a:r>
          </a:p>
          <a:p>
            <a:pPr marL="457200" indent="-457200">
              <a:buFont typeface="Arial" pitchFamily="34" charset="0"/>
              <a:buChar char="•"/>
            </a:pPr>
            <a:r>
              <a:rPr lang="en-IN" sz="3200" dirty="0">
                <a:solidFill>
                  <a:schemeClr val="tx2"/>
                </a:solidFill>
                <a:latin typeface="Roboto" pitchFamily="2" charset="0"/>
                <a:ea typeface="Roboto" pitchFamily="2" charset="0"/>
              </a:rPr>
              <a:t>Build the Logistic regression model to assign a lead score value </a:t>
            </a:r>
            <a:r>
              <a:rPr lang="en-IN" sz="3200" dirty="0" smtClean="0">
                <a:solidFill>
                  <a:schemeClr val="tx2"/>
                </a:solidFill>
                <a:latin typeface="Roboto" pitchFamily="2" charset="0"/>
                <a:ea typeface="Roboto" pitchFamily="2" charset="0"/>
              </a:rPr>
              <a:t>between 0 </a:t>
            </a:r>
            <a:r>
              <a:rPr lang="en-IN" sz="3200" dirty="0">
                <a:solidFill>
                  <a:schemeClr val="tx2"/>
                </a:solidFill>
                <a:latin typeface="Roboto" pitchFamily="2" charset="0"/>
                <a:ea typeface="Roboto" pitchFamily="2" charset="0"/>
              </a:rPr>
              <a:t>to 100 to each of the leads which can be used by the company </a:t>
            </a:r>
            <a:r>
              <a:rPr lang="en-IN" sz="3200" dirty="0" smtClean="0">
                <a:solidFill>
                  <a:schemeClr val="tx2"/>
                </a:solidFill>
                <a:latin typeface="Roboto" pitchFamily="2" charset="0"/>
                <a:ea typeface="Roboto" pitchFamily="2" charset="0"/>
              </a:rPr>
              <a:t>to target </a:t>
            </a:r>
            <a:r>
              <a:rPr lang="en-IN" sz="3200" dirty="0">
                <a:solidFill>
                  <a:schemeClr val="tx2"/>
                </a:solidFill>
                <a:latin typeface="Roboto" pitchFamily="2" charset="0"/>
                <a:ea typeface="Roboto" pitchFamily="2" charset="0"/>
              </a:rPr>
              <a:t>Potential Leads</a:t>
            </a:r>
          </a:p>
        </p:txBody>
      </p:sp>
    </p:spTree>
    <p:extLst>
      <p:ext uri="{BB962C8B-B14F-4D97-AF65-F5344CB8AC3E}">
        <p14:creationId xmlns:p14="http://schemas.microsoft.com/office/powerpoint/2010/main" val="137857486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Circle"/>
          <p:cNvSpPr/>
          <p:nvPr/>
        </p:nvSpPr>
        <p:spPr>
          <a:xfrm>
            <a:off x="3474226"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67" name="Circle"/>
          <p:cNvSpPr/>
          <p:nvPr/>
        </p:nvSpPr>
        <p:spPr>
          <a:xfrm>
            <a:off x="3626695"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68" name="Circle"/>
          <p:cNvSpPr/>
          <p:nvPr/>
        </p:nvSpPr>
        <p:spPr>
          <a:xfrm>
            <a:off x="4099667" y="11096304"/>
            <a:ext cx="547551" cy="547551"/>
          </a:xfrm>
          <a:prstGeom prst="ellipse">
            <a:avLst/>
          </a:prstGeom>
          <a:gradFill>
            <a:gsLst>
              <a:gs pos="0">
                <a:schemeClr val="accent1"/>
              </a:gs>
              <a:gs pos="99000">
                <a:schemeClr val="accent2"/>
              </a:gs>
            </a:gsLst>
            <a:lin ang="2707316"/>
          </a:gra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69" name="Circle"/>
          <p:cNvSpPr/>
          <p:nvPr/>
        </p:nvSpPr>
        <p:spPr>
          <a:xfrm>
            <a:off x="4252136"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70" name="Circle"/>
          <p:cNvSpPr/>
          <p:nvPr/>
        </p:nvSpPr>
        <p:spPr>
          <a:xfrm>
            <a:off x="4725108"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71" name="Circle"/>
          <p:cNvSpPr/>
          <p:nvPr/>
        </p:nvSpPr>
        <p:spPr>
          <a:xfrm>
            <a:off x="4877578"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72" name="Circle"/>
          <p:cNvSpPr/>
          <p:nvPr/>
        </p:nvSpPr>
        <p:spPr>
          <a:xfrm>
            <a:off x="5350549"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73" name="Circle"/>
          <p:cNvSpPr/>
          <p:nvPr/>
        </p:nvSpPr>
        <p:spPr>
          <a:xfrm>
            <a:off x="5503019" y="11248773"/>
            <a:ext cx="242612"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74" name="Circle"/>
          <p:cNvSpPr/>
          <p:nvPr/>
        </p:nvSpPr>
        <p:spPr>
          <a:xfrm>
            <a:off x="5975990"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75" name="Circle"/>
          <p:cNvSpPr/>
          <p:nvPr/>
        </p:nvSpPr>
        <p:spPr>
          <a:xfrm>
            <a:off x="6128459"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76" name="Circle"/>
          <p:cNvSpPr/>
          <p:nvPr/>
        </p:nvSpPr>
        <p:spPr>
          <a:xfrm>
            <a:off x="6601431"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77" name="Circle"/>
          <p:cNvSpPr/>
          <p:nvPr/>
        </p:nvSpPr>
        <p:spPr>
          <a:xfrm>
            <a:off x="6753900"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78" name="Circle"/>
          <p:cNvSpPr/>
          <p:nvPr/>
        </p:nvSpPr>
        <p:spPr>
          <a:xfrm>
            <a:off x="7226872"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79" name="Circle"/>
          <p:cNvSpPr/>
          <p:nvPr/>
        </p:nvSpPr>
        <p:spPr>
          <a:xfrm>
            <a:off x="7379341"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80" name="Circle"/>
          <p:cNvSpPr/>
          <p:nvPr/>
        </p:nvSpPr>
        <p:spPr>
          <a:xfrm>
            <a:off x="7852312" y="11096304"/>
            <a:ext cx="547552" cy="547551"/>
          </a:xfrm>
          <a:prstGeom prst="ellipse">
            <a:avLst/>
          </a:prstGeom>
          <a:gradFill>
            <a:gsLst>
              <a:gs pos="0">
                <a:schemeClr val="accent3"/>
              </a:gs>
              <a:gs pos="100000">
                <a:schemeClr val="accent4"/>
              </a:gs>
            </a:gsLst>
            <a:lin ang="2707316"/>
          </a:gra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81" name="Circle"/>
          <p:cNvSpPr/>
          <p:nvPr/>
        </p:nvSpPr>
        <p:spPr>
          <a:xfrm>
            <a:off x="8004781"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82" name="Circle"/>
          <p:cNvSpPr/>
          <p:nvPr/>
        </p:nvSpPr>
        <p:spPr>
          <a:xfrm>
            <a:off x="8477753" y="11096304"/>
            <a:ext cx="547552"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83" name="Circle"/>
          <p:cNvSpPr/>
          <p:nvPr/>
        </p:nvSpPr>
        <p:spPr>
          <a:xfrm>
            <a:off x="8630222" y="11248773"/>
            <a:ext cx="242612"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84" name="Circle"/>
          <p:cNvSpPr/>
          <p:nvPr/>
        </p:nvSpPr>
        <p:spPr>
          <a:xfrm>
            <a:off x="9103194"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85" name="Circle"/>
          <p:cNvSpPr/>
          <p:nvPr/>
        </p:nvSpPr>
        <p:spPr>
          <a:xfrm>
            <a:off x="9255662"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86" name="Circle"/>
          <p:cNvSpPr/>
          <p:nvPr/>
        </p:nvSpPr>
        <p:spPr>
          <a:xfrm>
            <a:off x="9728635"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87" name="Circle"/>
          <p:cNvSpPr/>
          <p:nvPr/>
        </p:nvSpPr>
        <p:spPr>
          <a:xfrm>
            <a:off x="9881103"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88" name="Circle"/>
          <p:cNvSpPr/>
          <p:nvPr/>
        </p:nvSpPr>
        <p:spPr>
          <a:xfrm>
            <a:off x="10354076"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89" name="Circle"/>
          <p:cNvSpPr/>
          <p:nvPr/>
        </p:nvSpPr>
        <p:spPr>
          <a:xfrm>
            <a:off x="10506544"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90" name="Circle"/>
          <p:cNvSpPr/>
          <p:nvPr/>
        </p:nvSpPr>
        <p:spPr>
          <a:xfrm>
            <a:off x="10979517"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1" name="Circle"/>
          <p:cNvSpPr/>
          <p:nvPr/>
        </p:nvSpPr>
        <p:spPr>
          <a:xfrm>
            <a:off x="11131985"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92" name="Circle"/>
          <p:cNvSpPr/>
          <p:nvPr/>
        </p:nvSpPr>
        <p:spPr>
          <a:xfrm>
            <a:off x="11604958" y="11096304"/>
            <a:ext cx="547551" cy="547551"/>
          </a:xfrm>
          <a:prstGeom prst="ellipse">
            <a:avLst/>
          </a:prstGeom>
          <a:gradFill>
            <a:gsLst>
              <a:gs pos="0">
                <a:schemeClr val="accent5"/>
              </a:gs>
              <a:gs pos="100000">
                <a:schemeClr val="accent6"/>
              </a:gs>
            </a:gsLst>
            <a:lin ang="2707316"/>
          </a:gra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93" name="Circle"/>
          <p:cNvSpPr/>
          <p:nvPr/>
        </p:nvSpPr>
        <p:spPr>
          <a:xfrm>
            <a:off x="11757426"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94" name="Circle"/>
          <p:cNvSpPr/>
          <p:nvPr/>
        </p:nvSpPr>
        <p:spPr>
          <a:xfrm>
            <a:off x="12230399"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5" name="Circle"/>
          <p:cNvSpPr/>
          <p:nvPr/>
        </p:nvSpPr>
        <p:spPr>
          <a:xfrm>
            <a:off x="12382867"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96" name="Circle"/>
          <p:cNvSpPr/>
          <p:nvPr/>
        </p:nvSpPr>
        <p:spPr>
          <a:xfrm>
            <a:off x="12855840"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7" name="Circle"/>
          <p:cNvSpPr/>
          <p:nvPr/>
        </p:nvSpPr>
        <p:spPr>
          <a:xfrm>
            <a:off x="13008308"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698" name="Circle"/>
          <p:cNvSpPr/>
          <p:nvPr/>
        </p:nvSpPr>
        <p:spPr>
          <a:xfrm>
            <a:off x="13481279"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9" name="Circle"/>
          <p:cNvSpPr/>
          <p:nvPr/>
        </p:nvSpPr>
        <p:spPr>
          <a:xfrm>
            <a:off x="13633749"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00" name="Circle"/>
          <p:cNvSpPr/>
          <p:nvPr/>
        </p:nvSpPr>
        <p:spPr>
          <a:xfrm>
            <a:off x="14106721" y="11096304"/>
            <a:ext cx="547552"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1" name="Circle"/>
          <p:cNvSpPr/>
          <p:nvPr/>
        </p:nvSpPr>
        <p:spPr>
          <a:xfrm>
            <a:off x="14259191"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02" name="Circle"/>
          <p:cNvSpPr/>
          <p:nvPr/>
        </p:nvSpPr>
        <p:spPr>
          <a:xfrm>
            <a:off x="14732162"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3" name="Circle"/>
          <p:cNvSpPr/>
          <p:nvPr/>
        </p:nvSpPr>
        <p:spPr>
          <a:xfrm>
            <a:off x="14884632"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04" name="Circle"/>
          <p:cNvSpPr/>
          <p:nvPr/>
        </p:nvSpPr>
        <p:spPr>
          <a:xfrm>
            <a:off x="15357603" y="11096304"/>
            <a:ext cx="547551" cy="547551"/>
          </a:xfrm>
          <a:prstGeom prst="ellipse">
            <a:avLst/>
          </a:prstGeom>
          <a:gradFill>
            <a:gsLst>
              <a:gs pos="0">
                <a:schemeClr val="accent1"/>
              </a:gs>
              <a:gs pos="99000">
                <a:schemeClr val="accent2"/>
              </a:gs>
            </a:gsLst>
            <a:lin ang="2707316"/>
          </a:gra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05" name="Circle"/>
          <p:cNvSpPr/>
          <p:nvPr/>
        </p:nvSpPr>
        <p:spPr>
          <a:xfrm>
            <a:off x="15510073"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06" name="Circle"/>
          <p:cNvSpPr/>
          <p:nvPr/>
        </p:nvSpPr>
        <p:spPr>
          <a:xfrm>
            <a:off x="15983044"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7" name="Circle"/>
          <p:cNvSpPr/>
          <p:nvPr/>
        </p:nvSpPr>
        <p:spPr>
          <a:xfrm>
            <a:off x="16135514"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08" name="Circle"/>
          <p:cNvSpPr/>
          <p:nvPr/>
        </p:nvSpPr>
        <p:spPr>
          <a:xfrm>
            <a:off x="16608485"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9" name="Circle"/>
          <p:cNvSpPr/>
          <p:nvPr/>
        </p:nvSpPr>
        <p:spPr>
          <a:xfrm>
            <a:off x="16760955"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10" name="Circle"/>
          <p:cNvSpPr/>
          <p:nvPr/>
        </p:nvSpPr>
        <p:spPr>
          <a:xfrm>
            <a:off x="17233926"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11" name="Circle"/>
          <p:cNvSpPr/>
          <p:nvPr/>
        </p:nvSpPr>
        <p:spPr>
          <a:xfrm>
            <a:off x="17386396" y="11248773"/>
            <a:ext cx="242612"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12" name="Circle"/>
          <p:cNvSpPr/>
          <p:nvPr/>
        </p:nvSpPr>
        <p:spPr>
          <a:xfrm>
            <a:off x="17859367"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13" name="Circle"/>
          <p:cNvSpPr/>
          <p:nvPr/>
        </p:nvSpPr>
        <p:spPr>
          <a:xfrm>
            <a:off x="18011837" y="11248773"/>
            <a:ext cx="242612"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14" name="Circle"/>
          <p:cNvSpPr/>
          <p:nvPr/>
        </p:nvSpPr>
        <p:spPr>
          <a:xfrm>
            <a:off x="18484808" y="11096304"/>
            <a:ext cx="547551"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15" name="Circle"/>
          <p:cNvSpPr/>
          <p:nvPr/>
        </p:nvSpPr>
        <p:spPr>
          <a:xfrm>
            <a:off x="18637277"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16" name="Circle"/>
          <p:cNvSpPr/>
          <p:nvPr/>
        </p:nvSpPr>
        <p:spPr>
          <a:xfrm>
            <a:off x="19856995" y="11096304"/>
            <a:ext cx="547551" cy="547551"/>
          </a:xfrm>
          <a:prstGeom prst="ellipse">
            <a:avLst/>
          </a:prstGeom>
          <a:gradFill>
            <a:gsLst>
              <a:gs pos="0">
                <a:schemeClr val="accent3"/>
              </a:gs>
              <a:gs pos="100000">
                <a:schemeClr val="accent4"/>
              </a:gs>
            </a:gsLst>
            <a:lin ang="2707316"/>
          </a:gra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17" name="Circle"/>
          <p:cNvSpPr/>
          <p:nvPr/>
        </p:nvSpPr>
        <p:spPr>
          <a:xfrm>
            <a:off x="20009464" y="11248773"/>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18" name="Circle"/>
          <p:cNvSpPr/>
          <p:nvPr/>
        </p:nvSpPr>
        <p:spPr>
          <a:xfrm>
            <a:off x="19135755" y="11092139"/>
            <a:ext cx="547552" cy="547551"/>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19" name="Circle"/>
          <p:cNvSpPr/>
          <p:nvPr/>
        </p:nvSpPr>
        <p:spPr>
          <a:xfrm>
            <a:off x="19288225" y="11244608"/>
            <a:ext cx="242613" cy="242612"/>
          </a:xfrm>
          <a:prstGeom prst="ellipse">
            <a:avLst/>
          </a:prstGeom>
          <a:solidFill>
            <a:srgbClr val="FFFFFF"/>
          </a:solidFill>
          <a:ln w="12700">
            <a:miter lim="400000"/>
          </a:ln>
        </p:spPr>
        <p:txBody>
          <a:bodyPr lIns="0" tIns="0" rIns="0" bIns="0" anchor="ctr"/>
          <a:lstStyle/>
          <a:p>
            <a:pPr defTabSz="1528703">
              <a:defRPr sz="5400" b="0">
                <a:solidFill>
                  <a:srgbClr val="FFFFFF"/>
                </a:solidFill>
                <a:latin typeface="+mn-lt"/>
                <a:ea typeface="+mn-ea"/>
                <a:cs typeface="+mn-cs"/>
                <a:sym typeface="Helvetica Neue Medium"/>
              </a:defRPr>
            </a:pPr>
            <a:endParaRPr/>
          </a:p>
        </p:txBody>
      </p:sp>
      <p:sp>
        <p:nvSpPr>
          <p:cNvPr id="1722" name="Lorem ipsum dolor sit amet, consectetur adipiscing elit sed"/>
          <p:cNvSpPr txBox="1"/>
          <p:nvPr/>
        </p:nvSpPr>
        <p:spPr>
          <a:xfrm>
            <a:off x="1989814" y="8016195"/>
            <a:ext cx="4411171" cy="2257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sz="2000" b="0">
                <a:solidFill>
                  <a:srgbClr val="5B6896"/>
                </a:solidFill>
                <a:latin typeface="DM Sans Regular"/>
                <a:ea typeface="DM Sans Regular"/>
                <a:cs typeface="DM Sans Regular"/>
                <a:sym typeface="DM Sans Regular"/>
              </a:defRPr>
            </a:lvl1pPr>
          </a:lstStyle>
          <a:p>
            <a:r>
              <a:rPr lang="en-IN" sz="2800" dirty="0">
                <a:solidFill>
                  <a:schemeClr val="tx2"/>
                </a:solidFill>
                <a:latin typeface="Roboto" pitchFamily="2" charset="0"/>
                <a:ea typeface="Roboto" pitchFamily="2" charset="0"/>
              </a:rPr>
              <a:t>Checking </a:t>
            </a:r>
            <a:r>
              <a:rPr lang="en-IN" sz="2800" dirty="0" smtClean="0">
                <a:solidFill>
                  <a:schemeClr val="tx2"/>
                </a:solidFill>
                <a:latin typeface="Roboto" pitchFamily="2" charset="0"/>
                <a:ea typeface="Roboto" pitchFamily="2" charset="0"/>
              </a:rPr>
              <a:t>the information</a:t>
            </a:r>
            <a:r>
              <a:rPr lang="en-IN" sz="2800" dirty="0">
                <a:solidFill>
                  <a:schemeClr val="tx2"/>
                </a:solidFill>
                <a:latin typeface="Roboto" pitchFamily="2" charset="0"/>
                <a:ea typeface="Roboto" pitchFamily="2" charset="0"/>
              </a:rPr>
              <a:t>,</a:t>
            </a:r>
          </a:p>
          <a:p>
            <a:r>
              <a:rPr lang="en-IN" sz="2800" dirty="0">
                <a:solidFill>
                  <a:schemeClr val="tx2"/>
                </a:solidFill>
                <a:latin typeface="Roboto" pitchFamily="2" charset="0"/>
                <a:ea typeface="Roboto" pitchFamily="2" charset="0"/>
              </a:rPr>
              <a:t>numerical description,</a:t>
            </a:r>
          </a:p>
          <a:p>
            <a:r>
              <a:rPr lang="en-IN" sz="2800" dirty="0">
                <a:solidFill>
                  <a:schemeClr val="tx2"/>
                </a:solidFill>
                <a:latin typeface="Roboto" pitchFamily="2" charset="0"/>
                <a:ea typeface="Roboto" pitchFamily="2" charset="0"/>
              </a:rPr>
              <a:t>null </a:t>
            </a:r>
            <a:r>
              <a:rPr lang="en-IN" sz="2800" dirty="0" smtClean="0">
                <a:solidFill>
                  <a:schemeClr val="tx2"/>
                </a:solidFill>
                <a:latin typeface="Roboto" pitchFamily="2" charset="0"/>
                <a:ea typeface="Roboto" pitchFamily="2" charset="0"/>
              </a:rPr>
              <a:t>values treatment,</a:t>
            </a:r>
            <a:endParaRPr lang="en-IN" sz="2800" dirty="0">
              <a:solidFill>
                <a:schemeClr val="tx2"/>
              </a:solidFill>
              <a:latin typeface="Roboto" pitchFamily="2" charset="0"/>
              <a:ea typeface="Roboto" pitchFamily="2" charset="0"/>
            </a:endParaRPr>
          </a:p>
          <a:p>
            <a:r>
              <a:rPr lang="en-IN" sz="2800" dirty="0">
                <a:solidFill>
                  <a:schemeClr val="tx2"/>
                </a:solidFill>
                <a:latin typeface="Roboto" pitchFamily="2" charset="0"/>
                <a:ea typeface="Roboto" pitchFamily="2" charset="0"/>
              </a:rPr>
              <a:t>and removing unwanted</a:t>
            </a:r>
          </a:p>
          <a:p>
            <a:r>
              <a:rPr lang="en-IN" sz="2800" dirty="0">
                <a:solidFill>
                  <a:schemeClr val="tx2"/>
                </a:solidFill>
                <a:latin typeface="Roboto" pitchFamily="2" charset="0"/>
                <a:ea typeface="Roboto" pitchFamily="2" charset="0"/>
              </a:rPr>
              <a:t>columns.</a:t>
            </a:r>
            <a:endParaRPr sz="2800" dirty="0">
              <a:solidFill>
                <a:schemeClr val="tx2"/>
              </a:solidFill>
              <a:latin typeface="Roboto" pitchFamily="2" charset="0"/>
              <a:ea typeface="Roboto" pitchFamily="2" charset="0"/>
            </a:endParaRPr>
          </a:p>
        </p:txBody>
      </p:sp>
      <p:sp>
        <p:nvSpPr>
          <p:cNvPr id="1723" name="Title Text"/>
          <p:cNvSpPr txBox="1"/>
          <p:nvPr/>
        </p:nvSpPr>
        <p:spPr>
          <a:xfrm>
            <a:off x="6757064" y="3452511"/>
            <a:ext cx="265200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b="0">
                <a:solidFill>
                  <a:srgbClr val="231A69"/>
                </a:solidFill>
                <a:latin typeface="DM Sans Medium"/>
                <a:ea typeface="DM Sans Medium"/>
                <a:cs typeface="DM Sans Medium"/>
                <a:sym typeface="DM Sans Medium"/>
              </a:defRPr>
            </a:lvl1pPr>
          </a:lstStyle>
          <a:p>
            <a:r>
              <a:rPr lang="en-IN" sz="3200" b="1" dirty="0" smtClean="0">
                <a:solidFill>
                  <a:schemeClr val="tx1"/>
                </a:solidFill>
                <a:latin typeface="Roboto" pitchFamily="2" charset="0"/>
                <a:ea typeface="Roboto" pitchFamily="2" charset="0"/>
              </a:rPr>
              <a:t>EDA and </a:t>
            </a:r>
            <a:r>
              <a:rPr lang="en-IN" sz="3200" b="1" dirty="0">
                <a:solidFill>
                  <a:schemeClr val="tx1"/>
                </a:solidFill>
                <a:latin typeface="Roboto" pitchFamily="2" charset="0"/>
                <a:ea typeface="Roboto" pitchFamily="2" charset="0"/>
              </a:rPr>
              <a:t>Data</a:t>
            </a:r>
          </a:p>
          <a:p>
            <a:r>
              <a:rPr lang="en-IN" sz="3200" b="1" dirty="0">
                <a:solidFill>
                  <a:schemeClr val="tx1"/>
                </a:solidFill>
                <a:latin typeface="Roboto" pitchFamily="2" charset="0"/>
                <a:ea typeface="Roboto" pitchFamily="2" charset="0"/>
              </a:rPr>
              <a:t>Preparation</a:t>
            </a:r>
            <a:endParaRPr sz="3200" b="1" dirty="0">
              <a:solidFill>
                <a:schemeClr val="tx1"/>
              </a:solidFill>
              <a:latin typeface="Roboto" pitchFamily="2" charset="0"/>
              <a:ea typeface="Roboto" pitchFamily="2" charset="0"/>
            </a:endParaRPr>
          </a:p>
        </p:txBody>
      </p:sp>
      <p:sp>
        <p:nvSpPr>
          <p:cNvPr id="1724" name="Line"/>
          <p:cNvSpPr/>
          <p:nvPr/>
        </p:nvSpPr>
        <p:spPr>
          <a:xfrm flipV="1">
            <a:off x="4373442" y="10342749"/>
            <a:ext cx="0" cy="583485"/>
          </a:xfrm>
          <a:prstGeom prst="line">
            <a:avLst/>
          </a:prstGeom>
          <a:ln w="25400">
            <a:solidFill>
              <a:schemeClr val="tx2"/>
            </a:solidFill>
            <a:custDash>
              <a:ds d="200000" sp="200000"/>
            </a:custDash>
            <a:miter lim="400000"/>
          </a:ln>
        </p:spPr>
        <p:txBody>
          <a:bodyPr lIns="50800" tIns="50800" rIns="50800" bIns="50800" anchor="ctr"/>
          <a:lstStyle/>
          <a:p>
            <a:endParaRPr/>
          </a:p>
        </p:txBody>
      </p:sp>
      <p:sp>
        <p:nvSpPr>
          <p:cNvPr id="1729" name="Line"/>
          <p:cNvSpPr/>
          <p:nvPr/>
        </p:nvSpPr>
        <p:spPr>
          <a:xfrm flipV="1">
            <a:off x="8103785" y="8351155"/>
            <a:ext cx="0" cy="2575079"/>
          </a:xfrm>
          <a:prstGeom prst="line">
            <a:avLst/>
          </a:prstGeom>
          <a:ln w="25400">
            <a:solidFill>
              <a:schemeClr val="tx2"/>
            </a:solidFill>
            <a:custDash>
              <a:ds d="200000" sp="200000"/>
            </a:custDash>
            <a:miter lim="400000"/>
          </a:ln>
        </p:spPr>
        <p:txBody>
          <a:bodyPr lIns="50800" tIns="50800" rIns="50800" bIns="50800" anchor="ctr"/>
          <a:lstStyle/>
          <a:p>
            <a:endParaRPr/>
          </a:p>
        </p:txBody>
      </p:sp>
      <p:sp>
        <p:nvSpPr>
          <p:cNvPr id="1734" name="Line"/>
          <p:cNvSpPr/>
          <p:nvPr/>
        </p:nvSpPr>
        <p:spPr>
          <a:xfrm flipH="1" flipV="1">
            <a:off x="11878732" y="10634490"/>
            <a:ext cx="0" cy="291741"/>
          </a:xfrm>
          <a:prstGeom prst="line">
            <a:avLst/>
          </a:prstGeom>
          <a:ln w="25400">
            <a:solidFill>
              <a:schemeClr val="tx2"/>
            </a:solidFill>
            <a:custDash>
              <a:ds d="200000" sp="200000"/>
            </a:custDash>
            <a:miter lim="400000"/>
          </a:ln>
        </p:spPr>
        <p:txBody>
          <a:bodyPr lIns="50800" tIns="50800" rIns="50800" bIns="50800" anchor="ctr"/>
          <a:lstStyle/>
          <a:p>
            <a:endParaRPr/>
          </a:p>
        </p:txBody>
      </p:sp>
      <p:sp>
        <p:nvSpPr>
          <p:cNvPr id="1739" name="Line"/>
          <p:cNvSpPr/>
          <p:nvPr/>
        </p:nvSpPr>
        <p:spPr>
          <a:xfrm flipV="1">
            <a:off x="15631377" y="8430716"/>
            <a:ext cx="0" cy="2495516"/>
          </a:xfrm>
          <a:prstGeom prst="line">
            <a:avLst/>
          </a:prstGeom>
          <a:ln w="25400">
            <a:solidFill>
              <a:schemeClr val="tx2"/>
            </a:solidFill>
            <a:custDash>
              <a:ds d="200000" sp="200000"/>
            </a:custDash>
            <a:miter lim="400000"/>
          </a:ln>
        </p:spPr>
        <p:txBody>
          <a:bodyPr lIns="50800" tIns="50800" rIns="50800" bIns="50800" anchor="ctr"/>
          <a:lstStyle/>
          <a:p>
            <a:endParaRPr/>
          </a:p>
        </p:txBody>
      </p:sp>
      <p:sp>
        <p:nvSpPr>
          <p:cNvPr id="1744" name="Line"/>
          <p:cNvSpPr/>
          <p:nvPr/>
        </p:nvSpPr>
        <p:spPr>
          <a:xfrm flipV="1">
            <a:off x="20130770" y="10342746"/>
            <a:ext cx="0" cy="583485"/>
          </a:xfrm>
          <a:prstGeom prst="line">
            <a:avLst/>
          </a:prstGeom>
          <a:ln w="25400">
            <a:solidFill>
              <a:schemeClr val="tx2"/>
            </a:solidFill>
            <a:custDash>
              <a:ds d="200000" sp="200000"/>
            </a:custDash>
            <a:miter lim="400000"/>
          </a:ln>
        </p:spPr>
        <p:txBody>
          <a:bodyPr lIns="50800" tIns="50800" rIns="50800" bIns="50800" anchor="ctr"/>
          <a:lstStyle/>
          <a:p>
            <a:endParaRPr/>
          </a:p>
        </p:txBody>
      </p:sp>
      <p:sp>
        <p:nvSpPr>
          <p:cNvPr id="82" name="Business Plan 2.0"/>
          <p:cNvSpPr txBox="1"/>
          <p:nvPr/>
        </p:nvSpPr>
        <p:spPr>
          <a:xfrm>
            <a:off x="3018400" y="1172823"/>
            <a:ext cx="7838684"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Approach</a:t>
            </a:r>
            <a:endParaRPr lang="en-US" sz="7200" dirty="0">
              <a:solidFill>
                <a:schemeClr val="tx1"/>
              </a:solidFill>
              <a:latin typeface="Roboto" pitchFamily="2" charset="0"/>
              <a:ea typeface="Roboto" pitchFamily="2" charset="0"/>
            </a:endParaRPr>
          </a:p>
        </p:txBody>
      </p:sp>
      <p:sp>
        <p:nvSpPr>
          <p:cNvPr id="83" name="Lorem ipsum dolor sit amet, consectetur adipiscing elit sed"/>
          <p:cNvSpPr txBox="1"/>
          <p:nvPr/>
        </p:nvSpPr>
        <p:spPr>
          <a:xfrm>
            <a:off x="6167450" y="4801466"/>
            <a:ext cx="3745752" cy="35496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sz="2000" b="0">
                <a:solidFill>
                  <a:srgbClr val="5B6896"/>
                </a:solidFill>
                <a:latin typeface="DM Sans Regular"/>
                <a:ea typeface="DM Sans Regular"/>
                <a:cs typeface="DM Sans Regular"/>
                <a:sym typeface="DM Sans Regular"/>
              </a:defRPr>
            </a:lvl1pPr>
          </a:lstStyle>
          <a:p>
            <a:r>
              <a:rPr lang="en-IN" sz="2800" dirty="0">
                <a:solidFill>
                  <a:schemeClr val="tx2"/>
                </a:solidFill>
                <a:latin typeface="Roboto" pitchFamily="2" charset="0"/>
                <a:ea typeface="Roboto" pitchFamily="2" charset="0"/>
              </a:rPr>
              <a:t>Analysing the each</a:t>
            </a:r>
          </a:p>
          <a:p>
            <a:r>
              <a:rPr lang="en-IN" sz="2800" dirty="0" smtClean="0">
                <a:solidFill>
                  <a:schemeClr val="tx2"/>
                </a:solidFill>
                <a:latin typeface="Roboto" pitchFamily="2" charset="0"/>
                <a:ea typeface="Roboto" pitchFamily="2" charset="0"/>
              </a:rPr>
              <a:t>variable behaviour with respect to target variable</a:t>
            </a:r>
            <a:r>
              <a:rPr lang="en-IN" sz="2800" dirty="0">
                <a:solidFill>
                  <a:schemeClr val="tx2"/>
                </a:solidFill>
                <a:latin typeface="Roboto" pitchFamily="2" charset="0"/>
                <a:ea typeface="Roboto" pitchFamily="2" charset="0"/>
              </a:rPr>
              <a:t>, </a:t>
            </a:r>
            <a:r>
              <a:rPr lang="en-IN" sz="2800" dirty="0" smtClean="0">
                <a:solidFill>
                  <a:schemeClr val="tx2"/>
                </a:solidFill>
                <a:latin typeface="Roboto" pitchFamily="2" charset="0"/>
                <a:ea typeface="Roboto" pitchFamily="2" charset="0"/>
              </a:rPr>
              <a:t>creating dummy variables</a:t>
            </a:r>
            <a:r>
              <a:rPr lang="en-IN" sz="2800" dirty="0">
                <a:solidFill>
                  <a:schemeClr val="tx2"/>
                </a:solidFill>
                <a:latin typeface="Roboto" pitchFamily="2" charset="0"/>
                <a:ea typeface="Roboto" pitchFamily="2" charset="0"/>
              </a:rPr>
              <a:t>, Train-test split,</a:t>
            </a:r>
          </a:p>
          <a:p>
            <a:r>
              <a:rPr lang="en-IN" sz="2800" dirty="0">
                <a:solidFill>
                  <a:schemeClr val="tx2"/>
                </a:solidFill>
                <a:latin typeface="Roboto" pitchFamily="2" charset="0"/>
                <a:ea typeface="Roboto" pitchFamily="2" charset="0"/>
              </a:rPr>
              <a:t>Scaling of data and RFE</a:t>
            </a:r>
          </a:p>
        </p:txBody>
      </p:sp>
      <p:sp>
        <p:nvSpPr>
          <p:cNvPr id="84" name="Title Text"/>
          <p:cNvSpPr txBox="1"/>
          <p:nvPr/>
        </p:nvSpPr>
        <p:spPr>
          <a:xfrm>
            <a:off x="2767020" y="6258702"/>
            <a:ext cx="2895346"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b="0">
                <a:solidFill>
                  <a:srgbClr val="231A69"/>
                </a:solidFill>
                <a:latin typeface="DM Sans Medium"/>
                <a:ea typeface="DM Sans Medium"/>
                <a:cs typeface="DM Sans Medium"/>
                <a:sym typeface="DM Sans Medium"/>
              </a:defRPr>
            </a:lvl1pPr>
          </a:lstStyle>
          <a:p>
            <a:r>
              <a:rPr lang="en-US" sz="3200" b="1" dirty="0">
                <a:solidFill>
                  <a:schemeClr val="tx1"/>
                </a:solidFill>
                <a:latin typeface="Roboto" pitchFamily="2" charset="0"/>
                <a:ea typeface="Roboto" pitchFamily="2" charset="0"/>
              </a:rPr>
              <a:t>Data Inspection</a:t>
            </a:r>
          </a:p>
          <a:p>
            <a:r>
              <a:rPr lang="en-US" sz="3200" b="1" dirty="0">
                <a:solidFill>
                  <a:schemeClr val="tx1"/>
                </a:solidFill>
                <a:latin typeface="Roboto" pitchFamily="2" charset="0"/>
                <a:ea typeface="Roboto" pitchFamily="2" charset="0"/>
              </a:rPr>
              <a:t>and Cleaning</a:t>
            </a:r>
            <a:endParaRPr sz="3200" b="1" dirty="0">
              <a:solidFill>
                <a:schemeClr val="tx1"/>
              </a:solidFill>
              <a:latin typeface="Roboto" pitchFamily="2" charset="0"/>
              <a:ea typeface="Roboto" pitchFamily="2" charset="0"/>
            </a:endParaRPr>
          </a:p>
        </p:txBody>
      </p:sp>
      <p:sp>
        <p:nvSpPr>
          <p:cNvPr id="85" name="Lorem ipsum dolor sit amet, consectetur adipiscing elit sed"/>
          <p:cNvSpPr txBox="1"/>
          <p:nvPr/>
        </p:nvSpPr>
        <p:spPr>
          <a:xfrm>
            <a:off x="10033149" y="7429193"/>
            <a:ext cx="3858020" cy="3118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sz="2000" b="0">
                <a:solidFill>
                  <a:srgbClr val="5B6896"/>
                </a:solidFill>
                <a:latin typeface="DM Sans Regular"/>
                <a:ea typeface="DM Sans Regular"/>
                <a:cs typeface="DM Sans Regular"/>
                <a:sym typeface="DM Sans Regular"/>
              </a:defRPr>
            </a:lvl1pPr>
          </a:lstStyle>
          <a:p>
            <a:r>
              <a:rPr lang="en-IN" sz="2800" dirty="0" smtClean="0">
                <a:solidFill>
                  <a:schemeClr val="tx2"/>
                </a:solidFill>
                <a:latin typeface="Roboto" pitchFamily="2" charset="0"/>
                <a:ea typeface="Roboto" pitchFamily="2" charset="0"/>
              </a:rPr>
              <a:t>Building the model with features selected by </a:t>
            </a:r>
            <a:r>
              <a:rPr lang="en-IN" sz="2800" dirty="0">
                <a:solidFill>
                  <a:schemeClr val="tx2"/>
                </a:solidFill>
                <a:latin typeface="Roboto" pitchFamily="2" charset="0"/>
                <a:ea typeface="Roboto" pitchFamily="2" charset="0"/>
              </a:rPr>
              <a:t>RFE. Features to be eliminated</a:t>
            </a:r>
          </a:p>
          <a:p>
            <a:r>
              <a:rPr lang="en-IN" sz="2800" dirty="0">
                <a:solidFill>
                  <a:schemeClr val="tx2"/>
                </a:solidFill>
                <a:latin typeface="Roboto" pitchFamily="2" charset="0"/>
                <a:ea typeface="Roboto" pitchFamily="2" charset="0"/>
              </a:rPr>
              <a:t>one by one having high </a:t>
            </a:r>
            <a:r>
              <a:rPr lang="en-IN" sz="2800" dirty="0" smtClean="0">
                <a:solidFill>
                  <a:schemeClr val="tx2"/>
                </a:solidFill>
                <a:latin typeface="Roboto" pitchFamily="2" charset="0"/>
                <a:ea typeface="Roboto" pitchFamily="2" charset="0"/>
              </a:rPr>
              <a:t>P-values</a:t>
            </a:r>
            <a:endParaRPr lang="en-IN" sz="2800" dirty="0">
              <a:solidFill>
                <a:schemeClr val="tx2"/>
              </a:solidFill>
              <a:latin typeface="Roboto" pitchFamily="2" charset="0"/>
              <a:ea typeface="Roboto" pitchFamily="2" charset="0"/>
            </a:endParaRPr>
          </a:p>
          <a:p>
            <a:r>
              <a:rPr lang="en-IN" sz="2800" dirty="0">
                <a:solidFill>
                  <a:schemeClr val="tx2"/>
                </a:solidFill>
                <a:latin typeface="Roboto" pitchFamily="2" charset="0"/>
                <a:ea typeface="Roboto" pitchFamily="2" charset="0"/>
              </a:rPr>
              <a:t>and VIF. </a:t>
            </a:r>
          </a:p>
        </p:txBody>
      </p:sp>
      <p:sp>
        <p:nvSpPr>
          <p:cNvPr id="86" name="Title Text"/>
          <p:cNvSpPr txBox="1"/>
          <p:nvPr/>
        </p:nvSpPr>
        <p:spPr>
          <a:xfrm>
            <a:off x="10150071" y="5742646"/>
            <a:ext cx="347886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b="0">
                <a:solidFill>
                  <a:srgbClr val="231A69"/>
                </a:solidFill>
                <a:latin typeface="DM Sans Medium"/>
                <a:ea typeface="DM Sans Medium"/>
                <a:cs typeface="DM Sans Medium"/>
                <a:sym typeface="DM Sans Medium"/>
              </a:defRPr>
            </a:lvl1pPr>
          </a:lstStyle>
          <a:p>
            <a:r>
              <a:rPr lang="en-IN" sz="3200" b="1" dirty="0">
                <a:solidFill>
                  <a:schemeClr val="tx1"/>
                </a:solidFill>
                <a:latin typeface="Roboto" pitchFamily="2" charset="0"/>
                <a:ea typeface="Roboto" pitchFamily="2" charset="0"/>
              </a:rPr>
              <a:t>Building a </a:t>
            </a:r>
            <a:r>
              <a:rPr lang="en-IN" sz="3200" b="1" dirty="0" smtClean="0">
                <a:solidFill>
                  <a:schemeClr val="tx1"/>
                </a:solidFill>
                <a:latin typeface="Roboto" pitchFamily="2" charset="0"/>
                <a:ea typeface="Roboto" pitchFamily="2" charset="0"/>
              </a:rPr>
              <a:t>Logistic</a:t>
            </a:r>
            <a:endParaRPr lang="en-IN" sz="3200" b="1" dirty="0">
              <a:solidFill>
                <a:schemeClr val="tx1"/>
              </a:solidFill>
              <a:latin typeface="Roboto" pitchFamily="2" charset="0"/>
              <a:ea typeface="Roboto" pitchFamily="2" charset="0"/>
            </a:endParaRPr>
          </a:p>
          <a:p>
            <a:r>
              <a:rPr lang="en-IN" sz="3200" b="1" dirty="0">
                <a:solidFill>
                  <a:schemeClr val="tx1"/>
                </a:solidFill>
                <a:latin typeface="Roboto" pitchFamily="2" charset="0"/>
                <a:ea typeface="Roboto" pitchFamily="2" charset="0"/>
              </a:rPr>
              <a:t>regression model</a:t>
            </a:r>
            <a:endParaRPr sz="3200" b="1" dirty="0">
              <a:solidFill>
                <a:schemeClr val="tx1"/>
              </a:solidFill>
              <a:latin typeface="Roboto" pitchFamily="2" charset="0"/>
              <a:ea typeface="Roboto" pitchFamily="2" charset="0"/>
            </a:endParaRPr>
          </a:p>
        </p:txBody>
      </p:sp>
      <p:sp>
        <p:nvSpPr>
          <p:cNvPr id="87" name="Lorem ipsum dolor sit amet, consectetur adipiscing elit sed"/>
          <p:cNvSpPr txBox="1"/>
          <p:nvPr/>
        </p:nvSpPr>
        <p:spPr>
          <a:xfrm>
            <a:off x="13755053" y="4881027"/>
            <a:ext cx="4256783" cy="3118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sz="2000" b="0">
                <a:solidFill>
                  <a:srgbClr val="5B6896"/>
                </a:solidFill>
                <a:latin typeface="DM Sans Regular"/>
                <a:ea typeface="DM Sans Regular"/>
                <a:cs typeface="DM Sans Regular"/>
                <a:sym typeface="DM Sans Regular"/>
              </a:defRPr>
            </a:lvl1pPr>
          </a:lstStyle>
          <a:p>
            <a:r>
              <a:rPr lang="en-IN" sz="2800" dirty="0">
                <a:solidFill>
                  <a:schemeClr val="tx2"/>
                </a:solidFill>
                <a:latin typeface="Roboto" pitchFamily="2" charset="0"/>
                <a:ea typeface="Roboto" pitchFamily="2" charset="0"/>
              </a:rPr>
              <a:t>Finding confusion matrix,</a:t>
            </a:r>
          </a:p>
          <a:p>
            <a:r>
              <a:rPr lang="en-IN" sz="2800" dirty="0">
                <a:solidFill>
                  <a:schemeClr val="tx2"/>
                </a:solidFill>
                <a:latin typeface="Roboto" pitchFamily="2" charset="0"/>
                <a:ea typeface="Roboto" pitchFamily="2" charset="0"/>
              </a:rPr>
              <a:t>Accuracy along with</a:t>
            </a:r>
          </a:p>
          <a:p>
            <a:r>
              <a:rPr lang="en-IN" sz="2800" dirty="0">
                <a:solidFill>
                  <a:schemeClr val="tx2"/>
                </a:solidFill>
                <a:latin typeface="Roboto" pitchFamily="2" charset="0"/>
                <a:ea typeface="Roboto" pitchFamily="2" charset="0"/>
              </a:rPr>
              <a:t>sensitivity and specificity.</a:t>
            </a:r>
          </a:p>
          <a:p>
            <a:r>
              <a:rPr lang="en-IN" sz="2800" dirty="0">
                <a:solidFill>
                  <a:schemeClr val="tx2"/>
                </a:solidFill>
                <a:latin typeface="Roboto" pitchFamily="2" charset="0"/>
                <a:ea typeface="Roboto" pitchFamily="2" charset="0"/>
              </a:rPr>
              <a:t>Plotting ROC curve and</a:t>
            </a:r>
          </a:p>
          <a:p>
            <a:r>
              <a:rPr lang="en-IN" sz="2800" dirty="0">
                <a:solidFill>
                  <a:schemeClr val="tx2"/>
                </a:solidFill>
                <a:latin typeface="Roboto" pitchFamily="2" charset="0"/>
                <a:ea typeface="Roboto" pitchFamily="2" charset="0"/>
              </a:rPr>
              <a:t>finding optimal cut-off</a:t>
            </a:r>
          </a:p>
          <a:p>
            <a:r>
              <a:rPr lang="en-IN" sz="2800" dirty="0">
                <a:solidFill>
                  <a:schemeClr val="tx2"/>
                </a:solidFill>
                <a:latin typeface="Roboto" pitchFamily="2" charset="0"/>
                <a:ea typeface="Roboto" pitchFamily="2" charset="0"/>
              </a:rPr>
              <a:t>along with precision </a:t>
            </a:r>
            <a:r>
              <a:rPr lang="en-IN" sz="2800" dirty="0" smtClean="0">
                <a:solidFill>
                  <a:schemeClr val="tx2"/>
                </a:solidFill>
                <a:latin typeface="Roboto" pitchFamily="2" charset="0"/>
                <a:ea typeface="Roboto" pitchFamily="2" charset="0"/>
              </a:rPr>
              <a:t>recall curve</a:t>
            </a:r>
            <a:r>
              <a:rPr lang="en-IN" sz="2800" dirty="0">
                <a:solidFill>
                  <a:schemeClr val="tx2"/>
                </a:solidFill>
                <a:latin typeface="Roboto" pitchFamily="2" charset="0"/>
                <a:ea typeface="Roboto" pitchFamily="2" charset="0"/>
              </a:rPr>
              <a:t>.</a:t>
            </a:r>
          </a:p>
        </p:txBody>
      </p:sp>
      <p:sp>
        <p:nvSpPr>
          <p:cNvPr id="88" name="Title Text"/>
          <p:cNvSpPr txBox="1"/>
          <p:nvPr/>
        </p:nvSpPr>
        <p:spPr>
          <a:xfrm>
            <a:off x="14414825" y="3432533"/>
            <a:ext cx="265200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b="0">
                <a:solidFill>
                  <a:srgbClr val="231A69"/>
                </a:solidFill>
                <a:latin typeface="DM Sans Medium"/>
                <a:ea typeface="DM Sans Medium"/>
                <a:cs typeface="DM Sans Medium"/>
                <a:sym typeface="DM Sans Medium"/>
              </a:defRPr>
            </a:lvl1pPr>
          </a:lstStyle>
          <a:p>
            <a:r>
              <a:rPr lang="en-IN" sz="3200" b="1" dirty="0">
                <a:solidFill>
                  <a:schemeClr val="tx1"/>
                </a:solidFill>
                <a:latin typeface="Roboto" pitchFamily="2" charset="0"/>
                <a:ea typeface="Roboto" pitchFamily="2" charset="0"/>
              </a:rPr>
              <a:t>Model </a:t>
            </a:r>
            <a:r>
              <a:rPr lang="en-IN" sz="3200" b="1" dirty="0" smtClean="0">
                <a:solidFill>
                  <a:schemeClr val="tx1"/>
                </a:solidFill>
                <a:latin typeface="Roboto" pitchFamily="2" charset="0"/>
                <a:ea typeface="Roboto" pitchFamily="2" charset="0"/>
              </a:rPr>
              <a:t>Evaluation</a:t>
            </a:r>
            <a:endParaRPr sz="3200" b="1" dirty="0">
              <a:solidFill>
                <a:schemeClr val="tx1"/>
              </a:solidFill>
              <a:latin typeface="Roboto" pitchFamily="2" charset="0"/>
              <a:ea typeface="Roboto" pitchFamily="2" charset="0"/>
            </a:endParaRPr>
          </a:p>
        </p:txBody>
      </p:sp>
      <p:sp>
        <p:nvSpPr>
          <p:cNvPr id="89" name="Title Text"/>
          <p:cNvSpPr txBox="1"/>
          <p:nvPr/>
        </p:nvSpPr>
        <p:spPr>
          <a:xfrm>
            <a:off x="18308526" y="5971873"/>
            <a:ext cx="394942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b="0">
                <a:solidFill>
                  <a:srgbClr val="231A69"/>
                </a:solidFill>
                <a:latin typeface="DM Sans Medium"/>
                <a:ea typeface="DM Sans Medium"/>
                <a:cs typeface="DM Sans Medium"/>
                <a:sym typeface="DM Sans Medium"/>
              </a:defRPr>
            </a:lvl1pPr>
          </a:lstStyle>
          <a:p>
            <a:r>
              <a:rPr lang="en-US" sz="3200" b="1" dirty="0">
                <a:solidFill>
                  <a:schemeClr val="tx1"/>
                </a:solidFill>
                <a:latin typeface="Roboto" pitchFamily="2" charset="0"/>
                <a:ea typeface="Roboto" pitchFamily="2" charset="0"/>
              </a:rPr>
              <a:t>Prediction on</a:t>
            </a:r>
          </a:p>
          <a:p>
            <a:r>
              <a:rPr lang="en-US" sz="3200" b="1" dirty="0">
                <a:solidFill>
                  <a:schemeClr val="tx1"/>
                </a:solidFill>
                <a:latin typeface="Roboto" pitchFamily="2" charset="0"/>
                <a:ea typeface="Roboto" pitchFamily="2" charset="0"/>
              </a:rPr>
              <a:t>Test Data</a:t>
            </a:r>
            <a:endParaRPr sz="3200" b="1" dirty="0">
              <a:solidFill>
                <a:schemeClr val="tx1"/>
              </a:solidFill>
              <a:latin typeface="Roboto" pitchFamily="2" charset="0"/>
              <a:ea typeface="Roboto" pitchFamily="2" charset="0"/>
            </a:endParaRPr>
          </a:p>
        </p:txBody>
      </p:sp>
      <p:sp>
        <p:nvSpPr>
          <p:cNvPr id="90" name="Lorem ipsum dolor sit amet, consectetur adipiscing elit sed"/>
          <p:cNvSpPr txBox="1"/>
          <p:nvPr/>
        </p:nvSpPr>
        <p:spPr>
          <a:xfrm>
            <a:off x="18121163" y="7072057"/>
            <a:ext cx="3991850" cy="2687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defTabSz="457200">
              <a:defRPr sz="2000" b="0">
                <a:solidFill>
                  <a:srgbClr val="5B6896"/>
                </a:solidFill>
                <a:latin typeface="DM Sans Regular"/>
                <a:ea typeface="DM Sans Regular"/>
                <a:cs typeface="DM Sans Regular"/>
                <a:sym typeface="DM Sans Regular"/>
              </a:defRPr>
            </a:lvl1pPr>
          </a:lstStyle>
          <a:p>
            <a:r>
              <a:rPr lang="en-IN" sz="2800" dirty="0">
                <a:solidFill>
                  <a:schemeClr val="tx2"/>
                </a:solidFill>
                <a:latin typeface="Roboto" pitchFamily="2" charset="0"/>
                <a:ea typeface="Roboto" pitchFamily="2" charset="0"/>
              </a:rPr>
              <a:t>The final prediction </a:t>
            </a:r>
            <a:r>
              <a:rPr lang="en-IN" sz="2800" dirty="0" smtClean="0">
                <a:solidFill>
                  <a:schemeClr val="tx2"/>
                </a:solidFill>
                <a:latin typeface="Roboto" pitchFamily="2" charset="0"/>
                <a:ea typeface="Roboto" pitchFamily="2" charset="0"/>
              </a:rPr>
              <a:t>on</a:t>
            </a:r>
            <a:endParaRPr lang="en-IN" sz="2800" dirty="0">
              <a:solidFill>
                <a:schemeClr val="tx2"/>
              </a:solidFill>
              <a:latin typeface="Roboto" pitchFamily="2" charset="0"/>
              <a:ea typeface="Roboto" pitchFamily="2" charset="0"/>
            </a:endParaRPr>
          </a:p>
          <a:p>
            <a:r>
              <a:rPr lang="en-IN" sz="2800" dirty="0">
                <a:solidFill>
                  <a:schemeClr val="tx2"/>
                </a:solidFill>
                <a:latin typeface="Roboto" pitchFamily="2" charset="0"/>
                <a:ea typeface="Roboto" pitchFamily="2" charset="0"/>
              </a:rPr>
              <a:t>test data conveying</a:t>
            </a:r>
          </a:p>
          <a:p>
            <a:r>
              <a:rPr lang="en-IN" sz="2800" dirty="0">
                <a:solidFill>
                  <a:schemeClr val="tx2"/>
                </a:solidFill>
                <a:latin typeface="Roboto" pitchFamily="2" charset="0"/>
                <a:ea typeface="Roboto" pitchFamily="2" charset="0"/>
              </a:rPr>
              <a:t>evaluation on the basis</a:t>
            </a:r>
          </a:p>
          <a:p>
            <a:r>
              <a:rPr lang="en-IN" sz="2800" dirty="0">
                <a:solidFill>
                  <a:schemeClr val="tx2"/>
                </a:solidFill>
                <a:latin typeface="Roboto" pitchFamily="2" charset="0"/>
                <a:ea typeface="Roboto" pitchFamily="2" charset="0"/>
              </a:rPr>
              <a:t>of model accuracy,</a:t>
            </a:r>
          </a:p>
          <a:p>
            <a:r>
              <a:rPr lang="en-IN" sz="2800" dirty="0">
                <a:solidFill>
                  <a:schemeClr val="tx2"/>
                </a:solidFill>
                <a:latin typeface="Roboto" pitchFamily="2" charset="0"/>
                <a:ea typeface="Roboto" pitchFamily="2" charset="0"/>
              </a:rPr>
              <a:t>sensitivity and</a:t>
            </a:r>
          </a:p>
          <a:p>
            <a:r>
              <a:rPr lang="en-IN" sz="2800" dirty="0">
                <a:solidFill>
                  <a:schemeClr val="tx2"/>
                </a:solidFill>
                <a:latin typeface="Roboto" pitchFamily="2" charset="0"/>
                <a:ea typeface="Roboto" pitchFamily="2" charset="0"/>
              </a:rPr>
              <a:t>specificity</a:t>
            </a:r>
          </a:p>
        </p:txBody>
      </p:sp>
    </p:spTree>
    <p:extLst>
      <p:ext uri="{BB962C8B-B14F-4D97-AF65-F5344CB8AC3E}">
        <p14:creationId xmlns:p14="http://schemas.microsoft.com/office/powerpoint/2010/main" val="42493209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9209252"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a:t>
            </a:r>
            <a:r>
              <a:rPr lang="en-US" sz="7200" dirty="0">
                <a:solidFill>
                  <a:schemeClr val="tx1"/>
                </a:solidFill>
                <a:latin typeface="Roboto" pitchFamily="2" charset="0"/>
                <a:ea typeface="Roboto" pitchFamily="2" charset="0"/>
              </a:rPr>
              <a:t>- Lead Origin</a:t>
            </a: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6" y="10277149"/>
            <a:ext cx="22956643" cy="32049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pPr marL="457200" indent="-457200">
              <a:buFont typeface="Arial" pitchFamily="34" charset="0"/>
              <a:buChar char="•"/>
            </a:pPr>
            <a:r>
              <a:rPr lang="en-IN" sz="2800" b="1" dirty="0" smtClean="0">
                <a:solidFill>
                  <a:schemeClr val="tx2"/>
                </a:solidFill>
                <a:latin typeface="Roboto" pitchFamily="2" charset="0"/>
                <a:ea typeface="Roboto" pitchFamily="2" charset="0"/>
              </a:rPr>
              <a:t>Observation</a:t>
            </a:r>
            <a:r>
              <a:rPr lang="en-IN" sz="2800" b="1" dirty="0">
                <a:solidFill>
                  <a:schemeClr val="tx2"/>
                </a:solidFill>
                <a:latin typeface="Roboto" pitchFamily="2" charset="0"/>
                <a:ea typeface="Roboto" pitchFamily="2" charset="0"/>
              </a:rPr>
              <a:t>:  Most of the Leads originated from submissions on the landing page and followed by API, where around 30% </a:t>
            </a:r>
            <a:r>
              <a:rPr lang="en-IN" sz="2800" b="1" dirty="0" smtClean="0">
                <a:solidFill>
                  <a:schemeClr val="tx2"/>
                </a:solidFill>
                <a:latin typeface="Roboto" pitchFamily="2" charset="0"/>
                <a:ea typeface="Roboto" pitchFamily="2" charset="0"/>
              </a:rPr>
              <a:t>are converted</a:t>
            </a:r>
            <a:r>
              <a:rPr lang="en-IN" sz="2800" b="1" dirty="0">
                <a:solidFill>
                  <a:schemeClr val="tx2"/>
                </a:solidFill>
                <a:latin typeface="Roboto" pitchFamily="2" charset="0"/>
                <a:ea typeface="Roboto" pitchFamily="2" charset="0"/>
              </a:rPr>
              <a:t>.</a:t>
            </a:r>
          </a:p>
          <a:p>
            <a:pPr marL="457200" indent="-457200">
              <a:buFont typeface="Arial" pitchFamily="34" charset="0"/>
              <a:buChar char="•"/>
            </a:pPr>
            <a:r>
              <a:rPr lang="en-IN" sz="2800" b="1" dirty="0">
                <a:solidFill>
                  <a:schemeClr val="tx2"/>
                </a:solidFill>
                <a:latin typeface="Roboto" pitchFamily="2" charset="0"/>
                <a:ea typeface="Roboto" pitchFamily="2" charset="0"/>
              </a:rPr>
              <a:t>Leads from Quick Add Form are 100% Converted, there was just 1 lead from that category.</a:t>
            </a:r>
          </a:p>
          <a:p>
            <a:pPr marL="457200" indent="-457200">
              <a:buFont typeface="Arial" pitchFamily="34" charset="0"/>
              <a:buChar char="•"/>
            </a:pPr>
            <a:r>
              <a:rPr lang="en-IN" sz="2800" b="1" dirty="0">
                <a:solidFill>
                  <a:schemeClr val="tx2"/>
                </a:solidFill>
                <a:latin typeface="Roboto" pitchFamily="2" charset="0"/>
                <a:ea typeface="Roboto" pitchFamily="2" charset="0"/>
              </a:rPr>
              <a:t>Leads from the Lead Add Form are the next highest conversions in this category at around 90% of 718 leads.</a:t>
            </a:r>
          </a:p>
          <a:p>
            <a:pPr marL="457200" indent="-457200">
              <a:buFont typeface="Arial" pitchFamily="34" charset="0"/>
              <a:buChar char="•"/>
            </a:pPr>
            <a:r>
              <a:rPr lang="en-IN" sz="2800" b="1" dirty="0">
                <a:solidFill>
                  <a:schemeClr val="tx2"/>
                </a:solidFill>
                <a:latin typeface="Roboto" pitchFamily="2" charset="0"/>
                <a:ea typeface="Roboto" pitchFamily="2" charset="0"/>
              </a:rPr>
              <a:t>Lead Import are very less in count and conversion rate is also the lowest</a:t>
            </a:r>
          </a:p>
          <a:p>
            <a:pPr marL="457200" indent="-457200">
              <a:buFont typeface="Arial" pitchFamily="34" charset="0"/>
              <a:buChar char="•"/>
            </a:pPr>
            <a:r>
              <a:rPr lang="en-IN" sz="2800" b="1" dirty="0">
                <a:solidFill>
                  <a:schemeClr val="tx2"/>
                </a:solidFill>
                <a:latin typeface="Roboto" pitchFamily="2" charset="0"/>
                <a:ea typeface="Roboto" pitchFamily="2" charset="0"/>
              </a:rPr>
              <a:t>To improve overall lead conversion rate, we need to focus more on improving lead </a:t>
            </a:r>
            <a:r>
              <a:rPr lang="en-IN" sz="2800" b="1" dirty="0" smtClean="0">
                <a:solidFill>
                  <a:schemeClr val="tx2"/>
                </a:solidFill>
                <a:latin typeface="Roboto" pitchFamily="2" charset="0"/>
                <a:ea typeface="Roboto" pitchFamily="2" charset="0"/>
              </a:rPr>
              <a:t>conversion </a:t>
            </a:r>
            <a:r>
              <a:rPr lang="en-IN" sz="2800" b="1" dirty="0">
                <a:solidFill>
                  <a:schemeClr val="tx2"/>
                </a:solidFill>
                <a:latin typeface="Roboto" pitchFamily="2" charset="0"/>
                <a:ea typeface="Roboto" pitchFamily="2" charset="0"/>
              </a:rPr>
              <a:t>of API and Landing Page Submission origin and generate more leads from Lead Add </a:t>
            </a:r>
            <a:r>
              <a:rPr lang="en-IN" sz="2800" b="1" dirty="0" smtClean="0">
                <a:solidFill>
                  <a:schemeClr val="tx2"/>
                </a:solidFill>
                <a:latin typeface="Roboto" pitchFamily="2" charset="0"/>
                <a:ea typeface="Roboto" pitchFamily="2" charset="0"/>
              </a:rPr>
              <a:t>Form</a:t>
            </a:r>
            <a:endParaRPr lang="en-IN" sz="2800" b="1" dirty="0">
              <a:solidFill>
                <a:schemeClr val="tx2"/>
              </a:solidFill>
              <a:latin typeface="Roboto" pitchFamily="2" charset="0"/>
              <a:ea typeface="Roboto" pitchFamily="2" charset="0"/>
            </a:endParaRPr>
          </a:p>
        </p:txBody>
      </p:sp>
      <p:pic>
        <p:nvPicPr>
          <p:cNvPr id="1026" name="Picture 2" descr="C:\Users\Design\Download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703" y="2401224"/>
            <a:ext cx="15065868" cy="771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98574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9646872"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a:t>
            </a:r>
            <a:r>
              <a:rPr lang="en-US" sz="7200" dirty="0">
                <a:solidFill>
                  <a:schemeClr val="tx1"/>
                </a:solidFill>
                <a:latin typeface="Roboto" pitchFamily="2" charset="0"/>
                <a:ea typeface="Roboto" pitchFamily="2" charset="0"/>
              </a:rPr>
              <a:t>- Lead Source</a:t>
            </a: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6" y="10277149"/>
            <a:ext cx="22956643" cy="2648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pPr marL="457200" indent="-457200">
              <a:buFont typeface="Arial" pitchFamily="34" charset="0"/>
              <a:buChar char="•"/>
            </a:pPr>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The source of most leads is Google, and 40% of the leads converted, followed by Direct Traffic</a:t>
            </a:r>
            <a:r>
              <a:rPr lang="en-IN" sz="2800" b="1" dirty="0" smtClean="0">
                <a:solidFill>
                  <a:schemeClr val="tx2"/>
                </a:solidFill>
                <a:latin typeface="Roboto" pitchFamily="2" charset="0"/>
                <a:ea typeface="Roboto" pitchFamily="2" charset="0"/>
              </a:rPr>
              <a:t>, Organic </a:t>
            </a:r>
            <a:r>
              <a:rPr lang="en-IN" sz="2800" b="1" dirty="0">
                <a:solidFill>
                  <a:schemeClr val="tx2"/>
                </a:solidFill>
                <a:latin typeface="Roboto" pitchFamily="2" charset="0"/>
                <a:ea typeface="Roboto" pitchFamily="2" charset="0"/>
              </a:rPr>
              <a:t>search and Olark chat</a:t>
            </a:r>
          </a:p>
          <a:p>
            <a:pPr marL="457200" indent="-457200">
              <a:buFont typeface="Arial" pitchFamily="34" charset="0"/>
              <a:buChar char="•"/>
            </a:pPr>
            <a:r>
              <a:rPr lang="en-IN" sz="2800" b="1" dirty="0">
                <a:solidFill>
                  <a:schemeClr val="tx2"/>
                </a:solidFill>
                <a:latin typeface="Roboto" pitchFamily="2" charset="0"/>
                <a:ea typeface="Roboto" pitchFamily="2" charset="0"/>
              </a:rPr>
              <a:t>A lead that came from a reference has over 90% conversion from the total of 534.</a:t>
            </a:r>
          </a:p>
          <a:p>
            <a:pPr marL="457200" indent="-457200">
              <a:buFont typeface="Arial" pitchFamily="34" charset="0"/>
              <a:buChar char="•"/>
            </a:pPr>
            <a:r>
              <a:rPr lang="en-IN" sz="2800" b="1" dirty="0">
                <a:solidFill>
                  <a:schemeClr val="tx2"/>
                </a:solidFill>
                <a:latin typeface="Roboto" pitchFamily="2" charset="0"/>
                <a:ea typeface="Roboto" pitchFamily="2" charset="0"/>
              </a:rPr>
              <a:t>Welingak Website has almost 100% lead conversion rate. This option should be explored more to increase lead conversion</a:t>
            </a:r>
          </a:p>
          <a:p>
            <a:pPr marL="457200" indent="-457200">
              <a:buFont typeface="Arial" pitchFamily="34" charset="0"/>
              <a:buChar char="•"/>
            </a:pPr>
            <a:r>
              <a:rPr lang="en-IN" sz="2800" b="1" dirty="0">
                <a:solidFill>
                  <a:schemeClr val="tx2"/>
                </a:solidFill>
                <a:latin typeface="Roboto" pitchFamily="2" charset="0"/>
                <a:ea typeface="Roboto" pitchFamily="2" charset="0"/>
              </a:rPr>
              <a:t>To increase lead count, initiatives should be taken so already </a:t>
            </a:r>
            <a:r>
              <a:rPr lang="en-IN" sz="2800" b="1" dirty="0" smtClean="0">
                <a:solidFill>
                  <a:schemeClr val="tx2"/>
                </a:solidFill>
                <a:latin typeface="Roboto" pitchFamily="2" charset="0"/>
                <a:ea typeface="Roboto" pitchFamily="2" charset="0"/>
              </a:rPr>
              <a:t>existing </a:t>
            </a:r>
            <a:r>
              <a:rPr lang="en-IN" sz="2800" b="1" dirty="0">
                <a:solidFill>
                  <a:schemeClr val="tx2"/>
                </a:solidFill>
                <a:latin typeface="Roboto" pitchFamily="2" charset="0"/>
                <a:ea typeface="Roboto" pitchFamily="2" charset="0"/>
              </a:rPr>
              <a:t>members increase their referrals.</a:t>
            </a:r>
          </a:p>
        </p:txBody>
      </p:sp>
      <p:pic>
        <p:nvPicPr>
          <p:cNvPr id="2050" name="Picture 2" descr="C:\Users\Design\Download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358" y="2601786"/>
            <a:ext cx="14844444" cy="726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57968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9871292"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a:t>
            </a:r>
            <a:r>
              <a:rPr lang="en-US" sz="7200" dirty="0">
                <a:solidFill>
                  <a:schemeClr val="tx1"/>
                </a:solidFill>
                <a:latin typeface="Roboto" pitchFamily="2" charset="0"/>
                <a:ea typeface="Roboto" pitchFamily="2" charset="0"/>
              </a:rPr>
              <a:t>- Do Not Email</a:t>
            </a: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6" y="10277149"/>
            <a:ext cx="22956643" cy="2170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Majority of the people want Email (~92%)</a:t>
            </a:r>
          </a:p>
          <a:p>
            <a:pPr marL="457200" indent="-457200">
              <a:buFont typeface="Arial" pitchFamily="34" charset="0"/>
              <a:buChar char="•"/>
            </a:pPr>
            <a:r>
              <a:rPr lang="en-IN" sz="2800" b="1" dirty="0">
                <a:solidFill>
                  <a:schemeClr val="tx2"/>
                </a:solidFill>
                <a:latin typeface="Roboto" pitchFamily="2" charset="0"/>
                <a:ea typeface="Roboto" pitchFamily="2" charset="0"/>
              </a:rPr>
              <a:t>People who are ok with Email has conversion rate of 40%</a:t>
            </a:r>
          </a:p>
          <a:p>
            <a:pPr marL="457200" indent="-457200">
              <a:buFont typeface="Arial" pitchFamily="34" charset="0"/>
              <a:buChar char="•"/>
            </a:pPr>
            <a:r>
              <a:rPr lang="en-IN" sz="2800" b="1" dirty="0">
                <a:solidFill>
                  <a:schemeClr val="tx2"/>
                </a:solidFill>
                <a:latin typeface="Roboto" pitchFamily="2" charset="0"/>
                <a:ea typeface="Roboto" pitchFamily="2" charset="0"/>
              </a:rPr>
              <a:t>People who have opted to receive Email has higher rate of conversion (40%)</a:t>
            </a:r>
          </a:p>
        </p:txBody>
      </p:sp>
      <p:pic>
        <p:nvPicPr>
          <p:cNvPr id="3074" name="Picture 2" descr="C:\Users\Design\Downloads\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087" y="3030182"/>
            <a:ext cx="16445660" cy="702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86353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9871292"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a:t>
            </a:r>
            <a:r>
              <a:rPr lang="en-US" sz="7200" dirty="0">
                <a:solidFill>
                  <a:schemeClr val="tx1"/>
                </a:solidFill>
                <a:latin typeface="Roboto" pitchFamily="2" charset="0"/>
                <a:ea typeface="Roboto" pitchFamily="2" charset="0"/>
              </a:rPr>
              <a:t>- Last Activity</a:t>
            </a: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6" y="10277149"/>
            <a:ext cx="22956643" cy="2170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Most of the lead have their Email opened as their last activity</a:t>
            </a:r>
          </a:p>
          <a:p>
            <a:pPr marL="457200" indent="-457200">
              <a:buFont typeface="Arial" pitchFamily="34" charset="0"/>
              <a:buChar char="•"/>
            </a:pPr>
            <a:r>
              <a:rPr lang="en-IN" sz="2800" b="1" dirty="0">
                <a:solidFill>
                  <a:schemeClr val="tx2"/>
                </a:solidFill>
                <a:latin typeface="Roboto" pitchFamily="2" charset="0"/>
                <a:ea typeface="Roboto" pitchFamily="2" charset="0"/>
              </a:rPr>
              <a:t>After combining smaller Last Activity types as Other Activities, the lead conversion is very high (~70%)</a:t>
            </a:r>
          </a:p>
          <a:p>
            <a:pPr marL="457200" indent="-457200">
              <a:buFont typeface="Arial" pitchFamily="34" charset="0"/>
              <a:buChar char="•"/>
            </a:pPr>
            <a:r>
              <a:rPr lang="en-IN" sz="2800" b="1" dirty="0">
                <a:solidFill>
                  <a:schemeClr val="tx2"/>
                </a:solidFill>
                <a:latin typeface="Roboto" pitchFamily="2" charset="0"/>
                <a:ea typeface="Roboto" pitchFamily="2" charset="0"/>
              </a:rPr>
              <a:t>Conversion rate for leads with last activity as SMS Sent is almost 60%</a:t>
            </a:r>
          </a:p>
        </p:txBody>
      </p:sp>
      <p:pic>
        <p:nvPicPr>
          <p:cNvPr id="4098" name="Picture 2" descr="C:\Users\Design\Downloads\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055" y="2383410"/>
            <a:ext cx="15768877" cy="818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265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raphic 278"/>
          <p:cNvSpPr/>
          <p:nvPr/>
        </p:nvSpPr>
        <p:spPr>
          <a:xfrm>
            <a:off x="4869671" y="9206444"/>
            <a:ext cx="106064" cy="196971"/>
          </a:xfrm>
          <a:custGeom>
            <a:avLst/>
            <a:gdLst/>
            <a:ahLst/>
            <a:cxnLst>
              <a:cxn ang="0">
                <a:pos x="wd2" y="hd2"/>
              </a:cxn>
              <a:cxn ang="5400000">
                <a:pos x="wd2" y="hd2"/>
              </a:cxn>
              <a:cxn ang="10800000">
                <a:pos x="wd2" y="hd2"/>
              </a:cxn>
              <a:cxn ang="16200000">
                <a:pos x="wd2" y="hd2"/>
              </a:cxn>
            </a:cxnLst>
            <a:rect l="0" t="0" r="r" b="b"/>
            <a:pathLst>
              <a:path w="21600" h="21519" extrusionOk="0">
                <a:moveTo>
                  <a:pt x="21600" y="10759"/>
                </a:moveTo>
                <a:cubicBezTo>
                  <a:pt x="21600" y="10540"/>
                  <a:pt x="21437" y="10329"/>
                  <a:pt x="21148" y="10174"/>
                </a:cubicBezTo>
                <a:lnTo>
                  <a:pt x="2634" y="242"/>
                </a:lnTo>
                <a:cubicBezTo>
                  <a:pt x="2031" y="-81"/>
                  <a:pt x="1054" y="-81"/>
                  <a:pt x="452" y="242"/>
                </a:cubicBezTo>
                <a:cubicBezTo>
                  <a:pt x="163" y="398"/>
                  <a:pt x="0" y="608"/>
                  <a:pt x="0" y="827"/>
                </a:cubicBezTo>
                <a:lnTo>
                  <a:pt x="0" y="20691"/>
                </a:lnTo>
                <a:cubicBezTo>
                  <a:pt x="0" y="21149"/>
                  <a:pt x="691" y="21519"/>
                  <a:pt x="1543" y="21519"/>
                </a:cubicBezTo>
                <a:cubicBezTo>
                  <a:pt x="1952" y="21519"/>
                  <a:pt x="2344" y="21432"/>
                  <a:pt x="2634" y="21277"/>
                </a:cubicBezTo>
                <a:lnTo>
                  <a:pt x="21148" y="11345"/>
                </a:lnTo>
                <a:cubicBezTo>
                  <a:pt x="21437" y="11189"/>
                  <a:pt x="21600" y="10979"/>
                  <a:pt x="21600" y="10759"/>
                </a:cubicBezTo>
                <a:close/>
              </a:path>
            </a:pathLst>
          </a:custGeom>
          <a:solidFill>
            <a:schemeClr val="bg1"/>
          </a:solidFill>
          <a:ln w="12700">
            <a:miter lim="400000"/>
          </a:ln>
        </p:spPr>
        <p:txBody>
          <a:bodyPr lIns="45719" rIns="45719" anchor="ctr"/>
          <a:lstStyle/>
          <a:p>
            <a:pPr>
              <a:defRPr sz="3200" b="0">
                <a:solidFill>
                  <a:srgbClr val="FFFFFF"/>
                </a:solidFill>
                <a:latin typeface="+mn-lt"/>
                <a:ea typeface="+mn-ea"/>
                <a:cs typeface="+mn-cs"/>
                <a:sym typeface="Helvetica Neue Medium"/>
              </a:defRPr>
            </a:pPr>
            <a:endParaRPr/>
          </a:p>
        </p:txBody>
      </p:sp>
      <p:sp>
        <p:nvSpPr>
          <p:cNvPr id="5" name="Business Plan 2.0"/>
          <p:cNvSpPr txBox="1"/>
          <p:nvPr/>
        </p:nvSpPr>
        <p:spPr>
          <a:xfrm>
            <a:off x="3018400" y="1172823"/>
            <a:ext cx="10315324"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000" b="0">
                <a:solidFill>
                  <a:srgbClr val="231A69"/>
                </a:solidFill>
                <a:latin typeface="DM Sans Medium"/>
                <a:ea typeface="DM Sans Medium"/>
                <a:cs typeface="DM Sans Medium"/>
                <a:sym typeface="DM Sans Medium"/>
              </a:defRPr>
            </a:lvl1pPr>
          </a:lstStyle>
          <a:p>
            <a:r>
              <a:rPr lang="en-US" sz="7200" dirty="0" smtClean="0">
                <a:solidFill>
                  <a:schemeClr val="tx1"/>
                </a:solidFill>
                <a:latin typeface="Roboto" pitchFamily="2" charset="0"/>
                <a:ea typeface="Roboto" pitchFamily="2" charset="0"/>
              </a:rPr>
              <a:t>Analysis </a:t>
            </a:r>
            <a:r>
              <a:rPr lang="en-US" sz="7200" dirty="0">
                <a:solidFill>
                  <a:schemeClr val="tx1"/>
                </a:solidFill>
                <a:latin typeface="Roboto" pitchFamily="2" charset="0"/>
                <a:ea typeface="Roboto" pitchFamily="2" charset="0"/>
              </a:rPr>
              <a:t>- Specialization</a:t>
            </a:r>
          </a:p>
        </p:txBody>
      </p:sp>
      <p:sp>
        <p:nvSpPr>
          <p:cNvPr id="6" name="Lorem ipsum dolor sit amet, consectetur adipiscing elit, sed do eiusmod tempor incididunt ut labore et dolore magna aliqua. Semper feugiat nibh sed pulvinar proin gravida. Eget nulla facilisi etiam dignissim diam quis. Interdum varius sit amet mattis vul"/>
          <p:cNvSpPr txBox="1"/>
          <p:nvPr/>
        </p:nvSpPr>
        <p:spPr>
          <a:xfrm>
            <a:off x="780596" y="11104042"/>
            <a:ext cx="22956643" cy="1653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600" b="0">
                <a:solidFill>
                  <a:srgbClr val="5B6896"/>
                </a:solidFill>
                <a:latin typeface="DM Sans Regular"/>
                <a:ea typeface="DM Sans Regular"/>
                <a:cs typeface="DM Sans Regular"/>
                <a:sym typeface="DM Sans Regular"/>
              </a:defRPr>
            </a:lvl1pPr>
          </a:lstStyle>
          <a:p>
            <a:r>
              <a:rPr lang="en-IN" sz="2800" b="1" dirty="0" smtClean="0">
                <a:solidFill>
                  <a:schemeClr val="tx2"/>
                </a:solidFill>
                <a:latin typeface="Roboto" pitchFamily="2" charset="0"/>
                <a:ea typeface="Roboto" pitchFamily="2" charset="0"/>
              </a:rPr>
              <a:t>Observation:</a:t>
            </a:r>
            <a:endParaRPr lang="en-IN" sz="2800" b="1" dirty="0">
              <a:solidFill>
                <a:schemeClr val="tx2"/>
              </a:solidFill>
              <a:latin typeface="Roboto" pitchFamily="2" charset="0"/>
              <a:ea typeface="Roboto" pitchFamily="2" charset="0"/>
            </a:endParaRPr>
          </a:p>
          <a:p>
            <a:pPr marL="457200" indent="-457200">
              <a:buFont typeface="Arial" pitchFamily="34" charset="0"/>
              <a:buChar char="•"/>
            </a:pPr>
            <a:r>
              <a:rPr lang="en-IN" sz="2800" b="1" dirty="0">
                <a:solidFill>
                  <a:schemeClr val="tx2"/>
                </a:solidFill>
                <a:latin typeface="Roboto" pitchFamily="2" charset="0"/>
                <a:ea typeface="Roboto" pitchFamily="2" charset="0"/>
              </a:rPr>
              <a:t>Most of the leads have not mentioned a specialization and around 28% of those converted</a:t>
            </a:r>
          </a:p>
          <a:p>
            <a:pPr marL="457200" indent="-457200">
              <a:buFont typeface="Arial" pitchFamily="34" charset="0"/>
              <a:buChar char="•"/>
            </a:pPr>
            <a:r>
              <a:rPr lang="en-IN" sz="2800" b="1" dirty="0">
                <a:solidFill>
                  <a:schemeClr val="tx2"/>
                </a:solidFill>
                <a:latin typeface="Roboto" pitchFamily="2" charset="0"/>
                <a:ea typeface="Roboto" pitchFamily="2" charset="0"/>
              </a:rPr>
              <a:t>Leads with Banking Investment and insurance and Marketing Management - Over 45% Converted</a:t>
            </a:r>
          </a:p>
        </p:txBody>
      </p:sp>
      <p:pic>
        <p:nvPicPr>
          <p:cNvPr id="5122" name="Picture 2" descr="C:\Users\Design\Downloads\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133" y="2638390"/>
            <a:ext cx="15463040" cy="846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4274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C5CAC"/>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C5CAC"/>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879</TotalTime>
  <Words>1122</Words>
  <Application>Microsoft Office PowerPoint</Application>
  <PresentationFormat>Custom</PresentationFormat>
  <Paragraphs>175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Goa Timeline</dc:creator>
  <cp:lastModifiedBy>Windows User</cp:lastModifiedBy>
  <cp:revision>79</cp:revision>
  <dcterms:modified xsi:type="dcterms:W3CDTF">2022-04-03T08:59:51Z</dcterms:modified>
</cp:coreProperties>
</file>