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747" r:id="rId2"/>
  </p:sldMasterIdLst>
  <p:notesMasterIdLst>
    <p:notesMasterId r:id="rId21"/>
  </p:notesMasterIdLst>
  <p:handoutMasterIdLst>
    <p:handoutMasterId r:id="rId22"/>
  </p:handoutMasterIdLst>
  <p:sldIdLst>
    <p:sldId id="257" r:id="rId3"/>
    <p:sldId id="280" r:id="rId4"/>
    <p:sldId id="312" r:id="rId5"/>
    <p:sldId id="320" r:id="rId6"/>
    <p:sldId id="321" r:id="rId7"/>
    <p:sldId id="313" r:id="rId8"/>
    <p:sldId id="315" r:id="rId9"/>
    <p:sldId id="316" r:id="rId10"/>
    <p:sldId id="322" r:id="rId11"/>
    <p:sldId id="317" r:id="rId12"/>
    <p:sldId id="318" r:id="rId13"/>
    <p:sldId id="319" r:id="rId14"/>
    <p:sldId id="306" r:id="rId15"/>
    <p:sldId id="307" r:id="rId16"/>
    <p:sldId id="310" r:id="rId17"/>
    <p:sldId id="311" r:id="rId18"/>
    <p:sldId id="277" r:id="rId19"/>
    <p:sldId id="281"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7E"/>
    <a:srgbClr val="B36005"/>
    <a:srgbClr val="984807"/>
    <a:srgbClr val="F79646"/>
    <a:srgbClr val="D1F0FF"/>
    <a:srgbClr val="FEE1C2"/>
    <a:srgbClr val="000000"/>
    <a:srgbClr val="DD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020" autoAdjust="0"/>
  </p:normalViewPr>
  <p:slideViewPr>
    <p:cSldViewPr snapToGrid="0">
      <p:cViewPr>
        <p:scale>
          <a:sx n="112" d="100"/>
          <a:sy n="112" d="100"/>
        </p:scale>
        <p:origin x="-72" y="636"/>
      </p:cViewPr>
      <p:guideLst>
        <p:guide orient="horz" pos="3756"/>
        <p:guide orient="horz" pos="437"/>
        <p:guide orient="horz" pos="4170"/>
        <p:guide orient="horz" pos="1564"/>
        <p:guide pos="5592"/>
        <p:guide pos="144"/>
        <p:guide pos="1105"/>
        <p:guide pos="9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8" d="100"/>
          <a:sy n="78" d="100"/>
        </p:scale>
        <p:origin x="-197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722CD4A-947C-446C-9B18-076CC2DCE55A}" type="datetimeFigureOut">
              <a:rPr lang="en-US"/>
              <a:pPr>
                <a:defRPr/>
              </a:pPr>
              <a:t>11/26/2013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003F1842-E6BC-4C14-8D9E-37FB06C5610E}" type="slidenum">
              <a:rPr lang="en-US"/>
              <a:pPr>
                <a:defRPr/>
              </a:pPr>
              <a:t>‹#›</a:t>
            </a:fld>
            <a:endParaRPr lang="en-US" dirty="0"/>
          </a:p>
        </p:txBody>
      </p:sp>
    </p:spTree>
    <p:extLst>
      <p:ext uri="{BB962C8B-B14F-4D97-AF65-F5344CB8AC3E}">
        <p14:creationId xmlns:p14="http://schemas.microsoft.com/office/powerpoint/2010/main" val="4131571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90DF5F7-118F-4B07-969D-2E92676D7E25}" type="datetimeFigureOut">
              <a:rPr lang="en-US"/>
              <a:pPr>
                <a:defRPr/>
              </a:pPr>
              <a:t>11/26/2013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DB70F6F3-0EF4-42AC-90B1-559B17BD6407}" type="slidenum">
              <a:rPr lang="en-US"/>
              <a:pPr>
                <a:defRPr/>
              </a:pPr>
              <a:t>‹#›</a:t>
            </a:fld>
            <a:endParaRPr lang="en-US" dirty="0"/>
          </a:p>
        </p:txBody>
      </p:sp>
    </p:spTree>
    <p:extLst>
      <p:ext uri="{BB962C8B-B14F-4D97-AF65-F5344CB8AC3E}">
        <p14:creationId xmlns:p14="http://schemas.microsoft.com/office/powerpoint/2010/main" val="26482446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W3C"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en.wikipedia.org/wiki/Computer_network" TargetMode="External"/><Relationship Id="rId4" Type="http://schemas.openxmlformats.org/officeDocument/2006/relationships/hyperlink" Target="http://en.wikipedia.org/wiki/Interoperabilit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474B85FC-B84D-47FC-A2C1-B693646DDFE0}"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85000" lnSpcReduction="10000"/>
          </a:bodyPr>
          <a:lstStyle/>
          <a:p>
            <a:pPr>
              <a:defRPr/>
            </a:pPr>
            <a:r>
              <a:rPr lang="en-US" dirty="0" smtClean="0"/>
              <a:t>The </a:t>
            </a:r>
            <a:r>
              <a:rPr lang="en-US" dirty="0" smtClean="0">
                <a:hlinkClick r:id="rId3" tooltip="W3C"/>
              </a:rPr>
              <a:t>W3C</a:t>
            </a:r>
            <a:r>
              <a:rPr lang="en-US" dirty="0" smtClean="0"/>
              <a:t> defines a "Web service" as "a software system designed to support </a:t>
            </a:r>
            <a:r>
              <a:rPr lang="en-US" dirty="0" smtClean="0">
                <a:hlinkClick r:id="rId4" tooltip="Interoperability"/>
              </a:rPr>
              <a:t>interoperable</a:t>
            </a:r>
            <a:r>
              <a:rPr lang="en-US" dirty="0" smtClean="0"/>
              <a:t> machine-to-machine interaction over a </a:t>
            </a:r>
            <a:r>
              <a:rPr lang="en-US" dirty="0" smtClean="0">
                <a:hlinkClick r:id="rId5" tooltip="Computer network"/>
              </a:rPr>
              <a:t>network</a:t>
            </a:r>
            <a:r>
              <a:rPr lang="en-US" dirty="0" smtClean="0"/>
              <a:t>". </a:t>
            </a:r>
          </a:p>
          <a:p>
            <a:pPr>
              <a:defRPr/>
            </a:pPr>
            <a:endParaRPr lang="en-US" dirty="0" smtClean="0"/>
          </a:p>
          <a:p>
            <a:pPr>
              <a:defRPr/>
            </a:pPr>
            <a:r>
              <a:rPr lang="en-US" dirty="0" smtClean="0"/>
              <a:t>Web services are typically application programming interfaces (API) or Web APIs that are accessed via Hypertext Transfer Protocol (HTTP)...</a:t>
            </a:r>
          </a:p>
          <a:p>
            <a:pPr>
              <a:defRPr/>
            </a:pPr>
            <a:endParaRPr lang="en-US" dirty="0" smtClean="0"/>
          </a:p>
          <a:p>
            <a:pPr>
              <a:defRPr/>
            </a:pPr>
            <a:r>
              <a:rPr lang="en-US" dirty="0" smtClean="0"/>
              <a:t>So this means areas that REST works really well for are:</a:t>
            </a:r>
          </a:p>
          <a:p>
            <a:pPr>
              <a:defRPr/>
            </a:pPr>
            <a:r>
              <a:rPr lang="en-US" b="1" dirty="0" smtClean="0"/>
              <a:t>Limited bandwidth and resources;</a:t>
            </a:r>
            <a:r>
              <a:rPr lang="en-US" dirty="0" smtClean="0"/>
              <a:t> remember the return structure is really in any format (developer defined). Plus, any browser can be used because the REST approach uses the standard </a:t>
            </a:r>
            <a:r>
              <a:rPr lang="en-US" i="1" dirty="0" smtClean="0"/>
              <a:t>GET</a:t>
            </a:r>
            <a:r>
              <a:rPr lang="en-US" dirty="0" smtClean="0"/>
              <a:t>, </a:t>
            </a:r>
            <a:r>
              <a:rPr lang="en-US" i="1" dirty="0" smtClean="0"/>
              <a:t>PUT</a:t>
            </a:r>
            <a:r>
              <a:rPr lang="en-US" dirty="0" smtClean="0"/>
              <a:t>, </a:t>
            </a:r>
            <a:r>
              <a:rPr lang="en-US" i="1" dirty="0" smtClean="0"/>
              <a:t>POST</a:t>
            </a:r>
            <a:r>
              <a:rPr lang="en-US" dirty="0" smtClean="0"/>
              <a:t>, and </a:t>
            </a:r>
            <a:r>
              <a:rPr lang="en-US" i="1" dirty="0" smtClean="0"/>
              <a:t>DELETE</a:t>
            </a:r>
            <a:r>
              <a:rPr lang="en-US" dirty="0" smtClean="0"/>
              <a:t> verbs. Again, remember that REST can also use the </a:t>
            </a:r>
            <a:r>
              <a:rPr lang="en-US" i="1" dirty="0" err="1" smtClean="0"/>
              <a:t>XMLHttpRequest</a:t>
            </a:r>
            <a:r>
              <a:rPr lang="en-US" dirty="0" smtClean="0"/>
              <a:t> object that most modern browsers support today, which adds an extra bonus of AJAX.</a:t>
            </a:r>
          </a:p>
          <a:p>
            <a:pPr>
              <a:defRPr/>
            </a:pPr>
            <a:r>
              <a:rPr lang="en-US" b="1" dirty="0" smtClean="0"/>
              <a:t>Totally stateless operations;</a:t>
            </a:r>
            <a:r>
              <a:rPr lang="en-US" dirty="0" smtClean="0"/>
              <a:t> if an operation needs to be continued, then REST is not the best approach and SOAP may fit it better. However, if you need stateless CRUD (Create, Read, Update, and Delete) operations, then REST is it.</a:t>
            </a:r>
          </a:p>
          <a:p>
            <a:pPr>
              <a:defRPr/>
            </a:pPr>
            <a:r>
              <a:rPr lang="en-US" b="1" dirty="0" smtClean="0"/>
              <a:t>Caching situations;</a:t>
            </a:r>
            <a:r>
              <a:rPr lang="en-US" dirty="0" smtClean="0"/>
              <a:t> if the information can be cached because of the totally stateless operation of the REST approach, this is perfect.</a:t>
            </a:r>
          </a:p>
          <a:p>
            <a:pPr>
              <a:defRPr/>
            </a:pPr>
            <a:r>
              <a:rPr lang="en-US" dirty="0" smtClean="0"/>
              <a:t>That covers a lot of solutions in the above three. So why would I even consider SOAP? Again, SOAP is fairly mature and well-defined and does come with a complete specification. The REST approach is just that, an approach and is wide open for development, so if you have the following then SOAP is a great solution:</a:t>
            </a:r>
          </a:p>
          <a:p>
            <a:pPr>
              <a:defRPr/>
            </a:pPr>
            <a:r>
              <a:rPr lang="en-US" b="1" dirty="0" smtClean="0"/>
              <a:t>Asynchronous processing and invocation;</a:t>
            </a:r>
            <a:r>
              <a:rPr lang="en-US" dirty="0" smtClean="0"/>
              <a:t> if your application needs a guaranteed level of reliability and security then SOAP 1.2 offers additional standards to ensure this type of operation. Things like WSRM – WS-Reliable Messaging.</a:t>
            </a:r>
          </a:p>
          <a:p>
            <a:pPr>
              <a:defRPr/>
            </a:pPr>
            <a:r>
              <a:rPr lang="en-US" b="1" dirty="0" smtClean="0"/>
              <a:t>Formal contracts;</a:t>
            </a:r>
            <a:r>
              <a:rPr lang="en-US" dirty="0" smtClean="0"/>
              <a:t> if both sides (provider and consumer) have to agree on the exchange format then SOAP 1.2 gives the rigid specifications for this type of interaction.</a:t>
            </a:r>
          </a:p>
          <a:p>
            <a:pPr>
              <a:defRPr/>
            </a:pPr>
            <a:r>
              <a:rPr lang="en-US" b="1" dirty="0" err="1" smtClean="0"/>
              <a:t>Stateful</a:t>
            </a:r>
            <a:r>
              <a:rPr lang="en-US" b="1" dirty="0" smtClean="0"/>
              <a:t> operations</a:t>
            </a:r>
            <a:r>
              <a:rPr lang="en-US" dirty="0" smtClean="0"/>
              <a:t>; if the application needs contextual information and conversational state management then SOAP 1.2 has the additional specification in the WS* structure to support those things (Security, Transactions, Coordination, </a:t>
            </a:r>
            <a:r>
              <a:rPr lang="en-US" dirty="0" err="1" smtClean="0"/>
              <a:t>etc</a:t>
            </a:r>
            <a:r>
              <a:rPr lang="en-US" dirty="0" smtClean="0"/>
              <a:t>). Comparatively, the REST approach would make the developers build this custom plumbing.</a:t>
            </a:r>
          </a:p>
          <a:p>
            <a:pPr>
              <a:defRPr/>
            </a:pPr>
            <a:endParaRPr lang="en-US" dirty="0" smtClean="0"/>
          </a:p>
          <a:p>
            <a:pPr>
              <a:defRPr/>
            </a:pPr>
            <a:r>
              <a:rPr lang="en-US" b="1" dirty="0" smtClean="0"/>
              <a:t>here is SOAP best deployed? Where is REST best used? Can they co-exist?</a:t>
            </a:r>
            <a:endParaRPr lang="en-US" dirty="0" smtClean="0"/>
          </a:p>
          <a:p>
            <a:pPr>
              <a:defRPr/>
            </a:pPr>
            <a:r>
              <a:rPr lang="en-US" dirty="0" smtClean="0"/>
              <a:t>SOAP is best for mission-critical applications that live behind the firewall while REST is made for the cloud. SOAP is all about servers talking to servers, with rigid standards, extensive design, serious programming, and heavyweight infrastructure all essential parts of the equation. </a:t>
            </a:r>
          </a:p>
          <a:p>
            <a:pPr>
              <a:defRPr/>
            </a:pPr>
            <a:r>
              <a:rPr lang="en-US" dirty="0" smtClean="0"/>
              <a:t>As you might expect, then, SOAP does a better job of maintaining consistency in complex environments through the use of techniques such as a two-phase commit. For example, wiring money to a bank account. Did the transaction fail? It’s probably a bad idea to continue to automatically wire the money over and over again, so SOAP might make more sense if you're orchestrating a set of complex services to effect a transaction -- no transaction takes place unless each and every distributed service succeeds.</a:t>
            </a:r>
          </a:p>
          <a:p>
            <a:pPr>
              <a:defRPr/>
            </a:pPr>
            <a:r>
              <a:rPr lang="en-US" dirty="0" smtClean="0"/>
              <a:t>If you’re interested in building your applications quickly and with maximum portability -- especially if the Cloud (public, private, or hybrid) is in the picture -- it’s hard to beat REST. It sports a mere handful of simple HTTP API commands, and every object (known as a ‘resource’) has its own unique Uniform Resource Identifier that provides a path and distinct name. </a:t>
            </a:r>
          </a:p>
          <a:p>
            <a:pPr>
              <a:defRPr/>
            </a:pPr>
            <a:r>
              <a:rPr lang="en-US" dirty="0" smtClean="0"/>
              <a:t>REST’s straightforward API and clear, consistent labeling philosophy is far more developer-friendly than SOAP, which mandates deep understanding of site-specific APIs. REST lets you publish your data and have others -- regardless of where they might be – work with it. Just looking at the URI gives you an indication of how to proceed. Today, REST is clearly winning out when it comes to API protocols. </a:t>
            </a:r>
          </a:p>
          <a:p>
            <a:pPr>
              <a:defRPr/>
            </a:pPr>
            <a:r>
              <a:rPr lang="en-US" dirty="0" smtClean="0"/>
              <a:t>SOAP and REST can coexist in that you can build your service logic once and then expose two interfaces for it: SOAP for inside the firewall (including all its related qualify-of-service capabilities) and REST for outside the firewall.</a:t>
            </a:r>
          </a:p>
          <a:p>
            <a:pPr>
              <a:defRPr/>
            </a:pPr>
            <a:endParaRPr lang="en-US" dirty="0"/>
          </a:p>
        </p:txBody>
      </p:sp>
      <p:sp>
        <p:nvSpPr>
          <p:cNvPr id="4" name="Slide Number Placeholder 3"/>
          <p:cNvSpPr>
            <a:spLocks noGrp="1"/>
          </p:cNvSpPr>
          <p:nvPr>
            <p:ph type="sldNum" sz="quarter" idx="5"/>
          </p:nvPr>
        </p:nvSpPr>
        <p:spPr/>
        <p:txBody>
          <a:bodyPr/>
          <a:lstStyle/>
          <a:p>
            <a:pPr>
              <a:defRPr/>
            </a:pPr>
            <a:fld id="{AAE8175F-D334-49C7-8E45-D4F62EEC1982}" type="slidenum">
              <a:rPr lang="en-US" smtClean="0"/>
              <a:pPr>
                <a:defRPr/>
              </a:pPr>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B70F6F3-0EF4-42AC-90B1-559B17BD6407}" type="slidenum">
              <a:rPr lang="en-US" smtClean="0"/>
              <a:pPr>
                <a:defRPr/>
              </a:pPr>
              <a:t>5</a:t>
            </a:fld>
            <a:endParaRPr lang="en-US" dirty="0"/>
          </a:p>
        </p:txBody>
      </p:sp>
    </p:spTree>
    <p:extLst>
      <p:ext uri="{BB962C8B-B14F-4D97-AF65-F5344CB8AC3E}">
        <p14:creationId xmlns:p14="http://schemas.microsoft.com/office/powerpoint/2010/main" val="125084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t>REST and the Rebirth of HTTP </a:t>
            </a:r>
          </a:p>
          <a:p>
            <a:r>
              <a:rPr lang="en-US" dirty="0" err="1" smtClean="0"/>
              <a:t>RESTful</a:t>
            </a:r>
            <a:r>
              <a:rPr lang="en-US" dirty="0" smtClean="0"/>
              <a:t> Architectural Principles </a:t>
            </a:r>
          </a:p>
          <a:p>
            <a:r>
              <a:rPr lang="en-US" dirty="0" smtClean="0"/>
              <a:t>Addressability </a:t>
            </a:r>
          </a:p>
          <a:p>
            <a:r>
              <a:rPr lang="en-US" dirty="0" smtClean="0"/>
              <a:t>The Uniform, Constrained Interface </a:t>
            </a:r>
          </a:p>
          <a:p>
            <a:r>
              <a:rPr lang="en-US" dirty="0" smtClean="0"/>
              <a:t>Why Is the Uniform Interface Important? </a:t>
            </a:r>
          </a:p>
          <a:p>
            <a:r>
              <a:rPr lang="en-US" dirty="0" smtClean="0"/>
              <a:t>Representation-Oriented </a:t>
            </a:r>
          </a:p>
          <a:p>
            <a:r>
              <a:rPr lang="en-US" dirty="0" smtClean="0"/>
              <a:t>Communicate </a:t>
            </a:r>
            <a:r>
              <a:rPr lang="en-US" dirty="0" err="1" smtClean="0"/>
              <a:t>Statelessly</a:t>
            </a:r>
            <a:r>
              <a:rPr lang="en-US" dirty="0" smtClean="0"/>
              <a:t> </a:t>
            </a:r>
          </a:p>
          <a:p>
            <a:r>
              <a:rPr lang="en-US" dirty="0" smtClean="0"/>
              <a:t>HATEOAS</a:t>
            </a:r>
          </a:p>
        </p:txBody>
      </p:sp>
      <p:sp>
        <p:nvSpPr>
          <p:cNvPr id="4" name="Slide Number Placeholder 3"/>
          <p:cNvSpPr>
            <a:spLocks noGrp="1"/>
          </p:cNvSpPr>
          <p:nvPr>
            <p:ph type="sldNum" sz="quarter" idx="5"/>
          </p:nvPr>
        </p:nvSpPr>
        <p:spPr/>
        <p:txBody>
          <a:bodyPr/>
          <a:lstStyle/>
          <a:p>
            <a:pPr>
              <a:defRPr/>
            </a:pPr>
            <a:fld id="{EE85557B-CD70-4BE3-8385-3E06823C6A40}" type="slidenum">
              <a:rPr lang="en-US" smtClean="0"/>
              <a:pPr>
                <a:defRPr/>
              </a:pPr>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a:defRPr/>
            </a:pPr>
            <a:r>
              <a:rPr lang="en-US" dirty="0" smtClean="0"/>
              <a:t>For example, let’s say we wanted to get a list of products available on a web store. We</a:t>
            </a:r>
          </a:p>
          <a:p>
            <a:pPr>
              <a:defRPr/>
            </a:pPr>
            <a:r>
              <a:rPr lang="en-US" dirty="0" smtClean="0"/>
              <a:t>do an HTTP GET on </a:t>
            </a:r>
            <a:r>
              <a:rPr lang="en-US" i="1" dirty="0" smtClean="0"/>
              <a:t>http://example.com/webstore/products </a:t>
            </a:r>
            <a:r>
              <a:rPr lang="en-US" dirty="0" smtClean="0"/>
              <a:t>and receive back:</a:t>
            </a:r>
          </a:p>
          <a:p>
            <a:pPr>
              <a:defRPr/>
            </a:pPr>
            <a:r>
              <a:rPr lang="en-US" dirty="0" smtClean="0"/>
              <a:t>&lt;products&gt;</a:t>
            </a:r>
          </a:p>
          <a:p>
            <a:pPr>
              <a:defRPr/>
            </a:pPr>
            <a:r>
              <a:rPr lang="en-US" dirty="0" smtClean="0"/>
              <a:t>&lt;product id="123"&gt;</a:t>
            </a:r>
          </a:p>
          <a:p>
            <a:pPr>
              <a:defRPr/>
            </a:pPr>
            <a:r>
              <a:rPr lang="en-US" dirty="0" smtClean="0"/>
              <a:t>&lt;name&gt;headphones&lt;/name&gt;</a:t>
            </a:r>
          </a:p>
          <a:p>
            <a:pPr>
              <a:defRPr/>
            </a:pPr>
            <a:r>
              <a:rPr lang="en-US" dirty="0" smtClean="0"/>
              <a:t>&lt;price&gt;$16.99&lt;/price&gt;</a:t>
            </a:r>
          </a:p>
          <a:p>
            <a:pPr>
              <a:defRPr/>
            </a:pPr>
            <a:r>
              <a:rPr lang="en-US" dirty="0" smtClean="0"/>
              <a:t>&lt;/product&gt;</a:t>
            </a:r>
          </a:p>
          <a:p>
            <a:pPr>
              <a:defRPr/>
            </a:pPr>
            <a:r>
              <a:rPr lang="en-US" dirty="0" smtClean="0"/>
              <a:t>&lt;product id="124"&gt;</a:t>
            </a:r>
          </a:p>
          <a:p>
            <a:pPr>
              <a:defRPr/>
            </a:pPr>
            <a:r>
              <a:rPr lang="en-US" dirty="0" smtClean="0"/>
              <a:t>&lt;name&gt;USB Cable&lt;/name&gt;</a:t>
            </a:r>
          </a:p>
          <a:p>
            <a:pPr>
              <a:defRPr/>
            </a:pPr>
            <a:r>
              <a:rPr lang="en-US" dirty="0" smtClean="0"/>
              <a:t>&lt;price&gt;$5.99&lt;/price&gt;</a:t>
            </a:r>
          </a:p>
          <a:p>
            <a:pPr>
              <a:defRPr/>
            </a:pPr>
            <a:r>
              <a:rPr lang="en-US" dirty="0" smtClean="0"/>
              <a:t>&lt;/product&gt;</a:t>
            </a:r>
          </a:p>
          <a:p>
            <a:pPr>
              <a:defRPr/>
            </a:pPr>
            <a:r>
              <a:rPr lang="en-US" dirty="0" smtClean="0"/>
              <a:t>...</a:t>
            </a:r>
          </a:p>
          <a:p>
            <a:pPr>
              <a:defRPr/>
            </a:pPr>
            <a:r>
              <a:rPr lang="en-US" dirty="0" smtClean="0"/>
              <a:t>&lt;/products&gt;</a:t>
            </a:r>
          </a:p>
          <a:p>
            <a:pPr>
              <a:defRPr/>
            </a:pPr>
            <a:r>
              <a:rPr lang="en-US" dirty="0" smtClean="0"/>
              <a:t>This could be problematic if we had thousands of products to send back to our client.</a:t>
            </a:r>
          </a:p>
          <a:p>
            <a:pPr>
              <a:defRPr/>
            </a:pPr>
            <a:r>
              <a:rPr lang="en-US" dirty="0" smtClean="0"/>
              <a:t>We might overload it, or the client might wait forever for the response to finish downloading.</a:t>
            </a:r>
          </a:p>
          <a:p>
            <a:pPr>
              <a:defRPr/>
            </a:pPr>
            <a:r>
              <a:rPr lang="en-US" dirty="0" smtClean="0"/>
              <a:t>We could instead list only the first five products and provide a link to get the</a:t>
            </a:r>
          </a:p>
          <a:p>
            <a:pPr>
              <a:defRPr/>
            </a:pPr>
            <a:r>
              <a:rPr lang="en-US" dirty="0" smtClean="0"/>
              <a:t>next set:</a:t>
            </a:r>
          </a:p>
          <a:p>
            <a:pPr>
              <a:defRPr/>
            </a:pPr>
            <a:r>
              <a:rPr lang="en-US" dirty="0" smtClean="0"/>
              <a:t>&lt;products&gt;</a:t>
            </a:r>
          </a:p>
          <a:p>
            <a:pPr>
              <a:defRPr/>
            </a:pPr>
            <a:r>
              <a:rPr lang="en-US" b="1" dirty="0" smtClean="0"/>
              <a:t>&lt;link </a:t>
            </a:r>
            <a:r>
              <a:rPr lang="en-US" b="1" dirty="0" err="1" smtClean="0"/>
              <a:t>rel</a:t>
            </a:r>
            <a:r>
              <a:rPr lang="en-US" b="1" dirty="0" smtClean="0"/>
              <a:t>="next" </a:t>
            </a:r>
            <a:r>
              <a:rPr lang="en-US" b="1" dirty="0" err="1" smtClean="0"/>
              <a:t>href</a:t>
            </a:r>
            <a:r>
              <a:rPr lang="en-US" b="1" dirty="0" smtClean="0"/>
              <a:t>="http://example.com/</a:t>
            </a:r>
            <a:r>
              <a:rPr lang="en-US" b="1" dirty="0" err="1" smtClean="0"/>
              <a:t>webstore</a:t>
            </a:r>
            <a:r>
              <a:rPr lang="en-US" b="1" dirty="0" smtClean="0"/>
              <a:t>/</a:t>
            </a:r>
            <a:r>
              <a:rPr lang="en-US" b="1" dirty="0" err="1" smtClean="0"/>
              <a:t>products?startIndex</a:t>
            </a:r>
            <a:r>
              <a:rPr lang="en-US" b="1" dirty="0" smtClean="0"/>
              <a:t>=5"/&gt;</a:t>
            </a:r>
          </a:p>
          <a:p>
            <a:pPr>
              <a:defRPr/>
            </a:pPr>
            <a:r>
              <a:rPr lang="en-US" dirty="0" smtClean="0"/>
              <a:t>&lt;product id="123"&gt;</a:t>
            </a:r>
          </a:p>
          <a:p>
            <a:pPr>
              <a:defRPr/>
            </a:pPr>
            <a:r>
              <a:rPr lang="en-US" dirty="0" smtClean="0"/>
              <a:t>&lt;name&gt;headphones&lt;/name&gt;</a:t>
            </a:r>
          </a:p>
          <a:p>
            <a:pPr>
              <a:defRPr/>
            </a:pPr>
            <a:r>
              <a:rPr lang="en-US" dirty="0" smtClean="0"/>
              <a:t>&lt;price&gt;$16.99&lt;/price&gt;</a:t>
            </a:r>
          </a:p>
          <a:p>
            <a:pPr>
              <a:defRPr/>
            </a:pPr>
            <a:r>
              <a:rPr lang="en-US" dirty="0" smtClean="0"/>
              <a:t>&lt;/product&gt;</a:t>
            </a:r>
          </a:p>
          <a:p>
            <a:pPr>
              <a:defRPr/>
            </a:pPr>
            <a:r>
              <a:rPr lang="en-US" dirty="0" smtClean="0"/>
              <a:t>...</a:t>
            </a:r>
          </a:p>
          <a:p>
            <a:pPr>
              <a:defRPr/>
            </a:pPr>
            <a:r>
              <a:rPr lang="en-US" dirty="0" smtClean="0"/>
              <a:t>&lt;/products&gt;</a:t>
            </a:r>
            <a:endParaRPr lang="en-US" dirty="0"/>
          </a:p>
        </p:txBody>
      </p:sp>
      <p:sp>
        <p:nvSpPr>
          <p:cNvPr id="4" name="Slide Number Placeholder 3"/>
          <p:cNvSpPr>
            <a:spLocks noGrp="1"/>
          </p:cNvSpPr>
          <p:nvPr>
            <p:ph type="sldNum" sz="quarter" idx="5"/>
          </p:nvPr>
        </p:nvSpPr>
        <p:spPr/>
        <p:txBody>
          <a:bodyPr/>
          <a:lstStyle/>
          <a:p>
            <a:pPr>
              <a:defRPr/>
            </a:pPr>
            <a:fld id="{61304289-A95B-4E31-9D17-3C0EFAE1C454}" type="slidenum">
              <a:rPr lang="en-US" smtClean="0"/>
              <a:pPr>
                <a:defRPr/>
              </a:pPr>
              <a:t>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1 /customers/{id}/{name}/address</a:t>
            </a:r>
          </a:p>
          <a:p>
            <a:r>
              <a:rPr lang="en-US" smtClean="0"/>
              <a:t>2 /customers/{id : .+}/address</a:t>
            </a:r>
          </a:p>
          <a:p>
            <a:r>
              <a:rPr lang="en-US" smtClean="0"/>
              <a:t>3 /customers/{id}/address</a:t>
            </a:r>
          </a:p>
          <a:p>
            <a:r>
              <a:rPr lang="en-US" smtClean="0"/>
              <a:t>4 /customers/{id : .+}</a:t>
            </a:r>
          </a:p>
        </p:txBody>
      </p:sp>
      <p:sp>
        <p:nvSpPr>
          <p:cNvPr id="4" name="Slide Number Placeholder 3"/>
          <p:cNvSpPr>
            <a:spLocks noGrp="1"/>
          </p:cNvSpPr>
          <p:nvPr>
            <p:ph type="sldNum" sz="quarter" idx="5"/>
          </p:nvPr>
        </p:nvSpPr>
        <p:spPr/>
        <p:txBody>
          <a:bodyPr/>
          <a:lstStyle/>
          <a:p>
            <a:pPr>
              <a:defRPr/>
            </a:pPr>
            <a:fld id="{E9F7E4E8-1CCA-4F37-B47F-153695B07489}" type="slidenum">
              <a:rPr lang="en-US" smtClean="0"/>
              <a:pPr>
                <a:defRPr/>
              </a:pPr>
              <a:t>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55000" lnSpcReduction="20000"/>
          </a:bodyPr>
          <a:lstStyle/>
          <a:p>
            <a:pPr>
              <a:defRPr/>
            </a:pPr>
            <a:r>
              <a:rPr lang="en-US" dirty="0" smtClean="0"/>
              <a:t>Programmatic URI Information</a:t>
            </a:r>
          </a:p>
          <a:p>
            <a:pPr>
              <a:defRPr/>
            </a:pPr>
            <a:r>
              <a:rPr lang="en-US" dirty="0" smtClean="0"/>
              <a:t>All this à la carte injection of path parameter data with the @</a:t>
            </a:r>
            <a:r>
              <a:rPr lang="en-US" dirty="0" err="1" smtClean="0"/>
              <a:t>PathParam</a:t>
            </a:r>
            <a:r>
              <a:rPr lang="en-US" dirty="0" smtClean="0"/>
              <a:t> annotation is</a:t>
            </a:r>
          </a:p>
          <a:p>
            <a:pPr>
              <a:defRPr/>
            </a:pPr>
            <a:r>
              <a:rPr lang="en-US" dirty="0" smtClean="0"/>
              <a:t>perfect most of the time. Sometimes, though, you need a more general raw API to query</a:t>
            </a:r>
          </a:p>
          <a:p>
            <a:pPr>
              <a:defRPr/>
            </a:pPr>
            <a:r>
              <a:rPr lang="en-US" dirty="0" smtClean="0"/>
              <a:t>and browse information about the incoming request’s URI. The interface</a:t>
            </a:r>
          </a:p>
          <a:p>
            <a:pPr>
              <a:defRPr/>
            </a:pPr>
            <a:r>
              <a:rPr lang="en-US" dirty="0" err="1" smtClean="0"/>
              <a:t>javax.ws.rs.core.UriInfo</a:t>
            </a:r>
            <a:r>
              <a:rPr lang="en-US" dirty="0" smtClean="0"/>
              <a:t> provides such an API:</a:t>
            </a:r>
          </a:p>
          <a:p>
            <a:pPr>
              <a:defRPr/>
            </a:pPr>
            <a:r>
              <a:rPr lang="en-US" dirty="0" smtClean="0"/>
              <a:t>public interface </a:t>
            </a:r>
            <a:r>
              <a:rPr lang="en-US" dirty="0" err="1" smtClean="0"/>
              <a:t>UriInfo</a:t>
            </a:r>
            <a:r>
              <a:rPr lang="en-US" dirty="0" smtClean="0"/>
              <a:t> {</a:t>
            </a:r>
          </a:p>
          <a:p>
            <a:pPr>
              <a:defRPr/>
            </a:pPr>
            <a:r>
              <a:rPr lang="en-US" dirty="0" smtClean="0"/>
              <a:t>public String </a:t>
            </a:r>
            <a:r>
              <a:rPr lang="en-US" dirty="0" err="1" smtClean="0"/>
              <a:t>getPath</a:t>
            </a:r>
            <a:r>
              <a:rPr lang="en-US" dirty="0" smtClean="0"/>
              <a:t>();</a:t>
            </a:r>
          </a:p>
          <a:p>
            <a:pPr>
              <a:defRPr/>
            </a:pPr>
            <a:r>
              <a:rPr lang="en-US" dirty="0" smtClean="0"/>
              <a:t>public String </a:t>
            </a:r>
            <a:r>
              <a:rPr lang="en-US" dirty="0" err="1" smtClean="0"/>
              <a:t>getPath</a:t>
            </a:r>
            <a:r>
              <a:rPr lang="en-US" dirty="0" smtClean="0"/>
              <a:t>(</a:t>
            </a:r>
            <a:r>
              <a:rPr lang="en-US" dirty="0" err="1" smtClean="0"/>
              <a:t>boolean</a:t>
            </a:r>
            <a:r>
              <a:rPr lang="en-US" dirty="0" smtClean="0"/>
              <a:t> decode);</a:t>
            </a:r>
          </a:p>
          <a:p>
            <a:pPr>
              <a:defRPr/>
            </a:pPr>
            <a:r>
              <a:rPr lang="en-US" dirty="0" smtClean="0"/>
              <a:t>public List&lt;</a:t>
            </a:r>
            <a:r>
              <a:rPr lang="en-US" dirty="0" err="1" smtClean="0"/>
              <a:t>PathSegment</a:t>
            </a:r>
            <a:r>
              <a:rPr lang="en-US" dirty="0" smtClean="0"/>
              <a:t>&gt; </a:t>
            </a:r>
            <a:r>
              <a:rPr lang="en-US" dirty="0" err="1" smtClean="0"/>
              <a:t>getPathSegments</a:t>
            </a:r>
            <a:r>
              <a:rPr lang="en-US" dirty="0" smtClean="0"/>
              <a:t>();</a:t>
            </a:r>
          </a:p>
          <a:p>
            <a:pPr>
              <a:defRPr/>
            </a:pPr>
            <a:r>
              <a:rPr lang="en-US" dirty="0" smtClean="0"/>
              <a:t>public List&lt;</a:t>
            </a:r>
            <a:r>
              <a:rPr lang="en-US" dirty="0" err="1" smtClean="0"/>
              <a:t>PathSegment</a:t>
            </a:r>
            <a:r>
              <a:rPr lang="en-US" dirty="0" smtClean="0"/>
              <a:t>&gt; </a:t>
            </a:r>
            <a:r>
              <a:rPr lang="en-US" dirty="0" err="1" smtClean="0"/>
              <a:t>getPathSegments</a:t>
            </a:r>
            <a:r>
              <a:rPr lang="en-US" dirty="0" smtClean="0"/>
              <a:t>(</a:t>
            </a:r>
            <a:r>
              <a:rPr lang="en-US" dirty="0" err="1" smtClean="0"/>
              <a:t>boolean</a:t>
            </a:r>
            <a:r>
              <a:rPr lang="en-US" dirty="0" smtClean="0"/>
              <a:t> decode);</a:t>
            </a:r>
          </a:p>
          <a:p>
            <a:pPr>
              <a:defRPr/>
            </a:pPr>
            <a:r>
              <a:rPr lang="en-US" dirty="0" smtClean="0"/>
              <a:t>public </a:t>
            </a:r>
            <a:r>
              <a:rPr lang="en-US" dirty="0" err="1" smtClean="0"/>
              <a:t>MultivaluedMap</a:t>
            </a:r>
            <a:r>
              <a:rPr lang="en-US" dirty="0" smtClean="0"/>
              <a:t>&lt;String, String&gt; </a:t>
            </a:r>
            <a:r>
              <a:rPr lang="en-US" dirty="0" err="1" smtClean="0"/>
              <a:t>getPathParameters</a:t>
            </a:r>
            <a:r>
              <a:rPr lang="en-US" dirty="0" smtClean="0"/>
              <a:t>();</a:t>
            </a:r>
          </a:p>
          <a:p>
            <a:pPr>
              <a:defRPr/>
            </a:pPr>
            <a:r>
              <a:rPr lang="en-US" dirty="0" smtClean="0"/>
              <a:t>public </a:t>
            </a:r>
            <a:r>
              <a:rPr lang="en-US" dirty="0" err="1" smtClean="0"/>
              <a:t>MultivaluedMap</a:t>
            </a:r>
            <a:r>
              <a:rPr lang="en-US" dirty="0" smtClean="0"/>
              <a:t>&lt;String, String&gt; </a:t>
            </a:r>
            <a:r>
              <a:rPr lang="en-US" dirty="0" err="1" smtClean="0"/>
              <a:t>getPathParameters</a:t>
            </a:r>
            <a:r>
              <a:rPr lang="en-US" dirty="0" smtClean="0"/>
              <a:t>(</a:t>
            </a:r>
            <a:r>
              <a:rPr lang="en-US" dirty="0" err="1" smtClean="0"/>
              <a:t>boolean</a:t>
            </a:r>
            <a:r>
              <a:rPr lang="en-US" dirty="0" smtClean="0"/>
              <a:t> decode);</a:t>
            </a:r>
          </a:p>
          <a:p>
            <a:pPr>
              <a:defRPr/>
            </a:pPr>
            <a:r>
              <a:rPr lang="en-US" dirty="0" smtClean="0"/>
              <a:t>...</a:t>
            </a:r>
          </a:p>
          <a:p>
            <a:pPr>
              <a:defRPr/>
            </a:pPr>
            <a:r>
              <a:rPr lang="en-US" dirty="0" smtClean="0"/>
              <a:t>}</a:t>
            </a:r>
          </a:p>
          <a:p>
            <a:pPr>
              <a:defRPr/>
            </a:pPr>
            <a:r>
              <a:rPr lang="en-US" dirty="0" smtClean="0"/>
              <a:t>The </a:t>
            </a:r>
            <a:r>
              <a:rPr lang="en-US" dirty="0" err="1" smtClean="0"/>
              <a:t>getPath</a:t>
            </a:r>
            <a:r>
              <a:rPr lang="en-US" dirty="0" smtClean="0"/>
              <a:t>() methods allow you obtain the relative path JAX-RS used to match the</a:t>
            </a:r>
          </a:p>
          <a:p>
            <a:pPr>
              <a:defRPr/>
            </a:pPr>
            <a:r>
              <a:rPr lang="en-US" dirty="0" smtClean="0"/>
              <a:t>incoming request. You can receive the path string decoded or encoded. The </a:t>
            </a:r>
            <a:r>
              <a:rPr lang="en-US" dirty="0" err="1" smtClean="0"/>
              <a:t>getPath</a:t>
            </a:r>
            <a:endParaRPr lang="en-US" dirty="0" smtClean="0"/>
          </a:p>
          <a:p>
            <a:pPr>
              <a:defRPr/>
            </a:pPr>
            <a:r>
              <a:rPr lang="en-US" dirty="0" smtClean="0"/>
              <a:t>Segments() methods break up the entire relative path into a series of </a:t>
            </a:r>
            <a:r>
              <a:rPr lang="en-US" dirty="0" err="1" smtClean="0"/>
              <a:t>PathSegment</a:t>
            </a:r>
            <a:r>
              <a:rPr lang="en-US" dirty="0" smtClean="0"/>
              <a:t> objects.</a:t>
            </a:r>
          </a:p>
          <a:p>
            <a:pPr>
              <a:defRPr/>
            </a:pPr>
            <a:r>
              <a:rPr lang="en-US" dirty="0" smtClean="0"/>
              <a:t>Like </a:t>
            </a:r>
            <a:r>
              <a:rPr lang="en-US" dirty="0" err="1" smtClean="0"/>
              <a:t>getPath</a:t>
            </a:r>
            <a:r>
              <a:rPr lang="en-US" dirty="0" smtClean="0"/>
              <a:t>(), you can receive this information encoded or decoded. Finally,</a:t>
            </a:r>
          </a:p>
          <a:p>
            <a:pPr>
              <a:defRPr/>
            </a:pPr>
            <a:r>
              <a:rPr lang="en-US" dirty="0" err="1" smtClean="0"/>
              <a:t>getPathParameters</a:t>
            </a:r>
            <a:r>
              <a:rPr lang="en-US" dirty="0" smtClean="0"/>
              <a:t>() returns a map of all the path parameters defined for all matching</a:t>
            </a:r>
          </a:p>
          <a:p>
            <a:pPr>
              <a:defRPr/>
            </a:pPr>
            <a:r>
              <a:rPr lang="en-US" dirty="0" smtClean="0"/>
              <a:t>@Path expressions.</a:t>
            </a:r>
          </a:p>
          <a:p>
            <a:pPr>
              <a:defRPr/>
            </a:pPr>
            <a:r>
              <a:rPr lang="en-US" dirty="0" smtClean="0"/>
              <a:t>You can obtain an instance of the </a:t>
            </a:r>
            <a:r>
              <a:rPr lang="en-US" dirty="0" err="1" smtClean="0"/>
              <a:t>UriInfo</a:t>
            </a:r>
            <a:r>
              <a:rPr lang="en-US" dirty="0" smtClean="0"/>
              <a:t> interface by using the @</a:t>
            </a:r>
            <a:r>
              <a:rPr lang="en-US" dirty="0" err="1" smtClean="0"/>
              <a:t>javax.ws.rs.core.Con</a:t>
            </a:r>
            <a:endParaRPr lang="en-US" dirty="0" smtClean="0"/>
          </a:p>
          <a:p>
            <a:pPr>
              <a:defRPr/>
            </a:pPr>
            <a:r>
              <a:rPr lang="en-US" dirty="0" smtClean="0"/>
              <a:t>text injection annotation. Here’s an example:</a:t>
            </a:r>
          </a:p>
          <a:p>
            <a:pPr>
              <a:defRPr/>
            </a:pPr>
            <a:r>
              <a:rPr lang="en-US" dirty="0" smtClean="0"/>
              <a:t>@Path("/cars/{make}")</a:t>
            </a:r>
          </a:p>
          <a:p>
            <a:pPr>
              <a:defRPr/>
            </a:pPr>
            <a:r>
              <a:rPr lang="en-US" dirty="0" smtClean="0"/>
              <a:t>public class </a:t>
            </a:r>
            <a:r>
              <a:rPr lang="en-US" dirty="0" err="1" smtClean="0"/>
              <a:t>CarResource</a:t>
            </a:r>
            <a:r>
              <a:rPr lang="en-US" dirty="0" smtClean="0"/>
              <a:t> {</a:t>
            </a:r>
          </a:p>
          <a:p>
            <a:pPr>
              <a:defRPr/>
            </a:pPr>
            <a:r>
              <a:rPr lang="en-US" dirty="0" smtClean="0"/>
              <a:t>@GET</a:t>
            </a:r>
          </a:p>
          <a:p>
            <a:pPr>
              <a:defRPr/>
            </a:pPr>
            <a:r>
              <a:rPr lang="en-US" dirty="0" smtClean="0"/>
              <a:t>@Path("/{model}/{year}")</a:t>
            </a:r>
          </a:p>
          <a:p>
            <a:pPr>
              <a:defRPr/>
            </a:pPr>
            <a:r>
              <a:rPr lang="en-US" dirty="0" smtClean="0"/>
              <a:t>@Produces("image/jpeg")</a:t>
            </a:r>
          </a:p>
          <a:p>
            <a:pPr>
              <a:defRPr/>
            </a:pPr>
            <a:r>
              <a:rPr lang="en-US" dirty="0" smtClean="0"/>
              <a:t>public Jpeg </a:t>
            </a:r>
            <a:r>
              <a:rPr lang="en-US" dirty="0" err="1" smtClean="0"/>
              <a:t>getPicture</a:t>
            </a:r>
            <a:r>
              <a:rPr lang="en-US" dirty="0" smtClean="0"/>
              <a:t>(</a:t>
            </a:r>
            <a:r>
              <a:rPr lang="en-US" b="1" dirty="0" smtClean="0"/>
              <a:t>@Context </a:t>
            </a:r>
            <a:r>
              <a:rPr lang="en-US" b="1" dirty="0" err="1" smtClean="0"/>
              <a:t>UriInfo</a:t>
            </a:r>
            <a:r>
              <a:rPr lang="en-US" b="1" dirty="0" smtClean="0"/>
              <a:t> info</a:t>
            </a:r>
            <a:r>
              <a:rPr lang="en-US" dirty="0" smtClean="0"/>
              <a:t>) {</a:t>
            </a:r>
          </a:p>
          <a:p>
            <a:pPr>
              <a:defRPr/>
            </a:pPr>
            <a:r>
              <a:rPr lang="en-US" dirty="0" smtClean="0"/>
              <a:t>String make = </a:t>
            </a:r>
            <a:r>
              <a:rPr lang="en-US" dirty="0" err="1" smtClean="0"/>
              <a:t>info.getPathParameters</a:t>
            </a:r>
            <a:r>
              <a:rPr lang="en-US" dirty="0" smtClean="0"/>
              <a:t>().</a:t>
            </a:r>
            <a:r>
              <a:rPr lang="en-US" dirty="0" err="1" smtClean="0"/>
              <a:t>getFirst</a:t>
            </a:r>
            <a:r>
              <a:rPr lang="en-US" dirty="0" smtClean="0"/>
              <a:t>("make");</a:t>
            </a:r>
          </a:p>
          <a:p>
            <a:pPr>
              <a:defRPr/>
            </a:pPr>
            <a:r>
              <a:rPr lang="en-US" dirty="0" err="1" smtClean="0"/>
              <a:t>PathSegment</a:t>
            </a:r>
            <a:r>
              <a:rPr lang="en-US" dirty="0" smtClean="0"/>
              <a:t> model = </a:t>
            </a:r>
            <a:r>
              <a:rPr lang="en-US" dirty="0" err="1" smtClean="0"/>
              <a:t>info.getPathSegments</a:t>
            </a:r>
            <a:r>
              <a:rPr lang="en-US" dirty="0" smtClean="0"/>
              <a:t>().get(1);</a:t>
            </a:r>
          </a:p>
          <a:p>
            <a:pPr>
              <a:defRPr/>
            </a:pPr>
            <a:r>
              <a:rPr lang="en-US" dirty="0" smtClean="0"/>
              <a:t>String color = </a:t>
            </a:r>
            <a:r>
              <a:rPr lang="en-US" dirty="0" err="1" smtClean="0"/>
              <a:t>model.getMatrixParameters</a:t>
            </a:r>
            <a:r>
              <a:rPr lang="en-US" dirty="0" smtClean="0"/>
              <a:t>().</a:t>
            </a:r>
            <a:r>
              <a:rPr lang="en-US" dirty="0" err="1" smtClean="0"/>
              <a:t>getFirst</a:t>
            </a:r>
            <a:r>
              <a:rPr lang="en-US" dirty="0" smtClean="0"/>
              <a:t>("color");</a:t>
            </a:r>
          </a:p>
          <a:p>
            <a:pPr>
              <a:defRPr/>
            </a:pPr>
            <a:r>
              <a:rPr lang="en-US" dirty="0" smtClean="0"/>
              <a:t>...</a:t>
            </a:r>
          </a:p>
          <a:p>
            <a:pPr>
              <a:defRPr/>
            </a:pPr>
            <a:r>
              <a:rPr lang="en-US" dirty="0" smtClean="0"/>
              <a:t>}</a:t>
            </a:r>
          </a:p>
          <a:p>
            <a:pPr>
              <a:defRPr/>
            </a:pPr>
            <a:r>
              <a:rPr lang="en-US" dirty="0" smtClean="0"/>
              <a:t>}</a:t>
            </a:r>
          </a:p>
          <a:p>
            <a:pPr>
              <a:defRPr/>
            </a:pPr>
            <a:endParaRPr lang="en-US" dirty="0" smtClean="0"/>
          </a:p>
          <a:p>
            <a:pPr>
              <a:defRPr/>
            </a:pPr>
            <a:endParaRPr lang="en-US" dirty="0" smtClean="0"/>
          </a:p>
          <a:p>
            <a:pPr>
              <a:defRPr/>
            </a:pPr>
            <a:r>
              <a:rPr lang="en-US" dirty="0" smtClean="0"/>
              <a:t>@</a:t>
            </a:r>
            <a:r>
              <a:rPr lang="en-US" dirty="0" err="1" smtClean="0"/>
              <a:t>MatrixParam</a:t>
            </a:r>
            <a:endParaRPr lang="en-US" dirty="0" smtClean="0"/>
          </a:p>
          <a:p>
            <a:pPr>
              <a:defRPr/>
            </a:pPr>
            <a:r>
              <a:rPr lang="en-US" dirty="0" smtClean="0"/>
              <a:t>Instead of injecting and processing </a:t>
            </a:r>
            <a:r>
              <a:rPr lang="en-US" dirty="0" err="1" smtClean="0"/>
              <a:t>PathSegment</a:t>
            </a:r>
            <a:r>
              <a:rPr lang="en-US" dirty="0" smtClean="0"/>
              <a:t> objects to obtain matrix parameter</a:t>
            </a:r>
          </a:p>
          <a:p>
            <a:pPr>
              <a:defRPr/>
            </a:pPr>
            <a:r>
              <a:rPr lang="en-US" dirty="0" smtClean="0"/>
              <a:t>values, the JAX-RS specification allows you to inject matrix parameter values directly</a:t>
            </a:r>
          </a:p>
          <a:p>
            <a:pPr>
              <a:defRPr/>
            </a:pPr>
            <a:r>
              <a:rPr lang="en-US" dirty="0" smtClean="0"/>
              <a:t>through the @</a:t>
            </a:r>
            <a:r>
              <a:rPr lang="en-US" dirty="0" err="1" smtClean="0"/>
              <a:t>javax.ws.rs.MatrixParam</a:t>
            </a:r>
            <a:r>
              <a:rPr lang="en-US" dirty="0" smtClean="0"/>
              <a:t> annotation. Let’s change our </a:t>
            </a:r>
            <a:r>
              <a:rPr lang="en-US" dirty="0" err="1" smtClean="0"/>
              <a:t>CarResource</a:t>
            </a:r>
            <a:r>
              <a:rPr lang="en-US" dirty="0" smtClean="0"/>
              <a:t> example</a:t>
            </a:r>
          </a:p>
          <a:p>
            <a:pPr>
              <a:defRPr/>
            </a:pPr>
            <a:r>
              <a:rPr lang="en-US" dirty="0" smtClean="0"/>
              <a:t>from the previous section to reflect using this annotation:</a:t>
            </a:r>
          </a:p>
          <a:p>
            <a:pPr>
              <a:defRPr/>
            </a:pPr>
            <a:r>
              <a:rPr lang="en-US" dirty="0" smtClean="0"/>
              <a:t>@Path("/{make}")</a:t>
            </a:r>
          </a:p>
          <a:p>
            <a:pPr>
              <a:defRPr/>
            </a:pPr>
            <a:r>
              <a:rPr lang="en-US" dirty="0" smtClean="0"/>
              <a:t>public class </a:t>
            </a:r>
            <a:r>
              <a:rPr lang="en-US" dirty="0" err="1" smtClean="0"/>
              <a:t>CarResource</a:t>
            </a:r>
            <a:r>
              <a:rPr lang="en-US" dirty="0" smtClean="0"/>
              <a:t> {</a:t>
            </a:r>
          </a:p>
          <a:p>
            <a:pPr>
              <a:defRPr/>
            </a:pPr>
            <a:r>
              <a:rPr lang="en-US" dirty="0" smtClean="0"/>
              <a:t>@GET</a:t>
            </a:r>
          </a:p>
          <a:p>
            <a:pPr>
              <a:defRPr/>
            </a:pPr>
            <a:r>
              <a:rPr lang="en-US" dirty="0" smtClean="0"/>
              <a:t>@Path("/{model}/{year}")</a:t>
            </a:r>
          </a:p>
          <a:p>
            <a:pPr>
              <a:defRPr/>
            </a:pPr>
            <a:r>
              <a:rPr lang="en-US" dirty="0" smtClean="0"/>
              <a:t>@Produces("image/jpeg")</a:t>
            </a:r>
          </a:p>
          <a:p>
            <a:pPr>
              <a:defRPr/>
            </a:pPr>
            <a:r>
              <a:rPr lang="en-US" dirty="0" smtClean="0"/>
              <a:t>public Jpeg </a:t>
            </a:r>
            <a:r>
              <a:rPr lang="en-US" dirty="0" err="1" smtClean="0"/>
              <a:t>getPicture</a:t>
            </a:r>
            <a:r>
              <a:rPr lang="en-US" dirty="0" smtClean="0"/>
              <a:t>(@</a:t>
            </a:r>
            <a:r>
              <a:rPr lang="en-US" dirty="0" err="1" smtClean="0"/>
              <a:t>PathParam</a:t>
            </a:r>
            <a:r>
              <a:rPr lang="en-US" dirty="0" smtClean="0"/>
              <a:t>("make") String make,</a:t>
            </a:r>
          </a:p>
          <a:p>
            <a:pPr>
              <a:defRPr/>
            </a:pPr>
            <a:r>
              <a:rPr lang="en-US" dirty="0" smtClean="0"/>
              <a:t>@</a:t>
            </a:r>
            <a:r>
              <a:rPr lang="en-US" dirty="0" err="1" smtClean="0"/>
              <a:t>PathParam</a:t>
            </a:r>
            <a:r>
              <a:rPr lang="en-US" dirty="0" smtClean="0"/>
              <a:t>("model") String model,</a:t>
            </a:r>
          </a:p>
          <a:p>
            <a:pPr>
              <a:defRPr/>
            </a:pPr>
            <a:r>
              <a:rPr lang="en-US" b="1" dirty="0" smtClean="0"/>
              <a:t>@</a:t>
            </a:r>
            <a:r>
              <a:rPr lang="en-US" b="1" dirty="0" err="1" smtClean="0"/>
              <a:t>MatrixParam</a:t>
            </a:r>
            <a:r>
              <a:rPr lang="en-US" b="1" dirty="0" smtClean="0"/>
              <a:t>("color") String color</a:t>
            </a:r>
            <a:r>
              <a:rPr lang="en-US" dirty="0" smtClean="0"/>
              <a:t>) {</a:t>
            </a:r>
          </a:p>
          <a:p>
            <a:pPr>
              <a:defRPr/>
            </a:pPr>
            <a:r>
              <a:rPr lang="en-US" dirty="0" smtClean="0"/>
              <a:t>...</a:t>
            </a:r>
          </a:p>
          <a:p>
            <a:pPr>
              <a:defRPr/>
            </a:pPr>
            <a:r>
              <a:rPr lang="en-US" dirty="0" smtClean="0"/>
              <a:t>}</a:t>
            </a:r>
          </a:p>
          <a:p>
            <a:pPr>
              <a:defRPr/>
            </a:pPr>
            <a:r>
              <a:rPr lang="en-US" dirty="0" smtClean="0"/>
              <a:t>Using the @</a:t>
            </a:r>
            <a:r>
              <a:rPr lang="en-US" dirty="0" err="1" smtClean="0"/>
              <a:t>MatrixParam</a:t>
            </a:r>
            <a:r>
              <a:rPr lang="en-US" dirty="0" smtClean="0"/>
              <a:t> annotation shrinks our code and provides a bit more readability.</a:t>
            </a:r>
          </a:p>
          <a:p>
            <a:pPr>
              <a:defRPr/>
            </a:pPr>
            <a:r>
              <a:rPr lang="en-US" dirty="0" smtClean="0"/>
              <a:t>The only downside of @</a:t>
            </a:r>
            <a:r>
              <a:rPr lang="en-US" dirty="0" err="1" smtClean="0"/>
              <a:t>MatrixParam</a:t>
            </a:r>
            <a:r>
              <a:rPr lang="en-US" dirty="0" smtClean="0"/>
              <a:t> is that sometimes you might have a repeating</a:t>
            </a:r>
          </a:p>
          <a:p>
            <a:pPr>
              <a:defRPr/>
            </a:pPr>
            <a:r>
              <a:rPr lang="en-US" dirty="0" smtClean="0"/>
              <a:t>matrix parameter that is applied to many different path segments in the URI. For example,</a:t>
            </a:r>
          </a:p>
          <a:p>
            <a:pPr>
              <a:defRPr/>
            </a:pPr>
            <a:r>
              <a:rPr lang="en-US" dirty="0" smtClean="0"/>
              <a:t>what if color shows up multiple times in our car service example?</a:t>
            </a:r>
          </a:p>
          <a:p>
            <a:pPr>
              <a:defRPr/>
            </a:pPr>
            <a:r>
              <a:rPr lang="en-US" dirty="0" smtClean="0"/>
              <a:t>GET /</a:t>
            </a:r>
            <a:r>
              <a:rPr lang="en-US" dirty="0" err="1" smtClean="0"/>
              <a:t>mercedes</a:t>
            </a:r>
            <a:r>
              <a:rPr lang="en-US" dirty="0" smtClean="0"/>
              <a:t>/e55;color=black/2006/</a:t>
            </a:r>
            <a:r>
              <a:rPr lang="en-US" dirty="0" err="1" smtClean="0"/>
              <a:t>interior;color</a:t>
            </a:r>
            <a:r>
              <a:rPr lang="en-US" dirty="0" smtClean="0"/>
              <a:t>=tan</a:t>
            </a:r>
          </a:p>
          <a:p>
            <a:pPr>
              <a:defRPr/>
            </a:pPr>
            <a:r>
              <a:rPr lang="en-US" dirty="0" smtClean="0"/>
              <a:t>Here, the color attribute shows up twice: once with the model and once with the interior.</a:t>
            </a:r>
          </a:p>
          <a:p>
            <a:pPr>
              <a:defRPr/>
            </a:pPr>
            <a:r>
              <a:rPr lang="en-US" dirty="0" smtClean="0"/>
              <a:t>Using @</a:t>
            </a:r>
            <a:r>
              <a:rPr lang="en-US" dirty="0" err="1" smtClean="0"/>
              <a:t>MatrixParam</a:t>
            </a:r>
            <a:r>
              <a:rPr lang="en-US" dirty="0" smtClean="0"/>
              <a:t>("color") in this case would be ambiguous and we would</a:t>
            </a:r>
          </a:p>
          <a:p>
            <a:pPr>
              <a:defRPr/>
            </a:pPr>
            <a:r>
              <a:rPr lang="en-US" dirty="0" smtClean="0"/>
              <a:t>have to go back to processing </a:t>
            </a:r>
            <a:r>
              <a:rPr lang="en-US" dirty="0" err="1" smtClean="0"/>
              <a:t>PathSegments</a:t>
            </a:r>
            <a:r>
              <a:rPr lang="en-US" dirty="0" smtClean="0"/>
              <a:t> to obtain this matrix parameter.</a:t>
            </a:r>
            <a:endParaRPr lang="en-US" dirty="0"/>
          </a:p>
        </p:txBody>
      </p:sp>
      <p:sp>
        <p:nvSpPr>
          <p:cNvPr id="4" name="Slide Number Placeholder 3"/>
          <p:cNvSpPr>
            <a:spLocks noGrp="1"/>
          </p:cNvSpPr>
          <p:nvPr>
            <p:ph type="sldNum" sz="quarter" idx="5"/>
          </p:nvPr>
        </p:nvSpPr>
        <p:spPr/>
        <p:txBody>
          <a:bodyPr/>
          <a:lstStyle/>
          <a:p>
            <a:pPr>
              <a:defRPr/>
            </a:pPr>
            <a:fld id="{65683419-3C75-4CD6-B265-CFD574C84F36}" type="slidenum">
              <a:rPr lang="en-US" smtClean="0"/>
              <a:pPr>
                <a:defRPr/>
              </a:pPr>
              <a:t>16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public </a:t>
            </a:r>
            <a:r>
              <a:rPr lang="en-US" dirty="0" err="1" smtClean="0"/>
              <a:t>enum</a:t>
            </a:r>
            <a:r>
              <a:rPr lang="en-US" dirty="0" smtClean="0"/>
              <a:t> Status {</a:t>
            </a:r>
          </a:p>
          <a:p>
            <a:pPr>
              <a:defRPr/>
            </a:pPr>
            <a:r>
              <a:rPr lang="en-US" dirty="0" smtClean="0"/>
              <a:t>OK(200, "OK"),</a:t>
            </a:r>
          </a:p>
          <a:p>
            <a:pPr>
              <a:defRPr/>
            </a:pPr>
            <a:r>
              <a:rPr lang="en-US" dirty="0" smtClean="0"/>
              <a:t>CREATED(201, "Created"),</a:t>
            </a:r>
          </a:p>
          <a:p>
            <a:pPr>
              <a:defRPr/>
            </a:pPr>
            <a:r>
              <a:rPr lang="en-US" dirty="0" smtClean="0"/>
              <a:t>ACCEPTED(202, "Accepted"),</a:t>
            </a:r>
          </a:p>
          <a:p>
            <a:pPr>
              <a:defRPr/>
            </a:pPr>
            <a:r>
              <a:rPr lang="en-US" dirty="0" smtClean="0"/>
              <a:t>NO_CONTENT(204, "No Content"),</a:t>
            </a:r>
          </a:p>
          <a:p>
            <a:pPr>
              <a:defRPr/>
            </a:pPr>
            <a:r>
              <a:rPr lang="en-US" dirty="0" smtClean="0"/>
              <a:t>MOVED_PERMANENTLY(301, "Moved Permanently"),</a:t>
            </a:r>
          </a:p>
          <a:p>
            <a:pPr>
              <a:defRPr/>
            </a:pPr>
            <a:r>
              <a:rPr lang="en-US" dirty="0" smtClean="0"/>
              <a:t>SEE_OTHER(303, "See Other"),</a:t>
            </a:r>
          </a:p>
          <a:p>
            <a:pPr>
              <a:defRPr/>
            </a:pPr>
            <a:r>
              <a:rPr lang="en-US" dirty="0" smtClean="0"/>
              <a:t>NOT_MODIFIED(304, "Not Modified"),</a:t>
            </a:r>
          </a:p>
          <a:p>
            <a:pPr>
              <a:defRPr/>
            </a:pPr>
            <a:r>
              <a:rPr lang="en-US" dirty="0" smtClean="0"/>
              <a:t>TEMPORARY_REDIRECT(307, "Temporary Redirect"),</a:t>
            </a:r>
          </a:p>
          <a:p>
            <a:pPr>
              <a:defRPr/>
            </a:pPr>
            <a:r>
              <a:rPr lang="en-US" dirty="0" smtClean="0"/>
              <a:t>BAD_REQUEST(400, "Bad Request"),</a:t>
            </a:r>
          </a:p>
          <a:p>
            <a:pPr>
              <a:defRPr/>
            </a:pPr>
            <a:r>
              <a:rPr lang="en-US" dirty="0" smtClean="0"/>
              <a:t>UNAUTHORIZED(401, "Unauthorized"),</a:t>
            </a:r>
          </a:p>
          <a:p>
            <a:pPr>
              <a:defRPr/>
            </a:pPr>
            <a:r>
              <a:rPr lang="en-US" dirty="0" smtClean="0"/>
              <a:t>FORBIDDEN(403, "Forbidden"),</a:t>
            </a:r>
          </a:p>
          <a:p>
            <a:pPr>
              <a:defRPr/>
            </a:pPr>
            <a:r>
              <a:rPr lang="en-US" dirty="0" smtClean="0"/>
              <a:t>NOT_FOUND(404, "Not Found"),</a:t>
            </a:r>
          </a:p>
          <a:p>
            <a:pPr>
              <a:defRPr/>
            </a:pPr>
            <a:r>
              <a:rPr lang="en-US" dirty="0" smtClean="0"/>
              <a:t>NOT_ACCEPTABLE(406, "Not Acceptable"),</a:t>
            </a:r>
          </a:p>
          <a:p>
            <a:pPr>
              <a:defRPr/>
            </a:pPr>
            <a:r>
              <a:rPr lang="en-US" dirty="0" smtClean="0"/>
              <a:t>CONFLICT(409, "Conflict"),</a:t>
            </a:r>
          </a:p>
          <a:p>
            <a:pPr>
              <a:defRPr/>
            </a:pPr>
            <a:r>
              <a:rPr lang="en-US" dirty="0" smtClean="0"/>
              <a:t>GONE(410, "Gone"),</a:t>
            </a:r>
          </a:p>
          <a:p>
            <a:pPr>
              <a:defRPr/>
            </a:pPr>
            <a:r>
              <a:rPr lang="en-US" dirty="0" smtClean="0"/>
              <a:t>PRECONDITION_FAILED(412, "Precondition Failed"),</a:t>
            </a:r>
          </a:p>
          <a:p>
            <a:pPr>
              <a:defRPr/>
            </a:pPr>
            <a:r>
              <a:rPr lang="en-US" dirty="0" smtClean="0"/>
              <a:t>UNSUPPORTED_MEDIA_TYPE(415, "Unsupported Media Type"),</a:t>
            </a:r>
          </a:p>
          <a:p>
            <a:pPr>
              <a:defRPr/>
            </a:pPr>
            <a:r>
              <a:rPr lang="en-US" dirty="0" smtClean="0"/>
              <a:t>INTERNAL_SERVER_ERROR(500, "Internal Server Error"),</a:t>
            </a:r>
          </a:p>
          <a:p>
            <a:pPr>
              <a:defRPr/>
            </a:pPr>
            <a:r>
              <a:rPr lang="en-US" dirty="0" smtClean="0"/>
              <a:t>SERVICE_UNAVAILABLE(503, "Service Unavailable");</a:t>
            </a:r>
            <a:endParaRPr lang="en-US" dirty="0"/>
          </a:p>
        </p:txBody>
      </p:sp>
      <p:sp>
        <p:nvSpPr>
          <p:cNvPr id="4" name="Slide Number Placeholder 3"/>
          <p:cNvSpPr>
            <a:spLocks noGrp="1"/>
          </p:cNvSpPr>
          <p:nvPr>
            <p:ph type="sldNum" sz="quarter" idx="5"/>
          </p:nvPr>
        </p:nvSpPr>
        <p:spPr/>
        <p:txBody>
          <a:bodyPr/>
          <a:lstStyle/>
          <a:p>
            <a:pPr>
              <a:defRPr/>
            </a:pPr>
            <a:fld id="{E2E0B0BB-9B0C-4D93-B8E3-1728E9E2BC0E}" type="slidenum">
              <a:rPr lang="en-US" smtClean="0"/>
              <a:pPr>
                <a:defRPr/>
              </a:pPr>
              <a:t>17</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Slide - Option A">
    <p:spTree>
      <p:nvGrpSpPr>
        <p:cNvPr id="1" name=""/>
        <p:cNvGrpSpPr/>
        <p:nvPr/>
      </p:nvGrpSpPr>
      <p:grpSpPr>
        <a:xfrm>
          <a:off x="0" y="0"/>
          <a:ext cx="0" cy="0"/>
          <a:chOff x="0" y="0"/>
          <a:chExt cx="0" cy="0"/>
        </a:xfrm>
      </p:grpSpPr>
      <p:pic>
        <p:nvPicPr>
          <p:cNvPr id="3" name="Picture 6" descr="ist2_10207284-potter-makes-a-jug-out-of-clay.jpg"/>
          <p:cNvPicPr>
            <a:picLocks noChangeAspect="1"/>
          </p:cNvPicPr>
          <p:nvPr userDrawn="1"/>
        </p:nvPicPr>
        <p:blipFill>
          <a:blip r:embed="rId2">
            <a:extLst>
              <a:ext uri="{28A0092B-C50C-407E-A947-70E740481C1C}">
                <a14:useLocalDpi xmlns:a14="http://schemas.microsoft.com/office/drawing/2010/main" val="0"/>
              </a:ext>
            </a:extLst>
          </a:blip>
          <a:srcRect b="128"/>
          <a:stretch>
            <a:fillRect/>
          </a:stretch>
        </p:blipFill>
        <p:spPr bwMode="auto">
          <a:xfrm>
            <a:off x="0" y="693738"/>
            <a:ext cx="9153525"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0" y="0"/>
            <a:ext cx="9144000" cy="693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pic>
        <p:nvPicPr>
          <p:cNvPr id="8" name="Picture 2" descr="F:\Vitthal_Share\Misc\Cybage Logo\Cybage 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962650"/>
            <a:ext cx="9153525" cy="89535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TextBox 10"/>
          <p:cNvSpPr txBox="1">
            <a:spLocks noChangeArrowheads="1"/>
          </p:cNvSpPr>
          <p:nvPr userDrawn="1"/>
        </p:nvSpPr>
        <p:spPr bwMode="auto">
          <a:xfrm>
            <a:off x="1665288" y="5995988"/>
            <a:ext cx="7212012" cy="322262"/>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750" dirty="0" smtClean="0">
                <a:solidFill>
                  <a:schemeClr val="tx1">
                    <a:lumMod val="85000"/>
                    <a:lumOff val="15000"/>
                  </a:schemeClr>
                </a:solidFill>
              </a:rPr>
              <a:t>This presentation is the intellectual property of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Software Pvt. Ltd. and is meant for the usage of the intended </a:t>
            </a:r>
            <a:r>
              <a:rPr lang="en-US" sz="750" dirty="0" err="1" smtClean="0">
                <a:solidFill>
                  <a:schemeClr val="tx1">
                    <a:lumMod val="85000"/>
                    <a:lumOff val="15000"/>
                  </a:schemeClr>
                </a:solidFill>
              </a:rPr>
              <a:t>Cybage</a:t>
            </a:r>
            <a:r>
              <a:rPr lang="en-US" sz="750" dirty="0" smtClean="0">
                <a:solidFill>
                  <a:schemeClr val="tx1">
                    <a:lumMod val="85000"/>
                    <a:lumOff val="15000"/>
                  </a:schemeClr>
                </a:solidFill>
              </a:rPr>
              <a:t> employee/s for training purpose only.</a:t>
            </a:r>
            <a:br>
              <a:rPr lang="en-US" sz="750" dirty="0" smtClean="0">
                <a:solidFill>
                  <a:schemeClr val="tx1">
                    <a:lumMod val="85000"/>
                    <a:lumOff val="15000"/>
                  </a:schemeClr>
                </a:solidFill>
              </a:rPr>
            </a:br>
            <a:r>
              <a:rPr lang="en-US" sz="750" dirty="0" smtClean="0">
                <a:solidFill>
                  <a:schemeClr val="tx1">
                    <a:lumMod val="85000"/>
                    <a:lumOff val="15000"/>
                  </a:schemeClr>
                </a:solidFill>
              </a:rPr>
              <a:t>This should not be used for any other purpose or reproduced in any other form without written permission and consent of the concerned authorities.</a:t>
            </a:r>
          </a:p>
        </p:txBody>
      </p:sp>
      <p:sp>
        <p:nvSpPr>
          <p:cNvPr id="12"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48502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3"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AD4B216E-927D-4D9A-927F-9B51DF200CB3}" type="slidenum">
              <a:rPr lang="en-US"/>
              <a:pPr>
                <a:defRPr/>
              </a:pPr>
              <a:t>‹#›</a:t>
            </a:fld>
            <a:endParaRPr lang="en-US" dirty="0"/>
          </a:p>
        </p:txBody>
      </p:sp>
    </p:spTree>
    <p:extLst>
      <p:ext uri="{BB962C8B-B14F-4D97-AF65-F5344CB8AC3E}">
        <p14:creationId xmlns:p14="http://schemas.microsoft.com/office/powerpoint/2010/main" val="404163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tro Slide with Text - Option I">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6350" y="693738"/>
            <a:ext cx="9144000" cy="6164262"/>
          </a:xfrm>
          <a:prstGeom prst="rect">
            <a:avLst/>
          </a:prstGeom>
          <a:blipFill dpi="0" rotWithShape="1">
            <a:blip r:embed="rId2">
              <a:alphaModFix amt="4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6" name="Rectangle 5"/>
          <p:cNvSpPr/>
          <p:nvPr userDrawn="1"/>
        </p:nvSpPr>
        <p:spPr>
          <a:xfrm>
            <a:off x="-6350" y="693738"/>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userDrawn="1"/>
        </p:nvSpPr>
        <p:spPr>
          <a:xfrm>
            <a:off x="1514475" y="693738"/>
            <a:ext cx="762952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Title 1"/>
          <p:cNvSpPr>
            <a:spLocks noGrp="1"/>
          </p:cNvSpPr>
          <p:nvPr>
            <p:ph type="title"/>
          </p:nvPr>
        </p:nvSpPr>
        <p:spPr>
          <a:xfrm>
            <a:off x="1658112" y="1116433"/>
            <a:ext cx="7304913"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dirty="0"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2990284-7E7D-4DF3-9A8A-722824E67BF9}" type="slidenum">
              <a:rPr lang="en-US"/>
              <a:pPr>
                <a:defRPr/>
              </a:pPr>
              <a:t>‹#›</a:t>
            </a:fld>
            <a:endParaRPr lang="en-US" dirty="0"/>
          </a:p>
        </p:txBody>
      </p:sp>
    </p:spTree>
    <p:extLst>
      <p:ext uri="{BB962C8B-B14F-4D97-AF65-F5344CB8AC3E}">
        <p14:creationId xmlns:p14="http://schemas.microsoft.com/office/powerpoint/2010/main" val="158514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pic>
        <p:nvPicPr>
          <p:cNvPr id="3" name="Picture 6" descr="Main _CY_image_4.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27525" y="669925"/>
            <a:ext cx="4816475" cy="6188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1"/>
          <p:cNvSpPr>
            <a:spLocks noChangeArrowheads="1"/>
          </p:cNvSpPr>
          <p:nvPr userDrawn="1"/>
        </p:nvSpPr>
        <p:spPr bwMode="auto">
          <a:xfrm>
            <a:off x="1651000" y="2573338"/>
            <a:ext cx="67627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76213" indent="-176213">
              <a:buFont typeface="Arial" charset="0"/>
              <a:buChar char="•"/>
            </a:pPr>
            <a:r>
              <a:rPr lang="en-US"/>
              <a:t>  Click to edit Master text styles</a:t>
            </a:r>
          </a:p>
        </p:txBody>
      </p:sp>
      <p:sp>
        <p:nvSpPr>
          <p:cNvPr id="7" name="Footer Placeholder 3"/>
          <p:cNvSpPr txBox="1">
            <a:spLocks noGrp="1"/>
          </p:cNvSpPr>
          <p:nvPr userDrawn="1"/>
        </p:nvSpPr>
        <p:spPr bwMode="auto">
          <a:xfrm>
            <a:off x="5705475" y="6499225"/>
            <a:ext cx="3257550"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00" smtClean="0">
                <a:solidFill>
                  <a:srgbClr val="262626"/>
                </a:solidFill>
                <a:cs typeface="Arial"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1521D20D-C0FA-4D3C-B135-DBE8F452D5FB}" type="slidenum">
              <a:rPr lang="en-US"/>
              <a:pPr>
                <a:defRPr/>
              </a:pPr>
              <a:t>‹#›</a:t>
            </a:fld>
            <a:endParaRPr lang="en-US" dirty="0"/>
          </a:p>
        </p:txBody>
      </p:sp>
    </p:spTree>
    <p:extLst>
      <p:ext uri="{BB962C8B-B14F-4D97-AF65-F5344CB8AC3E}">
        <p14:creationId xmlns:p14="http://schemas.microsoft.com/office/powerpoint/2010/main" val="2508227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_A">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8" descr="F:\Vitthal_Share\PPTs\Images\iStock_000000199967Small_01.jpg"/>
          <p:cNvPicPr>
            <a:picLocks noChangeAspect="1" noChangeArrowheads="1"/>
          </p:cNvPicPr>
          <p:nvPr userDrawn="1"/>
        </p:nvPicPr>
        <p:blipFill>
          <a:blip r:embed="rId2">
            <a:extLst>
              <a:ext uri="{28A0092B-C50C-407E-A947-70E740481C1C}">
                <a14:useLocalDpi xmlns:a14="http://schemas.microsoft.com/office/drawing/2010/main" val="0"/>
              </a:ext>
            </a:extLst>
          </a:blip>
          <a:srcRect r="2231" b="8846"/>
          <a:stretch>
            <a:fillRect/>
          </a:stretch>
        </p:blipFill>
        <p:spPr bwMode="auto">
          <a:xfrm>
            <a:off x="2463800" y="2852738"/>
            <a:ext cx="668020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8" name="Text Placeholder 3"/>
          <p:cNvSpPr>
            <a:spLocks noGrp="1"/>
          </p:cNvSpPr>
          <p:nvPr>
            <p:ph type="body" sz="half" idx="2"/>
          </p:nvPr>
        </p:nvSpPr>
        <p:spPr>
          <a:xfrm>
            <a:off x="1645666" y="2578970"/>
            <a:ext cx="7269734" cy="3612070"/>
          </a:xfrm>
          <a:prstGeom prst="rect">
            <a:avLst/>
          </a:prstGeom>
        </p:spPr>
        <p:txBody>
          <a:bodyPr/>
          <a:lstStyle>
            <a:lvl1pPr marL="228600" marR="0" indent="-228600" algn="l" defTabSz="914400" rtl="0" eaLnBrk="0" fontAlgn="base" latinLnBrk="0" hangingPunct="0">
              <a:lnSpc>
                <a:spcPct val="100000"/>
              </a:lnSpc>
              <a:spcBef>
                <a:spcPct val="20000"/>
              </a:spcBef>
              <a:spcAft>
                <a:spcPct val="0"/>
              </a:spcAft>
              <a:buClrTx/>
              <a:buSzTx/>
              <a:buFont typeface="Arial" pitchFamily="34" charset="0"/>
              <a:buChar char="•"/>
              <a:tabLst/>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tabLst>
                <a:tab pos="1144588" algn="l"/>
              </a:tabLst>
              <a:defRPr sz="1600"/>
            </a:lvl3pPr>
            <a:lvl4pPr marL="1371600" indent="0">
              <a:buNone/>
              <a:defRPr sz="14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2"/>
            <a:r>
              <a:rPr lang="en-US" dirty="0" smtClean="0"/>
              <a:t>Click to edit Master text styles</a:t>
            </a:r>
          </a:p>
          <a:p>
            <a:pPr lvl="2"/>
            <a:r>
              <a:rPr lang="en-US" dirty="0" smtClean="0"/>
              <a:t>Click to edit Master text styles</a:t>
            </a:r>
          </a:p>
          <a:p>
            <a:pPr lvl="3"/>
            <a:r>
              <a:rPr lang="en-US" dirty="0" smtClean="0"/>
              <a:t>Click to edit Master text styles</a:t>
            </a:r>
          </a:p>
          <a:p>
            <a:pPr lvl="0"/>
            <a:endParaRPr lang="en-US" dirty="0" smtClean="0"/>
          </a:p>
        </p:txBody>
      </p:sp>
      <p:sp>
        <p:nvSpPr>
          <p:cNvPr id="8"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9019EA68-0B44-40E5-957D-768EC1DAEBD5}" type="slidenum">
              <a:rPr lang="en-US"/>
              <a:pPr>
                <a:defRPr/>
              </a:pPr>
              <a:t>‹#›</a:t>
            </a:fld>
            <a:endParaRPr lang="en-US" dirty="0"/>
          </a:p>
        </p:txBody>
      </p:sp>
    </p:spTree>
    <p:extLst>
      <p:ext uri="{BB962C8B-B14F-4D97-AF65-F5344CB8AC3E}">
        <p14:creationId xmlns:p14="http://schemas.microsoft.com/office/powerpoint/2010/main" val="1837068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with Text - Option J">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442684D-CCB6-452C-9D7A-907C0F68470D}" type="slidenum">
              <a:rPr lang="en-US"/>
              <a:pPr>
                <a:defRPr/>
              </a:pPr>
              <a:t>‹#›</a:t>
            </a:fld>
            <a:endParaRPr lang="en-US" dirty="0"/>
          </a:p>
        </p:txBody>
      </p:sp>
    </p:spTree>
    <p:extLst>
      <p:ext uri="{BB962C8B-B14F-4D97-AF65-F5344CB8AC3E}">
        <p14:creationId xmlns:p14="http://schemas.microsoft.com/office/powerpoint/2010/main" val="436442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B0DA824-4ACD-4E9E-9ABC-E3DD38EE8531}" type="slidenum">
              <a:rPr lang="en-US"/>
              <a:pPr>
                <a:defRPr/>
              </a:pPr>
              <a:t>‹#›</a:t>
            </a:fld>
            <a:endParaRPr lang="en-US" dirty="0"/>
          </a:p>
        </p:txBody>
      </p:sp>
    </p:spTree>
    <p:extLst>
      <p:ext uri="{BB962C8B-B14F-4D97-AF65-F5344CB8AC3E}">
        <p14:creationId xmlns:p14="http://schemas.microsoft.com/office/powerpoint/2010/main" val="187102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8F85E918-121A-48A3-B4BD-DFE0503AF48C}" type="slidenum">
              <a:rPr lang="en-US"/>
              <a:pPr>
                <a:defRPr/>
              </a:pPr>
              <a:t>‹#›</a:t>
            </a:fld>
            <a:endParaRPr lang="en-US" dirty="0"/>
          </a:p>
        </p:txBody>
      </p:sp>
    </p:spTree>
    <p:extLst>
      <p:ext uri="{BB962C8B-B14F-4D97-AF65-F5344CB8AC3E}">
        <p14:creationId xmlns:p14="http://schemas.microsoft.com/office/powerpoint/2010/main" val="371714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r="1123" b="1221"/>
          <a:stretch>
            <a:fillRect/>
          </a:stretch>
        </p:blipFill>
        <p:spPr bwMode="auto">
          <a:xfrm>
            <a:off x="0" y="693738"/>
            <a:ext cx="9144000" cy="616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01708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pPr>
              <a:defRPr/>
            </a:pPr>
            <a:fld id="{ED41EC37-C03A-4A4D-A802-3807EB9477CD}" type="datetimeFigureOut">
              <a:rPr lang="en-US"/>
              <a:pPr>
                <a:defRPr/>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9BFE8A-7DE2-4014-AB53-702952C3E2FE}" type="slidenum">
              <a:rPr lang="en-US"/>
              <a:pPr>
                <a:defRPr/>
              </a:pPr>
              <a:t>‹#›</a:t>
            </a:fld>
            <a:endParaRPr lang="en-US"/>
          </a:p>
        </p:txBody>
      </p:sp>
    </p:spTree>
    <p:extLst>
      <p:ext uri="{BB962C8B-B14F-4D97-AF65-F5344CB8AC3E}">
        <p14:creationId xmlns:p14="http://schemas.microsoft.com/office/powerpoint/2010/main" val="208965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pPr>
              <a:defRPr/>
            </a:pPr>
            <a:fld id="{943C558F-4BFC-4FF2-8C8F-E0210963C709}" type="datetimeFigureOut">
              <a:rPr lang="en-US"/>
              <a:pPr>
                <a:defRPr/>
              </a:pPr>
              <a:t>11/26/2013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FC029FC-6960-4B6C-AE26-975494F9AA7D}" type="slidenum">
              <a:rPr lang="en-US"/>
              <a:pPr>
                <a:defRPr/>
              </a:pPr>
              <a:t>‹#›</a:t>
            </a:fld>
            <a:endParaRPr lang="en-US"/>
          </a:p>
        </p:txBody>
      </p:sp>
    </p:spTree>
    <p:extLst>
      <p:ext uri="{BB962C8B-B14F-4D97-AF65-F5344CB8AC3E}">
        <p14:creationId xmlns:p14="http://schemas.microsoft.com/office/powerpoint/2010/main" val="20131409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 Slide - Option 1">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A8CEC083-521F-4D26-B2F1-B15517FDDCDD}" type="slidenum">
              <a:rPr lang="en-US"/>
              <a:pPr>
                <a:defRPr/>
              </a:pPr>
              <a:t>‹#›</a:t>
            </a:fld>
            <a:endParaRPr lang="en-US" dirty="0"/>
          </a:p>
        </p:txBody>
      </p:sp>
    </p:spTree>
    <p:extLst>
      <p:ext uri="{BB962C8B-B14F-4D97-AF65-F5344CB8AC3E}">
        <p14:creationId xmlns:p14="http://schemas.microsoft.com/office/powerpoint/2010/main" val="618012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cument History">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DD8A91A-719E-44BB-B3F9-FED9C2E1F91E}" type="slidenum">
              <a:rPr lang="en-US"/>
              <a:pPr>
                <a:defRPr/>
              </a:pPr>
              <a:t>‹#›</a:t>
            </a:fld>
            <a:endParaRPr lang="en-US" dirty="0"/>
          </a:p>
        </p:txBody>
      </p:sp>
    </p:spTree>
    <p:extLst>
      <p:ext uri="{BB962C8B-B14F-4D97-AF65-F5344CB8AC3E}">
        <p14:creationId xmlns:p14="http://schemas.microsoft.com/office/powerpoint/2010/main" val="1886421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tro Slide - Option 1 with image">
    <p:spTree>
      <p:nvGrpSpPr>
        <p:cNvPr id="1" name=""/>
        <p:cNvGrpSpPr/>
        <p:nvPr/>
      </p:nvGrpSpPr>
      <p:grpSpPr>
        <a:xfrm>
          <a:off x="0" y="0"/>
          <a:ext cx="0" cy="0"/>
          <a:chOff x="0" y="0"/>
          <a:chExt cx="0" cy="0"/>
        </a:xfrm>
      </p:grpSpPr>
      <p:pic>
        <p:nvPicPr>
          <p:cNvPr id="3" name="Picture 8" descr="iStock_000005255967_WBack_03.jpg"/>
          <p:cNvPicPr>
            <a:picLocks noChangeAspect="1"/>
          </p:cNvPicPr>
          <p:nvPr userDrawn="1"/>
        </p:nvPicPr>
        <p:blipFill>
          <a:blip r:embed="rId2">
            <a:extLst>
              <a:ext uri="{28A0092B-C50C-407E-A947-70E740481C1C}">
                <a14:useLocalDpi xmlns:a14="http://schemas.microsoft.com/office/drawing/2010/main" val="0"/>
              </a:ext>
            </a:extLst>
          </a:blip>
          <a:srcRect l="8144" t="21" b="7971"/>
          <a:stretch>
            <a:fillRect/>
          </a:stretch>
        </p:blipFill>
        <p:spPr bwMode="auto">
          <a:xfrm>
            <a:off x="0" y="690563"/>
            <a:ext cx="9144000" cy="616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2011. Cybage Software Pvt. Ltd. All Rights Reserved. Cybage Confidential.</a:t>
            </a:r>
          </a:p>
          <a:p>
            <a:pPr algn="r" fontAlgn="auto">
              <a:spcBef>
                <a:spcPts val="0"/>
              </a:spcBef>
              <a:spcAft>
                <a:spcPts val="0"/>
              </a:spcAft>
              <a:defRPr/>
            </a:pPr>
            <a:r>
              <a:rPr lang="en-US" sz="650" dirty="0">
                <a:solidFill>
                  <a:prstClr val="black">
                    <a:lumMod val="85000"/>
                    <a:lumOff val="15000"/>
                  </a:prst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prstClr val="black">
                    <a:lumMod val="85000"/>
                    <a:lumOff val="15000"/>
                  </a:prstClr>
                </a:solidFill>
                <a:latin typeface="Microsoft Sans Serif" pitchFamily="34" charset="0"/>
                <a:cs typeface="Microsoft Sans Serif" pitchFamily="34" charset="0"/>
              </a:rPr>
              <a:t>.</a:t>
            </a:r>
          </a:p>
        </p:txBody>
      </p:sp>
      <p:pic>
        <p:nvPicPr>
          <p:cNvPr id="7"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F6B44265-6B1B-4EF1-951D-C6293388F75B}" type="slidenum">
              <a:rPr lang="en-US"/>
              <a:pPr>
                <a:defRPr/>
              </a:pPr>
              <a:t>‹#›</a:t>
            </a:fld>
            <a:endParaRPr lang="en-US" dirty="0"/>
          </a:p>
        </p:txBody>
      </p:sp>
    </p:spTree>
    <p:extLst>
      <p:ext uri="{BB962C8B-B14F-4D97-AF65-F5344CB8AC3E}">
        <p14:creationId xmlns:p14="http://schemas.microsoft.com/office/powerpoint/2010/main" val="28024128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tro Slide - Option 2">
    <p:spTree>
      <p:nvGrpSpPr>
        <p:cNvPr id="1" name=""/>
        <p:cNvGrpSpPr/>
        <p:nvPr/>
      </p:nvGrpSpPr>
      <p:grpSpPr>
        <a:xfrm>
          <a:off x="0" y="0"/>
          <a:ext cx="0" cy="0"/>
          <a:chOff x="0" y="0"/>
          <a:chExt cx="0" cy="0"/>
        </a:xfrm>
      </p:grpSpPr>
      <p:sp>
        <p:nvSpPr>
          <p:cNvPr id="3" name="Rectangle 2"/>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le 1"/>
          <p:cNvSpPr>
            <a:spLocks noGrp="1"/>
          </p:cNvSpPr>
          <p:nvPr>
            <p:ph type="title"/>
          </p:nvPr>
        </p:nvSpPr>
        <p:spPr>
          <a:xfrm>
            <a:off x="1658112" y="3097887"/>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CBDBD695-08CD-4111-A0A8-1BBC181648CA}" type="slidenum">
              <a:rPr lang="en-US"/>
              <a:pPr>
                <a:defRPr/>
              </a:pPr>
              <a:t>‹#›</a:t>
            </a:fld>
            <a:endParaRPr lang="en-US" dirty="0"/>
          </a:p>
        </p:txBody>
      </p:sp>
    </p:spTree>
    <p:extLst>
      <p:ext uri="{BB962C8B-B14F-4D97-AF65-F5344CB8AC3E}">
        <p14:creationId xmlns:p14="http://schemas.microsoft.com/office/powerpoint/2010/main" val="10501926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ro Option - Option 2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4000"/>
            <a:extLst>
              <a:ext uri="{28A0092B-C50C-407E-A947-70E740481C1C}">
                <a14:useLocalDpi xmlns:a14="http://schemas.microsoft.com/office/drawing/2010/main" val="0"/>
              </a:ext>
            </a:extLst>
          </a:blip>
          <a:srcRect l="16829" t="5225" b="14674"/>
          <a:stretch>
            <a:fillRect/>
          </a:stretch>
        </p:blipFill>
        <p:spPr bwMode="auto">
          <a:xfrm>
            <a:off x="0" y="687388"/>
            <a:ext cx="9144000" cy="617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txBox="1">
            <a:spLocks noGrp="1"/>
          </p:cNvSpPr>
          <p:nvPr userDrawn="1"/>
        </p:nvSpPr>
        <p:spPr bwMode="auto">
          <a:xfrm>
            <a:off x="3743325" y="6500813"/>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2011. Cybage Software Pvt. Ltd. All Rights Reserved. Cybage Confidential.</a:t>
            </a:r>
          </a:p>
          <a:p>
            <a:pPr algn="r" fontAlgn="auto">
              <a:spcBef>
                <a:spcPts val="0"/>
              </a:spcBef>
              <a:spcAft>
                <a:spcPts val="0"/>
              </a:spcAft>
              <a:defRPr/>
            </a:pPr>
            <a:r>
              <a:rPr lang="en-US" sz="650" dirty="0">
                <a:solidFill>
                  <a:prstClr val="black">
                    <a:lumMod val="85000"/>
                    <a:lumOff val="15000"/>
                  </a:prstClr>
                </a:solidFill>
                <a:latin typeface="Microsoft Sans Serif" pitchFamily="34" charset="0"/>
                <a:cs typeface="Microsoft Sans Serif" pitchFamily="34" charset="0"/>
              </a:rPr>
              <a:t>.</a:t>
            </a:r>
          </a:p>
        </p:txBody>
      </p:sp>
      <p:sp>
        <p:nvSpPr>
          <p:cNvPr id="5" name="Rectangle 4"/>
          <p:cNvSpPr/>
          <p:nvPr userDrawn="1"/>
        </p:nvSpPr>
        <p:spPr>
          <a:xfrm>
            <a:off x="0" y="26733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26733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7"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itle 1"/>
          <p:cNvSpPr>
            <a:spLocks noGrp="1"/>
          </p:cNvSpPr>
          <p:nvPr>
            <p:ph type="title"/>
          </p:nvPr>
        </p:nvSpPr>
        <p:spPr>
          <a:xfrm>
            <a:off x="1658112" y="3097887"/>
            <a:ext cx="7257288" cy="566610"/>
          </a:xfrm>
          <a:prstGeom prst="rect">
            <a:avLst/>
          </a:prstGeom>
        </p:spPr>
        <p:txBody>
          <a:bodyPr/>
          <a:lstStyle>
            <a:lvl1pPr algn="l">
              <a:tabLst>
                <a:tab pos="2001838" algn="l"/>
              </a:tabLst>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17C539EC-A8FC-4428-910D-E05E6F95FF66}" type="slidenum">
              <a:rPr lang="en-US"/>
              <a:pPr>
                <a:defRPr/>
              </a:pPr>
              <a:t>‹#›</a:t>
            </a:fld>
            <a:endParaRPr lang="en-US" dirty="0"/>
          </a:p>
        </p:txBody>
      </p:sp>
    </p:spTree>
    <p:extLst>
      <p:ext uri="{BB962C8B-B14F-4D97-AF65-F5344CB8AC3E}">
        <p14:creationId xmlns:p14="http://schemas.microsoft.com/office/powerpoint/2010/main" val="262051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 Slide - Option 3">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A4E43823-0F2D-4AAD-9D42-552FB369F281}" type="slidenum">
              <a:rPr lang="en-US"/>
              <a:pPr>
                <a:defRPr/>
              </a:pPr>
              <a:t>‹#›</a:t>
            </a:fld>
            <a:endParaRPr lang="en-US" dirty="0"/>
          </a:p>
        </p:txBody>
      </p:sp>
    </p:spTree>
    <p:extLst>
      <p:ext uri="{BB962C8B-B14F-4D97-AF65-F5344CB8AC3E}">
        <p14:creationId xmlns:p14="http://schemas.microsoft.com/office/powerpoint/2010/main" val="1071382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ntro Slide - Option 3 with image">
    <p:spTree>
      <p:nvGrpSpPr>
        <p:cNvPr id="1" name=""/>
        <p:cNvGrpSpPr/>
        <p:nvPr/>
      </p:nvGrpSpPr>
      <p:grpSpPr>
        <a:xfrm>
          <a:off x="0" y="0"/>
          <a:ext cx="0" cy="0"/>
          <a:chOff x="0" y="0"/>
          <a:chExt cx="0" cy="0"/>
        </a:xfrm>
      </p:grpSpPr>
      <p:pic>
        <p:nvPicPr>
          <p:cNvPr id="3" name="Picture 10" descr="iStock_000002285402XSmall_02.jpg"/>
          <p:cNvPicPr>
            <a:picLocks noChangeAspect="1"/>
          </p:cNvPicPr>
          <p:nvPr userDrawn="1"/>
        </p:nvPicPr>
        <p:blipFill>
          <a:blip r:embed="rId2">
            <a:lum bright="-6000"/>
            <a:extLst>
              <a:ext uri="{28A0092B-C50C-407E-A947-70E740481C1C}">
                <a14:useLocalDpi xmlns:a14="http://schemas.microsoft.com/office/drawing/2010/main" val="0"/>
              </a:ext>
            </a:extLst>
          </a:blip>
          <a:srcRect l="2110" t="3665" r="1407"/>
          <a:stretch>
            <a:fillRect/>
          </a:stretch>
        </p:blipFill>
        <p:spPr bwMode="auto">
          <a:xfrm>
            <a:off x="0" y="687388"/>
            <a:ext cx="9142413" cy="616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Footer Placeholder 3"/>
          <p:cNvSpPr txBox="1">
            <a:spLocks noGrp="1"/>
          </p:cNvSpPr>
          <p:nvPr userDrawn="1"/>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2011. Cybage Software Pvt. Ltd. All Rights Reserved. Cybage Confidential.</a:t>
            </a:r>
          </a:p>
          <a:p>
            <a:pPr algn="r" fontAlgn="auto">
              <a:spcBef>
                <a:spcPts val="0"/>
              </a:spcBef>
              <a:spcAft>
                <a:spcPts val="0"/>
              </a:spcAft>
              <a:defRPr/>
            </a:pPr>
            <a:r>
              <a:rPr lang="en-US" sz="650" dirty="0">
                <a:solidFill>
                  <a:prstClr val="black">
                    <a:lumMod val="85000"/>
                    <a:lumOff val="15000"/>
                  </a:prstClr>
                </a:solidFill>
                <a:latin typeface="Microsoft Sans Serif" pitchFamily="34" charset="0"/>
                <a:cs typeface="Microsoft Sans Serif" pitchFamily="34" charset="0"/>
              </a:rPr>
              <a:t>.</a:t>
            </a:r>
          </a:p>
          <a:p>
            <a:pPr algn="r" fontAlgn="auto">
              <a:spcBef>
                <a:spcPts val="0"/>
              </a:spcBef>
              <a:spcAft>
                <a:spcPts val="0"/>
              </a:spcAft>
              <a:defRPr/>
            </a:pPr>
            <a:r>
              <a:rPr lang="en-US" sz="650" dirty="0">
                <a:solidFill>
                  <a:prstClr val="black">
                    <a:lumMod val="85000"/>
                    <a:lumOff val="15000"/>
                  </a:prstClr>
                </a:solidFill>
                <a:latin typeface="Microsoft Sans Serif" pitchFamily="34" charset="0"/>
                <a:cs typeface="Microsoft Sans Serif" pitchFamily="34" charset="0"/>
              </a:rPr>
              <a:t>.</a:t>
            </a:r>
          </a:p>
        </p:txBody>
      </p:sp>
      <p:pic>
        <p:nvPicPr>
          <p:cNvPr id="7"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38CE1AD2-EC2A-493D-887B-3FF548A4B9B7}" type="slidenum">
              <a:rPr lang="en-US"/>
              <a:pPr>
                <a:defRPr/>
              </a:pPr>
              <a:t>‹#›</a:t>
            </a:fld>
            <a:endParaRPr lang="en-US" dirty="0"/>
          </a:p>
        </p:txBody>
      </p:sp>
    </p:spTree>
    <p:extLst>
      <p:ext uri="{BB962C8B-B14F-4D97-AF65-F5344CB8AC3E}">
        <p14:creationId xmlns:p14="http://schemas.microsoft.com/office/powerpoint/2010/main" val="3602361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tro Slide with Text - Option 1">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6"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7"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9D6BA374-57AD-4658-A4D6-ABA96C4E9BA0}" type="slidenum">
              <a:rPr lang="en-US"/>
              <a:pPr>
                <a:defRPr/>
              </a:pPr>
              <a:t>‹#›</a:t>
            </a:fld>
            <a:endParaRPr lang="en-US" dirty="0"/>
          </a:p>
        </p:txBody>
      </p:sp>
    </p:spTree>
    <p:extLst>
      <p:ext uri="{BB962C8B-B14F-4D97-AF65-F5344CB8AC3E}">
        <p14:creationId xmlns:p14="http://schemas.microsoft.com/office/powerpoint/2010/main" val="29477969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tro Slide with Text - Opt 1 with image">
    <p:spTree>
      <p:nvGrpSpPr>
        <p:cNvPr id="1" name=""/>
        <p:cNvGrpSpPr/>
        <p:nvPr/>
      </p:nvGrpSpPr>
      <p:grpSpPr>
        <a:xfrm>
          <a:off x="0" y="0"/>
          <a:ext cx="0" cy="0"/>
          <a:chOff x="0" y="0"/>
          <a:chExt cx="0" cy="0"/>
        </a:xfrm>
      </p:grpSpPr>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7"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2"/>
          <p:cNvSpPr>
            <a:spLocks noGrp="1"/>
          </p:cNvSpPr>
          <p:nvPr>
            <p:ph type="pic" idx="1"/>
          </p:nvPr>
        </p:nvSpPr>
        <p:spPr>
          <a:xfrm>
            <a:off x="0" y="694944"/>
            <a:ext cx="9144000" cy="6163056"/>
          </a:xfrm>
          <a:prstGeom prst="rect">
            <a:avLst/>
          </a:prstGeom>
          <a:blipFill dpi="0" rotWithShape="1">
            <a:blip r:embed="rId3">
              <a:alphaModFix amt="4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A732B31E-CA6F-4BB1-85F5-1449148B786B}" type="slidenum">
              <a:rPr lang="en-US"/>
              <a:pPr>
                <a:defRPr/>
              </a:pPr>
              <a:t>‹#›</a:t>
            </a:fld>
            <a:endParaRPr lang="en-US" dirty="0"/>
          </a:p>
        </p:txBody>
      </p:sp>
    </p:spTree>
    <p:extLst>
      <p:ext uri="{BB962C8B-B14F-4D97-AF65-F5344CB8AC3E}">
        <p14:creationId xmlns:p14="http://schemas.microsoft.com/office/powerpoint/2010/main" val="37816991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tro Slide with Text - Option 2">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5" name="Rectangle 4"/>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7"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4844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98AAEEA9-EB88-42D8-9B61-20E00EA5F74D}" type="slidenum">
              <a:rPr lang="en-US"/>
              <a:pPr>
                <a:defRPr/>
              </a:pPr>
              <a:t>‹#›</a:t>
            </a:fld>
            <a:endParaRPr lang="en-US" dirty="0"/>
          </a:p>
        </p:txBody>
      </p:sp>
    </p:spTree>
    <p:extLst>
      <p:ext uri="{BB962C8B-B14F-4D97-AF65-F5344CB8AC3E}">
        <p14:creationId xmlns:p14="http://schemas.microsoft.com/office/powerpoint/2010/main" val="27642376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ntro Slide with Text - Opt 2 with image">
    <p:spTree>
      <p:nvGrpSpPr>
        <p:cNvPr id="1" name=""/>
        <p:cNvGrpSpPr/>
        <p:nvPr/>
      </p:nvGrpSpPr>
      <p:grpSpPr>
        <a:xfrm>
          <a:off x="0" y="0"/>
          <a:ext cx="0" cy="0"/>
          <a:chOff x="0" y="0"/>
          <a:chExt cx="0" cy="0"/>
        </a:xfrm>
      </p:grpSpPr>
      <p:sp>
        <p:nvSpPr>
          <p:cNvPr id="5" name="Rectangle 2"/>
          <p:cNvSpPr>
            <a:spLocks noChangeArrowheads="1"/>
          </p:cNvSpPr>
          <p:nvPr userDrawn="1"/>
        </p:nvSpPr>
        <p:spPr bwMode="auto">
          <a:xfrm>
            <a:off x="1633538" y="1892300"/>
            <a:ext cx="6291262"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endParaRPr lang="en-US" sz="1600">
              <a:solidFill>
                <a:srgbClr val="262626"/>
              </a:solidFill>
              <a:latin typeface="Microsoft Sans Serif" pitchFamily="34" charset="0"/>
              <a:ea typeface="Kozuka Gothic Pro L" pitchFamily="34" charset="-128"/>
              <a:cs typeface="Microsoft Sans Serif" pitchFamily="34" charset="0"/>
            </a:endParaRPr>
          </a:p>
        </p:txBody>
      </p:sp>
      <p:sp>
        <p:nvSpPr>
          <p:cNvPr id="6" name="Rectangle 5"/>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6"/>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Picture Placeholder 2"/>
          <p:cNvSpPr>
            <a:spLocks noGrp="1"/>
          </p:cNvSpPr>
          <p:nvPr>
            <p:ph type="pic" idx="1"/>
          </p:nvPr>
        </p:nvSpPr>
        <p:spPr>
          <a:xfrm>
            <a:off x="0" y="694944"/>
            <a:ext cx="9144000" cy="6163056"/>
          </a:xfrm>
          <a:prstGeom prst="rect">
            <a:avLst/>
          </a:prstGeom>
          <a:blipFill dpi="0" rotWithShape="1">
            <a:blip r:embed="rId3">
              <a:alphaModFix amt="30000"/>
            </a:blip>
            <a:srcRect/>
            <a:stretch>
              <a:fillRect/>
            </a:stretch>
          </a:blipFill>
        </p:spPr>
        <p:txBody>
          <a:bodyPr/>
          <a:lstStyle>
            <a:lvl1pPr marL="0" indent="0">
              <a:buNone/>
              <a:defRPr sz="3200">
                <a:no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0" name="Text Placeholder 3"/>
          <p:cNvSpPr>
            <a:spLocks noGrp="1"/>
          </p:cNvSpPr>
          <p:nvPr>
            <p:ph type="body" sz="half" idx="2"/>
          </p:nvPr>
        </p:nvSpPr>
        <p:spPr>
          <a:xfrm>
            <a:off x="1645666" y="1721803"/>
            <a:ext cx="7269734" cy="2594165"/>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1"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117B9B06-AF5D-4867-A2B0-704DF8C2F744}" type="slidenum">
              <a:rPr lang="en-US"/>
              <a:pPr>
                <a:defRPr/>
              </a:pPr>
              <a:t>‹#›</a:t>
            </a:fld>
            <a:endParaRPr lang="en-US" dirty="0"/>
          </a:p>
        </p:txBody>
      </p:sp>
    </p:spTree>
    <p:extLst>
      <p:ext uri="{BB962C8B-B14F-4D97-AF65-F5344CB8AC3E}">
        <p14:creationId xmlns:p14="http://schemas.microsoft.com/office/powerpoint/2010/main" val="20093967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Slide / Content / Bullet Slide">
    <p:spTree>
      <p:nvGrpSpPr>
        <p:cNvPr id="1" name=""/>
        <p:cNvGrpSpPr/>
        <p:nvPr/>
      </p:nvGrpSpPr>
      <p:grpSpPr>
        <a:xfrm>
          <a:off x="0" y="0"/>
          <a:ext cx="0" cy="0"/>
          <a:chOff x="0" y="0"/>
          <a:chExt cx="0" cy="0"/>
        </a:xfrm>
      </p:grpSpPr>
      <p:sp>
        <p:nvSpPr>
          <p:cNvPr id="4" name="Rectangle 3"/>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7" name="Text Placeholder 3"/>
          <p:cNvSpPr>
            <a:spLocks noGrp="1"/>
          </p:cNvSpPr>
          <p:nvPr>
            <p:ph type="body" sz="half" idx="2"/>
          </p:nvPr>
        </p:nvSpPr>
        <p:spPr>
          <a:xfrm>
            <a:off x="1645666" y="1721803"/>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7964CB33-67F5-4BFC-A9D4-EFD5255BE0FD}" type="slidenum">
              <a:rPr lang="en-US"/>
              <a:pPr>
                <a:defRPr/>
              </a:pPr>
              <a:t>‹#›</a:t>
            </a:fld>
            <a:endParaRPr lang="en-US" dirty="0"/>
          </a:p>
        </p:txBody>
      </p:sp>
    </p:spTree>
    <p:extLst>
      <p:ext uri="{BB962C8B-B14F-4D97-AF65-F5344CB8AC3E}">
        <p14:creationId xmlns:p14="http://schemas.microsoft.com/office/powerpoint/2010/main" val="337403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rse structure">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485888" cy="566610"/>
          </a:xfrm>
          <a:prstGeom prst="rect">
            <a:avLst/>
          </a:prstGeom>
        </p:spPr>
        <p:txBody>
          <a:bodyPr/>
          <a:lstStyle>
            <a:lvl1pPr algn="l">
              <a:tabLst>
                <a:tab pos="4516438"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5417ED04-AAF5-4487-80BC-B5045E3A21D3}" type="slidenum">
              <a:rPr lang="en-US"/>
              <a:pPr>
                <a:defRPr/>
              </a:pPr>
              <a:t>‹#›</a:t>
            </a:fld>
            <a:endParaRPr lang="en-US" dirty="0"/>
          </a:p>
        </p:txBody>
      </p:sp>
    </p:spTree>
    <p:extLst>
      <p:ext uri="{BB962C8B-B14F-4D97-AF65-F5344CB8AC3E}">
        <p14:creationId xmlns:p14="http://schemas.microsoft.com/office/powerpoint/2010/main" val="1070249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Slide/Content/Bullet Slide with image">
    <p:spTree>
      <p:nvGrpSpPr>
        <p:cNvPr id="1" name=""/>
        <p:cNvGrpSpPr/>
        <p:nvPr/>
      </p:nvGrpSpPr>
      <p:grpSpPr>
        <a:xfrm>
          <a:off x="0" y="0"/>
          <a:ext cx="0" cy="0"/>
          <a:chOff x="0" y="0"/>
          <a:chExt cx="0" cy="0"/>
        </a:xfrm>
      </p:grpSpPr>
      <p:pic>
        <p:nvPicPr>
          <p:cNvPr id="4"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r="-3629" b="8450"/>
          <a:stretch>
            <a:fillRect/>
          </a:stretch>
        </p:blipFill>
        <p:spPr bwMode="auto">
          <a:xfrm>
            <a:off x="2552700" y="2982913"/>
            <a:ext cx="6591300"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11"/>
          <p:cNvSpPr>
            <a:spLocks noChangeArrowheads="1"/>
          </p:cNvSpPr>
          <p:nvPr userDrawn="1"/>
        </p:nvSpPr>
        <p:spPr bwMode="auto">
          <a:xfrm>
            <a:off x="5348288" y="6477000"/>
            <a:ext cx="36909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700">
                <a:solidFill>
                  <a:srgbClr val="000000"/>
                </a:solidFill>
                <a:latin typeface="Kozuka Gothic Pro M" pitchFamily="34" charset="-128"/>
              </a:rPr>
              <a:t> </a:t>
            </a:r>
            <a:r>
              <a:rPr lang="en-US" sz="700">
                <a:solidFill>
                  <a:srgbClr val="262626"/>
                </a:solidFill>
                <a:latin typeface="Microsoft Sans Serif" pitchFamily="34" charset="0"/>
                <a:cs typeface="Microsoft Sans Serif" pitchFamily="34" charset="0"/>
              </a:rPr>
              <a:t>Copyright © 2011. Cybage Software Pvt. Ltd. All Rights Reserved. Cybage Confidential</a:t>
            </a:r>
            <a:r>
              <a:rPr lang="en-US" sz="800">
                <a:solidFill>
                  <a:srgbClr val="262626"/>
                </a:solidFill>
                <a:latin typeface="Microsoft Sans Serif" pitchFamily="34" charset="0"/>
                <a:cs typeface="Microsoft Sans Serif" pitchFamily="34" charset="0"/>
              </a:rPr>
              <a:t>.</a:t>
            </a:r>
          </a:p>
          <a:p>
            <a:pPr algn="r"/>
            <a:r>
              <a:rPr lang="en-US" sz="800">
                <a:solidFill>
                  <a:srgbClr val="262626"/>
                </a:solidFill>
                <a:latin typeface="Microsoft Sans Serif" pitchFamily="34" charset="0"/>
                <a:cs typeface="Microsoft Sans Serif" pitchFamily="34" charset="0"/>
              </a:rPr>
              <a:t>.</a:t>
            </a:r>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1645666" y="1721802"/>
            <a:ext cx="7269734" cy="4724717"/>
          </a:xfrm>
          <a:prstGeom prst="rect">
            <a:avLst/>
          </a:prstGeom>
        </p:spPr>
        <p:txBody>
          <a:bodyPr/>
          <a:lstStyle>
            <a:lvl1pPr marL="457200" indent="-228600">
              <a:buFont typeface="Arial" pitchFamily="34" charset="0"/>
              <a:buChar char="•"/>
              <a:defRPr sz="18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3464207-E215-46CC-A051-37306DF37622}" type="slidenum">
              <a:rPr lang="en-US"/>
              <a:pPr>
                <a:defRPr/>
              </a:pPr>
              <a:t>‹#›</a:t>
            </a:fld>
            <a:endParaRPr lang="en-US" dirty="0"/>
          </a:p>
        </p:txBody>
      </p:sp>
    </p:spTree>
    <p:extLst>
      <p:ext uri="{BB962C8B-B14F-4D97-AF65-F5344CB8AC3E}">
        <p14:creationId xmlns:p14="http://schemas.microsoft.com/office/powerpoint/2010/main" val="3389652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agram Slide with Text - Opt 1">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9" name="Text Placeholder 3"/>
          <p:cNvSpPr>
            <a:spLocks noGrp="1"/>
          </p:cNvSpPr>
          <p:nvPr>
            <p:ph type="body" sz="half" idx="2"/>
          </p:nvPr>
        </p:nvSpPr>
        <p:spPr>
          <a:xfrm>
            <a:off x="1645666" y="5306251"/>
            <a:ext cx="7269734" cy="1423733"/>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2" name="Picture Placeholder 2"/>
          <p:cNvSpPr>
            <a:spLocks noGrp="1"/>
          </p:cNvSpPr>
          <p:nvPr>
            <p:ph type="pic" idx="1"/>
          </p:nvPr>
        </p:nvSpPr>
        <p:spPr>
          <a:xfrm>
            <a:off x="1752600" y="1856231"/>
            <a:ext cx="5644896"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0" name="Title 1"/>
          <p:cNvSpPr>
            <a:spLocks noGrp="1"/>
          </p:cNvSpPr>
          <p:nvPr>
            <p:ph type="title"/>
          </p:nvPr>
        </p:nvSpPr>
        <p:spPr>
          <a:xfrm>
            <a:off x="1658112"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8"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5B250861-0DA2-4EA1-97D7-BA1DDE7D2E43}" type="slidenum">
              <a:rPr lang="en-US"/>
              <a:pPr>
                <a:defRPr/>
              </a:pPr>
              <a:t>‹#›</a:t>
            </a:fld>
            <a:endParaRPr lang="en-US" dirty="0"/>
          </a:p>
        </p:txBody>
      </p:sp>
    </p:spTree>
    <p:extLst>
      <p:ext uri="{BB962C8B-B14F-4D97-AF65-F5344CB8AC3E}">
        <p14:creationId xmlns:p14="http://schemas.microsoft.com/office/powerpoint/2010/main" val="12622789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 with Text - Opt 2">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13" name="Picture Placeholder 2"/>
          <p:cNvSpPr>
            <a:spLocks noGrp="1"/>
          </p:cNvSpPr>
          <p:nvPr>
            <p:ph type="pic" idx="1"/>
          </p:nvPr>
        </p:nvSpPr>
        <p:spPr>
          <a:xfrm>
            <a:off x="228600" y="1856231"/>
            <a:ext cx="4260850" cy="3154681"/>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2"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Text Placeholder 3"/>
          <p:cNvSpPr>
            <a:spLocks noGrp="1"/>
          </p:cNvSpPr>
          <p:nvPr>
            <p:ph type="body" sz="half" idx="10"/>
          </p:nvPr>
        </p:nvSpPr>
        <p:spPr>
          <a:xfrm>
            <a:off x="4572000" y="1758379"/>
            <a:ext cx="4343400"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8" name="Slide Number Placeholder 5"/>
          <p:cNvSpPr>
            <a:spLocks noGrp="1"/>
          </p:cNvSpPr>
          <p:nvPr>
            <p:ph type="sldNum" sz="quarter" idx="11"/>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816229C5-9B52-4F91-961C-7C1C920F7BB7}" type="slidenum">
              <a:rPr lang="en-US"/>
              <a:pPr>
                <a:defRPr/>
              </a:pPr>
              <a:t>‹#›</a:t>
            </a:fld>
            <a:endParaRPr lang="en-US" dirty="0"/>
          </a:p>
        </p:txBody>
      </p:sp>
    </p:spTree>
    <p:extLst>
      <p:ext uri="{BB962C8B-B14F-4D97-AF65-F5344CB8AC3E}">
        <p14:creationId xmlns:p14="http://schemas.microsoft.com/office/powerpoint/2010/main" val="1436887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ram with Text - Option 3">
    <p:spTree>
      <p:nvGrpSpPr>
        <p:cNvPr id="1" name=""/>
        <p:cNvGrpSpPr/>
        <p:nvPr/>
      </p:nvGrpSpPr>
      <p:grpSpPr>
        <a:xfrm>
          <a:off x="0" y="0"/>
          <a:ext cx="0" cy="0"/>
          <a:chOff x="0" y="0"/>
          <a:chExt cx="0" cy="0"/>
        </a:xfrm>
      </p:grpSpPr>
      <p:sp>
        <p:nvSpPr>
          <p:cNvPr id="5" name="Rectangle 4"/>
          <p:cNvSpPr/>
          <p:nvPr userDrawn="1"/>
        </p:nvSpPr>
        <p:spPr>
          <a:xfrm>
            <a:off x="0" y="685800"/>
            <a:ext cx="1527175" cy="77152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6" name="Rectangle 5"/>
          <p:cNvSpPr/>
          <p:nvPr userDrawn="1"/>
        </p:nvSpPr>
        <p:spPr>
          <a:xfrm>
            <a:off x="1520825" y="685800"/>
            <a:ext cx="7623175" cy="77152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Rectangle 3"/>
          <p:cNvSpPr>
            <a:spLocks noChangeArrowheads="1"/>
          </p:cNvSpPr>
          <p:nvPr userDrawn="1"/>
        </p:nvSpPr>
        <p:spPr bwMode="auto">
          <a:xfrm>
            <a:off x="209550" y="2327275"/>
            <a:ext cx="2155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2000">
                <a:solidFill>
                  <a:srgbClr val="FFFFFF"/>
                </a:solidFill>
                <a:latin typeface="Microsoft Sans Serif" pitchFamily="34" charset="0"/>
                <a:ea typeface="Kozuka Gothic Pro L" pitchFamily="34" charset="-128"/>
                <a:cs typeface="Microsoft Sans Serif" pitchFamily="34" charset="0"/>
              </a:rPr>
              <a:t>Place image here</a:t>
            </a:r>
          </a:p>
        </p:txBody>
      </p:sp>
      <p:sp>
        <p:nvSpPr>
          <p:cNvPr id="15" name="Picture Placeholder 2"/>
          <p:cNvSpPr>
            <a:spLocks noGrp="1"/>
          </p:cNvSpPr>
          <p:nvPr>
            <p:ph type="pic" idx="1"/>
          </p:nvPr>
        </p:nvSpPr>
        <p:spPr>
          <a:xfrm>
            <a:off x="228600" y="1856232"/>
            <a:ext cx="2136775" cy="158204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3" name="Title 1"/>
          <p:cNvSpPr>
            <a:spLocks noGrp="1"/>
          </p:cNvSpPr>
          <p:nvPr>
            <p:ph type="title"/>
          </p:nvPr>
        </p:nvSpPr>
        <p:spPr>
          <a:xfrm>
            <a:off x="1658112" y="799720"/>
            <a:ext cx="7257288" cy="566610"/>
          </a:xfrm>
          <a:prstGeom prst="rect">
            <a:avLst/>
          </a:prstGeom>
        </p:spPr>
        <p:txBody>
          <a:bodyPr/>
          <a:lstStyle>
            <a:lvl1pPr algn="l">
              <a:defRPr sz="25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12" name="Text Placeholder 3"/>
          <p:cNvSpPr>
            <a:spLocks noGrp="1"/>
          </p:cNvSpPr>
          <p:nvPr>
            <p:ph type="body" sz="half" idx="10"/>
          </p:nvPr>
        </p:nvSpPr>
        <p:spPr>
          <a:xfrm>
            <a:off x="2498280" y="1721803"/>
            <a:ext cx="6389687"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9" name="Slide Number Placeholder 5"/>
          <p:cNvSpPr>
            <a:spLocks noGrp="1"/>
          </p:cNvSpPr>
          <p:nvPr>
            <p:ph type="sldNum" sz="quarter" idx="11"/>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8C635043-976B-47A5-9027-CFB13A265D0B}" type="slidenum">
              <a:rPr lang="en-US"/>
              <a:pPr>
                <a:defRPr/>
              </a:pPr>
              <a:t>‹#›</a:t>
            </a:fld>
            <a:endParaRPr lang="en-US" dirty="0"/>
          </a:p>
        </p:txBody>
      </p:sp>
    </p:spTree>
    <p:extLst>
      <p:ext uri="{BB962C8B-B14F-4D97-AF65-F5344CB8AC3E}">
        <p14:creationId xmlns:p14="http://schemas.microsoft.com/office/powerpoint/2010/main" val="3944274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4 tables">
    <p:spTree>
      <p:nvGrpSpPr>
        <p:cNvPr id="1" name=""/>
        <p:cNvGrpSpPr/>
        <p:nvPr/>
      </p:nvGrpSpPr>
      <p:grpSpPr>
        <a:xfrm>
          <a:off x="0" y="0"/>
          <a:ext cx="0" cy="0"/>
          <a:chOff x="0" y="0"/>
          <a:chExt cx="0" cy="0"/>
        </a:xfrm>
      </p:grpSpPr>
      <p:sp>
        <p:nvSpPr>
          <p:cNvPr id="11" name="Rectangle 10"/>
          <p:cNvSpPr/>
          <p:nvPr userDrawn="1"/>
        </p:nvSpPr>
        <p:spPr bwMode="auto">
          <a:xfrm flipH="1">
            <a:off x="-9525" y="1457325"/>
            <a:ext cx="2286000" cy="795338"/>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p:nvSpPr>
        <p:spPr bwMode="auto">
          <a:xfrm flipH="1">
            <a:off x="4572000" y="1457325"/>
            <a:ext cx="2286000" cy="795338"/>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p:nvSpPr>
        <p:spPr bwMode="auto">
          <a:xfrm flipH="1">
            <a:off x="6858000" y="1457325"/>
            <a:ext cx="2286000" cy="795338"/>
          </a:xfrm>
          <a:prstGeom prst="rect">
            <a:avLst/>
          </a:prstGeom>
          <a:solidFill>
            <a:srgbClr val="EB7E07">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p:nvSpPr>
        <p:spPr bwMode="auto">
          <a:xfrm flipH="1">
            <a:off x="2278063" y="1457325"/>
            <a:ext cx="2293937" cy="795338"/>
          </a:xfrm>
          <a:prstGeom prst="rect">
            <a:avLst/>
          </a:prstGeom>
          <a:solidFill>
            <a:srgbClr val="0075B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p:nvSpPr>
        <p:spPr bwMode="auto">
          <a:xfrm flipH="1" flipV="1">
            <a:off x="2278063" y="2252663"/>
            <a:ext cx="2293937" cy="3343275"/>
          </a:xfrm>
          <a:prstGeom prst="rect">
            <a:avLst/>
          </a:prstGeom>
          <a:solidFill>
            <a:srgbClr val="69CAFB">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p:nvSpPr>
        <p:spPr bwMode="auto">
          <a:xfrm flipH="1" flipV="1">
            <a:off x="4572000" y="2252663"/>
            <a:ext cx="2286000" cy="3343275"/>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7" name="Rectangle 16"/>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8" name="Rectangle 17"/>
          <p:cNvSpPr/>
          <p:nvPr/>
        </p:nvSpPr>
        <p:spPr bwMode="auto">
          <a:xfrm flipH="1" flipV="1">
            <a:off x="-9525"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prstClr val="black">
                  <a:lumMod val="75000"/>
                  <a:lumOff val="25000"/>
                </a:prstClr>
              </a:buClr>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sp>
        <p:nvSpPr>
          <p:cNvPr id="20" name="Rectangle 19"/>
          <p:cNvSpPr/>
          <p:nvPr userDrawn="1"/>
        </p:nvSpPr>
        <p:spPr bwMode="auto">
          <a:xfrm flipH="1" flipV="1">
            <a:off x="6858000" y="2252663"/>
            <a:ext cx="2286000" cy="3343275"/>
          </a:xfrm>
          <a:prstGeom prst="rect">
            <a:avLst/>
          </a:prstGeom>
          <a:solidFill>
            <a:srgbClr val="FDD9B1">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2" name="Text Placeholder 3"/>
          <p:cNvSpPr>
            <a:spLocks noGrp="1"/>
          </p:cNvSpPr>
          <p:nvPr>
            <p:ph type="body" sz="half" idx="2"/>
          </p:nvPr>
        </p:nvSpPr>
        <p:spPr>
          <a:xfrm>
            <a:off x="128017"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6" name="Text Placeholder 3"/>
          <p:cNvSpPr>
            <a:spLocks noGrp="1"/>
          </p:cNvSpPr>
          <p:nvPr>
            <p:ph type="body" sz="half" idx="11"/>
          </p:nvPr>
        </p:nvSpPr>
        <p:spPr>
          <a:xfrm>
            <a:off x="2267713"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7"/>
          </p:nvPr>
        </p:nvSpPr>
        <p:spPr>
          <a:xfrm>
            <a:off x="128017"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2" name="Text Placeholder 3"/>
          <p:cNvSpPr>
            <a:spLocks noGrp="1"/>
          </p:cNvSpPr>
          <p:nvPr>
            <p:ph type="body" sz="half" idx="18"/>
          </p:nvPr>
        </p:nvSpPr>
        <p:spPr>
          <a:xfrm>
            <a:off x="2267712"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6" name="Slide Number Placeholder 5"/>
          <p:cNvSpPr>
            <a:spLocks noGrp="1"/>
          </p:cNvSpPr>
          <p:nvPr>
            <p:ph type="sldNum" sz="quarter" idx="21"/>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474F4B44-BE1B-4418-A238-8BED2CBB5C49}" type="slidenum">
              <a:rPr lang="en-US"/>
              <a:pPr>
                <a:defRPr/>
              </a:pPr>
              <a:t>‹#›</a:t>
            </a:fld>
            <a:endParaRPr lang="en-US" dirty="0"/>
          </a:p>
        </p:txBody>
      </p:sp>
    </p:spTree>
    <p:extLst>
      <p:ext uri="{BB962C8B-B14F-4D97-AF65-F5344CB8AC3E}">
        <p14:creationId xmlns:p14="http://schemas.microsoft.com/office/powerpoint/2010/main" val="2135114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with 3 tables">
    <p:spTree>
      <p:nvGrpSpPr>
        <p:cNvPr id="1" name=""/>
        <p:cNvGrpSpPr/>
        <p:nvPr/>
      </p:nvGrpSpPr>
      <p:grpSpPr>
        <a:xfrm>
          <a:off x="0" y="0"/>
          <a:ext cx="0" cy="0"/>
          <a:chOff x="0" y="0"/>
          <a:chExt cx="0" cy="0"/>
        </a:xfrm>
      </p:grpSpPr>
      <p:sp>
        <p:nvSpPr>
          <p:cNvPr id="11" name="Rectangle 10"/>
          <p:cNvSpPr/>
          <p:nvPr userDrawn="1"/>
        </p:nvSpPr>
        <p:spPr>
          <a:xfrm flipV="1">
            <a:off x="2286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6858000" y="2252663"/>
            <a:ext cx="2286000" cy="3343275"/>
          </a:xfrm>
          <a:prstGeom prst="rect">
            <a:avLst/>
          </a:prstGeom>
          <a:solidFill>
            <a:srgbClr val="44BDFA">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3" name="Rectangle 12"/>
          <p:cNvSpPr/>
          <p:nvPr userDrawn="1"/>
        </p:nvSpPr>
        <p:spPr>
          <a:xfrm flipV="1">
            <a:off x="4572000" y="2252663"/>
            <a:ext cx="2286000" cy="3343275"/>
          </a:xfrm>
          <a:prstGeom prst="rect">
            <a:avLst/>
          </a:prstGeom>
          <a:solidFill>
            <a:srgbClr val="65C9F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flipV="1">
            <a:off x="2286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5" name="Rectangle 14"/>
          <p:cNvSpPr/>
          <p:nvPr userDrawn="1"/>
        </p:nvSpPr>
        <p:spPr>
          <a:xfrm flipV="1">
            <a:off x="4572000" y="1457325"/>
            <a:ext cx="2286000" cy="795338"/>
          </a:xfrm>
          <a:prstGeom prst="rect">
            <a:avLst/>
          </a:prstGeom>
          <a:solidFill>
            <a:srgbClr val="00547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6" name="Rectangle 15"/>
          <p:cNvSpPr/>
          <p:nvPr userDrawn="1"/>
        </p:nvSpPr>
        <p:spPr>
          <a:xfrm flipV="1">
            <a:off x="6858000" y="1457325"/>
            <a:ext cx="2286000" cy="795338"/>
          </a:xfrm>
          <a:prstGeom prst="rect">
            <a:avLst/>
          </a:prstGeom>
          <a:solidFill>
            <a:srgbClr val="00547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7" name="Rectangle 16"/>
          <p:cNvSpPr/>
          <p:nvPr userDrawn="1"/>
        </p:nvSpPr>
        <p:spPr>
          <a:xfrm flipH="1">
            <a:off x="0" y="1457325"/>
            <a:ext cx="2286000" cy="792163"/>
          </a:xfrm>
          <a:prstGeom prst="rect">
            <a:avLst/>
          </a:prstGeom>
          <a:solidFill>
            <a:srgbClr val="00547E">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Rectangle 17"/>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9" name="Rectangle 18"/>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20" name="Group 47"/>
          <p:cNvGrpSpPr>
            <a:grpSpLocks/>
          </p:cNvGrpSpPr>
          <p:nvPr userDrawn="1"/>
        </p:nvGrpSpPr>
        <p:grpSpPr bwMode="auto">
          <a:xfrm>
            <a:off x="1836738" y="1608138"/>
            <a:ext cx="352425" cy="266700"/>
            <a:chOff x="1773238" y="1957388"/>
            <a:chExt cx="352425" cy="266700"/>
          </a:xfrm>
        </p:grpSpPr>
        <p:sp>
          <p:nvSpPr>
            <p:cNvPr id="21" name="Isosceles Triangle 20"/>
            <p:cNvSpPr/>
            <p:nvPr/>
          </p:nvSpPr>
          <p:spPr>
            <a:xfrm rot="5400000">
              <a:off x="1716088" y="2014538"/>
              <a:ext cx="266700" cy="152400"/>
            </a:xfrm>
            <a:prstGeom prst="triangle">
              <a:avLst/>
            </a:prstGeom>
            <a:solidFill>
              <a:srgbClr val="004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3" name="Isosceles Triangle 22"/>
            <p:cNvSpPr/>
            <p:nvPr/>
          </p:nvSpPr>
          <p:spPr>
            <a:xfrm rot="5400000">
              <a:off x="1806575" y="2014538"/>
              <a:ext cx="266700" cy="152400"/>
            </a:xfrm>
            <a:prstGeom prst="triangle">
              <a:avLst/>
            </a:prstGeom>
            <a:solidFill>
              <a:srgbClr val="004B7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26" name="Isosceles Triangle 25"/>
            <p:cNvSpPr/>
            <p:nvPr/>
          </p:nvSpPr>
          <p:spPr>
            <a:xfrm rot="5400000">
              <a:off x="1916113" y="2014538"/>
              <a:ext cx="266700" cy="152400"/>
            </a:xfrm>
            <a:prstGeom prst="triangle">
              <a:avLst/>
            </a:prstGeom>
            <a:solidFill>
              <a:srgbClr val="00547E">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2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5"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4562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9" name="Text Placeholder 3"/>
          <p:cNvSpPr>
            <a:spLocks noGrp="1"/>
          </p:cNvSpPr>
          <p:nvPr>
            <p:ph type="body" sz="half" idx="15"/>
          </p:nvPr>
        </p:nvSpPr>
        <p:spPr>
          <a:xfrm>
            <a:off x="6848856"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4572000"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5" name="Text Placeholder 3"/>
          <p:cNvSpPr>
            <a:spLocks noGrp="1"/>
          </p:cNvSpPr>
          <p:nvPr>
            <p:ph type="body" sz="half" idx="20"/>
          </p:nvPr>
        </p:nvSpPr>
        <p:spPr>
          <a:xfrm>
            <a:off x="6857999" y="2413826"/>
            <a:ext cx="1920240"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9" name="Slide Number Placeholder 5"/>
          <p:cNvSpPr>
            <a:spLocks noGrp="1"/>
          </p:cNvSpPr>
          <p:nvPr>
            <p:ph type="sldNum" sz="quarter" idx="22"/>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78190C3-F184-4E56-8692-A5F0B70C5FF1}" type="slidenum">
              <a:rPr lang="en-US"/>
              <a:pPr>
                <a:defRPr/>
              </a:pPr>
              <a:t>‹#›</a:t>
            </a:fld>
            <a:endParaRPr lang="en-US" dirty="0"/>
          </a:p>
        </p:txBody>
      </p:sp>
    </p:spTree>
    <p:extLst>
      <p:ext uri="{BB962C8B-B14F-4D97-AF65-F5344CB8AC3E}">
        <p14:creationId xmlns:p14="http://schemas.microsoft.com/office/powerpoint/2010/main" val="10245713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with 2 tables">
    <p:spTree>
      <p:nvGrpSpPr>
        <p:cNvPr id="1" name=""/>
        <p:cNvGrpSpPr/>
        <p:nvPr/>
      </p:nvGrpSpPr>
      <p:grpSpPr>
        <a:xfrm>
          <a:off x="0" y="0"/>
          <a:ext cx="0" cy="0"/>
          <a:chOff x="0" y="0"/>
          <a:chExt cx="0" cy="0"/>
        </a:xfrm>
      </p:grpSpPr>
      <p:sp>
        <p:nvSpPr>
          <p:cNvPr id="9" name="Rectangle 8"/>
          <p:cNvSpPr/>
          <p:nvPr userDrawn="1"/>
        </p:nvSpPr>
        <p:spPr>
          <a:xfrm flipV="1">
            <a:off x="2286000" y="1457325"/>
            <a:ext cx="3400425" cy="796925"/>
          </a:xfrm>
          <a:prstGeom prst="rect">
            <a:avLst/>
          </a:prstGeom>
          <a:solidFill>
            <a:srgbClr val="B3600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0" name="Rectangle 9"/>
          <p:cNvSpPr/>
          <p:nvPr userDrawn="1"/>
        </p:nvSpPr>
        <p:spPr>
          <a:xfrm flipV="1">
            <a:off x="5686425" y="1457325"/>
            <a:ext cx="3457575" cy="796925"/>
          </a:xfrm>
          <a:prstGeom prst="rect">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1" name="Rectangle 10"/>
          <p:cNvSpPr/>
          <p:nvPr userDrawn="1"/>
        </p:nvSpPr>
        <p:spPr>
          <a:xfrm flipV="1">
            <a:off x="2271713" y="2254250"/>
            <a:ext cx="3414712" cy="3403600"/>
          </a:xfrm>
          <a:prstGeom prst="rect">
            <a:avLst/>
          </a:prstGeom>
          <a:solidFill>
            <a:srgbClr val="FAB16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2" name="Rectangle 11"/>
          <p:cNvSpPr/>
          <p:nvPr userDrawn="1"/>
        </p:nvSpPr>
        <p:spPr>
          <a:xfrm flipV="1">
            <a:off x="5686425" y="2254250"/>
            <a:ext cx="3457575" cy="3403600"/>
          </a:xfrm>
          <a:prstGeom prst="rect">
            <a:avLst/>
          </a:prstGeom>
          <a:solidFill>
            <a:srgbClr val="FAB16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13" name="Rectangle 12"/>
          <p:cNvSpPr/>
          <p:nvPr userDrawn="1"/>
        </p:nvSpPr>
        <p:spPr>
          <a:xfrm>
            <a:off x="0" y="1457325"/>
            <a:ext cx="2286000" cy="796925"/>
          </a:xfrm>
          <a:prstGeom prst="rect">
            <a:avLst/>
          </a:prstGeom>
          <a:solidFill>
            <a:srgbClr val="B36005">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4" name="Rectangle 13"/>
          <p:cNvSpPr/>
          <p:nvPr userDrawn="1"/>
        </p:nvSpPr>
        <p:spPr>
          <a:xfrm>
            <a:off x="0" y="5591175"/>
            <a:ext cx="9139238" cy="71438"/>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prstClr val="white"/>
              </a:solidFill>
            </a:endParaRPr>
          </a:p>
        </p:txBody>
      </p:sp>
      <p:sp>
        <p:nvSpPr>
          <p:cNvPr id="15" name="Rectangle 14"/>
          <p:cNvSpPr/>
          <p:nvPr userDrawn="1"/>
        </p:nvSpPr>
        <p:spPr>
          <a:xfrm>
            <a:off x="0" y="687388"/>
            <a:ext cx="9144000" cy="771525"/>
          </a:xfrm>
          <a:prstGeom prst="rect">
            <a:avLst/>
          </a:prstGeom>
          <a:solidFill>
            <a:srgbClr val="262626">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dirty="0">
              <a:solidFill>
                <a:prstClr val="white"/>
              </a:solidFill>
            </a:endParaRPr>
          </a:p>
        </p:txBody>
      </p:sp>
      <p:grpSp>
        <p:nvGrpSpPr>
          <p:cNvPr id="16" name="Group 42"/>
          <p:cNvGrpSpPr>
            <a:grpSpLocks/>
          </p:cNvGrpSpPr>
          <p:nvPr userDrawn="1"/>
        </p:nvGrpSpPr>
        <p:grpSpPr bwMode="auto">
          <a:xfrm>
            <a:off x="1827213" y="1611313"/>
            <a:ext cx="371475" cy="266700"/>
            <a:chOff x="1104900" y="1885950"/>
            <a:chExt cx="371475" cy="266700"/>
          </a:xfrm>
        </p:grpSpPr>
        <p:sp>
          <p:nvSpPr>
            <p:cNvPr id="17" name="Isosceles Triangle 16"/>
            <p:cNvSpPr/>
            <p:nvPr userDrawn="1"/>
          </p:nvSpPr>
          <p:spPr>
            <a:xfrm rot="5400000">
              <a:off x="1047750" y="1943100"/>
              <a:ext cx="266700" cy="152400"/>
            </a:xfrm>
            <a:prstGeom prst="triangle">
              <a:avLst/>
            </a:prstGeom>
            <a:solidFill>
              <a:srgbClr val="9F56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8" name="Isosceles Triangle 17"/>
            <p:cNvSpPr/>
            <p:nvPr userDrawn="1"/>
          </p:nvSpPr>
          <p:spPr>
            <a:xfrm rot="5400000">
              <a:off x="1157287" y="1943100"/>
              <a:ext cx="266700" cy="152400"/>
            </a:xfrm>
            <a:prstGeom prst="triangle">
              <a:avLst/>
            </a:prstGeom>
            <a:solidFill>
              <a:srgbClr val="B3600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19" name="Isosceles Triangle 18"/>
            <p:cNvSpPr/>
            <p:nvPr userDrawn="1"/>
          </p:nvSpPr>
          <p:spPr>
            <a:xfrm rot="5400000">
              <a:off x="1266825" y="1943100"/>
              <a:ext cx="266700" cy="152400"/>
            </a:xfrm>
            <a:prstGeom prst="triangle">
              <a:avLst/>
            </a:prstGeom>
            <a:solidFill>
              <a:srgbClr val="B36005">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grpSp>
      <p:sp>
        <p:nvSpPr>
          <p:cNvPr id="20"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47" name="Picture Placeholder 2"/>
          <p:cNvSpPr>
            <a:spLocks noGrp="1"/>
          </p:cNvSpPr>
          <p:nvPr>
            <p:ph type="pic" idx="1"/>
          </p:nvPr>
        </p:nvSpPr>
        <p:spPr>
          <a:xfrm>
            <a:off x="3175" y="2252663"/>
            <a:ext cx="2282825" cy="3338512"/>
          </a:xfrm>
          <a:prstGeom prst="rect">
            <a:avLst/>
          </a:prstGeom>
          <a:solidFill>
            <a:schemeClr val="bg1">
              <a:lumMod val="85000"/>
            </a:schemeClr>
          </a:solidFill>
        </p:spPr>
        <p:txBody>
          <a:bodyPr/>
          <a:lstStyle>
            <a:lvl1pPr marL="0" indent="0">
              <a:buNone/>
              <a:defRPr sz="3200">
                <a:solidFill>
                  <a:schemeClr val="bg1">
                    <a:lumMod val="8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28" name="Title 1"/>
          <p:cNvSpPr>
            <a:spLocks noGrp="1"/>
          </p:cNvSpPr>
          <p:nvPr>
            <p:ph type="title"/>
          </p:nvPr>
        </p:nvSpPr>
        <p:spPr>
          <a:xfrm>
            <a:off x="112776" y="799720"/>
            <a:ext cx="7257288" cy="566610"/>
          </a:xfrm>
          <a:prstGeom prst="rect">
            <a:avLst/>
          </a:prstGeom>
        </p:spPr>
        <p:txBody>
          <a:bodyPr/>
          <a:lstStyle>
            <a:lvl1pPr algn="l">
              <a:defRPr sz="25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36" name="Text Placeholder 3"/>
          <p:cNvSpPr>
            <a:spLocks noGrp="1"/>
          </p:cNvSpPr>
          <p:nvPr>
            <p:ph type="body" sz="half" idx="11"/>
          </p:nvPr>
        </p:nvSpPr>
        <p:spPr>
          <a:xfrm>
            <a:off x="2295144" y="1545146"/>
            <a:ext cx="3182111"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2" name="Text Placeholder 3"/>
          <p:cNvSpPr>
            <a:spLocks noGrp="1"/>
          </p:cNvSpPr>
          <p:nvPr>
            <p:ph type="body" sz="half" idx="13"/>
          </p:nvPr>
        </p:nvSpPr>
        <p:spPr>
          <a:xfrm>
            <a:off x="5669280" y="1545146"/>
            <a:ext cx="3236976"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3"/>
          <p:cNvSpPr>
            <a:spLocks noGrp="1"/>
          </p:cNvSpPr>
          <p:nvPr>
            <p:ph type="body" sz="half" idx="18"/>
          </p:nvPr>
        </p:nvSpPr>
        <p:spPr>
          <a:xfrm>
            <a:off x="2295144" y="2413826"/>
            <a:ext cx="3191256"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4" name="Text Placeholder 3"/>
          <p:cNvSpPr>
            <a:spLocks noGrp="1"/>
          </p:cNvSpPr>
          <p:nvPr>
            <p:ph type="body" sz="half" idx="19"/>
          </p:nvPr>
        </p:nvSpPr>
        <p:spPr>
          <a:xfrm>
            <a:off x="5678424" y="2413826"/>
            <a:ext cx="3227832" cy="713422"/>
          </a:xfrm>
          <a:prstGeom prst="rect">
            <a:avLst/>
          </a:prstGeom>
        </p:spPr>
        <p:txBody>
          <a:bodyPr/>
          <a:lstStyle>
            <a:lvl1pPr marL="119063" marR="0" indent="-119063" algn="l" defTabSz="914400" rtl="0" eaLnBrk="1" fontAlgn="auto" latinLnBrk="0" hangingPunct="1">
              <a:lnSpc>
                <a:spcPct val="100000"/>
              </a:lnSpc>
              <a:spcBef>
                <a:spcPts val="400"/>
              </a:spcBef>
              <a:spcAft>
                <a:spcPts val="0"/>
              </a:spcAft>
              <a:buClrTx/>
              <a:buSzTx/>
              <a:buFont typeface="Arial" pitchFamily="34" charset="0"/>
              <a:buChar char="•"/>
              <a:tabLst/>
              <a:defRPr sz="14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5" name="Text Placeholder 3"/>
          <p:cNvSpPr>
            <a:spLocks noGrp="1"/>
          </p:cNvSpPr>
          <p:nvPr>
            <p:ph type="body" sz="half" idx="21"/>
          </p:nvPr>
        </p:nvSpPr>
        <p:spPr>
          <a:xfrm>
            <a:off x="109728" y="1545146"/>
            <a:ext cx="1920240" cy="713422"/>
          </a:xfrm>
          <a:prstGeom prst="rect">
            <a:avLst/>
          </a:prstGeom>
        </p:spPr>
        <p:txBody>
          <a:bodyPr/>
          <a:lstStyle>
            <a:lvl1pPr marL="0" indent="0">
              <a:buNone/>
              <a:defRPr sz="1700">
                <a:solidFill>
                  <a:schemeClr val="bg1">
                    <a:lumMod val="9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Slide Number Placeholder 5"/>
          <p:cNvSpPr>
            <a:spLocks noGrp="1"/>
          </p:cNvSpPr>
          <p:nvPr>
            <p:ph type="sldNum" sz="quarter" idx="22"/>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E5C250E7-C66D-4CCE-B2E2-3A2D3E192175}" type="slidenum">
              <a:rPr lang="en-US"/>
              <a:pPr>
                <a:defRPr/>
              </a:pPr>
              <a:t>‹#›</a:t>
            </a:fld>
            <a:endParaRPr lang="en-US" dirty="0"/>
          </a:p>
        </p:txBody>
      </p:sp>
    </p:spTree>
    <p:extLst>
      <p:ext uri="{BB962C8B-B14F-4D97-AF65-F5344CB8AC3E}">
        <p14:creationId xmlns:p14="http://schemas.microsoft.com/office/powerpoint/2010/main" val="2857220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pic>
        <p:nvPicPr>
          <p:cNvPr id="5" name="Picture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prstClr val="black">
                    <a:lumMod val="85000"/>
                    <a:lumOff val="15000"/>
                  </a:prstClr>
                </a:solidFill>
                <a:latin typeface="Arial" pitchFamily="34" charset="0"/>
                <a:cs typeface="Arial" pitchFamily="34" charset="0"/>
              </a:defRPr>
            </a:lvl1pPr>
          </a:lstStyle>
          <a:p>
            <a:pPr>
              <a:defRPr/>
            </a:pPr>
            <a:fld id="{85F13166-CA79-4778-9CF4-A200740FA353}" type="slidenum">
              <a:rPr lang="en-US"/>
              <a:pPr>
                <a:defRPr/>
              </a:pPr>
              <a:t>‹#›</a:t>
            </a:fld>
            <a:endParaRPr lang="en-US" dirty="0"/>
          </a:p>
        </p:txBody>
      </p:sp>
    </p:spTree>
    <p:extLst>
      <p:ext uri="{BB962C8B-B14F-4D97-AF65-F5344CB8AC3E}">
        <p14:creationId xmlns:p14="http://schemas.microsoft.com/office/powerpoint/2010/main" val="32383786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slide with image">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lum bright="2000" contrast="-10000"/>
            <a:extLst>
              <a:ext uri="{28A0092B-C50C-407E-A947-70E740481C1C}">
                <a14:useLocalDpi xmlns:a14="http://schemas.microsoft.com/office/drawing/2010/main" val="0"/>
              </a:ext>
            </a:extLst>
          </a:blip>
          <a:srcRect l="1540"/>
          <a:stretch>
            <a:fillRect/>
          </a:stretch>
        </p:blipFill>
        <p:spPr bwMode="auto">
          <a:xfrm>
            <a:off x="0" y="695325"/>
            <a:ext cx="9142413"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sp>
        <p:nvSpPr>
          <p:cNvPr id="5" name="Rectangle 4"/>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6" name="Rectangle 11"/>
          <p:cNvSpPr>
            <a:spLocks noChangeArrowheads="1"/>
          </p:cNvSpPr>
          <p:nvPr userDrawn="1"/>
        </p:nvSpPr>
        <p:spPr bwMode="auto">
          <a:xfrm>
            <a:off x="4835525" y="6480175"/>
            <a:ext cx="42132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sz="800">
                <a:solidFill>
                  <a:srgbClr val="000000"/>
                </a:solidFill>
                <a:latin typeface="Kozuka Gothic Pro M" pitchFamily="34" charset="-128"/>
              </a:rPr>
              <a:t> </a:t>
            </a:r>
            <a:r>
              <a:rPr lang="en-US" sz="800">
                <a:solidFill>
                  <a:srgbClr val="262626"/>
                </a:solidFill>
                <a:latin typeface="Microsoft Sans Serif" pitchFamily="34" charset="0"/>
                <a:cs typeface="Microsoft Sans Serif" pitchFamily="34" charset="0"/>
              </a:rPr>
              <a:t>Copyright © 2011. Cybage Software Pvt. Ltd. All Rights Reserved. Cybage Confidential.</a:t>
            </a:r>
          </a:p>
        </p:txBody>
      </p:sp>
      <p:pic>
        <p:nvPicPr>
          <p:cNvPr id="7" name="Pictur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177800"/>
            <a:ext cx="16097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5942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pPr>
              <a:defRPr/>
            </a:pPr>
            <a:fld id="{A0CD2386-D8E9-40D6-9387-714B68C5E6DF}" type="datetimeFigureOut">
              <a:rPr lang="en-US"/>
              <a:pPr>
                <a:defRPr/>
              </a:pPr>
              <a:t>11/26/2013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E6CA4F-19A1-423C-971D-AD023199546B}" type="slidenum">
              <a:rPr lang="en-US"/>
              <a:pPr>
                <a:defRPr/>
              </a:pPr>
              <a:t>‹#›</a:t>
            </a:fld>
            <a:endParaRPr lang="en-US"/>
          </a:p>
        </p:txBody>
      </p:sp>
    </p:spTree>
    <p:extLst>
      <p:ext uri="{BB962C8B-B14F-4D97-AF65-F5344CB8AC3E}">
        <p14:creationId xmlns:p14="http://schemas.microsoft.com/office/powerpoint/2010/main" val="288869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blography">
    <p:spTree>
      <p:nvGrpSpPr>
        <p:cNvPr id="1" name=""/>
        <p:cNvGrpSpPr/>
        <p:nvPr/>
      </p:nvGrpSpPr>
      <p:grpSpPr>
        <a:xfrm>
          <a:off x="0" y="0"/>
          <a:ext cx="0" cy="0"/>
          <a:chOff x="0" y="0"/>
          <a:chExt cx="0" cy="0"/>
        </a:xfrm>
      </p:grpSpPr>
      <p:pic>
        <p:nvPicPr>
          <p:cNvPr id="3" name="Picture 6" descr="ist2_12259679-books-and-comput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83250" y="2544763"/>
            <a:ext cx="3473450" cy="422433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5435600" y="2395538"/>
            <a:ext cx="3611563" cy="423068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4"/>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5"/>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sp>
        <p:nvSpPr>
          <p:cNvPr id="8"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9"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9F1BC02-7F49-41A5-A0B5-CC7120E089C7}" type="slidenum">
              <a:rPr lang="en-US"/>
              <a:pPr>
                <a:defRPr/>
              </a:pPr>
              <a:t>‹#›</a:t>
            </a:fld>
            <a:endParaRPr lang="en-US" dirty="0"/>
          </a:p>
        </p:txBody>
      </p:sp>
    </p:spTree>
    <p:extLst>
      <p:ext uri="{BB962C8B-B14F-4D97-AF65-F5344CB8AC3E}">
        <p14:creationId xmlns:p14="http://schemas.microsoft.com/office/powerpoint/2010/main" val="22051437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atin typeface="Arial" pitchFamily="34" charset="0"/>
              </a:defRPr>
            </a:lvl1pPr>
          </a:lstStyle>
          <a:p>
            <a:pPr>
              <a:defRPr/>
            </a:pPr>
            <a:fld id="{2CE0249A-5BCF-4364-A25B-7587B115FEBD}" type="datetimeFigureOut">
              <a:rPr lang="en-US"/>
              <a:pPr>
                <a:defRPr/>
              </a:pPr>
              <a:t>11/26/2013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atin typeface="Arial"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818F0DB-3624-42A4-A085-FAA7ECBE3E14}" type="slidenum">
              <a:rPr lang="en-US"/>
              <a:pPr>
                <a:defRPr/>
              </a:pPr>
              <a:t>‹#›</a:t>
            </a:fld>
            <a:endParaRPr lang="en-US"/>
          </a:p>
        </p:txBody>
      </p:sp>
    </p:spTree>
    <p:extLst>
      <p:ext uri="{BB962C8B-B14F-4D97-AF65-F5344CB8AC3E}">
        <p14:creationId xmlns:p14="http://schemas.microsoft.com/office/powerpoint/2010/main" val="147319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estions">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5" name="Picture 11" descr="iStock_000008998403X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91075" y="3300413"/>
            <a:ext cx="4124325" cy="3094037"/>
          </a:xfrm>
          <a:prstGeom prst="rect">
            <a:avLst/>
          </a:prstGeom>
          <a:noFill/>
          <a:ln>
            <a:noFill/>
          </a:ln>
          <a:effectLst>
            <a:softEdge rad="1270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01AC14CD-E6A4-4BCB-AD83-35AD1ABF018A}" type="slidenum">
              <a:rPr lang="en-US"/>
              <a:pPr>
                <a:defRPr/>
              </a:pPr>
              <a:t>‹#›</a:t>
            </a:fld>
            <a:endParaRPr lang="en-US" dirty="0"/>
          </a:p>
        </p:txBody>
      </p:sp>
    </p:spTree>
    <p:extLst>
      <p:ext uri="{BB962C8B-B14F-4D97-AF65-F5344CB8AC3E}">
        <p14:creationId xmlns:p14="http://schemas.microsoft.com/office/powerpoint/2010/main" val="370668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Slide - Option D">
    <p:spTree>
      <p:nvGrpSpPr>
        <p:cNvPr id="1" name=""/>
        <p:cNvGrpSpPr/>
        <p:nvPr/>
      </p:nvGrpSpPr>
      <p:grpSpPr>
        <a:xfrm>
          <a:off x="0" y="0"/>
          <a:ext cx="0" cy="0"/>
          <a:chOff x="0" y="0"/>
          <a:chExt cx="0" cy="0"/>
        </a:xfrm>
      </p:grpSpPr>
      <p:sp>
        <p:nvSpPr>
          <p:cNvPr id="3" name="Rectangle 2"/>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10" name="Title 1"/>
          <p:cNvSpPr>
            <a:spLocks noGrp="1"/>
          </p:cNvSpPr>
          <p:nvPr>
            <p:ph type="title"/>
          </p:nvPr>
        </p:nvSpPr>
        <p:spPr>
          <a:xfrm>
            <a:off x="1658112" y="1116433"/>
            <a:ext cx="7257288" cy="566610"/>
          </a:xfrm>
          <a:prstGeom prst="rect">
            <a:avLst/>
          </a:prstGeom>
        </p:spPr>
        <p:txBody>
          <a:bodyPr/>
          <a:lstStyle>
            <a:lvl1pPr algn="l">
              <a:tabLst>
                <a:tab pos="3941763" algn="l"/>
              </a:tabLst>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498EF32B-DF3B-4A61-BC42-FE293332FBBC}" type="slidenum">
              <a:rPr lang="en-US"/>
              <a:pPr>
                <a:defRPr/>
              </a:pPr>
              <a:t>‹#›</a:t>
            </a:fld>
            <a:endParaRPr lang="en-US" dirty="0"/>
          </a:p>
        </p:txBody>
      </p:sp>
    </p:spTree>
    <p:extLst>
      <p:ext uri="{BB962C8B-B14F-4D97-AF65-F5344CB8AC3E}">
        <p14:creationId xmlns:p14="http://schemas.microsoft.com/office/powerpoint/2010/main" val="414231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 Option E">
    <p:spTree>
      <p:nvGrpSpPr>
        <p:cNvPr id="1" name=""/>
        <p:cNvGrpSpPr/>
        <p:nvPr/>
      </p:nvGrpSpPr>
      <p:grpSpPr>
        <a:xfrm>
          <a:off x="0" y="0"/>
          <a:ext cx="0" cy="0"/>
          <a:chOff x="0" y="0"/>
          <a:chExt cx="0" cy="0"/>
        </a:xfrm>
      </p:grpSpPr>
      <p:sp>
        <p:nvSpPr>
          <p:cNvPr id="3" name="Rectangle 2"/>
          <p:cNvSpPr/>
          <p:nvPr userDrawn="1"/>
        </p:nvSpPr>
        <p:spPr>
          <a:xfrm>
            <a:off x="0" y="4435475"/>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435475"/>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itle 1"/>
          <p:cNvSpPr>
            <a:spLocks noGrp="1"/>
          </p:cNvSpPr>
          <p:nvPr>
            <p:ph type="title"/>
          </p:nvPr>
        </p:nvSpPr>
        <p:spPr>
          <a:xfrm>
            <a:off x="1658112" y="4860012"/>
            <a:ext cx="7257288" cy="566610"/>
          </a:xfrm>
          <a:prstGeom prst="rect">
            <a:avLst/>
          </a:prstGeom>
        </p:spPr>
        <p:txBody>
          <a:bodyPr/>
          <a:lstStyle>
            <a:lvl1pPr algn="l">
              <a:defRPr sz="320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F755C710-EA71-4320-BCF4-8768F6F3E854}" type="slidenum">
              <a:rPr lang="en-US"/>
              <a:pPr>
                <a:defRPr/>
              </a:pPr>
              <a:t>‹#›</a:t>
            </a:fld>
            <a:endParaRPr lang="en-US" dirty="0"/>
          </a:p>
        </p:txBody>
      </p:sp>
    </p:spTree>
    <p:extLst>
      <p:ext uri="{BB962C8B-B14F-4D97-AF65-F5344CB8AC3E}">
        <p14:creationId xmlns:p14="http://schemas.microsoft.com/office/powerpoint/2010/main" val="206509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tro Slide - Option F">
    <p:spTree>
      <p:nvGrpSpPr>
        <p:cNvPr id="1" name=""/>
        <p:cNvGrpSpPr/>
        <p:nvPr/>
      </p:nvGrpSpPr>
      <p:grpSpPr>
        <a:xfrm>
          <a:off x="0" y="0"/>
          <a:ext cx="0" cy="0"/>
          <a:chOff x="0" y="0"/>
          <a:chExt cx="0" cy="0"/>
        </a:xfrm>
      </p:grpSpPr>
      <p:sp>
        <p:nvSpPr>
          <p:cNvPr id="3" name="Rectangle 2"/>
          <p:cNvSpPr/>
          <p:nvPr userDrawn="1"/>
        </p:nvSpPr>
        <p:spPr>
          <a:xfrm>
            <a:off x="0" y="4652963"/>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Rectangle 3"/>
          <p:cNvSpPr/>
          <p:nvPr userDrawn="1"/>
        </p:nvSpPr>
        <p:spPr>
          <a:xfrm>
            <a:off x="1520825" y="4652963"/>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7" name="Title 1"/>
          <p:cNvSpPr>
            <a:spLocks noGrp="1"/>
          </p:cNvSpPr>
          <p:nvPr>
            <p:ph type="title"/>
          </p:nvPr>
        </p:nvSpPr>
        <p:spPr>
          <a:xfrm>
            <a:off x="1658112" y="5088256"/>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5"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23B434D2-9A34-481F-B7DF-E0128567CBD2}" type="slidenum">
              <a:rPr lang="en-US"/>
              <a:pPr>
                <a:defRPr/>
              </a:pPr>
              <a:t>‹#›</a:t>
            </a:fld>
            <a:endParaRPr lang="en-US" dirty="0"/>
          </a:p>
        </p:txBody>
      </p:sp>
    </p:spTree>
    <p:extLst>
      <p:ext uri="{BB962C8B-B14F-4D97-AF65-F5344CB8AC3E}">
        <p14:creationId xmlns:p14="http://schemas.microsoft.com/office/powerpoint/2010/main" val="564916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 Slide - Option H">
    <p:spTree>
      <p:nvGrpSpPr>
        <p:cNvPr id="1" name=""/>
        <p:cNvGrpSpPr/>
        <p:nvPr/>
      </p:nvGrpSpPr>
      <p:grpSpPr>
        <a:xfrm>
          <a:off x="0" y="0"/>
          <a:ext cx="0" cy="0"/>
          <a:chOff x="0" y="0"/>
          <a:chExt cx="0" cy="0"/>
        </a:xfrm>
      </p:grpSpPr>
      <p:sp>
        <p:nvSpPr>
          <p:cNvPr id="4" name="Rectangle 3"/>
          <p:cNvSpPr/>
          <p:nvPr userDrawn="1"/>
        </p:nvSpPr>
        <p:spPr>
          <a:xfrm>
            <a:off x="0" y="692150"/>
            <a:ext cx="1527175" cy="1527175"/>
          </a:xfrm>
          <a:prstGeom prst="rect">
            <a:avLst/>
          </a:prstGeom>
          <a:solidFill>
            <a:srgbClr val="F88608">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Rectangle 4"/>
          <p:cNvSpPr/>
          <p:nvPr userDrawn="1"/>
        </p:nvSpPr>
        <p:spPr>
          <a:xfrm>
            <a:off x="1520825" y="692150"/>
            <a:ext cx="7623175" cy="1527175"/>
          </a:xfrm>
          <a:prstGeom prst="rect">
            <a:avLst/>
          </a:prstGeom>
          <a:solidFill>
            <a:srgbClr val="0075B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Title 1"/>
          <p:cNvSpPr>
            <a:spLocks noGrp="1"/>
          </p:cNvSpPr>
          <p:nvPr>
            <p:ph type="title"/>
          </p:nvPr>
        </p:nvSpPr>
        <p:spPr>
          <a:xfrm>
            <a:off x="1658112" y="1116433"/>
            <a:ext cx="7257288" cy="566610"/>
          </a:xfrm>
          <a:prstGeom prst="rect">
            <a:avLst/>
          </a:prstGeom>
        </p:spPr>
        <p:txBody>
          <a:bodyPr/>
          <a:lstStyle>
            <a:lvl1pPr algn="l">
              <a:defRPr sz="3200" baseline="0">
                <a:solidFill>
                  <a:schemeClr val="bg1"/>
                </a:solidFill>
                <a:latin typeface="Microsoft Sans Serif" pitchFamily="34" charset="0"/>
                <a:cs typeface="Microsoft Sans Serif" pitchFamily="34" charset="0"/>
              </a:defRPr>
            </a:lvl1pPr>
          </a:lstStyle>
          <a:p>
            <a:r>
              <a:rPr lang="en-US" smtClean="0"/>
              <a:t>Click to edit Master title style</a:t>
            </a:r>
            <a:endParaRPr lang="en-US" dirty="0"/>
          </a:p>
        </p:txBody>
      </p:sp>
      <p:sp>
        <p:nvSpPr>
          <p:cNvPr id="24" name="Text Placeholder 3"/>
          <p:cNvSpPr>
            <a:spLocks noGrp="1"/>
          </p:cNvSpPr>
          <p:nvPr>
            <p:ph type="body" sz="half" idx="2"/>
          </p:nvPr>
        </p:nvSpPr>
        <p:spPr>
          <a:xfrm>
            <a:off x="1645666" y="2523554"/>
            <a:ext cx="7269734" cy="3612070"/>
          </a:xfrm>
          <a:prstGeom prst="rect">
            <a:avLst/>
          </a:prstGeom>
        </p:spPr>
        <p:txBody>
          <a:bodyPr/>
          <a:lstStyle>
            <a:lvl1pPr marL="228600" indent="-228600">
              <a:buFont typeface="Arial" pitchFamily="34" charset="0"/>
              <a:buNone/>
              <a:defRPr sz="1700">
                <a:solidFill>
                  <a:schemeClr val="tx1">
                    <a:lumMod val="75000"/>
                    <a:lumOff val="25000"/>
                  </a:schemeClr>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Slide Number Placeholder 5"/>
          <p:cNvSpPr>
            <a:spLocks noGrp="1"/>
          </p:cNvSpPr>
          <p:nvPr>
            <p:ph type="sldNum" sz="quarter" idx="10"/>
          </p:nvPr>
        </p:nvSpPr>
        <p:spPr/>
        <p:txBody>
          <a:bodyPr/>
          <a:lstStyle>
            <a:lvl1pPr algn="l">
              <a:defRPr sz="1000">
                <a:solidFill>
                  <a:schemeClr val="tx1">
                    <a:lumMod val="85000"/>
                    <a:lumOff val="15000"/>
                  </a:schemeClr>
                </a:solidFill>
                <a:latin typeface="Arial" pitchFamily="34" charset="0"/>
                <a:cs typeface="Arial" pitchFamily="34" charset="0"/>
              </a:defRPr>
            </a:lvl1pPr>
          </a:lstStyle>
          <a:p>
            <a:pPr>
              <a:defRPr/>
            </a:pPr>
            <a:fld id="{B094EDB3-430A-49B9-9C83-D2E2BE5CE055}" type="slidenum">
              <a:rPr lang="en-US"/>
              <a:pPr>
                <a:defRPr/>
              </a:pPr>
              <a:t>‹#›</a:t>
            </a:fld>
            <a:endParaRPr lang="en-US" dirty="0"/>
          </a:p>
        </p:txBody>
      </p:sp>
    </p:spTree>
    <p:extLst>
      <p:ext uri="{BB962C8B-B14F-4D97-AF65-F5344CB8AC3E}">
        <p14:creationId xmlns:p14="http://schemas.microsoft.com/office/powerpoint/2010/main" val="341489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10.jpe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heme" Target="../theme/theme2.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Footer Placeholder 3"/>
          <p:cNvSpPr txBox="1">
            <a:spLocks noGrp="1"/>
          </p:cNvSpPr>
          <p:nvPr userDrawn="1"/>
        </p:nvSpPr>
        <p:spPr bwMode="auto">
          <a:xfrm>
            <a:off x="5705475" y="6499225"/>
            <a:ext cx="3257550" cy="179388"/>
          </a:xfrm>
          <a:prstGeom prst="rect">
            <a:avLst/>
          </a:prstGeom>
          <a:noFill/>
          <a:ln w="9525">
            <a:noFill/>
            <a:miter lim="800000"/>
            <a:headEnd/>
            <a:tailEnd/>
          </a:ln>
        </p:spPr>
        <p:txBody>
          <a:bodyPr/>
          <a:lstStyle/>
          <a:p>
            <a:pPr algn="r" fontAlgn="auto">
              <a:spcBef>
                <a:spcPts val="0"/>
              </a:spcBef>
              <a:spcAft>
                <a:spcPts val="0"/>
              </a:spcAft>
              <a:defRPr/>
            </a:pPr>
            <a:r>
              <a:rPr lang="en-US" sz="550" dirty="0">
                <a:solidFill>
                  <a:schemeClr val="tx1">
                    <a:lumMod val="85000"/>
                    <a:lumOff val="15000"/>
                  </a:schemeClr>
                </a:solidFill>
                <a:latin typeface="Arial" pitchFamily="34" charset="0"/>
                <a:cs typeface="Arial" pitchFamily="34" charset="0"/>
              </a:rPr>
              <a:t>Copyright © 2011.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schemeClr val="tx1">
                    <a:lumMod val="85000"/>
                    <a:lumOff val="15000"/>
                  </a:schemeClr>
                </a:solidFill>
                <a:latin typeface="Arial" pitchFamily="34" charset="0"/>
                <a:cs typeface="Arial" pitchFamily="34" charset="0"/>
              </a:defRPr>
            </a:lvl1pPr>
          </a:lstStyle>
          <a:p>
            <a:pPr>
              <a:defRPr/>
            </a:pPr>
            <a:fld id="{589944BB-AB85-40A9-8C95-34E258679D6D}" type="slidenum">
              <a:rPr lang="en-US"/>
              <a:pPr>
                <a:defRPr/>
              </a:pPr>
              <a:t>‹#›</a:t>
            </a:fld>
            <a:endParaRPr lang="en-US" dirty="0"/>
          </a:p>
        </p:txBody>
      </p:sp>
      <p:sp>
        <p:nvSpPr>
          <p:cNvPr id="1029" name="Rectangle 2"/>
          <p:cNvSpPr>
            <a:spLocks noChangeArrowheads="1"/>
          </p:cNvSpPr>
          <p:nvPr userDrawn="1"/>
        </p:nvSpPr>
        <p:spPr bwMode="auto">
          <a:xfrm>
            <a:off x="133350" y="219075"/>
            <a:ext cx="13716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50000"/>
              </a:lnSpc>
            </a:pPr>
            <a:r>
              <a:rPr lang="en-US" sz="900">
                <a:solidFill>
                  <a:srgbClr val="0075B0"/>
                </a:solidFill>
                <a:ea typeface="Kozuka Gothic Pro R" pitchFamily="34" charset="-128"/>
                <a:cs typeface="Arial" charset="0"/>
              </a:rPr>
              <a:t>www.cybage.com</a:t>
            </a:r>
          </a:p>
        </p:txBody>
      </p:sp>
      <p:pic>
        <p:nvPicPr>
          <p:cNvPr id="1030" name="Picture 2" descr="F:\Vitthal_Share\Misc\Cybage Logo\Cybage Logo.png"/>
          <p:cNvPicPr>
            <a:picLocks noChangeAspect="1" noChangeArrowheads="1"/>
          </p:cNvPicPr>
          <p:nvPr userDrawn="1"/>
        </p:nvPicPr>
        <p:blipFill>
          <a:blip r:embed="rId20" cstate="print">
            <a:extLst>
              <a:ext uri="{28A0092B-C50C-407E-A947-70E740481C1C}">
                <a14:useLocalDpi xmlns:a14="http://schemas.microsoft.com/office/drawing/2010/main" val="0"/>
              </a:ext>
            </a:extLst>
          </a:blip>
          <a:srcRect/>
          <a:stretch>
            <a:fillRect/>
          </a:stretch>
        </p:blipFill>
        <p:spPr bwMode="auto">
          <a:xfrm>
            <a:off x="7112000" y="190500"/>
            <a:ext cx="17526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88" r:id="rId1"/>
    <p:sldLayoutId id="2147485189" r:id="rId2"/>
    <p:sldLayoutId id="2147485190" r:id="rId3"/>
    <p:sldLayoutId id="2147485191" r:id="rId4"/>
    <p:sldLayoutId id="2147485192" r:id="rId5"/>
    <p:sldLayoutId id="2147485193" r:id="rId6"/>
    <p:sldLayoutId id="2147485194" r:id="rId7"/>
    <p:sldLayoutId id="2147485195" r:id="rId8"/>
    <p:sldLayoutId id="2147485196" r:id="rId9"/>
    <p:sldLayoutId id="2147485197" r:id="rId10"/>
    <p:sldLayoutId id="2147485198" r:id="rId11"/>
    <p:sldLayoutId id="2147485199" r:id="rId12"/>
    <p:sldLayoutId id="2147485200" r:id="rId13"/>
    <p:sldLayoutId id="2147485201" r:id="rId14"/>
    <p:sldLayoutId id="2147485202" r:id="rId15"/>
    <p:sldLayoutId id="2147485203" r:id="rId16"/>
    <p:sldLayoutId id="2147485204" r:id="rId17"/>
    <p:sldLayoutId id="2147485205" r:id="rId18"/>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userDrawn="1"/>
        </p:nvSpPr>
        <p:spPr>
          <a:xfrm>
            <a:off x="0" y="0"/>
            <a:ext cx="9144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prstClr val="white"/>
              </a:solidFill>
            </a:endParaRPr>
          </a:p>
        </p:txBody>
      </p:sp>
      <p:pic>
        <p:nvPicPr>
          <p:cNvPr id="2051" name="Picture 2"/>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278688" y="171450"/>
            <a:ext cx="15970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3"/>
          <p:cNvSpPr txBox="1">
            <a:spLocks noGrp="1"/>
          </p:cNvSpPr>
          <p:nvPr/>
        </p:nvSpPr>
        <p:spPr bwMode="auto">
          <a:xfrm>
            <a:off x="3733800" y="6497638"/>
            <a:ext cx="5267325" cy="238125"/>
          </a:xfrm>
          <a:prstGeom prst="rect">
            <a:avLst/>
          </a:prstGeom>
          <a:noFill/>
          <a:ln w="9525">
            <a:noFill/>
            <a:miter lim="800000"/>
            <a:headEnd/>
            <a:tailEnd/>
          </a:ln>
        </p:spPr>
        <p:txBody>
          <a:bodyPr/>
          <a:lstStyle/>
          <a:p>
            <a:pPr algn="r" fontAlgn="auto">
              <a:spcBef>
                <a:spcPts val="0"/>
              </a:spcBef>
              <a:spcAft>
                <a:spcPts val="0"/>
              </a:spcAft>
              <a:defRPr/>
            </a:pPr>
            <a:r>
              <a:rPr lang="en-US" sz="650" dirty="0">
                <a:solidFill>
                  <a:prstClr val="black"/>
                </a:solidFill>
                <a:latin typeface="Kozuka Gothic Pro M" pitchFamily="34" charset="-128"/>
              </a:rPr>
              <a:t> </a:t>
            </a:r>
            <a:r>
              <a:rPr lang="en-US" sz="650" dirty="0">
                <a:solidFill>
                  <a:prstClr val="black">
                    <a:lumMod val="85000"/>
                    <a:lumOff val="15000"/>
                  </a:prstClr>
                </a:solidFill>
                <a:latin typeface="Microsoft Sans Serif" pitchFamily="34" charset="0"/>
                <a:cs typeface="Microsoft Sans Serif" pitchFamily="34" charset="0"/>
              </a:rPr>
              <a:t>Copyright © 2011. Cybage Software Pvt. Ltd. All Rights Reserved. Cybage Confidential.</a:t>
            </a:r>
          </a:p>
        </p:txBody>
      </p:sp>
      <p:sp>
        <p:nvSpPr>
          <p:cNvPr id="6" name="Slide Number Placeholder 5"/>
          <p:cNvSpPr>
            <a:spLocks noGrp="1"/>
          </p:cNvSpPr>
          <p:nvPr>
            <p:ph type="sldNum" sz="quarter" idx="4"/>
          </p:nvPr>
        </p:nvSpPr>
        <p:spPr>
          <a:xfrm>
            <a:off x="128588" y="6392863"/>
            <a:ext cx="493712" cy="365125"/>
          </a:xfrm>
          <a:prstGeom prst="rect">
            <a:avLst/>
          </a:prstGeom>
        </p:spPr>
        <p:txBody>
          <a:bodyPr vert="horz" lIns="91440" tIns="45720" rIns="91440" bIns="45720" rtlCol="0" anchor="ctr"/>
          <a:lstStyle>
            <a:lvl1pPr algn="l" fontAlgn="auto">
              <a:spcBef>
                <a:spcPts val="0"/>
              </a:spcBef>
              <a:spcAft>
                <a:spcPts val="0"/>
              </a:spcAft>
              <a:defRPr sz="1000">
                <a:solidFill>
                  <a:prstClr val="black">
                    <a:lumMod val="85000"/>
                    <a:lumOff val="15000"/>
                  </a:prstClr>
                </a:solidFill>
                <a:latin typeface="Arial" pitchFamily="34" charset="0"/>
                <a:cs typeface="Arial" pitchFamily="34" charset="0"/>
              </a:defRPr>
            </a:lvl1pPr>
          </a:lstStyle>
          <a:p>
            <a:pPr>
              <a:defRPr/>
            </a:pPr>
            <a:fld id="{9E1E72EB-0BED-40E8-AB31-0240A7D5804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5206" r:id="rId1"/>
    <p:sldLayoutId id="2147485207" r:id="rId2"/>
    <p:sldLayoutId id="2147485208" r:id="rId3"/>
    <p:sldLayoutId id="2147485209" r:id="rId4"/>
    <p:sldLayoutId id="2147485210" r:id="rId5"/>
    <p:sldLayoutId id="2147485211" r:id="rId6"/>
    <p:sldLayoutId id="2147485212" r:id="rId7"/>
    <p:sldLayoutId id="2147485213" r:id="rId8"/>
    <p:sldLayoutId id="2147485214" r:id="rId9"/>
    <p:sldLayoutId id="2147485215" r:id="rId10"/>
    <p:sldLayoutId id="2147485216" r:id="rId11"/>
    <p:sldLayoutId id="2147485217" r:id="rId12"/>
    <p:sldLayoutId id="2147485218" r:id="rId13"/>
    <p:sldLayoutId id="2147485219" r:id="rId14"/>
    <p:sldLayoutId id="2147485220" r:id="rId15"/>
    <p:sldLayoutId id="2147485221" r:id="rId16"/>
    <p:sldLayoutId id="2147485222" r:id="rId17"/>
    <p:sldLayoutId id="2147485223" r:id="rId18"/>
    <p:sldLayoutId id="2147485224" r:id="rId19"/>
    <p:sldLayoutId id="2147485225" r:id="rId20"/>
    <p:sldLayoutId id="2147485226" r:id="rId21"/>
    <p:sldLayoutId id="2147485227" r:id="rId22"/>
  </p:sldLayoutIdLst>
  <p:hf hdr="0" ftr="0" dt="0"/>
  <p:txStyles>
    <p:titleStyle>
      <a:lvl1pPr algn="ctr" rtl="0" eaLnBrk="0" fontAlgn="base" hangingPunct="0">
        <a:spcBef>
          <a:spcPct val="0"/>
        </a:spcBef>
        <a:spcAft>
          <a:spcPct val="0"/>
        </a:spcAft>
        <a:defRPr sz="3000" kern="1200">
          <a:solidFill>
            <a:schemeClr val="tx1"/>
          </a:solidFill>
          <a:latin typeface="+mj-lt"/>
          <a:ea typeface="+mj-ea"/>
          <a:cs typeface="+mj-cs"/>
        </a:defRPr>
      </a:lvl1pPr>
      <a:lvl2pPr algn="ctr" rtl="0" eaLnBrk="0" fontAlgn="base" hangingPunct="0">
        <a:spcBef>
          <a:spcPct val="0"/>
        </a:spcBef>
        <a:spcAft>
          <a:spcPct val="0"/>
        </a:spcAft>
        <a:defRPr sz="3000">
          <a:solidFill>
            <a:schemeClr val="tx1"/>
          </a:solidFill>
          <a:latin typeface="Calibri" pitchFamily="34" charset="0"/>
        </a:defRPr>
      </a:lvl2pPr>
      <a:lvl3pPr algn="ctr" rtl="0" eaLnBrk="0" fontAlgn="base" hangingPunct="0">
        <a:spcBef>
          <a:spcPct val="0"/>
        </a:spcBef>
        <a:spcAft>
          <a:spcPct val="0"/>
        </a:spcAft>
        <a:defRPr sz="3000">
          <a:solidFill>
            <a:schemeClr val="tx1"/>
          </a:solidFill>
          <a:latin typeface="Calibri" pitchFamily="34" charset="0"/>
        </a:defRPr>
      </a:lvl3pPr>
      <a:lvl4pPr algn="ctr" rtl="0" eaLnBrk="0" fontAlgn="base" hangingPunct="0">
        <a:spcBef>
          <a:spcPct val="0"/>
        </a:spcBef>
        <a:spcAft>
          <a:spcPct val="0"/>
        </a:spcAft>
        <a:defRPr sz="3000">
          <a:solidFill>
            <a:schemeClr val="tx1"/>
          </a:solidFill>
          <a:latin typeface="Calibri" pitchFamily="34" charset="0"/>
        </a:defRPr>
      </a:lvl4pPr>
      <a:lvl5pPr algn="ctr" rtl="0" eaLnBrk="0" fontAlgn="base" hangingPunct="0">
        <a:spcBef>
          <a:spcPct val="0"/>
        </a:spcBef>
        <a:spcAft>
          <a:spcPct val="0"/>
        </a:spcAft>
        <a:defRPr sz="3000">
          <a:solidFill>
            <a:schemeClr val="tx1"/>
          </a:solidFill>
          <a:latin typeface="Calibri" pitchFamily="34" charset="0"/>
        </a:defRPr>
      </a:lvl5pPr>
      <a:lvl6pPr marL="457200" algn="ctr" rtl="0" fontAlgn="base">
        <a:spcBef>
          <a:spcPct val="0"/>
        </a:spcBef>
        <a:spcAft>
          <a:spcPct val="0"/>
        </a:spcAft>
        <a:defRPr sz="3000">
          <a:solidFill>
            <a:schemeClr val="tx1"/>
          </a:solidFill>
          <a:latin typeface="Calibri" pitchFamily="34" charset="0"/>
        </a:defRPr>
      </a:lvl6pPr>
      <a:lvl7pPr marL="914400" algn="ctr" rtl="0" fontAlgn="base">
        <a:spcBef>
          <a:spcPct val="0"/>
        </a:spcBef>
        <a:spcAft>
          <a:spcPct val="0"/>
        </a:spcAft>
        <a:defRPr sz="3000">
          <a:solidFill>
            <a:schemeClr val="tx1"/>
          </a:solidFill>
          <a:latin typeface="Calibri" pitchFamily="34" charset="0"/>
        </a:defRPr>
      </a:lvl7pPr>
      <a:lvl8pPr marL="1371600" algn="ctr" rtl="0" fontAlgn="base">
        <a:spcBef>
          <a:spcPct val="0"/>
        </a:spcBef>
        <a:spcAft>
          <a:spcPct val="0"/>
        </a:spcAft>
        <a:defRPr sz="3000">
          <a:solidFill>
            <a:schemeClr val="tx1"/>
          </a:solidFill>
          <a:latin typeface="Calibri" pitchFamily="34" charset="0"/>
        </a:defRPr>
      </a:lvl8pPr>
      <a:lvl9pPr marL="1828800" algn="ctr" rtl="0" fontAlgn="base">
        <a:spcBef>
          <a:spcPct val="0"/>
        </a:spcBef>
        <a:spcAft>
          <a:spcPct val="0"/>
        </a:spcAft>
        <a:defRPr sz="30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xample.com/users/1155" TargetMode="External"/><Relationship Id="rId2" Type="http://schemas.openxmlformats.org/officeDocument/2006/relationships/hyperlink" Target="http://example.com/why/this/kolaveri" TargetMode="External"/><Relationship Id="rId1" Type="http://schemas.openxmlformats.org/officeDocument/2006/relationships/slideLayout" Target="../slideLayouts/slideLayout2.xml"/><Relationship Id="rId4" Type="http://schemas.openxmlformats.org/officeDocument/2006/relationships/hyperlink" Target="http://example.com/Yogesh/addres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Title 1"/>
          <p:cNvSpPr>
            <a:spLocks noGrp="1"/>
          </p:cNvSpPr>
          <p:nvPr>
            <p:ph type="title"/>
          </p:nvPr>
        </p:nvSpPr>
        <p:spPr bwMode="auto">
          <a:xfrm>
            <a:off x="1658938" y="4659313"/>
            <a:ext cx="7258050"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ts val="500"/>
              </a:spcBef>
              <a:spcAft>
                <a:spcPts val="500"/>
              </a:spcAft>
              <a:tabLst>
                <a:tab pos="1314450" algn="l"/>
              </a:tabLst>
            </a:pPr>
            <a:r>
              <a:rPr lang="en-US" dirty="0" err="1" smtClean="0"/>
              <a:t>RESTFul</a:t>
            </a:r>
            <a:r>
              <a:rPr lang="en-US" dirty="0" smtClean="0"/>
              <a:t> Services with JAX-RS</a:t>
            </a:r>
            <a:br>
              <a:rPr lang="en-US" dirty="0" smtClean="0"/>
            </a:br>
            <a:r>
              <a:rPr lang="en-US" sz="1600" dirty="0" smtClean="0"/>
              <a:t/>
            </a:r>
            <a:br>
              <a:rPr lang="en-US" sz="1600" dirty="0" smtClean="0"/>
            </a:br>
            <a:endParaRPr lang="en-US" dirty="0" smtClean="0"/>
          </a:p>
        </p:txBody>
      </p:sp>
      <p:sp>
        <p:nvSpPr>
          <p:cNvPr id="3" name="Slide Number Placeholder 2"/>
          <p:cNvSpPr>
            <a:spLocks noGrp="1"/>
          </p:cNvSpPr>
          <p:nvPr>
            <p:ph type="sldNum" sz="quarter" idx="10"/>
          </p:nvPr>
        </p:nvSpPr>
        <p:spPr/>
        <p:txBody>
          <a:bodyPr/>
          <a:lstStyle/>
          <a:p>
            <a:pPr>
              <a:defRPr/>
            </a:pPr>
            <a:fld id="{43BCE3AA-F59F-4E95-BFFD-B3B323498667}" type="slidenum">
              <a:rPr lang="en-US" smtClean="0"/>
              <a:pPr>
                <a:defRPr/>
              </a:pPr>
              <a:t>1</a:t>
            </a:fld>
            <a:endParaRPr lang="en-US" dirty="0"/>
          </a:p>
        </p:txBody>
      </p:sp>
      <p:sp>
        <p:nvSpPr>
          <p:cNvPr id="44036" name="TextBox 3"/>
          <p:cNvSpPr txBox="1">
            <a:spLocks noChangeArrowheads="1"/>
          </p:cNvSpPr>
          <p:nvPr/>
        </p:nvSpPr>
        <p:spPr bwMode="auto">
          <a:xfrm>
            <a:off x="1658938" y="5380038"/>
            <a:ext cx="642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tabLst>
                <a:tab pos="1314450" algn="l"/>
                <a:tab pos="3028950" algn="l"/>
                <a:tab pos="4457700" algn="l"/>
              </a:tabLst>
              <a:defRPr>
                <a:solidFill>
                  <a:schemeClr val="tx1"/>
                </a:solidFill>
                <a:latin typeface="Arial" charset="0"/>
              </a:defRPr>
            </a:lvl1pPr>
            <a:lvl2pPr marL="742950" indent="-285750" eaLnBrk="0" hangingPunct="0">
              <a:tabLst>
                <a:tab pos="1314450" algn="l"/>
                <a:tab pos="3028950" algn="l"/>
                <a:tab pos="4457700" algn="l"/>
              </a:tabLst>
              <a:defRPr>
                <a:solidFill>
                  <a:schemeClr val="tx1"/>
                </a:solidFill>
                <a:latin typeface="Arial" charset="0"/>
              </a:defRPr>
            </a:lvl2pPr>
            <a:lvl3pPr marL="1143000" indent="-228600" eaLnBrk="0" hangingPunct="0">
              <a:tabLst>
                <a:tab pos="1314450" algn="l"/>
                <a:tab pos="3028950" algn="l"/>
                <a:tab pos="4457700" algn="l"/>
              </a:tabLst>
              <a:defRPr>
                <a:solidFill>
                  <a:schemeClr val="tx1"/>
                </a:solidFill>
                <a:latin typeface="Arial" charset="0"/>
              </a:defRPr>
            </a:lvl3pPr>
            <a:lvl4pPr marL="1600200" indent="-228600" eaLnBrk="0" hangingPunct="0">
              <a:tabLst>
                <a:tab pos="1314450" algn="l"/>
                <a:tab pos="3028950" algn="l"/>
                <a:tab pos="4457700" algn="l"/>
              </a:tabLst>
              <a:defRPr>
                <a:solidFill>
                  <a:schemeClr val="tx1"/>
                </a:solidFill>
                <a:latin typeface="Arial" charset="0"/>
              </a:defRPr>
            </a:lvl4pPr>
            <a:lvl5pPr marL="2057400" indent="-228600" eaLnBrk="0" hangingPunct="0">
              <a:tabLst>
                <a:tab pos="1314450" algn="l"/>
                <a:tab pos="3028950" algn="l"/>
                <a:tab pos="4457700" algn="l"/>
              </a:tabLst>
              <a:defRPr>
                <a:solidFill>
                  <a:schemeClr val="tx1"/>
                </a:solidFill>
                <a:latin typeface="Arial" charset="0"/>
              </a:defRPr>
            </a:lvl5pPr>
            <a:lvl6pPr marL="25146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6pPr>
            <a:lvl7pPr marL="29718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7pPr>
            <a:lvl8pPr marL="34290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8pPr>
            <a:lvl9pPr marL="3886200" indent="-228600" eaLnBrk="0" fontAlgn="base" hangingPunct="0">
              <a:spcBef>
                <a:spcPct val="0"/>
              </a:spcBef>
              <a:spcAft>
                <a:spcPct val="0"/>
              </a:spcAft>
              <a:tabLst>
                <a:tab pos="1314450" algn="l"/>
                <a:tab pos="3028950" algn="l"/>
                <a:tab pos="4457700" algn="l"/>
              </a:tabLst>
              <a:defRPr>
                <a:solidFill>
                  <a:schemeClr val="tx1"/>
                </a:solidFill>
                <a:latin typeface="Arial" charset="0"/>
              </a:defRPr>
            </a:lvl9pPr>
          </a:lstStyle>
          <a:p>
            <a:pPr eaLnBrk="1" hangingPunct="1"/>
            <a:r>
              <a:rPr lang="en-US" dirty="0">
                <a:solidFill>
                  <a:schemeClr val="bg1"/>
                </a:solidFill>
              </a:rPr>
              <a:t>Authored by	</a:t>
            </a:r>
            <a:r>
              <a:rPr lang="en-US" dirty="0" smtClean="0">
                <a:solidFill>
                  <a:schemeClr val="bg1"/>
                </a:solidFill>
              </a:rPr>
              <a:t>:Rajendra Patki</a:t>
            </a:r>
            <a:r>
              <a:rPr lang="en-US" dirty="0">
                <a:solidFill>
                  <a:schemeClr val="bg1"/>
                </a:solidFill>
              </a:rPr>
              <a:t>	Presented by	</a:t>
            </a:r>
            <a:r>
              <a:rPr lang="en-US" dirty="0" smtClean="0">
                <a:solidFill>
                  <a:schemeClr val="bg1"/>
                </a:solidFill>
              </a:rPr>
              <a:t>:Rajendra Patki</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Summary of JAX RS Annotations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half" idx="4294967295"/>
          </p:nvPr>
        </p:nvSpPr>
        <p:spPr>
          <a:xfrm>
            <a:off x="160338" y="2332038"/>
            <a:ext cx="4038600" cy="4210050"/>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a:buFont typeface="Arial" pitchFamily="34" charset="0"/>
              <a:buChar char="•"/>
              <a:defRPr/>
            </a:pPr>
            <a:r>
              <a:rPr lang="en-US" sz="2400" dirty="0" smtClean="0"/>
              <a:t>@Path</a:t>
            </a:r>
          </a:p>
          <a:p>
            <a:pPr lvl="1">
              <a:buFont typeface="Arial" pitchFamily="34" charset="0"/>
              <a:buChar char="–"/>
              <a:defRPr/>
            </a:pPr>
            <a:r>
              <a:rPr lang="en-US" sz="2000" dirty="0" smtClean="0"/>
              <a:t>Defines URI Mapping &amp; Templates.</a:t>
            </a:r>
          </a:p>
          <a:p>
            <a:pPr>
              <a:buFont typeface="Arial" pitchFamily="34" charset="0"/>
              <a:buChar char="•"/>
              <a:defRPr/>
            </a:pPr>
            <a:r>
              <a:rPr lang="en-US" sz="2400" dirty="0" smtClean="0"/>
              <a:t>@Produces, @Consumes</a:t>
            </a:r>
          </a:p>
          <a:p>
            <a:pPr lvl="1">
              <a:buFont typeface="Arial" pitchFamily="34" charset="0"/>
              <a:buChar char="–"/>
              <a:defRPr/>
            </a:pPr>
            <a:r>
              <a:rPr lang="en-US" sz="2000" dirty="0" smtClean="0"/>
              <a:t>MIME Types of Resource Representation.</a:t>
            </a:r>
          </a:p>
          <a:p>
            <a:pPr>
              <a:buFont typeface="Arial" pitchFamily="34" charset="0"/>
              <a:buChar char="•"/>
              <a:defRPr/>
            </a:pPr>
            <a:r>
              <a:rPr lang="en-US" sz="2400" dirty="0" smtClean="0"/>
              <a:t>@GET, @POST, @PUT, @DELETE &amp; @HEAD</a:t>
            </a:r>
          </a:p>
          <a:p>
            <a:pPr lvl="1">
              <a:buFont typeface="Arial" pitchFamily="34" charset="0"/>
              <a:buChar char="–"/>
              <a:defRPr/>
            </a:pPr>
            <a:r>
              <a:rPr lang="en-US" sz="2000" dirty="0" smtClean="0"/>
              <a:t>Identifies HTTP Method in which Java Method is interested.</a:t>
            </a:r>
          </a:p>
          <a:p>
            <a:pPr lvl="1">
              <a:buFont typeface="Arial" pitchFamily="34" charset="0"/>
              <a:buChar char="–"/>
              <a:defRPr/>
            </a:pPr>
            <a:endParaRPr lang="en-US" dirty="0" smtClean="0"/>
          </a:p>
        </p:txBody>
      </p:sp>
      <p:sp>
        <p:nvSpPr>
          <p:cNvPr id="4" name="Content Placeholder 3"/>
          <p:cNvSpPr>
            <a:spLocks noGrp="1"/>
          </p:cNvSpPr>
          <p:nvPr>
            <p:ph sz="half" idx="4294967295"/>
          </p:nvPr>
        </p:nvSpPr>
        <p:spPr>
          <a:xfrm>
            <a:off x="4945063" y="2332038"/>
            <a:ext cx="4038600" cy="4198937"/>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a:buFont typeface="Arial" pitchFamily="34" charset="0"/>
              <a:buChar char="•"/>
              <a:defRPr/>
            </a:pPr>
            <a:r>
              <a:rPr lang="en-US" sz="2400" dirty="0" smtClean="0"/>
              <a:t>@</a:t>
            </a:r>
            <a:r>
              <a:rPr lang="en-US" sz="2400" dirty="0" err="1" smtClean="0"/>
              <a:t>PathParam</a:t>
            </a:r>
            <a:endParaRPr lang="en-US" sz="2400" dirty="0" smtClean="0"/>
          </a:p>
          <a:p>
            <a:pPr lvl="1">
              <a:buFont typeface="Arial" pitchFamily="34" charset="0"/>
              <a:buChar char="–"/>
              <a:defRPr/>
            </a:pPr>
            <a:r>
              <a:rPr lang="en-US" sz="2000" dirty="0" smtClean="0"/>
              <a:t>Enables extraction of URI Parameter or Segment.</a:t>
            </a:r>
          </a:p>
          <a:p>
            <a:pPr>
              <a:buFont typeface="Arial" pitchFamily="34" charset="0"/>
              <a:buChar char="•"/>
              <a:defRPr/>
            </a:pPr>
            <a:r>
              <a:rPr lang="en-US" sz="2400" dirty="0" smtClean="0"/>
              <a:t>@</a:t>
            </a:r>
            <a:r>
              <a:rPr lang="en-US" sz="2400" dirty="0" err="1" smtClean="0"/>
              <a:t>QueryParam</a:t>
            </a:r>
            <a:endParaRPr lang="en-US" sz="2400" dirty="0" smtClean="0"/>
          </a:p>
          <a:p>
            <a:pPr lvl="1">
              <a:buFont typeface="Arial" pitchFamily="34" charset="0"/>
              <a:buChar char="–"/>
              <a:defRPr/>
            </a:pPr>
            <a:r>
              <a:rPr lang="en-US" sz="2000" dirty="0" smtClean="0"/>
              <a:t>Accesses specific parameter in Query String.</a:t>
            </a:r>
          </a:p>
          <a:p>
            <a:pPr>
              <a:buFont typeface="Arial" pitchFamily="34" charset="0"/>
              <a:buChar char="•"/>
              <a:defRPr/>
            </a:pPr>
            <a:r>
              <a:rPr lang="en-US" sz="2400" dirty="0" smtClean="0"/>
              <a:t>@</a:t>
            </a:r>
            <a:r>
              <a:rPr lang="en-US" sz="2400" dirty="0" err="1" smtClean="0"/>
              <a:t>HeaderParam</a:t>
            </a:r>
            <a:endParaRPr lang="en-US" sz="2400" dirty="0" smtClean="0"/>
          </a:p>
          <a:p>
            <a:pPr lvl="1">
              <a:buFont typeface="Arial" pitchFamily="34" charset="0"/>
              <a:buChar char="–"/>
              <a:defRPr/>
            </a:pPr>
            <a:r>
              <a:rPr lang="en-US" sz="2000" dirty="0" smtClean="0"/>
              <a:t>Accesses specific HTTP Header.</a:t>
            </a:r>
          </a:p>
          <a:p>
            <a:pPr>
              <a:buFont typeface="Arial" pitchFamily="34" charset="0"/>
              <a:buChar char="•"/>
              <a:defRPr/>
            </a:pPr>
            <a:r>
              <a:rPr lang="en-US" sz="2400" dirty="0" smtClean="0"/>
              <a:t>@</a:t>
            </a:r>
            <a:r>
              <a:rPr lang="en-US" sz="2400" dirty="0" err="1" smtClean="0"/>
              <a:t>CookieParam</a:t>
            </a:r>
            <a:endParaRPr lang="en-US" sz="2400" dirty="0" smtClean="0"/>
          </a:p>
          <a:p>
            <a:pPr lvl="1">
              <a:buFont typeface="Arial" pitchFamily="34" charset="0"/>
              <a:buChar char="–"/>
              <a:defRPr/>
            </a:pPr>
            <a:r>
              <a:rPr lang="en-US" sz="2000" dirty="0" smtClean="0"/>
              <a:t>Accesses specific Cookie Value.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JAX RS Example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half" idx="4294967295"/>
          </p:nvPr>
        </p:nvSpPr>
        <p:spPr>
          <a:xfrm>
            <a:off x="120650" y="2312988"/>
            <a:ext cx="3917950" cy="4379912"/>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marL="57150" indent="0">
              <a:buFont typeface="Arial" pitchFamily="34" charset="0"/>
              <a:buNone/>
              <a:defRPr/>
            </a:pPr>
            <a:r>
              <a:rPr lang="en-US" sz="2400" b="1" dirty="0" smtClean="0">
                <a:solidFill>
                  <a:schemeClr val="tx1"/>
                </a:solidFill>
              </a:rPr>
              <a:t>GET /users/1155 HTTP 1.1</a:t>
            </a:r>
          </a:p>
          <a:p>
            <a:pPr marL="57150" indent="0">
              <a:buFont typeface="Arial" pitchFamily="34" charset="0"/>
              <a:buNone/>
              <a:defRPr/>
            </a:pPr>
            <a:endParaRPr lang="en-US" sz="2000" b="1" dirty="0" smtClean="0">
              <a:solidFill>
                <a:srgbClr val="C00000"/>
              </a:solidFill>
            </a:endParaRPr>
          </a:p>
          <a:p>
            <a:pPr marL="57150" indent="0">
              <a:buFont typeface="Arial" pitchFamily="34" charset="0"/>
              <a:buNone/>
              <a:defRPr/>
            </a:pPr>
            <a:r>
              <a:rPr lang="en-US" sz="2000" b="1" dirty="0" smtClean="0">
                <a:solidFill>
                  <a:srgbClr val="C00000"/>
                </a:solidFill>
              </a:rPr>
              <a:t>@</a:t>
            </a:r>
            <a:r>
              <a:rPr lang="en-US" sz="2000" b="1" dirty="0">
                <a:solidFill>
                  <a:srgbClr val="C00000"/>
                </a:solidFill>
              </a:rPr>
              <a:t>Path(</a:t>
            </a:r>
            <a:r>
              <a:rPr lang="en-US" sz="2000" dirty="0">
                <a:solidFill>
                  <a:srgbClr val="0000FF"/>
                </a:solidFill>
              </a:rPr>
              <a:t>"/users</a:t>
            </a:r>
            <a:r>
              <a:rPr lang="en-US" sz="2000" dirty="0" smtClean="0">
                <a:solidFill>
                  <a:srgbClr val="0000FF"/>
                </a:solidFill>
              </a:rPr>
              <a:t>"</a:t>
            </a:r>
            <a:r>
              <a:rPr lang="en-US" sz="2000" b="1" dirty="0" smtClean="0">
                <a:solidFill>
                  <a:srgbClr val="C00000"/>
                </a:solidFill>
              </a:rPr>
              <a:t>)</a:t>
            </a:r>
            <a:r>
              <a:rPr lang="en-US" sz="2000" dirty="0" smtClean="0"/>
              <a:t> </a:t>
            </a:r>
          </a:p>
          <a:p>
            <a:pPr marL="57150" indent="0">
              <a:buFont typeface="Arial" pitchFamily="34" charset="0"/>
              <a:buNone/>
              <a:defRPr/>
            </a:pPr>
            <a:r>
              <a:rPr lang="en-US" sz="2000" dirty="0" smtClean="0"/>
              <a:t>public class </a:t>
            </a:r>
            <a:r>
              <a:rPr lang="en-US" sz="2000" dirty="0" err="1" smtClean="0"/>
              <a:t>UserResource</a:t>
            </a:r>
            <a:r>
              <a:rPr lang="en-US" sz="2000" dirty="0" smtClean="0"/>
              <a:t> { </a:t>
            </a:r>
          </a:p>
          <a:p>
            <a:pPr marL="57150" indent="0">
              <a:buFont typeface="Arial" pitchFamily="34" charset="0"/>
              <a:buNone/>
              <a:defRPr/>
            </a:pPr>
            <a:r>
              <a:rPr lang="en-US" sz="2000" dirty="0" smtClean="0"/>
              <a:t>    </a:t>
            </a:r>
            <a:r>
              <a:rPr lang="en-US" sz="2000" b="1" dirty="0" smtClean="0">
                <a:solidFill>
                  <a:srgbClr val="C00000"/>
                </a:solidFill>
              </a:rPr>
              <a:t>@</a:t>
            </a:r>
            <a:r>
              <a:rPr lang="en-US" sz="2000" b="1" dirty="0">
                <a:solidFill>
                  <a:srgbClr val="C00000"/>
                </a:solidFill>
              </a:rPr>
              <a:t>Path(</a:t>
            </a:r>
            <a:r>
              <a:rPr lang="en-US" sz="2000" dirty="0">
                <a:solidFill>
                  <a:srgbClr val="0000FF"/>
                </a:solidFill>
              </a:rPr>
              <a:t>"/{id</a:t>
            </a:r>
            <a:r>
              <a:rPr lang="en-US" sz="2000" dirty="0" smtClean="0">
                <a:solidFill>
                  <a:srgbClr val="0000FF"/>
                </a:solidFill>
              </a:rPr>
              <a:t>}"</a:t>
            </a:r>
            <a:r>
              <a:rPr lang="en-US" sz="2000" b="1" dirty="0" smtClean="0">
                <a:solidFill>
                  <a:srgbClr val="C00000"/>
                </a:solidFill>
              </a:rPr>
              <a:t>)</a:t>
            </a:r>
          </a:p>
          <a:p>
            <a:pPr marL="57150" indent="0">
              <a:buFont typeface="Arial" pitchFamily="34" charset="0"/>
              <a:buNone/>
              <a:defRPr/>
            </a:pPr>
            <a:r>
              <a:rPr lang="en-US" sz="2000" dirty="0" smtClean="0"/>
              <a:t>    </a:t>
            </a:r>
            <a:r>
              <a:rPr lang="en-US" sz="2000" b="1" dirty="0" smtClean="0">
                <a:solidFill>
                  <a:srgbClr val="C00000"/>
                </a:solidFill>
              </a:rPr>
              <a:t>@GET</a:t>
            </a:r>
            <a:r>
              <a:rPr lang="en-US" sz="2000" dirty="0" smtClean="0"/>
              <a:t> </a:t>
            </a:r>
          </a:p>
          <a:p>
            <a:pPr marL="57150" indent="0">
              <a:buFont typeface="Arial" pitchFamily="34" charset="0"/>
              <a:buNone/>
              <a:defRPr/>
            </a:pPr>
            <a:r>
              <a:rPr lang="en-US" sz="2000" dirty="0" smtClean="0"/>
              <a:t>    </a:t>
            </a:r>
            <a:r>
              <a:rPr lang="en-US" sz="2000" b="1" dirty="0" smtClean="0">
                <a:solidFill>
                  <a:srgbClr val="C00000"/>
                </a:solidFill>
              </a:rPr>
              <a:t>@Produces</a:t>
            </a:r>
            <a:r>
              <a:rPr lang="en-US" sz="2000" b="1" dirty="0">
                <a:solidFill>
                  <a:srgbClr val="C00000"/>
                </a:solidFill>
              </a:rPr>
              <a:t>(</a:t>
            </a:r>
            <a:r>
              <a:rPr lang="en-US" sz="2000" dirty="0">
                <a:solidFill>
                  <a:srgbClr val="0000FF"/>
                </a:solidFill>
              </a:rPr>
              <a:t>"</a:t>
            </a:r>
            <a:r>
              <a:rPr lang="en-US" sz="2000" dirty="0" smtClean="0">
                <a:solidFill>
                  <a:srgbClr val="0000FF"/>
                </a:solidFill>
              </a:rPr>
              <a:t>text/plain"</a:t>
            </a:r>
            <a:r>
              <a:rPr lang="en-US" sz="2000" b="1" dirty="0" smtClean="0">
                <a:solidFill>
                  <a:srgbClr val="C00000"/>
                </a:solidFill>
              </a:rPr>
              <a:t>)</a:t>
            </a:r>
          </a:p>
          <a:p>
            <a:pPr marL="57150" indent="0">
              <a:buFont typeface="Arial" pitchFamily="34" charset="0"/>
              <a:buNone/>
              <a:defRPr/>
            </a:pPr>
            <a:r>
              <a:rPr lang="en-US" sz="2000" dirty="0" smtClean="0"/>
              <a:t>     public String </a:t>
            </a:r>
            <a:r>
              <a:rPr lang="en-US" sz="2000" dirty="0" err="1" smtClean="0"/>
              <a:t>getUser</a:t>
            </a:r>
            <a:r>
              <a:rPr lang="en-US" sz="2000" dirty="0" smtClean="0"/>
              <a:t>(</a:t>
            </a:r>
          </a:p>
          <a:p>
            <a:pPr marL="57150" indent="0">
              <a:buFont typeface="Arial" pitchFamily="34" charset="0"/>
              <a:buNone/>
              <a:defRPr/>
            </a:pPr>
            <a:r>
              <a:rPr lang="en-US" sz="2000" dirty="0" smtClean="0"/>
              <a:t>         </a:t>
            </a:r>
            <a:r>
              <a:rPr lang="en-US" sz="2000" b="1" dirty="0" smtClean="0">
                <a:solidFill>
                  <a:srgbClr val="C00000"/>
                </a:solidFill>
              </a:rPr>
              <a:t>@</a:t>
            </a:r>
            <a:r>
              <a:rPr lang="en-US" sz="2000" b="1" dirty="0" err="1">
                <a:solidFill>
                  <a:srgbClr val="C00000"/>
                </a:solidFill>
              </a:rPr>
              <a:t>PathParam</a:t>
            </a:r>
            <a:r>
              <a:rPr lang="en-US" sz="2000" b="1" dirty="0">
                <a:solidFill>
                  <a:srgbClr val="C00000"/>
                </a:solidFill>
              </a:rPr>
              <a:t>(</a:t>
            </a:r>
            <a:r>
              <a:rPr lang="en-US" sz="2000" dirty="0">
                <a:solidFill>
                  <a:srgbClr val="0000FF"/>
                </a:solidFill>
              </a:rPr>
              <a:t>"id"</a:t>
            </a:r>
            <a:r>
              <a:rPr lang="en-US" sz="2000" b="1" dirty="0">
                <a:solidFill>
                  <a:srgbClr val="C00000"/>
                </a:solidFill>
              </a:rPr>
              <a:t>)</a:t>
            </a:r>
            <a:r>
              <a:rPr lang="en-US" sz="2000" dirty="0"/>
              <a:t> </a:t>
            </a:r>
            <a:r>
              <a:rPr lang="en-US" sz="2000" dirty="0" err="1"/>
              <a:t>int</a:t>
            </a:r>
            <a:r>
              <a:rPr lang="en-US" sz="2000" dirty="0"/>
              <a:t> id</a:t>
            </a:r>
            <a:r>
              <a:rPr lang="en-US" sz="2000" dirty="0" smtClean="0"/>
              <a:t>) {</a:t>
            </a:r>
          </a:p>
          <a:p>
            <a:pPr marL="57150" indent="0">
              <a:buFont typeface="Arial" pitchFamily="34" charset="0"/>
              <a:buNone/>
              <a:defRPr/>
            </a:pPr>
            <a:r>
              <a:rPr lang="en-US" sz="2000" dirty="0" smtClean="0"/>
              <a:t>         return </a:t>
            </a:r>
            <a:r>
              <a:rPr lang="en-US" sz="2000" dirty="0"/>
              <a:t>"Unknown User</a:t>
            </a:r>
            <a:r>
              <a:rPr lang="en-US" sz="2000" dirty="0" smtClean="0"/>
              <a:t>";</a:t>
            </a:r>
          </a:p>
          <a:p>
            <a:pPr marL="57150" indent="0">
              <a:buFont typeface="Arial" pitchFamily="34" charset="0"/>
              <a:buNone/>
              <a:defRPr/>
            </a:pPr>
            <a:r>
              <a:rPr lang="en-US" sz="2000" dirty="0" smtClean="0"/>
              <a:t>     }</a:t>
            </a:r>
          </a:p>
          <a:p>
            <a:pPr marL="57150" indent="0">
              <a:buFont typeface="Arial" pitchFamily="34" charset="0"/>
              <a:buNone/>
              <a:defRPr/>
            </a:pPr>
            <a:r>
              <a:rPr lang="en-US" sz="2000" dirty="0" smtClean="0"/>
              <a:t>}</a:t>
            </a:r>
          </a:p>
        </p:txBody>
      </p:sp>
      <p:sp>
        <p:nvSpPr>
          <p:cNvPr id="4" name="Content Placeholder 3"/>
          <p:cNvSpPr>
            <a:spLocks noGrp="1"/>
          </p:cNvSpPr>
          <p:nvPr>
            <p:ph sz="half" idx="4294967295"/>
          </p:nvPr>
        </p:nvSpPr>
        <p:spPr>
          <a:xfrm>
            <a:off x="5105400" y="2312988"/>
            <a:ext cx="4038600" cy="4398962"/>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a:buFont typeface="Arial" pitchFamily="34" charset="0"/>
              <a:buChar char="•"/>
              <a:defRPr/>
            </a:pPr>
            <a:r>
              <a:rPr lang="en-US" sz="2400" dirty="0" smtClean="0"/>
              <a:t>@Path </a:t>
            </a:r>
          </a:p>
          <a:p>
            <a:pPr lvl="1">
              <a:buFont typeface="Arial" pitchFamily="34" charset="0"/>
              <a:buChar char="–"/>
              <a:defRPr/>
            </a:pPr>
            <a:r>
              <a:rPr lang="en-US" sz="2000" dirty="0" smtClean="0"/>
              <a:t>Value is relative URI</a:t>
            </a:r>
          </a:p>
          <a:p>
            <a:pPr lvl="1">
              <a:buFont typeface="Arial" pitchFamily="34" charset="0"/>
              <a:buChar char="–"/>
              <a:defRPr/>
            </a:pPr>
            <a:r>
              <a:rPr lang="en-US" sz="2000" dirty="0" smtClean="0"/>
              <a:t>Used with Class &amp; Method</a:t>
            </a:r>
          </a:p>
          <a:p>
            <a:pPr lvl="1">
              <a:buFont typeface="Arial" pitchFamily="34" charset="0"/>
              <a:buChar char="–"/>
              <a:defRPr/>
            </a:pPr>
            <a:r>
              <a:rPr lang="en-US" sz="2000" dirty="0" smtClean="0"/>
              <a:t>Identifies URI Path Template</a:t>
            </a:r>
          </a:p>
          <a:p>
            <a:pPr>
              <a:buFont typeface="Arial" pitchFamily="34" charset="0"/>
              <a:buChar char="•"/>
              <a:defRPr/>
            </a:pPr>
            <a:r>
              <a:rPr lang="en-US" sz="2400" dirty="0" smtClean="0"/>
              <a:t> URL Path Template</a:t>
            </a:r>
          </a:p>
          <a:p>
            <a:pPr lvl="1">
              <a:buFont typeface="Arial" pitchFamily="34" charset="0"/>
              <a:buChar char="–"/>
              <a:defRPr/>
            </a:pPr>
            <a:r>
              <a:rPr lang="en-US" sz="2000" dirty="0" smtClean="0"/>
              <a:t>Variables embedded in URI</a:t>
            </a:r>
          </a:p>
          <a:p>
            <a:pPr lvl="1">
              <a:buFont typeface="Arial" pitchFamily="34" charset="0"/>
              <a:buChar char="–"/>
              <a:defRPr/>
            </a:pPr>
            <a:r>
              <a:rPr lang="en-US" sz="2000" dirty="0" smtClean="0"/>
              <a:t>Can have 1 or more variables</a:t>
            </a:r>
          </a:p>
          <a:p>
            <a:pPr lvl="1">
              <a:buFont typeface="Arial" pitchFamily="34" charset="0"/>
              <a:buChar char="–"/>
              <a:defRPr/>
            </a:pPr>
            <a:r>
              <a:rPr lang="en-US" sz="2000" dirty="0" smtClean="0"/>
              <a:t>Variables are denoted with </a:t>
            </a:r>
            <a:r>
              <a:rPr lang="en-US" sz="2000" b="1" dirty="0" smtClean="0">
                <a:solidFill>
                  <a:srgbClr val="0000FF"/>
                </a:solidFill>
              </a:rPr>
              <a:t>{ }</a:t>
            </a:r>
          </a:p>
          <a:p>
            <a:pPr lvl="1">
              <a:buFont typeface="Arial" pitchFamily="34" charset="0"/>
              <a:buChar char="–"/>
              <a:defRPr/>
            </a:pPr>
            <a:r>
              <a:rPr lang="en-US" sz="2000" dirty="0" smtClean="0">
                <a:solidFill>
                  <a:schemeClr val="tx1"/>
                </a:solidFill>
              </a:rPr>
              <a:t>Variable substituted at runtime.</a:t>
            </a:r>
          </a:p>
          <a:p>
            <a:pPr lvl="1">
              <a:buFont typeface="Arial" pitchFamily="34" charset="0"/>
              <a:buChar char="–"/>
              <a:defRPr/>
            </a:pPr>
            <a:r>
              <a:rPr lang="en-US" sz="2000" dirty="0" smtClean="0">
                <a:solidFill>
                  <a:schemeClr val="tx1"/>
                </a:solidFill>
              </a:rPr>
              <a:t>Variables may be customized using regular expression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Examples of URI Path Template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314201997"/>
              </p:ext>
            </p:extLst>
          </p:nvPr>
        </p:nvGraphicFramePr>
        <p:xfrm>
          <a:off x="261938" y="2354263"/>
          <a:ext cx="8128436" cy="2122506"/>
        </p:xfrm>
        <a:graphic>
          <a:graphicData uri="http://schemas.openxmlformats.org/drawingml/2006/table">
            <a:tbl>
              <a:tblPr firstRow="1" bandRow="1">
                <a:tableStyleId>{BC89EF96-8CEA-46FF-86C4-4CE0E7609802}</a:tableStyleId>
              </a:tblPr>
              <a:tblGrid>
                <a:gridCol w="4114800"/>
                <a:gridCol w="4013636"/>
              </a:tblGrid>
              <a:tr h="370620">
                <a:tc>
                  <a:txBody>
                    <a:bodyPr/>
                    <a:lstStyle/>
                    <a:p>
                      <a:pPr algn="ctr"/>
                      <a:r>
                        <a:rPr lang="en-US" sz="1800" dirty="0" smtClean="0"/>
                        <a:t>URI Path Template</a:t>
                      </a:r>
                      <a:endParaRPr lang="en-US" sz="1800" dirty="0"/>
                    </a:p>
                  </a:txBody>
                  <a:tcPr marT="45693" marB="45693"/>
                </a:tc>
                <a:tc>
                  <a:txBody>
                    <a:bodyPr/>
                    <a:lstStyle/>
                    <a:p>
                      <a:pPr algn="ctr"/>
                      <a:r>
                        <a:rPr lang="en-US" sz="1800" dirty="0" smtClean="0"/>
                        <a:t>URI</a:t>
                      </a:r>
                      <a:r>
                        <a:rPr lang="en-US" sz="1800" baseline="0" dirty="0" smtClean="0"/>
                        <a:t> After Substitution</a:t>
                      </a:r>
                      <a:endParaRPr lang="en-US" sz="1800" dirty="0"/>
                    </a:p>
                  </a:txBody>
                  <a:tcPr marT="45693" marB="45693"/>
                </a:tc>
              </a:tr>
              <a:tr h="370620">
                <a:tc>
                  <a:txBody>
                    <a:bodyPr/>
                    <a:lstStyle/>
                    <a:p>
                      <a:pPr algn="ctr"/>
                      <a:r>
                        <a:rPr lang="en-US" sz="1800" dirty="0" smtClean="0"/>
                        <a:t>http://example.com/{id}/{name}</a:t>
                      </a:r>
                      <a:endParaRPr lang="en-US" sz="1800" dirty="0"/>
                    </a:p>
                  </a:txBody>
                  <a:tcPr marT="45693" marB="4569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rgbClr val="0070C0"/>
                          </a:solidFill>
                          <a:latin typeface="+mn-lt"/>
                          <a:ea typeface="+mn-ea"/>
                          <a:cs typeface="+mn-cs"/>
                        </a:rPr>
                        <a:t>http://example.com/1155/Rajendra</a:t>
                      </a:r>
                      <a:endParaRPr lang="en-US" sz="1800" u="sng" kern="1200" dirty="0">
                        <a:solidFill>
                          <a:srgbClr val="0070C0"/>
                        </a:solidFill>
                        <a:latin typeface="+mn-lt"/>
                        <a:ea typeface="+mn-ea"/>
                        <a:cs typeface="+mn-cs"/>
                      </a:endParaRPr>
                    </a:p>
                  </a:txBody>
                  <a:tcPr marT="45693" marB="45693"/>
                </a:tc>
              </a:tr>
              <a:tr h="370620">
                <a:tc>
                  <a:txBody>
                    <a:bodyPr/>
                    <a:lstStyle/>
                    <a:p>
                      <a:pPr algn="ctr"/>
                      <a:r>
                        <a:rPr lang="en-US" sz="1800" dirty="0" smtClean="0"/>
                        <a:t>http://example.com/{que}/{que}/{que}</a:t>
                      </a:r>
                      <a:endParaRPr lang="en-US" sz="1800" dirty="0"/>
                    </a:p>
                  </a:txBody>
                  <a:tcPr marT="45693" marB="4569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hlinkClick r:id="rId2"/>
                        </a:rPr>
                        <a:t>http://example.com/why/this/kolaveri</a:t>
                      </a:r>
                      <a:endParaRPr lang="en-US" sz="1800" dirty="0" smtClean="0"/>
                    </a:p>
                  </a:txBody>
                  <a:tcPr marT="45693" marB="45693"/>
                </a:tc>
              </a:tr>
              <a:tr h="370620">
                <a:tc>
                  <a:txBody>
                    <a:bodyPr/>
                    <a:lstStyle/>
                    <a:p>
                      <a:pPr algn="ctr"/>
                      <a:r>
                        <a:rPr lang="en-US" sz="1800" dirty="0" smtClean="0"/>
                        <a:t>http://example.com/users/{id}</a:t>
                      </a:r>
                      <a:endParaRPr lang="en-US" sz="1800" dirty="0"/>
                    </a:p>
                  </a:txBody>
                  <a:tcPr marT="45693" marB="4569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hlinkClick r:id="rId3"/>
                        </a:rPr>
                        <a:t>http://example.com/users/1155</a:t>
                      </a:r>
                      <a:endParaRPr lang="en-US" sz="1800" dirty="0" smtClean="0"/>
                    </a:p>
                  </a:txBody>
                  <a:tcPr marT="45693" marB="45693"/>
                </a:tc>
              </a:tr>
              <a:tr h="640008">
                <a:tc>
                  <a:txBody>
                    <a:bodyPr/>
                    <a:lstStyle/>
                    <a:p>
                      <a:pPr algn="ctr"/>
                      <a:r>
                        <a:rPr lang="en-US" sz="1800" dirty="0" smtClean="0"/>
                        <a:t>http://example.com/{name}/address</a:t>
                      </a:r>
                      <a:endParaRPr lang="en-US" sz="1800" dirty="0"/>
                    </a:p>
                  </a:txBody>
                  <a:tcPr marT="45693" marB="4569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hlinkClick r:id="rId4"/>
                        </a:rPr>
                        <a:t>http://example.com/Yogesh/address</a:t>
                      </a:r>
                      <a:endParaRPr lang="en-US" sz="1800"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hlinkClick r:id="rId4"/>
                        </a:rPr>
                        <a:t>http://example.com/ /address</a:t>
                      </a:r>
                      <a:endParaRPr lang="en-US" sz="1800" dirty="0" smtClean="0"/>
                    </a:p>
                  </a:txBody>
                  <a:tcPr marT="45693" marB="45693"/>
                </a:tc>
              </a:tr>
            </a:tbl>
          </a:graphicData>
        </a:graphic>
      </p:graphicFrame>
      <p:sp>
        <p:nvSpPr>
          <p:cNvPr id="5" name="Content Placeholder 2"/>
          <p:cNvSpPr txBox="1">
            <a:spLocks/>
          </p:cNvSpPr>
          <p:nvPr/>
        </p:nvSpPr>
        <p:spPr>
          <a:xfrm>
            <a:off x="719138" y="4716463"/>
            <a:ext cx="8229600" cy="1674812"/>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defRPr/>
            </a:pPr>
            <a:r>
              <a:rPr lang="en-US" dirty="0" smtClean="0"/>
              <a:t>Regular Expression With @Path</a:t>
            </a:r>
          </a:p>
          <a:p>
            <a:pPr lvl="1">
              <a:defRPr/>
            </a:pPr>
            <a:r>
              <a:rPr lang="en-US" sz="2200" dirty="0" smtClean="0"/>
              <a:t>@Path(“/user/{</a:t>
            </a:r>
            <a:r>
              <a:rPr lang="en-US" sz="2200" dirty="0" err="1" smtClean="0"/>
              <a:t>order_id</a:t>
            </a:r>
            <a:r>
              <a:rPr lang="en-US" sz="2200" dirty="0" smtClean="0"/>
              <a:t>: [a-</a:t>
            </a:r>
            <a:r>
              <a:rPr lang="en-US" sz="2200" dirty="0" err="1" smtClean="0"/>
              <a:t>zA</a:t>
            </a:r>
            <a:r>
              <a:rPr lang="en-US" sz="2200" dirty="0" smtClean="0"/>
              <a:t>-Z][a-zA-Z_0-9]}</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Content Negotiation</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492125" y="2332038"/>
            <a:ext cx="8229600" cy="4129087"/>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a:buFont typeface="Arial" pitchFamily="34" charset="0"/>
              <a:buChar char="•"/>
              <a:defRPr/>
            </a:pPr>
            <a:r>
              <a:rPr lang="en-US" dirty="0" smtClean="0"/>
              <a:t>Content Negotiation built-in in HTTP through</a:t>
            </a:r>
          </a:p>
          <a:p>
            <a:pPr lvl="1">
              <a:buFont typeface="Arial" pitchFamily="34" charset="0"/>
              <a:buChar char="–"/>
              <a:defRPr/>
            </a:pPr>
            <a:r>
              <a:rPr lang="en-US" sz="2200" dirty="0" smtClean="0"/>
              <a:t>Header </a:t>
            </a:r>
            <a:r>
              <a:rPr lang="en-US" sz="2200" b="1" dirty="0" smtClean="0"/>
              <a:t>Accept: application/xml</a:t>
            </a:r>
          </a:p>
          <a:p>
            <a:pPr lvl="1">
              <a:buFont typeface="Arial" pitchFamily="34" charset="0"/>
              <a:buChar char="–"/>
              <a:defRPr/>
            </a:pPr>
            <a:r>
              <a:rPr lang="en-US" sz="2200" dirty="0" smtClean="0"/>
              <a:t>Header </a:t>
            </a:r>
            <a:r>
              <a:rPr lang="en-US" sz="2200" b="1" dirty="0" smtClean="0"/>
              <a:t>content-type: application/</a:t>
            </a:r>
            <a:r>
              <a:rPr lang="en-US" sz="2200" b="1" dirty="0" err="1" smtClean="0"/>
              <a:t>json</a:t>
            </a:r>
            <a:endParaRPr lang="en-US" sz="2200" b="1" dirty="0" smtClean="0"/>
          </a:p>
          <a:p>
            <a:pPr>
              <a:buFont typeface="Arial" pitchFamily="34" charset="0"/>
              <a:buChar char="•"/>
              <a:defRPr/>
            </a:pPr>
            <a:r>
              <a:rPr lang="en-US" dirty="0" smtClean="0"/>
              <a:t>JAX RS declares content preferences via</a:t>
            </a:r>
          </a:p>
          <a:p>
            <a:pPr lvl="1">
              <a:buFont typeface="Arial" pitchFamily="34" charset="0"/>
              <a:buChar char="–"/>
              <a:defRPr/>
            </a:pPr>
            <a:r>
              <a:rPr lang="en-US" sz="2200" dirty="0" smtClean="0"/>
              <a:t>Annotations @Produces &amp; @Consumes</a:t>
            </a:r>
          </a:p>
          <a:p>
            <a:pPr lvl="1">
              <a:buFont typeface="Arial" pitchFamily="34" charset="0"/>
              <a:buChar char="–"/>
              <a:defRPr/>
            </a:pPr>
            <a:r>
              <a:rPr lang="en-US" sz="2200" dirty="0" smtClean="0"/>
              <a:t>JAX RS request is match with Path &amp; than with Content Type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Content </a:t>
            </a:r>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Negotiation </a:t>
            </a:r>
          </a:p>
        </p:txBody>
      </p:sp>
      <p:sp>
        <p:nvSpPr>
          <p:cNvPr id="3" name="Content Placeholder 2"/>
          <p:cNvSpPr>
            <a:spLocks noGrp="1"/>
          </p:cNvSpPr>
          <p:nvPr>
            <p:ph sz="half" idx="4294967295"/>
          </p:nvPr>
        </p:nvSpPr>
        <p:spPr>
          <a:xfrm>
            <a:off x="561975" y="2343150"/>
            <a:ext cx="8229600" cy="4087813"/>
          </a:xfrm>
          <a:prstGeom prst="rect">
            <a:avLst/>
          </a:prstGeom>
        </p:spPr>
        <p:style>
          <a:lnRef idx="2">
            <a:schemeClr val="accent1"/>
          </a:lnRef>
          <a:fillRef idx="1">
            <a:schemeClr val="lt1"/>
          </a:fillRef>
          <a:effectRef idx="0">
            <a:schemeClr val="accent1"/>
          </a:effectRef>
          <a:fontRef idx="minor">
            <a:schemeClr val="dk1"/>
          </a:fontRef>
        </p:style>
        <p:txBody>
          <a:bodyPr/>
          <a:lstStyle/>
          <a:p>
            <a:pPr marL="57150" indent="0">
              <a:buFont typeface="Arial" pitchFamily="34" charset="0"/>
              <a:buNone/>
              <a:defRPr/>
            </a:pPr>
            <a:r>
              <a:rPr lang="en-US" sz="2200" dirty="0" smtClean="0"/>
              <a:t>@Path(/users/super)</a:t>
            </a:r>
          </a:p>
          <a:p>
            <a:pPr marL="57150" indent="0">
              <a:buFont typeface="Arial" pitchFamily="34" charset="0"/>
              <a:buNone/>
              <a:defRPr/>
            </a:pPr>
            <a:r>
              <a:rPr lang="en-US" sz="2200" dirty="0" smtClean="0"/>
              <a:t>@GET</a:t>
            </a:r>
          </a:p>
          <a:p>
            <a:pPr marL="57150" indent="0">
              <a:buFont typeface="Arial" pitchFamily="34" charset="0"/>
              <a:buNone/>
              <a:defRPr/>
            </a:pPr>
            <a:r>
              <a:rPr lang="en-US" sz="2200" dirty="0" smtClean="0"/>
              <a:t>public class </a:t>
            </a:r>
            <a:r>
              <a:rPr lang="en-US" sz="2200" dirty="0" err="1" smtClean="0"/>
              <a:t>UserResource</a:t>
            </a:r>
            <a:r>
              <a:rPr lang="en-US" sz="2200" dirty="0" smtClean="0"/>
              <a:t> {</a:t>
            </a:r>
          </a:p>
          <a:p>
            <a:pPr marL="57150" indent="0">
              <a:buFont typeface="Arial" pitchFamily="34" charset="0"/>
              <a:buNone/>
              <a:defRPr/>
            </a:pPr>
            <a:r>
              <a:rPr lang="en-US" sz="2200" dirty="0"/>
              <a:t> </a:t>
            </a:r>
            <a:r>
              <a:rPr lang="en-US" sz="2200" dirty="0" smtClean="0"/>
              <a:t>   @Produces(“application/xml”)</a:t>
            </a:r>
          </a:p>
          <a:p>
            <a:pPr marL="57150" indent="0">
              <a:buFont typeface="Arial" pitchFamily="34" charset="0"/>
              <a:buNone/>
              <a:defRPr/>
            </a:pPr>
            <a:r>
              <a:rPr lang="en-US" sz="2200" dirty="0"/>
              <a:t> </a:t>
            </a:r>
            <a:r>
              <a:rPr lang="en-US" sz="2200" dirty="0" smtClean="0"/>
              <a:t>   public String </a:t>
            </a:r>
            <a:r>
              <a:rPr lang="en-US" sz="2200" dirty="0" err="1" smtClean="0"/>
              <a:t>getSuperUserAsXML</a:t>
            </a:r>
            <a:r>
              <a:rPr lang="en-US" sz="2200" dirty="0" smtClean="0"/>
              <a:t>() {  …   }</a:t>
            </a:r>
          </a:p>
          <a:p>
            <a:pPr marL="57150" indent="0">
              <a:buFont typeface="Arial" pitchFamily="34" charset="0"/>
              <a:buNone/>
              <a:defRPr/>
            </a:pPr>
            <a:r>
              <a:rPr lang="en-US" sz="2200" dirty="0" smtClean="0"/>
              <a:t>    </a:t>
            </a:r>
          </a:p>
          <a:p>
            <a:pPr marL="57150" indent="0">
              <a:buFont typeface="Arial" pitchFamily="34" charset="0"/>
              <a:buNone/>
              <a:defRPr/>
            </a:pPr>
            <a:r>
              <a:rPr lang="en-US" sz="2200" dirty="0"/>
              <a:t> </a:t>
            </a:r>
            <a:r>
              <a:rPr lang="en-US" sz="2200" dirty="0" smtClean="0"/>
              <a:t>   @</a:t>
            </a:r>
            <a:r>
              <a:rPr lang="en-US" sz="2200" dirty="0"/>
              <a:t>Produces(“</a:t>
            </a:r>
            <a:r>
              <a:rPr lang="en-US" sz="2200" dirty="0" smtClean="0"/>
              <a:t>application/</a:t>
            </a:r>
            <a:r>
              <a:rPr lang="en-US" sz="2200" dirty="0" err="1" smtClean="0"/>
              <a:t>json</a:t>
            </a:r>
            <a:r>
              <a:rPr lang="en-US" sz="2200" dirty="0" smtClean="0"/>
              <a:t>”)</a:t>
            </a:r>
            <a:endParaRPr lang="en-US" sz="2200" dirty="0"/>
          </a:p>
          <a:p>
            <a:pPr marL="57150" indent="0">
              <a:buFont typeface="Arial" pitchFamily="34" charset="0"/>
              <a:buNone/>
              <a:defRPr/>
            </a:pPr>
            <a:r>
              <a:rPr lang="en-US" sz="2200" dirty="0"/>
              <a:t>    public String </a:t>
            </a:r>
            <a:r>
              <a:rPr lang="en-US" sz="2200" dirty="0" err="1" smtClean="0"/>
              <a:t>getSuperUserAsJSON</a:t>
            </a:r>
            <a:r>
              <a:rPr lang="en-US" sz="2200" dirty="0" smtClean="0"/>
              <a:t>() {   …   </a:t>
            </a:r>
            <a:r>
              <a:rPr lang="en-US" sz="2200" dirty="0"/>
              <a:t>}</a:t>
            </a:r>
            <a:endParaRPr lang="en-US" sz="2200" dirty="0" smtClean="0"/>
          </a:p>
          <a:p>
            <a:pPr marL="57150" indent="0">
              <a:buFont typeface="Arial" pitchFamily="34" charset="0"/>
              <a:buNone/>
              <a:defRPr/>
            </a:pPr>
            <a:r>
              <a:rPr lang="en-US" sz="2200" dirty="0" smtClean="0"/>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Development &amp; Deployment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341313" y="2282825"/>
            <a:ext cx="8229600" cy="4198938"/>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a:buFont typeface="Arial" pitchFamily="34" charset="0"/>
              <a:buChar char="•"/>
              <a:defRPr/>
            </a:pPr>
            <a:r>
              <a:rPr lang="en-US" dirty="0" smtClean="0"/>
              <a:t>JAX RS Libraries</a:t>
            </a:r>
          </a:p>
          <a:p>
            <a:pPr lvl="1">
              <a:buFont typeface="Arial" pitchFamily="34" charset="0"/>
              <a:buChar char="–"/>
              <a:defRPr/>
            </a:pPr>
            <a:r>
              <a:rPr lang="en-US" sz="2200" dirty="0" smtClean="0"/>
              <a:t>Maven : </a:t>
            </a:r>
            <a:r>
              <a:rPr lang="en-US" sz="2200" dirty="0" err="1" smtClean="0"/>
              <a:t>javaee-api</a:t>
            </a:r>
            <a:endParaRPr lang="en-US" sz="2200" dirty="0" smtClean="0"/>
          </a:p>
          <a:p>
            <a:pPr>
              <a:buFont typeface="Arial" pitchFamily="34" charset="0"/>
              <a:buChar char="•"/>
              <a:defRPr/>
            </a:pPr>
            <a:r>
              <a:rPr lang="en-US" dirty="0" err="1" smtClean="0"/>
              <a:t>GlassFish</a:t>
            </a:r>
            <a:r>
              <a:rPr lang="en-US" dirty="0" smtClean="0"/>
              <a:t> 4.0</a:t>
            </a:r>
          </a:p>
          <a:p>
            <a:pPr lvl="1">
              <a:buFont typeface="Arial" pitchFamily="34" charset="0"/>
              <a:buChar char="–"/>
              <a:defRPr/>
            </a:pPr>
            <a:r>
              <a:rPr lang="en-US" sz="2200" dirty="0" smtClean="0"/>
              <a:t>Built in support for JAX-RS 2.0</a:t>
            </a:r>
          </a:p>
          <a:p>
            <a:pPr>
              <a:buFont typeface="Arial" pitchFamily="34" charset="0"/>
              <a:buChar char="•"/>
              <a:defRPr/>
            </a:pPr>
            <a:r>
              <a:rPr lang="en-US" dirty="0" smtClean="0"/>
              <a:t>Eclipse IDE</a:t>
            </a:r>
          </a:p>
          <a:p>
            <a:pPr lvl="1">
              <a:buFont typeface="Arial" pitchFamily="34" charset="0"/>
              <a:buChar char="–"/>
              <a:defRPr/>
            </a:pPr>
            <a:r>
              <a:rPr lang="en-US" sz="2200" dirty="0" smtClean="0"/>
              <a:t>Preferred use </a:t>
            </a:r>
            <a:r>
              <a:rPr lang="en-US" sz="2200" dirty="0" err="1" smtClean="0"/>
              <a:t>Cybage</a:t>
            </a:r>
            <a:r>
              <a:rPr lang="en-US" sz="2200" dirty="0" smtClean="0"/>
              <a:t> Standard Eclipse IDE</a:t>
            </a:r>
            <a:endParaRPr lang="en-US" sz="2200" b="1" dirty="0" smtClean="0"/>
          </a:p>
          <a:p>
            <a:pPr lvl="1">
              <a:buFont typeface="Arial" pitchFamily="34" charset="0"/>
              <a:buChar char="–"/>
              <a:defRPr/>
            </a:pPr>
            <a:r>
              <a:rPr lang="en-US" sz="2200" dirty="0" smtClean="0"/>
              <a:t>Create Dynamic Web Project / Maven web project</a:t>
            </a:r>
          </a:p>
          <a:p>
            <a:pPr lvl="1">
              <a:buFont typeface="Arial" pitchFamily="34" charset="0"/>
              <a:buChar char="–"/>
              <a:defRPr/>
            </a:pPr>
            <a:r>
              <a:rPr lang="en-US" sz="2200" dirty="0" smtClean="0"/>
              <a:t>Use </a:t>
            </a:r>
            <a:r>
              <a:rPr lang="en-US" sz="2200" dirty="0" err="1" smtClean="0"/>
              <a:t>GlassFish</a:t>
            </a:r>
            <a:r>
              <a:rPr lang="en-US" sz="2200" dirty="0" smtClean="0"/>
              <a:t> eclipse plugin for deployment from IDE</a:t>
            </a:r>
          </a:p>
          <a:p>
            <a:pPr>
              <a:buFont typeface="Arial" pitchFamily="34" charset="0"/>
              <a:buChar char="•"/>
              <a:defRPr/>
            </a:pPr>
            <a:endParaRPr lang="en-US" sz="2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Development &amp; Deployment … </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sz="half" idx="4294967295"/>
          </p:nvPr>
        </p:nvSpPr>
        <p:spPr>
          <a:xfrm>
            <a:off x="561975" y="2403475"/>
            <a:ext cx="8229600" cy="4037013"/>
          </a:xfrm>
          <a:prstGeom prst="rect">
            <a:avLst/>
          </a:prstGeom>
        </p:spPr>
        <p:style>
          <a:lnRef idx="2">
            <a:schemeClr val="accent1"/>
          </a:lnRef>
          <a:fillRef idx="1">
            <a:schemeClr val="lt1"/>
          </a:fillRef>
          <a:effectRef idx="0">
            <a:schemeClr val="accent1"/>
          </a:effectRef>
          <a:fontRef idx="minor">
            <a:schemeClr val="dk1"/>
          </a:fontRef>
        </p:style>
        <p:txBody>
          <a:bodyPr/>
          <a:lstStyle/>
          <a:p>
            <a:pPr marL="57150" indent="0">
              <a:buFont typeface="Arial" pitchFamily="34" charset="0"/>
              <a:buNone/>
              <a:defRPr/>
            </a:pPr>
            <a:r>
              <a:rPr lang="en-US" sz="1600" dirty="0" smtClean="0"/>
              <a:t>Let’s DO IT….</a:t>
            </a:r>
            <a:endParaRPr lang="en-US" sz="1600" dirty="0"/>
          </a:p>
          <a:p>
            <a:pPr marL="57150" indent="0">
              <a:buFont typeface="Arial" pitchFamily="34" charset="0"/>
              <a:buNone/>
              <a:defRPr/>
            </a:pPr>
            <a:endParaRPr 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1657350" y="1116013"/>
            <a:ext cx="72580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Any Questions?</a:t>
            </a:r>
          </a:p>
        </p:txBody>
      </p:sp>
      <p:sp>
        <p:nvSpPr>
          <p:cNvPr id="3" name="Slide Number Placeholder 2"/>
          <p:cNvSpPr>
            <a:spLocks noGrp="1"/>
          </p:cNvSpPr>
          <p:nvPr>
            <p:ph type="sldNum" sz="quarter" idx="10"/>
          </p:nvPr>
        </p:nvSpPr>
        <p:spPr/>
        <p:txBody>
          <a:bodyPr/>
          <a:lstStyle/>
          <a:p>
            <a:pPr>
              <a:defRPr/>
            </a:pPr>
            <a:fld id="{AB5CBFC2-6A23-4414-A6D8-F287D4ECE415}"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bwMode="auto">
          <a:xfrm>
            <a:off x="1657350" y="4956175"/>
            <a:ext cx="7258050" cy="5667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Thank you!</a:t>
            </a:r>
          </a:p>
        </p:txBody>
      </p:sp>
      <p:sp>
        <p:nvSpPr>
          <p:cNvPr id="3" name="Slide Number Placeholder 2"/>
          <p:cNvSpPr>
            <a:spLocks noGrp="1"/>
          </p:cNvSpPr>
          <p:nvPr>
            <p:ph type="sldNum" sz="quarter" idx="10"/>
          </p:nvPr>
        </p:nvSpPr>
        <p:spPr/>
        <p:txBody>
          <a:bodyPr/>
          <a:lstStyle/>
          <a:p>
            <a:pPr>
              <a:defRPr/>
            </a:pPr>
            <a:fld id="{EFC2D6E4-F95E-4048-8436-FBEB199C782E}" type="slidenum">
              <a:rPr lang="en-US" smtClean="0"/>
              <a:pPr>
                <a:defRPr/>
              </a:pPr>
              <a:t>18</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1657350" y="1116013"/>
            <a:ext cx="7486650" cy="566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mtClean="0"/>
              <a:t>Agenda</a:t>
            </a:r>
          </a:p>
        </p:txBody>
      </p:sp>
      <p:sp>
        <p:nvSpPr>
          <p:cNvPr id="3" name="Slide Number Placeholder 2"/>
          <p:cNvSpPr>
            <a:spLocks noGrp="1"/>
          </p:cNvSpPr>
          <p:nvPr>
            <p:ph type="sldNum" sz="quarter" idx="10"/>
          </p:nvPr>
        </p:nvSpPr>
        <p:spPr/>
        <p:txBody>
          <a:bodyPr/>
          <a:lstStyle/>
          <a:p>
            <a:pPr>
              <a:defRPr/>
            </a:pPr>
            <a:fld id="{827A290C-C9AC-4E90-9D80-998D9BBE7BBD}" type="slidenum">
              <a:rPr lang="en-US" smtClean="0"/>
              <a:pPr>
                <a:defRPr/>
              </a:pPr>
              <a:t>2</a:t>
            </a:fld>
            <a:endParaRPr lang="en-US" dirty="0"/>
          </a:p>
        </p:txBody>
      </p:sp>
      <p:sp>
        <p:nvSpPr>
          <p:cNvPr id="23556" name="Text Placeholder 3"/>
          <p:cNvSpPr>
            <a:spLocks noGrp="1"/>
          </p:cNvSpPr>
          <p:nvPr>
            <p:ph type="body" sz="half" idx="2"/>
          </p:nvPr>
        </p:nvSpPr>
        <p:spPr bwMode="auto">
          <a:xfrm>
            <a:off x="1408113" y="2412999"/>
            <a:ext cx="6245225" cy="38370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itchFamily="34" charset="0"/>
              <a:buNone/>
              <a:defRPr/>
            </a:pPr>
            <a:r>
              <a:rPr lang="en-US" dirty="0" smtClean="0">
                <a:solidFill>
                  <a:srgbClr val="404040"/>
                </a:solidFill>
                <a:latin typeface="Arial" charset="0"/>
                <a:cs typeface="Arial" charset="0"/>
              </a:rPr>
              <a:t>Restful Services with JAX-RS</a:t>
            </a:r>
          </a:p>
          <a:p>
            <a:pPr>
              <a:lnSpc>
                <a:spcPct val="150000"/>
              </a:lnSpc>
              <a:defRPr/>
            </a:pPr>
            <a:r>
              <a:rPr lang="en-US" sz="1400" b="1" dirty="0" smtClean="0"/>
              <a:t>What is web service &amp; Why do we need them ?</a:t>
            </a:r>
          </a:p>
          <a:p>
            <a:pPr>
              <a:lnSpc>
                <a:spcPct val="150000"/>
              </a:lnSpc>
              <a:defRPr/>
            </a:pPr>
            <a:r>
              <a:rPr lang="en-US" sz="1400" b="1" dirty="0" smtClean="0"/>
              <a:t>What is SOAP &amp; REST</a:t>
            </a:r>
            <a:r>
              <a:rPr lang="en-US" sz="1400" b="1" dirty="0"/>
              <a:t>?</a:t>
            </a:r>
          </a:p>
          <a:p>
            <a:pPr>
              <a:lnSpc>
                <a:spcPct val="150000"/>
              </a:lnSpc>
              <a:defRPr/>
            </a:pPr>
            <a:r>
              <a:rPr lang="en-US" sz="1400" b="1" dirty="0" smtClean="0"/>
              <a:t>What </a:t>
            </a:r>
            <a:r>
              <a:rPr lang="en-US" sz="1400" b="1" dirty="0"/>
              <a:t>is JAX RS?</a:t>
            </a:r>
          </a:p>
          <a:p>
            <a:pPr>
              <a:lnSpc>
                <a:spcPct val="150000"/>
              </a:lnSpc>
              <a:defRPr/>
            </a:pPr>
            <a:r>
              <a:rPr lang="en-US" sz="1400" b="1" dirty="0"/>
              <a:t>JAX RS Annotations</a:t>
            </a:r>
          </a:p>
          <a:p>
            <a:pPr>
              <a:lnSpc>
                <a:spcPct val="150000"/>
              </a:lnSpc>
              <a:defRPr/>
            </a:pPr>
            <a:r>
              <a:rPr lang="en-US" sz="1400" b="1" dirty="0" smtClean="0"/>
              <a:t>Content </a:t>
            </a:r>
            <a:r>
              <a:rPr lang="en-US" sz="1400" b="1" dirty="0"/>
              <a:t>Negotiation</a:t>
            </a:r>
          </a:p>
          <a:p>
            <a:pPr>
              <a:lnSpc>
                <a:spcPct val="150000"/>
              </a:lnSpc>
              <a:defRPr/>
            </a:pPr>
            <a:r>
              <a:rPr lang="en-US" sz="1400" b="1" dirty="0" smtClean="0"/>
              <a:t>Development </a:t>
            </a:r>
            <a:r>
              <a:rPr lang="en-US" sz="1400" b="1" dirty="0"/>
              <a:t>&amp; Deployment </a:t>
            </a:r>
            <a:endParaRPr lang="en-US" sz="1400" b="1" dirty="0" smtClean="0"/>
          </a:p>
          <a:p>
            <a:pPr>
              <a:lnSpc>
                <a:spcPct val="150000"/>
              </a:lnSpc>
              <a:defRPr/>
            </a:pPr>
            <a:r>
              <a:rPr lang="en-US" sz="1400" b="1" dirty="0" smtClean="0"/>
              <a:t>Example</a:t>
            </a:r>
          </a:p>
          <a:p>
            <a:pPr marL="628650" lvl="1" indent="-171450">
              <a:lnSpc>
                <a:spcPct val="150000"/>
              </a:lnSpc>
              <a:buFont typeface="Arial" pitchFamily="34" charset="0"/>
              <a:buChar char="•"/>
              <a:defRPr/>
            </a:pPr>
            <a:r>
              <a:rPr lang="en-US" sz="900" b="1" dirty="0" smtClean="0"/>
              <a:t>HTTP methods</a:t>
            </a:r>
          </a:p>
          <a:p>
            <a:pPr marL="628650" lvl="1" indent="-171450">
              <a:lnSpc>
                <a:spcPct val="150000"/>
              </a:lnSpc>
              <a:buFont typeface="Arial" pitchFamily="34" charset="0"/>
              <a:buChar char="•"/>
              <a:defRPr/>
            </a:pPr>
            <a:r>
              <a:rPr lang="en-US" sz="900" b="1" dirty="0" smtClean="0"/>
              <a:t>Annotations and URL mapping and  </a:t>
            </a:r>
            <a:r>
              <a:rPr lang="en-US" sz="900" b="1" smtClean="0"/>
              <a:t>Response object</a:t>
            </a:r>
            <a:endParaRPr lang="en-US" sz="900" b="1" dirty="0" smtClean="0"/>
          </a:p>
          <a:p>
            <a:pPr marL="628650" lvl="1" indent="-171450">
              <a:lnSpc>
                <a:spcPct val="150000"/>
              </a:lnSpc>
              <a:buFont typeface="Arial" pitchFamily="34" charset="0"/>
              <a:buChar char="•"/>
              <a:defRPr/>
            </a:pPr>
            <a:r>
              <a:rPr lang="en-US" sz="900" b="1" dirty="0" smtClean="0"/>
              <a:t>Representation and entity</a:t>
            </a:r>
          </a:p>
          <a:p>
            <a:pPr marL="628650" lvl="1" indent="-171450">
              <a:lnSpc>
                <a:spcPct val="150000"/>
              </a:lnSpc>
              <a:buFont typeface="Arial" pitchFamily="34" charset="0"/>
              <a:buChar char="•"/>
              <a:defRPr/>
            </a:pPr>
            <a:r>
              <a:rPr lang="en-US" sz="900" b="1" dirty="0" smtClean="0"/>
              <a:t>Exception handling</a:t>
            </a:r>
            <a:endParaRPr lang="en-US" sz="900" b="1" dirty="0"/>
          </a:p>
          <a:p>
            <a:pPr>
              <a:buFont typeface="Arial" charset="0"/>
              <a:buChar char="•"/>
              <a:defRPr/>
            </a:pPr>
            <a:endParaRPr lang="en-US" dirty="0" smtClean="0">
              <a:solidFill>
                <a:srgbClr val="404040"/>
              </a:solidFill>
              <a:latin typeface="Arial" charset="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Web Service?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622300" y="2403475"/>
            <a:ext cx="8229600" cy="4148050"/>
          </a:xfrm>
          <a:prstGeom prst="rect">
            <a:avLst/>
          </a:prstGeom>
        </p:spPr>
        <p:style>
          <a:lnRef idx="2">
            <a:schemeClr val="accent1"/>
          </a:lnRef>
          <a:fillRef idx="1">
            <a:schemeClr val="lt1"/>
          </a:fillRef>
          <a:effectRef idx="0">
            <a:schemeClr val="accent1"/>
          </a:effectRef>
          <a:fontRef idx="minor">
            <a:schemeClr val="dk1"/>
          </a:fontRef>
        </p:style>
        <p:txBody>
          <a:bodyPr/>
          <a:lstStyle/>
          <a:p>
            <a:pPr>
              <a:buFont typeface="Arial" pitchFamily="34" charset="0"/>
              <a:buChar char="•"/>
              <a:defRPr/>
            </a:pPr>
            <a:r>
              <a:rPr lang="en-US" dirty="0" smtClean="0"/>
              <a:t>Client Server Application composed of </a:t>
            </a:r>
          </a:p>
          <a:p>
            <a:pPr lvl="1">
              <a:buFont typeface="Arial" pitchFamily="34" charset="0"/>
              <a:buChar char="–"/>
              <a:defRPr/>
            </a:pPr>
            <a:r>
              <a:rPr lang="en-US" sz="2200" dirty="0"/>
              <a:t>Service Provider </a:t>
            </a:r>
            <a:r>
              <a:rPr lang="en-US" sz="2200" dirty="0" smtClean="0"/>
              <a:t>(on Server Side)</a:t>
            </a:r>
          </a:p>
          <a:p>
            <a:pPr lvl="1">
              <a:buFont typeface="Arial" pitchFamily="34" charset="0"/>
              <a:buChar char="–"/>
              <a:defRPr/>
            </a:pPr>
            <a:r>
              <a:rPr lang="en-US" sz="2200" dirty="0"/>
              <a:t>Service Consumer </a:t>
            </a:r>
            <a:r>
              <a:rPr lang="en-US" sz="2200" dirty="0" smtClean="0"/>
              <a:t>(on Client Side)</a:t>
            </a:r>
          </a:p>
          <a:p>
            <a:pPr>
              <a:buFont typeface="Arial" pitchFamily="34" charset="0"/>
              <a:buChar char="•"/>
              <a:defRPr/>
            </a:pPr>
            <a:r>
              <a:rPr lang="en-US" dirty="0" smtClean="0"/>
              <a:t>Communicates using HTTP for</a:t>
            </a:r>
          </a:p>
          <a:p>
            <a:pPr lvl="1">
              <a:buFont typeface="Arial" pitchFamily="34" charset="0"/>
              <a:buChar char="–"/>
              <a:defRPr/>
            </a:pPr>
            <a:r>
              <a:rPr lang="en-US" sz="2200" dirty="0" smtClean="0"/>
              <a:t>Interoperability</a:t>
            </a:r>
          </a:p>
          <a:p>
            <a:pPr lvl="1">
              <a:buFont typeface="Arial" pitchFamily="34" charset="0"/>
              <a:buChar char="–"/>
              <a:defRPr/>
            </a:pPr>
            <a:r>
              <a:rPr lang="en-US" sz="2200" dirty="0" smtClean="0"/>
              <a:t>Extensibility</a:t>
            </a:r>
          </a:p>
          <a:p>
            <a:pPr>
              <a:buFont typeface="Arial" pitchFamily="34" charset="0"/>
              <a:buChar char="•"/>
              <a:defRPr/>
            </a:pPr>
            <a:r>
              <a:rPr lang="en-US" dirty="0" smtClean="0"/>
              <a:t>2 Types</a:t>
            </a:r>
          </a:p>
          <a:p>
            <a:pPr lvl="1">
              <a:buFont typeface="Arial" pitchFamily="34" charset="0"/>
              <a:buChar char="–"/>
              <a:defRPr/>
            </a:pPr>
            <a:r>
              <a:rPr lang="en-US" sz="2200" dirty="0" smtClean="0"/>
              <a:t>Big Service – SOAP over HTTP and XML based Messages</a:t>
            </a:r>
          </a:p>
          <a:p>
            <a:pPr lvl="1">
              <a:buFont typeface="Arial" pitchFamily="34" charset="0"/>
              <a:buChar char="–"/>
              <a:defRPr/>
            </a:pPr>
            <a:r>
              <a:rPr lang="en-US" sz="2200" dirty="0" err="1" smtClean="0"/>
              <a:t>RESTFull</a:t>
            </a:r>
            <a:r>
              <a:rPr lang="en-US" sz="2200" dirty="0" smtClean="0"/>
              <a:t> Service – HTTP, URI and MIME based Messages</a:t>
            </a:r>
            <a:endParaRPr lang="en-US"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a:t>
            </a:r>
            <a:endParaRPr lang="en-US" dirty="0"/>
          </a:p>
        </p:txBody>
      </p:sp>
      <p:sp>
        <p:nvSpPr>
          <p:cNvPr id="3" name="Slide Number Placeholder 2"/>
          <p:cNvSpPr>
            <a:spLocks noGrp="1"/>
          </p:cNvSpPr>
          <p:nvPr>
            <p:ph type="sldNum" sz="quarter" idx="10"/>
          </p:nvPr>
        </p:nvSpPr>
        <p:spPr/>
        <p:txBody>
          <a:bodyPr/>
          <a:lstStyle/>
          <a:p>
            <a:pPr>
              <a:defRPr/>
            </a:pPr>
            <a:fld id="{498EF32B-DF3B-4A61-BC42-FE293332FBBC}" type="slidenum">
              <a:rPr lang="en-US" smtClean="0"/>
              <a:pPr>
                <a:defRPr/>
              </a:pPr>
              <a:t>4</a:t>
            </a:fld>
            <a:endParaRPr lang="en-US" dirty="0"/>
          </a:p>
        </p:txBody>
      </p:sp>
      <p:sp>
        <p:nvSpPr>
          <p:cNvPr id="4" name="Content Placeholder 2"/>
          <p:cNvSpPr txBox="1">
            <a:spLocks/>
          </p:cNvSpPr>
          <p:nvPr/>
        </p:nvSpPr>
        <p:spPr>
          <a:xfrm>
            <a:off x="622300" y="2403475"/>
            <a:ext cx="8229600" cy="4148050"/>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a:defRPr/>
            </a:pPr>
            <a:r>
              <a:rPr lang="en-US" sz="2400" dirty="0" smtClean="0"/>
              <a:t>SOAP – Simple Object Access Protocol</a:t>
            </a:r>
          </a:p>
          <a:p>
            <a:pPr lvl="1">
              <a:defRPr/>
            </a:pPr>
            <a:r>
              <a:rPr lang="en-US" sz="2000" dirty="0" smtClean="0"/>
              <a:t>XML based protocol</a:t>
            </a:r>
          </a:p>
          <a:p>
            <a:pPr lvl="1">
              <a:defRPr/>
            </a:pPr>
            <a:r>
              <a:rPr lang="en-US" sz="2000" dirty="0" smtClean="0"/>
              <a:t>Needs WSDL (Web service description language)</a:t>
            </a:r>
          </a:p>
          <a:p>
            <a:pPr lvl="1">
              <a:defRPr/>
            </a:pPr>
            <a:r>
              <a:rPr lang="en-US" sz="2000" dirty="0" smtClean="0"/>
              <a:t>Soap request &amp; Soap response</a:t>
            </a:r>
          </a:p>
          <a:p>
            <a:pPr>
              <a:defRPr/>
            </a:pPr>
            <a:r>
              <a:rPr lang="en-US" sz="2400" dirty="0" smtClean="0"/>
              <a:t>Sample SOAP request</a:t>
            </a:r>
          </a:p>
          <a:p>
            <a:pPr marL="0" indent="0">
              <a:buNone/>
              <a:defRPr/>
            </a:pPr>
            <a:r>
              <a:rPr lang="en-US" sz="1200" dirty="0" smtClean="0"/>
              <a:t>&lt;</a:t>
            </a:r>
            <a:r>
              <a:rPr lang="en-US" sz="1200" dirty="0" err="1"/>
              <a:t>SOAP-ENV:Envelope</a:t>
            </a:r>
            <a:r>
              <a:rPr lang="en-US" sz="1200" dirty="0"/>
              <a:t> </a:t>
            </a:r>
            <a:r>
              <a:rPr lang="en-US" sz="1200" dirty="0" err="1"/>
              <a:t>xmlns:SOAP-ENV</a:t>
            </a:r>
            <a:r>
              <a:rPr lang="en-US" sz="1200" dirty="0"/>
              <a:t>="http://schemas.xmlsoap.org/soap/envelope/" </a:t>
            </a:r>
            <a:r>
              <a:rPr lang="en-US" sz="1200" dirty="0" err="1"/>
              <a:t>xmlns:SOAP-ENC</a:t>
            </a:r>
            <a:r>
              <a:rPr lang="en-US" sz="1200" dirty="0"/>
              <a:t>="http://schemas.xmlsoap.org/soap/encoding/" </a:t>
            </a:r>
            <a:r>
              <a:rPr lang="en-US" sz="1200" dirty="0" err="1"/>
              <a:t>xmlns:xsi</a:t>
            </a:r>
            <a:r>
              <a:rPr lang="en-US" sz="1200" dirty="0"/>
              <a:t>="http://www.w3.org/2001/XMLSchema-instance" </a:t>
            </a:r>
            <a:r>
              <a:rPr lang="en-US" sz="1200" dirty="0" err="1"/>
              <a:t>xmlns:xsd</a:t>
            </a:r>
            <a:r>
              <a:rPr lang="en-US" sz="1200" dirty="0"/>
              <a:t>="http://www.w3.org/2001/XMLSchema" </a:t>
            </a:r>
            <a:r>
              <a:rPr lang="en-US" sz="1200" dirty="0" err="1"/>
              <a:t>SOAP-ENV:encodingStyle</a:t>
            </a:r>
            <a:r>
              <a:rPr lang="en-US" sz="1200" dirty="0"/>
              <a:t>="http://schemas.xmlsoap.org/soap/encoding/"&gt;</a:t>
            </a:r>
          </a:p>
          <a:p>
            <a:pPr marL="0" indent="0">
              <a:buNone/>
              <a:defRPr/>
            </a:pPr>
            <a:r>
              <a:rPr lang="en-US" sz="1200" dirty="0"/>
              <a:t>  &lt;</a:t>
            </a:r>
            <a:r>
              <a:rPr lang="en-US" sz="1200" dirty="0" err="1"/>
              <a:t>SOAP-ENV:Body</a:t>
            </a:r>
            <a:r>
              <a:rPr lang="en-US" sz="1200" dirty="0"/>
              <a:t>&gt;</a:t>
            </a:r>
          </a:p>
          <a:p>
            <a:pPr marL="0" indent="0">
              <a:buNone/>
              <a:defRPr/>
            </a:pPr>
            <a:r>
              <a:rPr lang="en-US" sz="1200" dirty="0"/>
              <a:t>    &lt;</a:t>
            </a:r>
            <a:r>
              <a:rPr lang="en-US" sz="1200" dirty="0" err="1"/>
              <a:t>m:getCountries</a:t>
            </a:r>
            <a:r>
              <a:rPr lang="en-US" sz="1200" dirty="0"/>
              <a:t> </a:t>
            </a:r>
            <a:r>
              <a:rPr lang="en-US" sz="1200" dirty="0" err="1"/>
              <a:t>xmlns:m</a:t>
            </a:r>
            <a:r>
              <a:rPr lang="en-US" sz="1200" dirty="0"/>
              <a:t>="</a:t>
            </a:r>
            <a:r>
              <a:rPr lang="en-US" sz="1200" dirty="0" err="1"/>
              <a:t>AddressFinder</a:t>
            </a:r>
            <a:r>
              <a:rPr lang="en-US" sz="1200" dirty="0"/>
              <a:t>"&gt;</a:t>
            </a:r>
          </a:p>
          <a:p>
            <a:pPr marL="0" indent="0">
              <a:buNone/>
              <a:defRPr/>
            </a:pPr>
            <a:r>
              <a:rPr lang="en-US" sz="1200" dirty="0"/>
              <a:t>      &lt;</a:t>
            </a:r>
            <a:r>
              <a:rPr lang="en-US" sz="1200" dirty="0" err="1"/>
              <a:t>datasource</a:t>
            </a:r>
            <a:r>
              <a:rPr lang="en-US" sz="1200" dirty="0"/>
              <a:t> </a:t>
            </a:r>
            <a:r>
              <a:rPr lang="en-US" sz="1200" dirty="0" err="1"/>
              <a:t>xsi:type</a:t>
            </a:r>
            <a:r>
              <a:rPr lang="en-US" sz="1200" dirty="0"/>
              <a:t>="</a:t>
            </a:r>
            <a:r>
              <a:rPr lang="en-US" sz="1200" dirty="0" err="1"/>
              <a:t>xsd:string</a:t>
            </a:r>
            <a:r>
              <a:rPr lang="en-US" sz="1200" dirty="0"/>
              <a:t>"&gt;TA.Address.EU&lt;/</a:t>
            </a:r>
            <a:r>
              <a:rPr lang="en-US" sz="1200" dirty="0" err="1"/>
              <a:t>datasource</a:t>
            </a:r>
            <a:r>
              <a:rPr lang="en-US" sz="1200" dirty="0"/>
              <a:t>&gt;</a:t>
            </a:r>
          </a:p>
          <a:p>
            <a:pPr marL="0" indent="0">
              <a:buNone/>
              <a:defRPr/>
            </a:pPr>
            <a:r>
              <a:rPr lang="en-US" sz="1200" dirty="0"/>
              <a:t>      &lt;token </a:t>
            </a:r>
            <a:r>
              <a:rPr lang="en-US" sz="1200" dirty="0" err="1"/>
              <a:t>xsi:type</a:t>
            </a:r>
            <a:r>
              <a:rPr lang="en-US" sz="1200" dirty="0"/>
              <a:t>="</a:t>
            </a:r>
            <a:r>
              <a:rPr lang="en-US" sz="1200" dirty="0" err="1"/>
              <a:t>xsd:string</a:t>
            </a:r>
            <a:r>
              <a:rPr lang="en-US" sz="1200" dirty="0"/>
              <a:t>"&gt;</a:t>
            </a:r>
            <a:r>
              <a:rPr lang="en-US" sz="1200" dirty="0" err="1"/>
              <a:t>MyToken</a:t>
            </a:r>
            <a:r>
              <a:rPr lang="en-US" sz="1200" dirty="0"/>
              <a:t>&lt;/token&gt;</a:t>
            </a:r>
          </a:p>
          <a:p>
            <a:pPr marL="0" indent="0">
              <a:buNone/>
              <a:defRPr/>
            </a:pPr>
            <a:r>
              <a:rPr lang="en-US" sz="1200" dirty="0"/>
              <a:t>    &lt;/</a:t>
            </a:r>
            <a:r>
              <a:rPr lang="en-US" sz="1200" dirty="0" err="1"/>
              <a:t>m:getCountries</a:t>
            </a:r>
            <a:r>
              <a:rPr lang="en-US" sz="1200" dirty="0"/>
              <a:t>&gt;</a:t>
            </a:r>
          </a:p>
          <a:p>
            <a:pPr marL="0" indent="0">
              <a:buNone/>
              <a:defRPr/>
            </a:pPr>
            <a:r>
              <a:rPr lang="en-US" sz="1200" dirty="0"/>
              <a:t>  &lt;/</a:t>
            </a:r>
            <a:r>
              <a:rPr lang="en-US" sz="1200" dirty="0" err="1"/>
              <a:t>SOAP-ENV:Body</a:t>
            </a:r>
            <a:r>
              <a:rPr lang="en-US" sz="1200" dirty="0"/>
              <a:t>&gt;</a:t>
            </a:r>
          </a:p>
          <a:p>
            <a:pPr marL="0" indent="0">
              <a:buNone/>
              <a:defRPr/>
            </a:pPr>
            <a:r>
              <a:rPr lang="en-US" sz="1200" dirty="0"/>
              <a:t>&lt;/</a:t>
            </a:r>
            <a:r>
              <a:rPr lang="en-US" sz="1200" dirty="0" err="1"/>
              <a:t>SOAP-ENV:Envelope</a:t>
            </a:r>
            <a:r>
              <a:rPr lang="en-US" sz="1200" dirty="0"/>
              <a:t>&gt;</a:t>
            </a:r>
          </a:p>
          <a:p>
            <a:pPr marL="0" indent="0">
              <a:buNone/>
              <a:defRPr/>
            </a:pPr>
            <a:endParaRPr lang="en-US" sz="1000" dirty="0"/>
          </a:p>
          <a:p>
            <a:pPr marL="0" indent="0">
              <a:buNone/>
              <a:defRPr/>
            </a:pPr>
            <a:endParaRPr lang="en-US" sz="2200" dirty="0"/>
          </a:p>
        </p:txBody>
      </p:sp>
    </p:spTree>
    <p:extLst>
      <p:ext uri="{BB962C8B-B14F-4D97-AF65-F5344CB8AC3E}">
        <p14:creationId xmlns:p14="http://schemas.microsoft.com/office/powerpoint/2010/main" val="181429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a:t>
            </a:r>
            <a:endParaRPr lang="en-US" dirty="0"/>
          </a:p>
        </p:txBody>
      </p:sp>
      <p:sp>
        <p:nvSpPr>
          <p:cNvPr id="3" name="Slide Number Placeholder 2"/>
          <p:cNvSpPr>
            <a:spLocks noGrp="1"/>
          </p:cNvSpPr>
          <p:nvPr>
            <p:ph type="sldNum" sz="quarter" idx="10"/>
          </p:nvPr>
        </p:nvSpPr>
        <p:spPr/>
        <p:txBody>
          <a:bodyPr/>
          <a:lstStyle/>
          <a:p>
            <a:pPr>
              <a:defRPr/>
            </a:pPr>
            <a:fld id="{498EF32B-DF3B-4A61-BC42-FE293332FBBC}" type="slidenum">
              <a:rPr lang="en-US" smtClean="0"/>
              <a:pPr>
                <a:defRPr/>
              </a:pPr>
              <a:t>5</a:t>
            </a:fld>
            <a:endParaRPr lang="en-US" dirty="0"/>
          </a:p>
        </p:txBody>
      </p:sp>
      <p:sp>
        <p:nvSpPr>
          <p:cNvPr id="4" name="Content Placeholder 2"/>
          <p:cNvSpPr txBox="1">
            <a:spLocks/>
          </p:cNvSpPr>
          <p:nvPr/>
        </p:nvSpPr>
        <p:spPr>
          <a:xfrm>
            <a:off x="622300" y="2403475"/>
            <a:ext cx="8229600" cy="4148050"/>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defRPr/>
            </a:pPr>
            <a:r>
              <a:rPr lang="en-US" sz="2400" dirty="0" smtClean="0"/>
              <a:t>Sample SOAP Response</a:t>
            </a:r>
          </a:p>
          <a:p>
            <a:pPr marL="0" indent="0">
              <a:buNone/>
              <a:defRPr/>
            </a:pPr>
            <a:r>
              <a:rPr lang="en-US" sz="1200" dirty="0"/>
              <a:t>&lt;?xml version="1.0" encoding="UTF-8"?&gt;</a:t>
            </a:r>
          </a:p>
          <a:p>
            <a:pPr marL="0" indent="0">
              <a:buNone/>
              <a:defRPr/>
            </a:pPr>
            <a:r>
              <a:rPr lang="en-US" sz="1200" dirty="0"/>
              <a:t>&lt;</a:t>
            </a:r>
            <a:r>
              <a:rPr lang="en-US" sz="1200" dirty="0" err="1"/>
              <a:t>soap:Envelope</a:t>
            </a:r>
            <a:r>
              <a:rPr lang="en-US" sz="1200" dirty="0"/>
              <a:t> </a:t>
            </a:r>
            <a:r>
              <a:rPr lang="en-US" sz="1200" dirty="0" err="1"/>
              <a:t>xmlns:xsi</a:t>
            </a:r>
            <a:r>
              <a:rPr lang="en-US" sz="1200" dirty="0"/>
              <a:t>="http://www.w3.org/2001/XMLSchema-instance" </a:t>
            </a:r>
            <a:r>
              <a:rPr lang="en-US" sz="1200" dirty="0" err="1"/>
              <a:t>xmlns:xsd</a:t>
            </a:r>
            <a:r>
              <a:rPr lang="en-US" sz="1200" dirty="0"/>
              <a:t>="http://www.w3.org/2001/XMLSchema" </a:t>
            </a:r>
            <a:r>
              <a:rPr lang="en-US" sz="1200" dirty="0" err="1"/>
              <a:t>xmlns:soap</a:t>
            </a:r>
            <a:r>
              <a:rPr lang="en-US" sz="1200" dirty="0"/>
              <a:t>="http://schemas.xmlsoap.org/soap/envelope/" </a:t>
            </a:r>
            <a:r>
              <a:rPr lang="en-US" sz="1200" dirty="0" err="1"/>
              <a:t>xmlns:soapenc</a:t>
            </a:r>
            <a:r>
              <a:rPr lang="en-US" sz="1200" dirty="0"/>
              <a:t>="http://schemas.xmlsoap.org/soap/encoding/" </a:t>
            </a:r>
            <a:r>
              <a:rPr lang="en-US" sz="1200" dirty="0" err="1"/>
              <a:t>soap:encodingStyle</a:t>
            </a:r>
            <a:r>
              <a:rPr lang="en-US" sz="1200" dirty="0"/>
              <a:t>="http://schemas.xmlsoap.org/soap/encoding/"&gt;</a:t>
            </a:r>
          </a:p>
          <a:p>
            <a:pPr marL="0" indent="0">
              <a:buNone/>
              <a:defRPr/>
            </a:pPr>
            <a:r>
              <a:rPr lang="en-US" sz="1200" dirty="0"/>
              <a:t>  &lt;</a:t>
            </a:r>
            <a:r>
              <a:rPr lang="en-US" sz="1200" dirty="0" err="1"/>
              <a:t>soap:Body</a:t>
            </a:r>
            <a:r>
              <a:rPr lang="en-US" sz="1200" dirty="0"/>
              <a:t>&gt;</a:t>
            </a:r>
          </a:p>
          <a:p>
            <a:pPr marL="0" indent="0">
              <a:buNone/>
              <a:defRPr/>
            </a:pPr>
            <a:r>
              <a:rPr lang="en-US" sz="1200" dirty="0"/>
              <a:t>    &lt;</a:t>
            </a:r>
            <a:r>
              <a:rPr lang="en-US" sz="1200" dirty="0" err="1"/>
              <a:t>n:getCountriesResponse</a:t>
            </a:r>
            <a:r>
              <a:rPr lang="en-US" sz="1200" dirty="0"/>
              <a:t> </a:t>
            </a:r>
            <a:r>
              <a:rPr lang="en-US" sz="1200" dirty="0" err="1"/>
              <a:t>xmlns:n</a:t>
            </a:r>
            <a:r>
              <a:rPr lang="en-US" sz="1200" dirty="0"/>
              <a:t>="http://arcweb.esri.com/v2"&gt;</a:t>
            </a:r>
          </a:p>
          <a:p>
            <a:pPr marL="0" indent="0">
              <a:buNone/>
              <a:defRPr/>
            </a:pPr>
            <a:r>
              <a:rPr lang="en-US" sz="1200" dirty="0"/>
              <a:t>      &lt;Result </a:t>
            </a:r>
            <a:r>
              <a:rPr lang="en-US" sz="1200" dirty="0" err="1"/>
              <a:t>href</a:t>
            </a:r>
            <a:r>
              <a:rPr lang="en-US" sz="1200" dirty="0"/>
              <a:t>="#id0"/&gt;</a:t>
            </a:r>
          </a:p>
          <a:p>
            <a:pPr marL="0" indent="0">
              <a:buNone/>
              <a:defRPr/>
            </a:pPr>
            <a:r>
              <a:rPr lang="en-US" sz="1200" dirty="0"/>
              <a:t>	&lt;/</a:t>
            </a:r>
            <a:r>
              <a:rPr lang="en-US" sz="1200" dirty="0" err="1"/>
              <a:t>n:getCountriesResponse</a:t>
            </a:r>
            <a:r>
              <a:rPr lang="en-US" sz="1200" dirty="0"/>
              <a:t>&gt;</a:t>
            </a:r>
          </a:p>
          <a:p>
            <a:pPr marL="0" indent="0">
              <a:buNone/>
              <a:defRPr/>
            </a:pPr>
            <a:r>
              <a:rPr lang="en-US" sz="1200" dirty="0"/>
              <a:t>    &lt;id0 id="id0" </a:t>
            </a:r>
            <a:r>
              <a:rPr lang="en-US" sz="1200" dirty="0" err="1"/>
              <a:t>soapenc:root</a:t>
            </a:r>
            <a:r>
              <a:rPr lang="en-US" sz="1200" dirty="0"/>
              <a:t>="0" </a:t>
            </a:r>
            <a:r>
              <a:rPr lang="en-US" sz="1200" dirty="0" err="1"/>
              <a:t>xsi:type</a:t>
            </a:r>
            <a:r>
              <a:rPr lang="en-US" sz="1200" dirty="0"/>
              <a:t>="</a:t>
            </a:r>
            <a:r>
              <a:rPr lang="en-US" sz="1200" dirty="0" err="1"/>
              <a:t>soapenc:Array</a:t>
            </a:r>
            <a:r>
              <a:rPr lang="en-US" sz="1200" dirty="0"/>
              <a:t>" </a:t>
            </a:r>
            <a:r>
              <a:rPr lang="en-US" sz="1200" dirty="0" err="1"/>
              <a:t>soapenc:arrayType</a:t>
            </a:r>
            <a:r>
              <a:rPr lang="en-US" sz="1200" dirty="0"/>
              <a:t>="</a:t>
            </a:r>
            <a:r>
              <a:rPr lang="en-US" sz="1200" dirty="0" err="1"/>
              <a:t>xsd:string</a:t>
            </a:r>
            <a:r>
              <a:rPr lang="en-US" sz="1200" dirty="0"/>
              <a:t>[19]"&gt;</a:t>
            </a:r>
          </a:p>
          <a:p>
            <a:pPr marL="0" indent="0">
              <a:buNone/>
              <a:defRPr/>
            </a:pPr>
            <a:r>
              <a:rPr lang="en-US" sz="1200" dirty="0"/>
              <a:t>      &lt;</a:t>
            </a:r>
            <a:r>
              <a:rPr lang="en-US" sz="1200" dirty="0" err="1"/>
              <a:t>i</a:t>
            </a:r>
            <a:r>
              <a:rPr lang="en-US" sz="1200" dirty="0"/>
              <a:t> </a:t>
            </a:r>
            <a:r>
              <a:rPr lang="en-US" sz="1200" dirty="0" err="1"/>
              <a:t>xsi:type</a:t>
            </a:r>
            <a:r>
              <a:rPr lang="en-US" sz="1200" dirty="0"/>
              <a:t>="</a:t>
            </a:r>
            <a:r>
              <a:rPr lang="en-US" sz="1200" dirty="0" err="1"/>
              <a:t>xsd:string</a:t>
            </a:r>
            <a:r>
              <a:rPr lang="en-US" sz="1200" dirty="0"/>
              <a:t>"&gt;AN&lt;/</a:t>
            </a:r>
            <a:r>
              <a:rPr lang="en-US" sz="1200" dirty="0" err="1"/>
              <a:t>i</a:t>
            </a:r>
            <a:r>
              <a:rPr lang="en-US" sz="1200" dirty="0"/>
              <a:t>&gt;</a:t>
            </a:r>
          </a:p>
          <a:p>
            <a:pPr marL="0" indent="0">
              <a:buNone/>
              <a:defRPr/>
            </a:pPr>
            <a:r>
              <a:rPr lang="en-US" sz="1200" dirty="0"/>
              <a:t>      &lt;</a:t>
            </a:r>
            <a:r>
              <a:rPr lang="en-US" sz="1200" dirty="0" err="1"/>
              <a:t>i</a:t>
            </a:r>
            <a:r>
              <a:rPr lang="en-US" sz="1200" dirty="0"/>
              <a:t> </a:t>
            </a:r>
            <a:r>
              <a:rPr lang="en-US" sz="1200" dirty="0" err="1"/>
              <a:t>xsi:type</a:t>
            </a:r>
            <a:r>
              <a:rPr lang="en-US" sz="1200" dirty="0"/>
              <a:t>="</a:t>
            </a:r>
            <a:r>
              <a:rPr lang="en-US" sz="1200" dirty="0" err="1"/>
              <a:t>xsd:string</a:t>
            </a:r>
            <a:r>
              <a:rPr lang="en-US" sz="1200" dirty="0"/>
              <a:t>"&gt;AU&lt;/</a:t>
            </a:r>
            <a:r>
              <a:rPr lang="en-US" sz="1200" dirty="0" err="1"/>
              <a:t>i</a:t>
            </a:r>
            <a:r>
              <a:rPr lang="en-US" sz="1200" dirty="0"/>
              <a:t>&gt;</a:t>
            </a:r>
          </a:p>
          <a:p>
            <a:pPr marL="0" indent="0">
              <a:buNone/>
              <a:defRPr/>
            </a:pPr>
            <a:r>
              <a:rPr lang="en-US" sz="1200" dirty="0"/>
              <a:t>      &lt;</a:t>
            </a:r>
            <a:r>
              <a:rPr lang="en-US" sz="1200" dirty="0" err="1"/>
              <a:t>i</a:t>
            </a:r>
            <a:r>
              <a:rPr lang="en-US" sz="1200" dirty="0"/>
              <a:t> </a:t>
            </a:r>
            <a:r>
              <a:rPr lang="en-US" sz="1200" dirty="0" err="1"/>
              <a:t>xsi:type</a:t>
            </a:r>
            <a:r>
              <a:rPr lang="en-US" sz="1200" dirty="0"/>
              <a:t>="</a:t>
            </a:r>
            <a:r>
              <a:rPr lang="en-US" sz="1200" dirty="0" err="1"/>
              <a:t>xsd:string</a:t>
            </a:r>
            <a:r>
              <a:rPr lang="en-US" sz="1200" dirty="0"/>
              <a:t>"&gt;BE&lt;/</a:t>
            </a:r>
            <a:r>
              <a:rPr lang="en-US" sz="1200" dirty="0" err="1"/>
              <a:t>i</a:t>
            </a:r>
            <a:r>
              <a:rPr lang="en-US" sz="1200" dirty="0"/>
              <a:t>&gt;</a:t>
            </a:r>
          </a:p>
          <a:p>
            <a:pPr marL="0" indent="0">
              <a:buNone/>
              <a:defRPr/>
            </a:pPr>
            <a:r>
              <a:rPr lang="en-US" sz="1200" dirty="0"/>
              <a:t>      &lt;</a:t>
            </a:r>
            <a:r>
              <a:rPr lang="en-US" sz="1200" dirty="0" err="1"/>
              <a:t>i</a:t>
            </a:r>
            <a:r>
              <a:rPr lang="en-US" sz="1200" dirty="0"/>
              <a:t> </a:t>
            </a:r>
            <a:r>
              <a:rPr lang="en-US" sz="1200" dirty="0" err="1"/>
              <a:t>xsi:type</a:t>
            </a:r>
            <a:r>
              <a:rPr lang="en-US" sz="1200" dirty="0"/>
              <a:t>="</a:t>
            </a:r>
            <a:r>
              <a:rPr lang="en-US" sz="1200" dirty="0" err="1"/>
              <a:t>xsd:string</a:t>
            </a:r>
            <a:r>
              <a:rPr lang="en-US" sz="1200" dirty="0"/>
              <a:t>"&gt;DA&lt;/</a:t>
            </a:r>
            <a:r>
              <a:rPr lang="en-US" sz="1200" dirty="0" err="1"/>
              <a:t>i</a:t>
            </a:r>
            <a:r>
              <a:rPr lang="en-US" sz="1200" dirty="0"/>
              <a:t>&gt;</a:t>
            </a:r>
          </a:p>
          <a:p>
            <a:pPr marL="0" indent="0">
              <a:buNone/>
              <a:defRPr/>
            </a:pPr>
            <a:r>
              <a:rPr lang="en-US" sz="1200" dirty="0" smtClean="0"/>
              <a:t>&lt;/</a:t>
            </a:r>
            <a:r>
              <a:rPr lang="en-US" sz="1200" dirty="0"/>
              <a:t>id0&gt;</a:t>
            </a:r>
          </a:p>
          <a:p>
            <a:pPr marL="0" indent="0">
              <a:buNone/>
              <a:defRPr/>
            </a:pPr>
            <a:r>
              <a:rPr lang="en-US" sz="1200" dirty="0"/>
              <a:t>  &lt;/</a:t>
            </a:r>
            <a:r>
              <a:rPr lang="en-US" sz="1200" dirty="0" err="1"/>
              <a:t>soap:Body</a:t>
            </a:r>
            <a:r>
              <a:rPr lang="en-US" sz="1200" dirty="0"/>
              <a:t>&gt;</a:t>
            </a:r>
          </a:p>
          <a:p>
            <a:pPr marL="0" indent="0">
              <a:buNone/>
              <a:defRPr/>
            </a:pPr>
            <a:r>
              <a:rPr lang="en-US" sz="1200" dirty="0"/>
              <a:t>&lt;/</a:t>
            </a:r>
            <a:r>
              <a:rPr lang="en-US" sz="1200" dirty="0" err="1"/>
              <a:t>soap:Envelope</a:t>
            </a:r>
            <a:r>
              <a:rPr lang="en-US" sz="1200" dirty="0"/>
              <a:t>&gt;</a:t>
            </a:r>
            <a:endParaRPr lang="en-US" sz="1200" dirty="0" smtClean="0"/>
          </a:p>
        </p:txBody>
      </p:sp>
    </p:spTree>
    <p:extLst>
      <p:ext uri="{BB962C8B-B14F-4D97-AF65-F5344CB8AC3E}">
        <p14:creationId xmlns:p14="http://schemas.microsoft.com/office/powerpoint/2010/main" val="16123319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RESTful</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Web Services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784225" y="2332038"/>
            <a:ext cx="8229600" cy="3998912"/>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a:buFont typeface="Arial" pitchFamily="34" charset="0"/>
              <a:buChar char="•"/>
              <a:defRPr/>
            </a:pPr>
            <a:r>
              <a:rPr lang="en-US" dirty="0" smtClean="0"/>
              <a:t>REST – Representational state transfer</a:t>
            </a:r>
          </a:p>
          <a:p>
            <a:pPr lvl="1">
              <a:buFont typeface="Arial" pitchFamily="34" charset="0"/>
              <a:buChar char="•"/>
              <a:defRPr/>
            </a:pPr>
            <a:r>
              <a:rPr lang="en-US" dirty="0" smtClean="0"/>
              <a:t>Stateless</a:t>
            </a:r>
          </a:p>
          <a:p>
            <a:pPr lvl="1">
              <a:buFont typeface="Arial" pitchFamily="34" charset="0"/>
              <a:buChar char="•"/>
              <a:defRPr/>
            </a:pPr>
            <a:r>
              <a:rPr lang="en-US" dirty="0" smtClean="0"/>
              <a:t>Uniform interface</a:t>
            </a:r>
          </a:p>
          <a:p>
            <a:pPr lvl="1">
              <a:buFont typeface="Arial" pitchFamily="34" charset="0"/>
              <a:buChar char="•"/>
              <a:defRPr/>
            </a:pPr>
            <a:r>
              <a:rPr lang="en-US" dirty="0" smtClean="0"/>
              <a:t>Cacheable</a:t>
            </a:r>
          </a:p>
          <a:p>
            <a:pPr lvl="1">
              <a:buFont typeface="Arial" pitchFamily="34" charset="0"/>
              <a:buChar char="•"/>
              <a:defRPr/>
            </a:pPr>
            <a:r>
              <a:rPr lang="en-US" dirty="0" smtClean="0"/>
              <a:t>Built from resources</a:t>
            </a:r>
          </a:p>
          <a:p>
            <a:pPr lvl="1">
              <a:buFont typeface="Arial" pitchFamily="34" charset="0"/>
              <a:buChar char="•"/>
              <a:defRPr/>
            </a:pPr>
            <a:r>
              <a:rPr lang="en-US" dirty="0" smtClean="0"/>
              <a:t>Exchange representation of the resources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How </a:t>
            </a:r>
            <a:r>
              <a:rPr lang="en-US"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RESTFul</a:t>
            </a: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Services Work?</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457200" y="3552825"/>
            <a:ext cx="3886200" cy="3124200"/>
          </a:xfrm>
          <a:prstGeom prst="rect">
            <a:avLst/>
          </a:prstGeom>
        </p:spPr>
        <p:style>
          <a:lnRef idx="2">
            <a:schemeClr val="accent1"/>
          </a:lnRef>
          <a:fillRef idx="1">
            <a:schemeClr val="lt1"/>
          </a:fillRef>
          <a:effectRef idx="0">
            <a:schemeClr val="accent1"/>
          </a:effectRef>
          <a:fontRef idx="minor">
            <a:schemeClr val="dk1"/>
          </a:fontRef>
        </p:style>
        <p:txBody>
          <a:bodyPr/>
          <a:lstStyle/>
          <a:p>
            <a:pPr marL="0" indent="0">
              <a:buFont typeface="Arial" pitchFamily="34" charset="0"/>
              <a:buNone/>
              <a:defRPr/>
            </a:pPr>
            <a:r>
              <a:rPr lang="en-US" sz="1600" dirty="0"/>
              <a:t>POST </a:t>
            </a:r>
            <a:r>
              <a:rPr lang="en-US" sz="1600" b="1" dirty="0">
                <a:solidFill>
                  <a:srgbClr val="C00000"/>
                </a:solidFill>
              </a:rPr>
              <a:t>/users</a:t>
            </a:r>
            <a:r>
              <a:rPr lang="en-US" sz="1600" dirty="0"/>
              <a:t> HTTP/1.1 </a:t>
            </a:r>
            <a:endParaRPr lang="en-US" sz="1600" dirty="0" smtClean="0"/>
          </a:p>
          <a:p>
            <a:pPr marL="0" indent="0">
              <a:buFont typeface="Arial" pitchFamily="34" charset="0"/>
              <a:buNone/>
              <a:defRPr/>
            </a:pPr>
            <a:r>
              <a:rPr lang="en-US" sz="1600" dirty="0" smtClean="0"/>
              <a:t>Host</a:t>
            </a:r>
            <a:r>
              <a:rPr lang="en-US" sz="1600" dirty="0"/>
              <a:t>: </a:t>
            </a:r>
            <a:r>
              <a:rPr lang="en-US" sz="1600" dirty="0" err="1" smtClean="0">
                <a:solidFill>
                  <a:srgbClr val="C00000"/>
                </a:solidFill>
              </a:rPr>
              <a:t>cybintranet</a:t>
            </a:r>
            <a:endParaRPr lang="en-US" sz="1600" dirty="0" smtClean="0">
              <a:solidFill>
                <a:srgbClr val="C00000"/>
              </a:solidFill>
            </a:endParaRPr>
          </a:p>
          <a:p>
            <a:pPr marL="0" indent="0">
              <a:buFont typeface="Arial" pitchFamily="34" charset="0"/>
              <a:buNone/>
              <a:defRPr/>
            </a:pPr>
            <a:r>
              <a:rPr lang="en-US" sz="1600" dirty="0" smtClean="0"/>
              <a:t>Content-Type</a:t>
            </a:r>
            <a:r>
              <a:rPr lang="en-US" sz="1600" dirty="0"/>
              <a:t>: </a:t>
            </a:r>
            <a:r>
              <a:rPr lang="en-US" sz="1600" dirty="0" smtClean="0"/>
              <a:t>application/xml</a:t>
            </a:r>
          </a:p>
          <a:p>
            <a:pPr marL="0" indent="0">
              <a:buFont typeface="Arial" pitchFamily="34" charset="0"/>
              <a:buNone/>
              <a:defRPr/>
            </a:pPr>
            <a:r>
              <a:rPr lang="en-US" sz="1600" dirty="0" smtClean="0"/>
              <a:t>&lt;?xml version=“1.0”?&gt; </a:t>
            </a:r>
          </a:p>
          <a:p>
            <a:pPr marL="0" indent="0">
              <a:buFont typeface="Arial" pitchFamily="34" charset="0"/>
              <a:buNone/>
              <a:defRPr/>
            </a:pPr>
            <a:r>
              <a:rPr lang="en-US" sz="1600" dirty="0" smtClean="0"/>
              <a:t>&lt;</a:t>
            </a:r>
            <a:r>
              <a:rPr lang="en-US" sz="1600" dirty="0"/>
              <a:t>user&gt; </a:t>
            </a:r>
            <a:endParaRPr lang="en-US" sz="1600" dirty="0" smtClean="0"/>
          </a:p>
          <a:p>
            <a:pPr marL="0" indent="0">
              <a:buFont typeface="Arial" pitchFamily="34" charset="0"/>
              <a:buNone/>
              <a:defRPr/>
            </a:pPr>
            <a:r>
              <a:rPr lang="en-US" sz="1600" dirty="0"/>
              <a:t> </a:t>
            </a:r>
            <a:r>
              <a:rPr lang="en-US" sz="1600" dirty="0" smtClean="0"/>
              <a:t> &lt;id&gt;1155&lt;/id&gt;</a:t>
            </a:r>
          </a:p>
          <a:p>
            <a:pPr marL="0" indent="0">
              <a:buFont typeface="Arial" pitchFamily="34" charset="0"/>
              <a:buNone/>
              <a:defRPr/>
            </a:pPr>
            <a:r>
              <a:rPr lang="en-US" sz="1600" dirty="0"/>
              <a:t> </a:t>
            </a:r>
            <a:r>
              <a:rPr lang="en-US" sz="1600" dirty="0" smtClean="0"/>
              <a:t> &lt;name&gt;Rajendra Patki&lt;/</a:t>
            </a:r>
            <a:r>
              <a:rPr lang="en-US" sz="1600" dirty="0"/>
              <a:t>name</a:t>
            </a:r>
            <a:r>
              <a:rPr lang="en-US" sz="1600" dirty="0" smtClean="0"/>
              <a:t>&gt;</a:t>
            </a:r>
          </a:p>
          <a:p>
            <a:pPr marL="0" indent="0">
              <a:buFont typeface="Arial" pitchFamily="34" charset="0"/>
              <a:buNone/>
              <a:defRPr/>
            </a:pPr>
            <a:r>
              <a:rPr lang="en-US" sz="1600" dirty="0"/>
              <a:t> </a:t>
            </a:r>
            <a:r>
              <a:rPr lang="en-US" sz="1600" dirty="0" smtClean="0"/>
              <a:t>  &lt;address&gt;on earth&lt;/address&gt;</a:t>
            </a:r>
          </a:p>
          <a:p>
            <a:pPr marL="0" indent="0">
              <a:buFont typeface="Arial" pitchFamily="34" charset="0"/>
              <a:buNone/>
              <a:defRPr/>
            </a:pPr>
            <a:r>
              <a:rPr lang="en-US" sz="1600" dirty="0"/>
              <a:t> </a:t>
            </a:r>
            <a:r>
              <a:rPr lang="en-US" sz="1600" dirty="0" smtClean="0"/>
              <a:t>  &lt;cell&gt;9657965084&lt;/cell&gt;</a:t>
            </a:r>
          </a:p>
          <a:p>
            <a:pPr marL="0" indent="0">
              <a:buFont typeface="Arial" pitchFamily="34" charset="0"/>
              <a:buNone/>
              <a:defRPr/>
            </a:pPr>
            <a:r>
              <a:rPr lang="en-US" sz="1600" dirty="0" smtClean="0"/>
              <a:t>&lt;/</a:t>
            </a:r>
            <a:r>
              <a:rPr lang="en-US" sz="1600" dirty="0"/>
              <a:t>user&gt; </a:t>
            </a:r>
            <a:endParaRPr lang="en-US" sz="1600" dirty="0" smtClean="0"/>
          </a:p>
        </p:txBody>
      </p:sp>
      <p:sp>
        <p:nvSpPr>
          <p:cNvPr id="4" name="Content Placeholder 2"/>
          <p:cNvSpPr txBox="1">
            <a:spLocks/>
          </p:cNvSpPr>
          <p:nvPr/>
        </p:nvSpPr>
        <p:spPr>
          <a:xfrm>
            <a:off x="457200" y="2333625"/>
            <a:ext cx="3886200" cy="1066800"/>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defRPr/>
            </a:pPr>
            <a:r>
              <a:rPr lang="en-US" sz="1600" dirty="0" smtClean="0"/>
              <a:t>GET </a:t>
            </a:r>
            <a:r>
              <a:rPr lang="en-US" sz="1600" b="1" dirty="0" smtClean="0">
                <a:solidFill>
                  <a:srgbClr val="C00000"/>
                </a:solidFill>
              </a:rPr>
              <a:t>/users/1155</a:t>
            </a:r>
            <a:r>
              <a:rPr lang="en-US" sz="1600" dirty="0" smtClean="0"/>
              <a:t> HTTP/1.1 </a:t>
            </a:r>
          </a:p>
          <a:p>
            <a:pPr marL="0" indent="0">
              <a:buFont typeface="Arial" pitchFamily="34" charset="0"/>
              <a:buNone/>
              <a:defRPr/>
            </a:pPr>
            <a:r>
              <a:rPr lang="en-US" sz="1600" dirty="0" smtClean="0"/>
              <a:t>Host: </a:t>
            </a:r>
            <a:r>
              <a:rPr lang="en-US" sz="1600" dirty="0" err="1" smtClean="0">
                <a:solidFill>
                  <a:srgbClr val="C00000"/>
                </a:solidFill>
              </a:rPr>
              <a:t>cybintranet</a:t>
            </a:r>
            <a:r>
              <a:rPr lang="en-US" sz="1600" dirty="0" smtClean="0"/>
              <a:t> </a:t>
            </a:r>
          </a:p>
          <a:p>
            <a:pPr marL="0" indent="0">
              <a:buFont typeface="Arial" pitchFamily="34" charset="0"/>
              <a:buNone/>
              <a:defRPr/>
            </a:pPr>
            <a:r>
              <a:rPr lang="en-US" sz="1600" dirty="0" smtClean="0"/>
              <a:t>Accept: </a:t>
            </a:r>
            <a:r>
              <a:rPr lang="en-US" sz="1600" dirty="0" smtClean="0">
                <a:solidFill>
                  <a:srgbClr val="C00000"/>
                </a:solidFill>
              </a:rPr>
              <a:t>application/xml </a:t>
            </a:r>
          </a:p>
          <a:p>
            <a:pPr marL="0" indent="0">
              <a:buFont typeface="Arial" pitchFamily="34" charset="0"/>
              <a:buNone/>
              <a:defRPr/>
            </a:pPr>
            <a:endParaRPr lang="en-US" sz="1600" dirty="0" smtClean="0"/>
          </a:p>
        </p:txBody>
      </p:sp>
      <p:sp>
        <p:nvSpPr>
          <p:cNvPr id="5" name="Content Placeholder 2"/>
          <p:cNvSpPr txBox="1">
            <a:spLocks/>
          </p:cNvSpPr>
          <p:nvPr/>
        </p:nvSpPr>
        <p:spPr>
          <a:xfrm>
            <a:off x="4573588" y="2333625"/>
            <a:ext cx="3886200" cy="3048000"/>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defRPr/>
            </a:pPr>
            <a:r>
              <a:rPr lang="en-US" sz="1600" dirty="0" smtClean="0"/>
              <a:t>PUT </a:t>
            </a:r>
            <a:r>
              <a:rPr lang="en-US" sz="1600" b="1" dirty="0" smtClean="0">
                <a:solidFill>
                  <a:srgbClr val="C00000"/>
                </a:solidFill>
              </a:rPr>
              <a:t>/users/1155</a:t>
            </a:r>
            <a:r>
              <a:rPr lang="en-US" sz="1600" dirty="0" smtClean="0"/>
              <a:t> HTTP/1.1 </a:t>
            </a:r>
          </a:p>
          <a:p>
            <a:pPr marL="0" indent="0">
              <a:buFont typeface="Arial" pitchFamily="34" charset="0"/>
              <a:buNone/>
              <a:defRPr/>
            </a:pPr>
            <a:r>
              <a:rPr lang="en-US" sz="1600" dirty="0" smtClean="0"/>
              <a:t>Host: </a:t>
            </a:r>
            <a:r>
              <a:rPr lang="en-US" sz="1600" dirty="0" err="1" smtClean="0">
                <a:solidFill>
                  <a:srgbClr val="C00000"/>
                </a:solidFill>
              </a:rPr>
              <a:t>cybintranet</a:t>
            </a:r>
            <a:endParaRPr lang="en-US" sz="1600" dirty="0" smtClean="0">
              <a:solidFill>
                <a:srgbClr val="C00000"/>
              </a:solidFill>
            </a:endParaRPr>
          </a:p>
          <a:p>
            <a:pPr marL="0" indent="0">
              <a:buFont typeface="Arial" pitchFamily="34" charset="0"/>
              <a:buNone/>
              <a:defRPr/>
            </a:pPr>
            <a:r>
              <a:rPr lang="en-US" sz="1600" dirty="0" smtClean="0"/>
              <a:t>Content-Type: application/xml </a:t>
            </a:r>
          </a:p>
          <a:p>
            <a:pPr marL="0" indent="0">
              <a:buFont typeface="Arial" pitchFamily="34" charset="0"/>
              <a:buNone/>
              <a:defRPr/>
            </a:pPr>
            <a:r>
              <a:rPr lang="en-US" sz="1600" dirty="0"/>
              <a:t>&lt;?xml version=“1.0”?&gt;</a:t>
            </a:r>
            <a:endParaRPr lang="en-US" sz="1600" dirty="0" smtClean="0"/>
          </a:p>
          <a:p>
            <a:pPr marL="0" indent="0">
              <a:buFont typeface="Arial" pitchFamily="34" charset="0"/>
              <a:buNone/>
              <a:defRPr/>
            </a:pPr>
            <a:r>
              <a:rPr lang="en-US" sz="1600" dirty="0" smtClean="0"/>
              <a:t>&lt;user&gt; </a:t>
            </a:r>
          </a:p>
          <a:p>
            <a:pPr marL="0" indent="0">
              <a:buFont typeface="Arial" pitchFamily="34" charset="0"/>
              <a:buNone/>
              <a:defRPr/>
            </a:pPr>
            <a:r>
              <a:rPr lang="en-US" sz="1600" dirty="0"/>
              <a:t> </a:t>
            </a:r>
            <a:r>
              <a:rPr lang="en-US" sz="1600" dirty="0" smtClean="0"/>
              <a:t>   &lt;address&gt;CT-2 Cybage &lt;/</a:t>
            </a:r>
            <a:r>
              <a:rPr lang="en-US" sz="1600" dirty="0"/>
              <a:t>address&gt;</a:t>
            </a:r>
            <a:endParaRPr lang="en-US" sz="1600" dirty="0" smtClean="0"/>
          </a:p>
          <a:p>
            <a:pPr marL="0" indent="0">
              <a:buFont typeface="Arial" pitchFamily="34" charset="0"/>
              <a:buNone/>
              <a:defRPr/>
            </a:pPr>
            <a:r>
              <a:rPr lang="en-US" sz="1600" dirty="0" smtClean="0"/>
              <a:t>    &lt;cell&gt;9860999769&lt;/cell&gt;</a:t>
            </a:r>
          </a:p>
          <a:p>
            <a:pPr marL="0" indent="0">
              <a:buFont typeface="Arial" pitchFamily="34" charset="0"/>
              <a:buNone/>
              <a:defRPr/>
            </a:pPr>
            <a:r>
              <a:rPr lang="en-US" sz="1600" dirty="0" smtClean="0"/>
              <a:t>&lt;/user&gt; </a:t>
            </a:r>
          </a:p>
        </p:txBody>
      </p:sp>
      <p:sp>
        <p:nvSpPr>
          <p:cNvPr id="7" name="Content Placeholder 2"/>
          <p:cNvSpPr txBox="1">
            <a:spLocks/>
          </p:cNvSpPr>
          <p:nvPr/>
        </p:nvSpPr>
        <p:spPr>
          <a:xfrm>
            <a:off x="4572000" y="5610225"/>
            <a:ext cx="3886200" cy="1066800"/>
          </a:xfrm>
          <a:prstGeom prst="rect">
            <a:avLst/>
          </a:prstGeom>
        </p:spPr>
        <p:style>
          <a:lnRef idx="2">
            <a:schemeClr val="accent1"/>
          </a:lnRef>
          <a:fillRef idx="1">
            <a:schemeClr val="lt1"/>
          </a:fillRef>
          <a:effectRef idx="0">
            <a:schemeClr val="accent1"/>
          </a:effectRef>
          <a:fontRef idx="minor">
            <a:schemeClr val="dk1"/>
          </a:fontRef>
        </p:style>
        <p:txBody>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defRPr/>
            </a:pPr>
            <a:r>
              <a:rPr lang="en-US" sz="1600" dirty="0" smtClean="0"/>
              <a:t>Delete </a:t>
            </a:r>
            <a:r>
              <a:rPr lang="en-US" sz="1600" b="1" dirty="0" smtClean="0">
                <a:solidFill>
                  <a:srgbClr val="C00000"/>
                </a:solidFill>
              </a:rPr>
              <a:t>/users/1155</a:t>
            </a:r>
            <a:r>
              <a:rPr lang="en-US" sz="1600" dirty="0" smtClean="0"/>
              <a:t> HTTP/1.1 </a:t>
            </a:r>
          </a:p>
          <a:p>
            <a:pPr marL="0" indent="0">
              <a:buFont typeface="Arial" pitchFamily="34" charset="0"/>
              <a:buNone/>
              <a:defRPr/>
            </a:pPr>
            <a:r>
              <a:rPr lang="en-US" sz="1600" dirty="0" smtClean="0"/>
              <a:t>Host: </a:t>
            </a:r>
            <a:r>
              <a:rPr lang="en-US" sz="1600" dirty="0" err="1" smtClean="0">
                <a:solidFill>
                  <a:srgbClr val="C00000"/>
                </a:solidFill>
              </a:rPr>
              <a:t>cybintranet</a:t>
            </a:r>
            <a:r>
              <a:rPr lang="en-US" sz="1600" dirty="0" smtClean="0"/>
              <a:t> </a:t>
            </a:r>
          </a:p>
          <a:p>
            <a:pPr marL="0" indent="0">
              <a:buFont typeface="Arial" pitchFamily="34" charset="0"/>
              <a:buNone/>
              <a:defRPr/>
            </a:pPr>
            <a:r>
              <a:rPr lang="en-US" sz="1600" dirty="0" smtClean="0"/>
              <a:t>Accept: </a:t>
            </a:r>
            <a:r>
              <a:rPr lang="en-US" sz="1600" dirty="0" smtClean="0">
                <a:solidFill>
                  <a:srgbClr val="C00000"/>
                </a:solidFill>
              </a:rPr>
              <a:t>application/xml </a:t>
            </a:r>
          </a:p>
          <a:p>
            <a:pPr marL="0" indent="0">
              <a:buFont typeface="Arial" pitchFamily="34" charset="0"/>
              <a:buNone/>
              <a:defRPr/>
            </a:pPr>
            <a:endParaRPr lang="en-US" sz="16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JAX RS?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Content Placeholder 2"/>
          <p:cNvSpPr>
            <a:spLocks noGrp="1"/>
          </p:cNvSpPr>
          <p:nvPr>
            <p:ph idx="4294967295"/>
          </p:nvPr>
        </p:nvSpPr>
        <p:spPr>
          <a:xfrm>
            <a:off x="522288" y="2403475"/>
            <a:ext cx="8229600" cy="4097338"/>
          </a:xfrm>
          <a:prstGeom prst="rect">
            <a:avLst/>
          </a:prstGeo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Font typeface="Arial" pitchFamily="34" charset="0"/>
              <a:buChar char="•"/>
              <a:defRPr/>
            </a:pPr>
            <a:r>
              <a:rPr lang="en-US" dirty="0" smtClean="0"/>
              <a:t>Specification for </a:t>
            </a:r>
            <a:r>
              <a:rPr lang="en-US" dirty="0" err="1" smtClean="0"/>
              <a:t>RESTFul</a:t>
            </a:r>
            <a:r>
              <a:rPr lang="en-US" dirty="0" smtClean="0"/>
              <a:t> Web Services 	</a:t>
            </a:r>
          </a:p>
          <a:p>
            <a:pPr lvl="1">
              <a:buFont typeface="Arial" pitchFamily="34" charset="0"/>
              <a:buChar char="–"/>
              <a:defRPr/>
            </a:pPr>
            <a:r>
              <a:rPr lang="en-US" sz="2200" dirty="0" smtClean="0"/>
              <a:t>Defined in JSR 311</a:t>
            </a:r>
          </a:p>
          <a:p>
            <a:pPr lvl="1">
              <a:buFont typeface="Arial" pitchFamily="34" charset="0"/>
              <a:buChar char="–"/>
              <a:defRPr/>
            </a:pPr>
            <a:r>
              <a:rPr lang="en-US" sz="2200" dirty="0" smtClean="0"/>
              <a:t>SPEC LEAD: Marc </a:t>
            </a:r>
            <a:r>
              <a:rPr lang="en-US" sz="2200" dirty="0" err="1" smtClean="0"/>
              <a:t>Hardley</a:t>
            </a:r>
            <a:r>
              <a:rPr lang="en-US" sz="2200" dirty="0" smtClean="0"/>
              <a:t>, Sun Microsystem</a:t>
            </a:r>
          </a:p>
          <a:p>
            <a:pPr lvl="1">
              <a:buFont typeface="Arial" pitchFamily="34" charset="0"/>
              <a:buChar char="–"/>
              <a:defRPr/>
            </a:pPr>
            <a:r>
              <a:rPr lang="en-US" sz="2200" dirty="0"/>
              <a:t>Included in </a:t>
            </a:r>
            <a:r>
              <a:rPr lang="en-US" sz="2200" dirty="0" smtClean="0"/>
              <a:t>Java EE 6</a:t>
            </a:r>
          </a:p>
          <a:p>
            <a:pPr>
              <a:buFont typeface="Arial" pitchFamily="34" charset="0"/>
              <a:buChar char="•"/>
              <a:defRPr/>
            </a:pPr>
            <a:r>
              <a:rPr lang="en-US" dirty="0" smtClean="0"/>
              <a:t>Java Programming Language API</a:t>
            </a:r>
          </a:p>
          <a:p>
            <a:pPr lvl="1">
              <a:buFont typeface="Arial" pitchFamily="34" charset="0"/>
              <a:buChar char="–"/>
              <a:defRPr/>
            </a:pPr>
            <a:r>
              <a:rPr lang="en-US" sz="2200" dirty="0" smtClean="0"/>
              <a:t>Helps develop application with REST Architecture</a:t>
            </a:r>
          </a:p>
          <a:p>
            <a:pPr lvl="1">
              <a:buFont typeface="Arial" pitchFamily="34" charset="0"/>
              <a:buChar char="–"/>
              <a:defRPr/>
            </a:pPr>
            <a:r>
              <a:rPr lang="en-US" sz="2200" dirty="0" smtClean="0"/>
              <a:t>Helps building </a:t>
            </a:r>
            <a:r>
              <a:rPr lang="en-US" sz="2200" dirty="0" err="1" smtClean="0"/>
              <a:t>RESTFul</a:t>
            </a:r>
            <a:r>
              <a:rPr lang="en-US" sz="2200" dirty="0" smtClean="0"/>
              <a:t> Web Services.</a:t>
            </a:r>
          </a:p>
          <a:p>
            <a:pPr>
              <a:buFont typeface="Arial" pitchFamily="34" charset="0"/>
              <a:buChar char="•"/>
              <a:defRPr/>
            </a:pPr>
            <a:r>
              <a:rPr lang="en-US" dirty="0" smtClean="0"/>
              <a:t>Annotation based Framework, Annotation for</a:t>
            </a:r>
          </a:p>
          <a:p>
            <a:pPr lvl="1">
              <a:buFont typeface="Arial" pitchFamily="34" charset="0"/>
              <a:buChar char="–"/>
              <a:defRPr/>
            </a:pPr>
            <a:r>
              <a:rPr lang="en-US" sz="2200" dirty="0" smtClean="0"/>
              <a:t>Defining resource</a:t>
            </a:r>
          </a:p>
          <a:p>
            <a:pPr lvl="1">
              <a:buFont typeface="Arial" pitchFamily="34" charset="0"/>
              <a:buChar char="–"/>
              <a:defRPr/>
            </a:pPr>
            <a:r>
              <a:rPr lang="en-US" sz="2200" dirty="0" smtClean="0"/>
              <a:t>Defining Action to be performed on resource</a:t>
            </a:r>
            <a:endParaRPr lang="en-US" dirty="0" smtClean="0"/>
          </a:p>
          <a:p>
            <a:pPr>
              <a:buFont typeface="Arial" pitchFamily="34" charset="0"/>
              <a:buChar char="•"/>
              <a:defRP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 - Design</a:t>
            </a:r>
            <a:endParaRPr lang="en-US" dirty="0"/>
          </a:p>
        </p:txBody>
      </p:sp>
      <p:sp>
        <p:nvSpPr>
          <p:cNvPr id="3" name="Slide Number Placeholder 2"/>
          <p:cNvSpPr>
            <a:spLocks noGrp="1"/>
          </p:cNvSpPr>
          <p:nvPr>
            <p:ph type="sldNum" sz="quarter" idx="10"/>
          </p:nvPr>
        </p:nvSpPr>
        <p:spPr/>
        <p:txBody>
          <a:bodyPr/>
          <a:lstStyle/>
          <a:p>
            <a:pPr>
              <a:defRPr/>
            </a:pPr>
            <a:fld id="{5DD8A91A-719E-44BB-B3F9-FED9C2E1F91E}" type="slidenum">
              <a:rPr lang="en-US" smtClean="0"/>
              <a:pPr>
                <a:defRPr/>
              </a:pPr>
              <a:t>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92" y="1490134"/>
            <a:ext cx="3299654"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1385" y="1490134"/>
            <a:ext cx="3428036" cy="514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9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15723</TotalTime>
  <Words>2376</Words>
  <Application>Microsoft Office PowerPoint</Application>
  <PresentationFormat>On-screen Show (4:3)</PresentationFormat>
  <Paragraphs>331</Paragraphs>
  <Slides>18</Slides>
  <Notes>8</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1_Office Theme</vt:lpstr>
      <vt:lpstr>RESTFul Services with JAX-RS  </vt:lpstr>
      <vt:lpstr>Agenda</vt:lpstr>
      <vt:lpstr>What is Web Service?</vt:lpstr>
      <vt:lpstr>SOAP  Web service</vt:lpstr>
      <vt:lpstr>SOAP Web service</vt:lpstr>
      <vt:lpstr>RESTful  Web Services</vt:lpstr>
      <vt:lpstr>How RESTFul Services Work?</vt:lpstr>
      <vt:lpstr>What is JAX RS?</vt:lpstr>
      <vt:lpstr>RESTFul Web service - Design</vt:lpstr>
      <vt:lpstr>Summary of JAX RS Annotations </vt:lpstr>
      <vt:lpstr>JAX RS Example </vt:lpstr>
      <vt:lpstr>Examples of URI Path Template </vt:lpstr>
      <vt:lpstr>Content Negotiation</vt:lpstr>
      <vt:lpstr>Content Negotiation </vt:lpstr>
      <vt:lpstr>Development &amp; Deployment </vt:lpstr>
      <vt:lpstr>Development &amp; Deployment … </vt:lpstr>
      <vt:lpstr>Any Questions?</vt:lpstr>
      <vt:lpstr>Thank you!</vt:lpstr>
    </vt:vector>
  </TitlesOfParts>
  <Company>Cybage Software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aparna gandhi</dc:creator>
  <cp:lastModifiedBy>Rajendra Patki</cp:lastModifiedBy>
  <cp:revision>455</cp:revision>
  <dcterms:created xsi:type="dcterms:W3CDTF">2009-07-20T04:26:09Z</dcterms:created>
  <dcterms:modified xsi:type="dcterms:W3CDTF">2013-11-26T07:39:43Z</dcterms:modified>
</cp:coreProperties>
</file>