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62" r:id="rId1"/>
  </p:sldMasterIdLst>
  <p:notesMasterIdLst>
    <p:notesMasterId r:id="rId3"/>
  </p:notesMasterIdLst>
  <p:handoutMasterIdLst>
    <p:handoutMasterId r:id="rId4"/>
  </p:handoutMasterIdLst>
  <p:sldIdLst>
    <p:sldId id="552" r:id="rId2"/>
  </p:sldIdLst>
  <p:sldSz cx="24387175" cy="13716000"/>
  <p:notesSz cx="6858000" cy="9144000"/>
  <p:embeddedFontLst>
    <p:embeddedFont>
      <p:font typeface="IBM Plex Sans" panose="020B0503050203000203" pitchFamily="34" charset="0"/>
      <p:regular r:id="rId5"/>
      <p:bold r:id="rId6"/>
      <p:italic r:id="rId7"/>
      <p:boldItalic r:id="rId8"/>
    </p:embeddedFont>
    <p:embeddedFont>
      <p:font typeface="IBM Plex Sans ExtLt" panose="020B0303050203000203" pitchFamily="34" charset="0"/>
      <p:regular r:id="rId9"/>
      <p:bold r:id="rId10"/>
      <p:italic r:id="rId11"/>
      <p:boldItalic r:id="rId12"/>
    </p:embeddedFont>
    <p:embeddedFont>
      <p:font typeface="IBM Plex Sans Light" panose="020B0403050203000203" pitchFamily="34" charset="0"/>
      <p:regular r:id="rId13"/>
      <p:italic r:id="rId14"/>
    </p:embeddedFont>
  </p:embeddedFontLst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1FF"/>
    <a:srgbClr val="1192E8"/>
    <a:srgbClr val="A5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936" y="176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13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commentAuthors" Target="commentAuthors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4F56-7DD5-3856-CB5A-845ADB6E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0E9E-F690-B626-549E-6AF4DA57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576072"/>
            <a:ext cx="22363441" cy="1527048"/>
          </a:xfrm>
        </p:spPr>
        <p:txBody>
          <a:bodyPr/>
          <a:lstStyle/>
          <a:p>
            <a:r>
              <a:rPr lang="en-US" sz="4200" dirty="0"/>
              <a:t>Conversational AI Asset Input &amp; Feedback from DTT Americas Public + Industrial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02457-BCD4-CBA9-2EAC-E22A851A70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B45F-259F-B610-71AD-B253A66FE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6C00A829-F17D-D046-A3B3-2FA30126B4E2}"/>
              </a:ext>
            </a:extLst>
          </p:cNvPr>
          <p:cNvSpPr/>
          <p:nvPr/>
        </p:nvSpPr>
        <p:spPr>
          <a:xfrm>
            <a:off x="765575" y="6505917"/>
            <a:ext cx="7014472" cy="1330205"/>
          </a:xfrm>
          <a:prstGeom prst="roundRect">
            <a:avLst>
              <a:gd name="adj" fmla="val 50000"/>
            </a:avLst>
          </a:prstGeom>
          <a:solidFill>
            <a:srgbClr val="0E61FF"/>
          </a:solidFill>
          <a:ln w="38100">
            <a:solidFill>
              <a:schemeClr val="bg1"/>
            </a:solidFill>
            <a:miter lim="400000"/>
          </a:ln>
          <a:effectLst/>
        </p:spPr>
        <p:txBody>
          <a:bodyPr lIns="91381" tIns="91381" rIns="91381" bIns="91381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lang="en-US" sz="3100" dirty="0">
                <a:solidFill>
                  <a:schemeClr val="bg1"/>
                </a:solidFill>
              </a:rPr>
              <a:t>Conversational Design</a:t>
            </a:r>
            <a:endParaRPr kumimoji="0" lang="en-US" sz="3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ED7E892-679E-5848-6F85-4897C4BAF296}"/>
              </a:ext>
            </a:extLst>
          </p:cNvPr>
          <p:cNvSpPr/>
          <p:nvPr/>
        </p:nvSpPr>
        <p:spPr>
          <a:xfrm>
            <a:off x="8808826" y="6505917"/>
            <a:ext cx="7014472" cy="1330205"/>
          </a:xfrm>
          <a:prstGeom prst="roundRect">
            <a:avLst>
              <a:gd name="adj" fmla="val 50000"/>
            </a:avLst>
          </a:prstGeom>
          <a:solidFill>
            <a:srgbClr val="0E61FF"/>
          </a:solidFill>
          <a:ln w="38100">
            <a:solidFill>
              <a:schemeClr val="bg1"/>
            </a:solidFill>
            <a:miter lim="400000"/>
          </a:ln>
          <a:effectLst/>
        </p:spPr>
        <p:txBody>
          <a:bodyPr lIns="91381" tIns="91381" rIns="91381" bIns="91381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3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Conversational Platform</a:t>
            </a:r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90432AC-89AA-A12D-8155-F03028F36741}"/>
              </a:ext>
            </a:extLst>
          </p:cNvPr>
          <p:cNvSpPr/>
          <p:nvPr/>
        </p:nvSpPr>
        <p:spPr>
          <a:xfrm>
            <a:off x="16852077" y="6505917"/>
            <a:ext cx="7014472" cy="1330205"/>
          </a:xfrm>
          <a:prstGeom prst="roundRect">
            <a:avLst>
              <a:gd name="adj" fmla="val 50000"/>
            </a:avLst>
          </a:prstGeom>
          <a:solidFill>
            <a:srgbClr val="0E61FF"/>
          </a:solidFill>
          <a:ln w="38100">
            <a:solidFill>
              <a:schemeClr val="bg1"/>
            </a:solidFill>
            <a:miter lim="400000"/>
          </a:ln>
          <a:effectLst/>
        </p:spPr>
        <p:txBody>
          <a:bodyPr lIns="91381" tIns="91381" rIns="91381" bIns="91381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3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Orchestration, Analytics, Testing</a:t>
            </a:r>
          </a:p>
        </p:txBody>
      </p:sp>
      <p:pic>
        <p:nvPicPr>
          <p:cNvPr id="12" name="Picture 2" descr="Llm Images – Browse 16,319 Stock Photos, Vectors, and Video | Adobe Stock">
            <a:extLst>
              <a:ext uri="{FF2B5EF4-FFF2-40B4-BE49-F238E27FC236}">
                <a16:creationId xmlns:a16="http://schemas.microsoft.com/office/drawing/2014/main" id="{4666D13B-22C2-B714-0EC9-4293ECCD5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88" y="11145866"/>
            <a:ext cx="1290273" cy="12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B2CC5D-04D8-EA2B-6CF9-34A3E8B0A2DC}"/>
              </a:ext>
            </a:extLst>
          </p:cNvPr>
          <p:cNvSpPr txBox="1"/>
          <p:nvPr/>
        </p:nvSpPr>
        <p:spPr>
          <a:xfrm>
            <a:off x="754379" y="1531620"/>
            <a:ext cx="23100973" cy="112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sz="32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Vision: </a:t>
            </a: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Comprehensive conversational ai platform, plug and play asset components, simple and integrated implementation</a:t>
            </a:r>
          </a:p>
          <a:p>
            <a:pPr algn="l" defTabSz="2438400">
              <a:spcBef>
                <a:spcPts val="500"/>
              </a:spcBef>
              <a:buSzPct val="100000"/>
            </a:pPr>
            <a:r>
              <a:rPr lang="en-US" sz="32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Themes:</a:t>
            </a:r>
          </a:p>
          <a:p>
            <a:pPr marL="571500" indent="-571500" algn="l" defTabSz="2438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Integrated development: Dialog Design, Development, testing, and analytics are linked via automation, any cloud</a:t>
            </a:r>
          </a:p>
          <a:p>
            <a:pPr marL="571500" indent="-571500" algn="l" defTabSz="2438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Recurring Revenue by simplified offering: Voice, Text (web, SMS, Mobile app, email, </a:t>
            </a:r>
            <a:r>
              <a:rPr lang="en-US" sz="3200" kern="0" dirty="0" err="1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etc</a:t>
            </a: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…), </a:t>
            </a:r>
            <a:r>
              <a:rPr lang="en-US" sz="3200" kern="0" dirty="0" err="1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CCaaS</a:t>
            </a: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</a:p>
          <a:p>
            <a:pPr marL="571500" indent="-571500" algn="l" defTabSz="2438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AI capabilities of today and tomorrow: flexible architecture supports ML/Automation, Generative/RAG, Agentic frameworks</a:t>
            </a:r>
          </a:p>
          <a:p>
            <a:pPr marL="1486188" lvl="1" indent="-571500" defTabSz="2438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Feedback: </a:t>
            </a:r>
            <a:r>
              <a:rPr lang="en-US" sz="3200" b="1" i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Overuse of LLMs will overprice IBM against competitors, </a:t>
            </a: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agentic is the future but too far ahead of the market to hit IBM asset signings and revenue goals for next 24-36 months. </a:t>
            </a:r>
          </a:p>
          <a:p>
            <a:pPr marL="1486188" lvl="1" indent="-571500" defTabSz="2438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Traditional AI/ML can handle 90% of use cases very well at a lower price point. </a:t>
            </a:r>
          </a:p>
          <a:p>
            <a:pPr marL="1486188" lvl="1" indent="-571500" defTabSz="2438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Gen/Agentic has latency challenges in voice channel. </a:t>
            </a:r>
            <a:r>
              <a:rPr lang="en-US" sz="3200" b="1" i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#1 Channel for client value and impact, as well as IBM revenue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E7CDFC-053E-E627-EEB2-DF1BA3B26B1B}"/>
              </a:ext>
            </a:extLst>
          </p:cNvPr>
          <p:cNvSpPr/>
          <p:nvPr/>
        </p:nvSpPr>
        <p:spPr bwMode="auto">
          <a:xfrm>
            <a:off x="10521261" y="11355851"/>
            <a:ext cx="4434840" cy="914400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Agentic AI + LLM + Dialog Flows </a:t>
            </a: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61E1A206-8B5D-0797-F3AB-383734C5264A}"/>
              </a:ext>
            </a:extLst>
          </p:cNvPr>
          <p:cNvSpPr/>
          <p:nvPr/>
        </p:nvSpPr>
        <p:spPr>
          <a:xfrm>
            <a:off x="568324" y="12456258"/>
            <a:ext cx="23100974" cy="965159"/>
          </a:xfrm>
          <a:prstGeom prst="roundRect">
            <a:avLst>
              <a:gd name="adj" fmla="val 50000"/>
            </a:avLst>
          </a:prstGeom>
          <a:solidFill>
            <a:srgbClr val="0E61FF">
              <a:alpha val="72157"/>
            </a:srgbClr>
          </a:solidFill>
          <a:ln w="38100">
            <a:solidFill>
              <a:schemeClr val="bg1"/>
            </a:solidFill>
            <a:miter lim="400000"/>
          </a:ln>
          <a:effectLst/>
        </p:spPr>
        <p:txBody>
          <a:bodyPr lIns="91381" tIns="91381" rIns="91381" bIns="91381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3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Deployed anywhere (AWS, Azure, GCP, IBM Cloud, on prem)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9A9F4-1DA2-3920-21C4-376593B802E7}"/>
              </a:ext>
            </a:extLst>
          </p:cNvPr>
          <p:cNvSpPr txBox="1"/>
          <p:nvPr/>
        </p:nvSpPr>
        <p:spPr>
          <a:xfrm>
            <a:off x="902244" y="7836122"/>
            <a:ext cx="6446520" cy="4866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6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Dialog flow designer </a:t>
            </a:r>
            <a:r>
              <a:rPr lang="en-US" sz="2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– centralized tool to create consistent designs + guidance on best practices</a:t>
            </a: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6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Transformer</a:t>
            </a:r>
            <a:r>
              <a:rPr lang="en-US" sz="2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: transform designs into (1) code input for developers (2) create test cases based on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09961-E946-230B-B4D1-598164390A2C}"/>
              </a:ext>
            </a:extLst>
          </p:cNvPr>
          <p:cNvSpPr txBox="1"/>
          <p:nvPr/>
        </p:nvSpPr>
        <p:spPr>
          <a:xfrm>
            <a:off x="16887184" y="7836122"/>
            <a:ext cx="7014471" cy="4866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6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Simple and easy to create Dashboards</a:t>
            </a:r>
          </a:p>
          <a:p>
            <a:pPr marL="1359153" lvl="1" indent="-446749" defTabSz="2438400">
              <a:spcBef>
                <a:spcPts val="500"/>
              </a:spcBef>
              <a:buSzPct val="100000"/>
              <a:buFontTx/>
              <a:buChar char="–"/>
            </a:pPr>
            <a:r>
              <a:rPr lang="en-US" sz="2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Conversational AI Feedback:</a:t>
            </a:r>
          </a:p>
          <a:p>
            <a:pPr marL="2273844" lvl="2" indent="-446749" defTabSz="2438400">
              <a:spcBef>
                <a:spcPts val="500"/>
              </a:spcBef>
              <a:buSzPct val="100000"/>
              <a:buFontTx/>
              <a:buChar char="–"/>
            </a:pPr>
            <a:r>
              <a:rPr lang="en-US" sz="2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Difficult to implement and maintain, significant labor costs</a:t>
            </a:r>
          </a:p>
          <a:p>
            <a:pPr marL="2273844" lvl="2" indent="-446749" defTabSz="2438400">
              <a:spcBef>
                <a:spcPts val="500"/>
              </a:spcBef>
              <a:buSzPct val="100000"/>
              <a:buFontTx/>
              <a:buChar char="–"/>
            </a:pPr>
            <a:r>
              <a:rPr lang="en-US" sz="2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Data science expertise required</a:t>
            </a:r>
          </a:p>
          <a:p>
            <a:pPr marL="2273844" lvl="2" indent="-446749" defTabSz="2438400">
              <a:spcBef>
                <a:spcPts val="500"/>
              </a:spcBef>
              <a:buSzPct val="100000"/>
              <a:buFontTx/>
              <a:buChar char="–"/>
            </a:pPr>
            <a:r>
              <a:rPr lang="en-US" sz="2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Custom report builds required</a:t>
            </a:r>
          </a:p>
          <a:p>
            <a:pPr marL="2273844" lvl="2" indent="-446749" defTabSz="2438400">
              <a:spcBef>
                <a:spcPts val="500"/>
              </a:spcBef>
              <a:buSzPct val="100000"/>
              <a:buFontTx/>
              <a:buChar char="–"/>
            </a:pPr>
            <a:r>
              <a:rPr lang="en-US" sz="2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Limits effectiveness</a:t>
            </a:r>
          </a:p>
          <a:p>
            <a:pPr marL="444465" indent="-446749" defTabSz="2438400">
              <a:spcBef>
                <a:spcPts val="500"/>
              </a:spcBef>
              <a:buSzPct val="100000"/>
              <a:buFontTx/>
              <a:buChar char="–"/>
            </a:pPr>
            <a:r>
              <a:rPr lang="en-US" sz="26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Testing: </a:t>
            </a:r>
          </a:p>
          <a:p>
            <a:pPr marL="1359153" lvl="1" indent="-446749" defTabSz="2438400">
              <a:spcBef>
                <a:spcPts val="500"/>
              </a:spcBef>
              <a:buSzPct val="100000"/>
              <a:buFontTx/>
              <a:buChar char="–"/>
            </a:pPr>
            <a:r>
              <a:rPr lang="en-US" sz="2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Automated regression integration</a:t>
            </a:r>
          </a:p>
          <a:p>
            <a:pPr marL="1359153" lvl="1" indent="-446749" defTabSz="2438400">
              <a:spcBef>
                <a:spcPts val="500"/>
              </a:spcBef>
              <a:buSzPct val="100000"/>
              <a:buFontTx/>
              <a:buChar char="–"/>
            </a:pPr>
            <a:r>
              <a:rPr lang="en-US" sz="2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“test” button for Unit testing by </a:t>
            </a:r>
            <a:r>
              <a:rPr lang="en-US" sz="2600" kern="0" dirty="0" err="1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devs</a:t>
            </a:r>
            <a:endParaRPr lang="en-US" sz="2600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sz="2600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CF347-F891-6DBD-CA02-EF234EB9E1E6}"/>
              </a:ext>
            </a:extLst>
          </p:cNvPr>
          <p:cNvSpPr txBox="1"/>
          <p:nvPr/>
        </p:nvSpPr>
        <p:spPr>
          <a:xfrm>
            <a:off x="9081605" y="7836122"/>
            <a:ext cx="6446520" cy="4866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6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 conversational AI template using a mix of traditional conversational AI (action skills) + generative (RAG, agentic)</a:t>
            </a: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6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Templates/best practices to build in flexibility into design, avoid technical debt</a:t>
            </a:r>
          </a:p>
        </p:txBody>
      </p:sp>
    </p:spTree>
    <p:extLst>
      <p:ext uri="{BB962C8B-B14F-4D97-AF65-F5344CB8AC3E}">
        <p14:creationId xmlns:p14="http://schemas.microsoft.com/office/powerpoint/2010/main" val="17625079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Presentation4" id="{D1FD777D-2C4F-FE46-80DD-4CCD7F4C6FFA}" vid="{F32162A5-FEF4-734F-AAE9-285CC0E903A3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presentation template</Template>
  <TotalTime>2718</TotalTime>
  <Words>318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IBM Plex Sans</vt:lpstr>
      <vt:lpstr>IBM Plex Sans Light</vt:lpstr>
      <vt:lpstr>IBM Plex Sans ExtLt</vt:lpstr>
      <vt:lpstr>IBM presentation template</vt:lpstr>
      <vt:lpstr>Conversational AI Asset Input &amp; Feedback from DTT Americas Public + Industrial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Svitlana Mykulynska</dc:creator>
  <cp:keywords/>
  <dc:description/>
  <cp:lastModifiedBy>THOMAS NISBET</cp:lastModifiedBy>
  <cp:revision>4</cp:revision>
  <cp:lastPrinted>2019-04-25T15:14:05Z</cp:lastPrinted>
  <dcterms:created xsi:type="dcterms:W3CDTF">2025-01-22T19:33:25Z</dcterms:created>
  <dcterms:modified xsi:type="dcterms:W3CDTF">2025-01-24T17:04:57Z</dcterms:modified>
  <cp:category/>
</cp:coreProperties>
</file>