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62" r:id="rId1"/>
  </p:sldMasterIdLst>
  <p:notesMasterIdLst>
    <p:notesMasterId r:id="rId9"/>
  </p:notesMasterIdLst>
  <p:handoutMasterIdLst>
    <p:handoutMasterId r:id="rId10"/>
  </p:handoutMasterIdLst>
  <p:sldIdLst>
    <p:sldId id="2147483502" r:id="rId2"/>
    <p:sldId id="256" r:id="rId3"/>
    <p:sldId id="2147483646" r:id="rId4"/>
    <p:sldId id="273" r:id="rId5"/>
    <p:sldId id="2147483647" r:id="rId6"/>
    <p:sldId id="257" r:id="rId7"/>
    <p:sldId id="2147483506" r:id="rId8"/>
  </p:sldIdLst>
  <p:sldSz cx="24387175" cy="13716000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BM Plex Sans ExtLt" panose="020B0303050203000203" pitchFamily="34" charset="0"/>
      <p:regular r:id="rId15"/>
      <p:bold r:id="rId16"/>
      <p:italic r:id="rId17"/>
      <p:boldItalic r:id="rId18"/>
    </p:embeddedFont>
    <p:embeddedFont>
      <p:font typeface="IBM Plex Sans Light" panose="020B0403050203000203" pitchFamily="34" charset="0"/>
      <p:regular r:id="rId19"/>
      <p:italic r:id="rId20"/>
    </p:embeddedFont>
  </p:embeddedFontLst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7FF"/>
    <a:srgbClr val="6B6D6D"/>
    <a:srgbClr val="9C9C9C"/>
    <a:srgbClr val="BBBBBB"/>
    <a:srgbClr val="E2E4E9"/>
    <a:srgbClr val="CB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5"/>
    <p:restoredTop sz="96327"/>
  </p:normalViewPr>
  <p:slideViewPr>
    <p:cSldViewPr snapToGrid="0" snapToObjects="1">
      <p:cViewPr varScale="1">
        <p:scale>
          <a:sx n="56" d="100"/>
          <a:sy n="56" d="100"/>
        </p:scale>
        <p:origin x="1016" y="208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13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ADED8-C625-3B4D-871B-4491C5E1E9DA}" type="doc">
      <dgm:prSet loTypeId="urn:microsoft.com/office/officeart/2005/8/layout/chevron1" loCatId="" qsTypeId="urn:microsoft.com/office/officeart/2005/8/quickstyle/3d4" qsCatId="3D" csTypeId="urn:microsoft.com/office/officeart/2005/8/colors/colorful1" csCatId="colorful" phldr="1"/>
      <dgm:spPr/>
    </dgm:pt>
    <dgm:pt modelId="{80298D3C-0357-9645-B3B2-289DEB12E26C}">
      <dgm:prSet phldrT="[Text]"/>
      <dgm:spPr/>
      <dgm:t>
        <a:bodyPr/>
        <a:lstStyle/>
        <a:p>
          <a:r>
            <a:rPr lang="en-US" dirty="0"/>
            <a:t>Product</a:t>
          </a:r>
        </a:p>
      </dgm:t>
    </dgm:pt>
    <dgm:pt modelId="{85B05CDB-8F2F-B440-A665-084FF9A08C1B}" type="parTrans" cxnId="{D225B957-3CA1-EF4E-BB91-49441BB33ED8}">
      <dgm:prSet/>
      <dgm:spPr/>
      <dgm:t>
        <a:bodyPr/>
        <a:lstStyle/>
        <a:p>
          <a:endParaRPr lang="en-US"/>
        </a:p>
      </dgm:t>
    </dgm:pt>
    <dgm:pt modelId="{F5D2CA74-8A90-FF43-B69B-3F3B013B66BF}" type="sibTrans" cxnId="{D225B957-3CA1-EF4E-BB91-49441BB33ED8}">
      <dgm:prSet/>
      <dgm:spPr/>
      <dgm:t>
        <a:bodyPr/>
        <a:lstStyle/>
        <a:p>
          <a:endParaRPr lang="en-US"/>
        </a:p>
      </dgm:t>
    </dgm:pt>
    <dgm:pt modelId="{549F38C1-9993-C74B-80C9-B64E25FD76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Customer Service</a:t>
          </a:r>
        </a:p>
      </dgm:t>
    </dgm:pt>
    <dgm:pt modelId="{0C0E5B7B-66AB-5F49-81CD-FD3A24D82815}" type="parTrans" cxnId="{6DCC636F-53D6-B845-90F5-21172ED6EB7B}">
      <dgm:prSet/>
      <dgm:spPr/>
      <dgm:t>
        <a:bodyPr/>
        <a:lstStyle/>
        <a:p>
          <a:endParaRPr lang="en-US"/>
        </a:p>
      </dgm:t>
    </dgm:pt>
    <dgm:pt modelId="{EE90A9C5-5A30-D74A-94C3-15DA83234343}" type="sibTrans" cxnId="{6DCC636F-53D6-B845-90F5-21172ED6EB7B}">
      <dgm:prSet/>
      <dgm:spPr/>
      <dgm:t>
        <a:bodyPr/>
        <a:lstStyle/>
        <a:p>
          <a:endParaRPr lang="en-US"/>
        </a:p>
      </dgm:t>
    </dgm:pt>
    <dgm:pt modelId="{2DE3D394-8274-0E4B-B7B7-7B8A9CC2C268}">
      <dgm:prSet phldrT="[Text]"/>
      <dgm:spPr/>
      <dgm:t>
        <a:bodyPr/>
        <a:lstStyle/>
        <a:p>
          <a:r>
            <a:rPr lang="en-US" dirty="0"/>
            <a:t>Supply Chain</a:t>
          </a:r>
        </a:p>
      </dgm:t>
    </dgm:pt>
    <dgm:pt modelId="{75BAA8EB-1608-014B-A355-B1BC48F66F2D}" type="parTrans" cxnId="{BBE26499-17DA-9344-AD26-CAF4F8EE3752}">
      <dgm:prSet/>
      <dgm:spPr/>
      <dgm:t>
        <a:bodyPr/>
        <a:lstStyle/>
        <a:p>
          <a:endParaRPr lang="en-US"/>
        </a:p>
      </dgm:t>
    </dgm:pt>
    <dgm:pt modelId="{34A37283-4375-4849-93A6-C41AB3097FA2}" type="sibTrans" cxnId="{BBE26499-17DA-9344-AD26-CAF4F8EE3752}">
      <dgm:prSet/>
      <dgm:spPr/>
      <dgm:t>
        <a:bodyPr/>
        <a:lstStyle/>
        <a:p>
          <a:endParaRPr lang="en-US"/>
        </a:p>
      </dgm:t>
    </dgm:pt>
    <dgm:pt modelId="{E3FFBB4C-9F02-8146-9942-0B020B0A0433}">
      <dgm:prSet phldrT="[Text]"/>
      <dgm:spPr/>
      <dgm:t>
        <a:bodyPr/>
        <a:lstStyle/>
        <a:p>
          <a:r>
            <a:rPr lang="en-US" dirty="0"/>
            <a:t>Patient Safety</a:t>
          </a:r>
        </a:p>
      </dgm:t>
    </dgm:pt>
    <dgm:pt modelId="{BC6D49CC-1D80-914A-8A8E-151DA232588A}" type="parTrans" cxnId="{29F1477B-949B-6943-9A9B-FB1D244584EE}">
      <dgm:prSet/>
      <dgm:spPr/>
      <dgm:t>
        <a:bodyPr/>
        <a:lstStyle/>
        <a:p>
          <a:endParaRPr lang="en-US"/>
        </a:p>
      </dgm:t>
    </dgm:pt>
    <dgm:pt modelId="{D544D4E3-1895-C94B-9305-D2D19CF7E839}" type="sibTrans" cxnId="{29F1477B-949B-6943-9A9B-FB1D244584EE}">
      <dgm:prSet/>
      <dgm:spPr/>
      <dgm:t>
        <a:bodyPr/>
        <a:lstStyle/>
        <a:p>
          <a:endParaRPr lang="en-US"/>
        </a:p>
      </dgm:t>
    </dgm:pt>
    <dgm:pt modelId="{77DF2A6C-E847-9849-972A-902914192E90}">
      <dgm:prSet phldrT="[Text]"/>
      <dgm:spPr/>
      <dgm:t>
        <a:bodyPr/>
        <a:lstStyle/>
        <a:p>
          <a:r>
            <a:rPr lang="en-US" dirty="0"/>
            <a:t>Backoffice Operations</a:t>
          </a:r>
        </a:p>
      </dgm:t>
    </dgm:pt>
    <dgm:pt modelId="{E3EF96C3-C6EC-C842-A9CF-3B1A80B582E4}" type="parTrans" cxnId="{FC5CDF62-DDDB-3E4C-97B1-E4F08EE09C01}">
      <dgm:prSet/>
      <dgm:spPr/>
      <dgm:t>
        <a:bodyPr/>
        <a:lstStyle/>
        <a:p>
          <a:endParaRPr lang="en-US"/>
        </a:p>
      </dgm:t>
    </dgm:pt>
    <dgm:pt modelId="{795986FF-AE3F-E842-B057-B1A0842D4AC1}" type="sibTrans" cxnId="{FC5CDF62-DDDB-3E4C-97B1-E4F08EE09C01}">
      <dgm:prSet/>
      <dgm:spPr/>
      <dgm:t>
        <a:bodyPr/>
        <a:lstStyle/>
        <a:p>
          <a:endParaRPr lang="en-US"/>
        </a:p>
      </dgm:t>
    </dgm:pt>
    <dgm:pt modelId="{62280CBD-8D66-7242-97B2-803ED90B60F1}" type="pres">
      <dgm:prSet presAssocID="{F3EADED8-C625-3B4D-871B-4491C5E1E9DA}" presName="Name0" presStyleCnt="0">
        <dgm:presLayoutVars>
          <dgm:dir/>
          <dgm:animLvl val="lvl"/>
          <dgm:resizeHandles val="exact"/>
        </dgm:presLayoutVars>
      </dgm:prSet>
      <dgm:spPr/>
    </dgm:pt>
    <dgm:pt modelId="{1FEF6CEC-C1AF-2E40-A666-C8EE231DF504}" type="pres">
      <dgm:prSet presAssocID="{80298D3C-0357-9645-B3B2-289DEB12E26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24E8549-27D4-DB42-B6A3-C7E065ACF4D1}" type="pres">
      <dgm:prSet presAssocID="{F5D2CA74-8A90-FF43-B69B-3F3B013B66BF}" presName="parTxOnlySpace" presStyleCnt="0"/>
      <dgm:spPr/>
    </dgm:pt>
    <dgm:pt modelId="{1366153F-C122-0340-ABC7-466FD33088AC}" type="pres">
      <dgm:prSet presAssocID="{549F38C1-9993-C74B-80C9-B64E25FD766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DBB110F-AD5E-1642-BA6A-E2DF7058F404}" type="pres">
      <dgm:prSet presAssocID="{EE90A9C5-5A30-D74A-94C3-15DA83234343}" presName="parTxOnlySpace" presStyleCnt="0"/>
      <dgm:spPr/>
    </dgm:pt>
    <dgm:pt modelId="{045DDD2D-48AA-EE43-A8E3-07E10EA9C682}" type="pres">
      <dgm:prSet presAssocID="{2DE3D394-8274-0E4B-B7B7-7B8A9CC2C26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1E5243A-852E-884F-B2AD-DE45E4F42A91}" type="pres">
      <dgm:prSet presAssocID="{34A37283-4375-4849-93A6-C41AB3097FA2}" presName="parTxOnlySpace" presStyleCnt="0"/>
      <dgm:spPr/>
    </dgm:pt>
    <dgm:pt modelId="{2107B90F-AF99-FF4D-BAD0-E24DB5CF3C53}" type="pres">
      <dgm:prSet presAssocID="{E3FFBB4C-9F02-8146-9942-0B020B0A043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BB0266C-18FF-6E4B-B752-8407E0E65602}" type="pres">
      <dgm:prSet presAssocID="{D544D4E3-1895-C94B-9305-D2D19CF7E839}" presName="parTxOnlySpace" presStyleCnt="0"/>
      <dgm:spPr/>
    </dgm:pt>
    <dgm:pt modelId="{C129C107-5E96-234C-A36C-36CBFD97AF37}" type="pres">
      <dgm:prSet presAssocID="{77DF2A6C-E847-9849-972A-902914192E9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58B2032-6922-5C4E-B12A-751EDA82975B}" type="presOf" srcId="{E3FFBB4C-9F02-8146-9942-0B020B0A0433}" destId="{2107B90F-AF99-FF4D-BAD0-E24DB5CF3C53}" srcOrd="0" destOrd="0" presId="urn:microsoft.com/office/officeart/2005/8/layout/chevron1"/>
    <dgm:cxn modelId="{BC3F923D-1CFD-4541-9FFE-563786027CDC}" type="presOf" srcId="{549F38C1-9993-C74B-80C9-B64E25FD7666}" destId="{1366153F-C122-0340-ABC7-466FD33088AC}" srcOrd="0" destOrd="0" presId="urn:microsoft.com/office/officeart/2005/8/layout/chevron1"/>
    <dgm:cxn modelId="{D225B957-3CA1-EF4E-BB91-49441BB33ED8}" srcId="{F3EADED8-C625-3B4D-871B-4491C5E1E9DA}" destId="{80298D3C-0357-9645-B3B2-289DEB12E26C}" srcOrd="0" destOrd="0" parTransId="{85B05CDB-8F2F-B440-A665-084FF9A08C1B}" sibTransId="{F5D2CA74-8A90-FF43-B69B-3F3B013B66BF}"/>
    <dgm:cxn modelId="{D10F8F59-6628-3F48-9332-CE7FFEBE5A84}" type="presOf" srcId="{80298D3C-0357-9645-B3B2-289DEB12E26C}" destId="{1FEF6CEC-C1AF-2E40-A666-C8EE231DF504}" srcOrd="0" destOrd="0" presId="urn:microsoft.com/office/officeart/2005/8/layout/chevron1"/>
    <dgm:cxn modelId="{6023EE5B-C268-E647-AD4C-D97CD51C9264}" type="presOf" srcId="{F3EADED8-C625-3B4D-871B-4491C5E1E9DA}" destId="{62280CBD-8D66-7242-97B2-803ED90B60F1}" srcOrd="0" destOrd="0" presId="urn:microsoft.com/office/officeart/2005/8/layout/chevron1"/>
    <dgm:cxn modelId="{FC5CDF62-DDDB-3E4C-97B1-E4F08EE09C01}" srcId="{F3EADED8-C625-3B4D-871B-4491C5E1E9DA}" destId="{77DF2A6C-E847-9849-972A-902914192E90}" srcOrd="4" destOrd="0" parTransId="{E3EF96C3-C6EC-C842-A9CF-3B1A80B582E4}" sibTransId="{795986FF-AE3F-E842-B057-B1A0842D4AC1}"/>
    <dgm:cxn modelId="{6DCC636F-53D6-B845-90F5-21172ED6EB7B}" srcId="{F3EADED8-C625-3B4D-871B-4491C5E1E9DA}" destId="{549F38C1-9993-C74B-80C9-B64E25FD7666}" srcOrd="1" destOrd="0" parTransId="{0C0E5B7B-66AB-5F49-81CD-FD3A24D82815}" sibTransId="{EE90A9C5-5A30-D74A-94C3-15DA83234343}"/>
    <dgm:cxn modelId="{29F1477B-949B-6943-9A9B-FB1D244584EE}" srcId="{F3EADED8-C625-3B4D-871B-4491C5E1E9DA}" destId="{E3FFBB4C-9F02-8146-9942-0B020B0A0433}" srcOrd="3" destOrd="0" parTransId="{BC6D49CC-1D80-914A-8A8E-151DA232588A}" sibTransId="{D544D4E3-1895-C94B-9305-D2D19CF7E839}"/>
    <dgm:cxn modelId="{AC6CE17D-8BBB-D445-BB38-C886C4192274}" type="presOf" srcId="{77DF2A6C-E847-9849-972A-902914192E90}" destId="{C129C107-5E96-234C-A36C-36CBFD97AF37}" srcOrd="0" destOrd="0" presId="urn:microsoft.com/office/officeart/2005/8/layout/chevron1"/>
    <dgm:cxn modelId="{BBE26499-17DA-9344-AD26-CAF4F8EE3752}" srcId="{F3EADED8-C625-3B4D-871B-4491C5E1E9DA}" destId="{2DE3D394-8274-0E4B-B7B7-7B8A9CC2C268}" srcOrd="2" destOrd="0" parTransId="{75BAA8EB-1608-014B-A355-B1BC48F66F2D}" sibTransId="{34A37283-4375-4849-93A6-C41AB3097FA2}"/>
    <dgm:cxn modelId="{6232EEC1-5B8A-5447-8660-C25963EFD87D}" type="presOf" srcId="{2DE3D394-8274-0E4B-B7B7-7B8A9CC2C268}" destId="{045DDD2D-48AA-EE43-A8E3-07E10EA9C682}" srcOrd="0" destOrd="0" presId="urn:microsoft.com/office/officeart/2005/8/layout/chevron1"/>
    <dgm:cxn modelId="{3BB4415F-5722-CD40-9009-C591ECBB942C}" type="presParOf" srcId="{62280CBD-8D66-7242-97B2-803ED90B60F1}" destId="{1FEF6CEC-C1AF-2E40-A666-C8EE231DF504}" srcOrd="0" destOrd="0" presId="urn:microsoft.com/office/officeart/2005/8/layout/chevron1"/>
    <dgm:cxn modelId="{54BDF695-EE3F-DE4D-9CD0-D3825A961CC2}" type="presParOf" srcId="{62280CBD-8D66-7242-97B2-803ED90B60F1}" destId="{624E8549-27D4-DB42-B6A3-C7E065ACF4D1}" srcOrd="1" destOrd="0" presId="urn:microsoft.com/office/officeart/2005/8/layout/chevron1"/>
    <dgm:cxn modelId="{DF4E00C8-A7CE-5B43-A088-8A4012D62AF7}" type="presParOf" srcId="{62280CBD-8D66-7242-97B2-803ED90B60F1}" destId="{1366153F-C122-0340-ABC7-466FD33088AC}" srcOrd="2" destOrd="0" presId="urn:microsoft.com/office/officeart/2005/8/layout/chevron1"/>
    <dgm:cxn modelId="{3D5EC7C6-C5D6-2D4A-974B-3A029D13F9DD}" type="presParOf" srcId="{62280CBD-8D66-7242-97B2-803ED90B60F1}" destId="{EDBB110F-AD5E-1642-BA6A-E2DF7058F404}" srcOrd="3" destOrd="0" presId="urn:microsoft.com/office/officeart/2005/8/layout/chevron1"/>
    <dgm:cxn modelId="{FDE8F701-63F2-E74B-B78E-1D29BDAD0A1F}" type="presParOf" srcId="{62280CBD-8D66-7242-97B2-803ED90B60F1}" destId="{045DDD2D-48AA-EE43-A8E3-07E10EA9C682}" srcOrd="4" destOrd="0" presId="urn:microsoft.com/office/officeart/2005/8/layout/chevron1"/>
    <dgm:cxn modelId="{ABFD6A13-B609-164D-9977-8AFC003E302D}" type="presParOf" srcId="{62280CBD-8D66-7242-97B2-803ED90B60F1}" destId="{B1E5243A-852E-884F-B2AD-DE45E4F42A91}" srcOrd="5" destOrd="0" presId="urn:microsoft.com/office/officeart/2005/8/layout/chevron1"/>
    <dgm:cxn modelId="{667A5C78-D994-014B-82F2-D3B99193330F}" type="presParOf" srcId="{62280CBD-8D66-7242-97B2-803ED90B60F1}" destId="{2107B90F-AF99-FF4D-BAD0-E24DB5CF3C53}" srcOrd="6" destOrd="0" presId="urn:microsoft.com/office/officeart/2005/8/layout/chevron1"/>
    <dgm:cxn modelId="{DC730D1D-DF36-4F46-BE08-280190A327FC}" type="presParOf" srcId="{62280CBD-8D66-7242-97B2-803ED90B60F1}" destId="{7BB0266C-18FF-6E4B-B752-8407E0E65602}" srcOrd="7" destOrd="0" presId="urn:microsoft.com/office/officeart/2005/8/layout/chevron1"/>
    <dgm:cxn modelId="{6DAA1518-DE32-8E43-A90E-5CDECDA4BEEF}" type="presParOf" srcId="{62280CBD-8D66-7242-97B2-803ED90B60F1}" destId="{C129C107-5E96-234C-A36C-36CBFD97AF3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F6CEC-C1AF-2E40-A666-C8EE231DF504}">
      <dsp:nvSpPr>
        <dsp:cNvPr id="0" name=""/>
        <dsp:cNvSpPr/>
      </dsp:nvSpPr>
      <dsp:spPr>
        <a:xfrm>
          <a:off x="2173" y="323326"/>
          <a:ext cx="1934275" cy="77371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Product</a:t>
          </a:r>
        </a:p>
      </dsp:txBody>
      <dsp:txXfrm>
        <a:off x="389028" y="323326"/>
        <a:ext cx="1160565" cy="773710"/>
      </dsp:txXfrm>
    </dsp:sp>
    <dsp:sp modelId="{1366153F-C122-0340-ABC7-466FD33088AC}">
      <dsp:nvSpPr>
        <dsp:cNvPr id="0" name=""/>
        <dsp:cNvSpPr/>
      </dsp:nvSpPr>
      <dsp:spPr>
        <a:xfrm>
          <a:off x="1743021" y="323326"/>
          <a:ext cx="1934275" cy="77371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Customer Service</a:t>
          </a:r>
        </a:p>
      </dsp:txBody>
      <dsp:txXfrm>
        <a:off x="2129876" y="323326"/>
        <a:ext cx="1160565" cy="773710"/>
      </dsp:txXfrm>
    </dsp:sp>
    <dsp:sp modelId="{045DDD2D-48AA-EE43-A8E3-07E10EA9C682}">
      <dsp:nvSpPr>
        <dsp:cNvPr id="0" name=""/>
        <dsp:cNvSpPr/>
      </dsp:nvSpPr>
      <dsp:spPr>
        <a:xfrm>
          <a:off x="3483868" y="323326"/>
          <a:ext cx="1934275" cy="7737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Supply Chain</a:t>
          </a:r>
        </a:p>
      </dsp:txBody>
      <dsp:txXfrm>
        <a:off x="3870723" y="323326"/>
        <a:ext cx="1160565" cy="773710"/>
      </dsp:txXfrm>
    </dsp:sp>
    <dsp:sp modelId="{2107B90F-AF99-FF4D-BAD0-E24DB5CF3C53}">
      <dsp:nvSpPr>
        <dsp:cNvPr id="0" name=""/>
        <dsp:cNvSpPr/>
      </dsp:nvSpPr>
      <dsp:spPr>
        <a:xfrm>
          <a:off x="5224716" y="323326"/>
          <a:ext cx="1934275" cy="77371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Patient Safety</a:t>
          </a:r>
        </a:p>
      </dsp:txBody>
      <dsp:txXfrm>
        <a:off x="5611571" y="323326"/>
        <a:ext cx="1160565" cy="773710"/>
      </dsp:txXfrm>
    </dsp:sp>
    <dsp:sp modelId="{C129C107-5E96-234C-A36C-36CBFD97AF37}">
      <dsp:nvSpPr>
        <dsp:cNvPr id="0" name=""/>
        <dsp:cNvSpPr/>
      </dsp:nvSpPr>
      <dsp:spPr>
        <a:xfrm>
          <a:off x="6965564" y="323326"/>
          <a:ext cx="1934275" cy="77371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Backoffice Operations</a:t>
          </a:r>
        </a:p>
      </dsp:txBody>
      <dsp:txXfrm>
        <a:off x="7352419" y="323326"/>
        <a:ext cx="1160565" cy="773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</a:rPr>
              <a:pPr marL="0" marR="0" lvl="0" indent="0" algn="l" defTabSz="9146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06768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A99C11-EA5C-B1EC-B3D8-B56923BE156F}"/>
              </a:ext>
            </a:extLst>
          </p:cNvPr>
          <p:cNvSpPr/>
          <p:nvPr userDrawn="1"/>
        </p:nvSpPr>
        <p:spPr bwMode="auto">
          <a:xfrm flipH="1">
            <a:off x="12195363" y="-1"/>
            <a:ext cx="12191812" cy="13715998"/>
          </a:xfrm>
          <a:prstGeom prst="rect">
            <a:avLst/>
          </a:prstGeom>
          <a:solidFill>
            <a:srgbClr val="ED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657D6-E52D-B828-D382-686B1F90ED59}"/>
              </a:ext>
            </a:extLst>
          </p:cNvPr>
          <p:cNvSpPr/>
          <p:nvPr userDrawn="1"/>
        </p:nvSpPr>
        <p:spPr bwMode="auto">
          <a:xfrm>
            <a:off x="574677" y="2"/>
            <a:ext cx="3044422" cy="186416"/>
          </a:xfrm>
          <a:prstGeom prst="rect">
            <a:avLst/>
          </a:prstGeom>
          <a:solidFill>
            <a:schemeClr val="accent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828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9C8E6-C150-49BE-4D12-F2462DE1ACD2}"/>
              </a:ext>
            </a:extLst>
          </p:cNvPr>
          <p:cNvSpPr txBox="1"/>
          <p:nvPr userDrawn="1"/>
        </p:nvSpPr>
        <p:spPr>
          <a:xfrm>
            <a:off x="676936" y="13065111"/>
            <a:ext cx="758036" cy="3918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10000"/>
              </a:lnSpc>
              <a:spcBef>
                <a:spcPts val="3000"/>
              </a:spcBef>
            </a:pPr>
            <a:fld id="{5703191B-A4A8-4141-A229-4AAA1EA5695E}" type="slidenum">
              <a:rPr lang="en-US" sz="1800" b="1" i="0" kern="1200" smtClean="0">
                <a:solidFill>
                  <a:schemeClr val="accent6"/>
                </a:solidFill>
                <a:latin typeface="IBM Plex Sans Light" panose="020B0403050203000203" pitchFamily="34" charset="0"/>
                <a:ea typeface="IBM Plex Sans" charset="0"/>
                <a:cs typeface="IBM Plex Sans" charset="0"/>
              </a:rPr>
              <a:pPr algn="l">
                <a:lnSpc>
                  <a:spcPct val="110000"/>
                </a:lnSpc>
                <a:spcBef>
                  <a:spcPts val="3000"/>
                </a:spcBef>
              </a:pPr>
              <a:t>‹#›</a:t>
            </a:fld>
            <a:endParaRPr lang="en-US" sz="1800" b="1" i="0" kern="1200">
              <a:solidFill>
                <a:schemeClr val="accent6"/>
              </a:solidFill>
              <a:latin typeface="IBM Plex Sans Light" panose="020B04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7B3E8-C792-B898-19CE-75DF4A3FF75C}"/>
              </a:ext>
            </a:extLst>
          </p:cNvPr>
          <p:cNvSpPr txBox="1">
            <a:spLocks/>
          </p:cNvSpPr>
          <p:nvPr userDrawn="1"/>
        </p:nvSpPr>
        <p:spPr>
          <a:xfrm>
            <a:off x="1434973" y="13078471"/>
            <a:ext cx="2855854" cy="365086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defTabSz="685800">
              <a:defRPr sz="800" b="0" i="0">
                <a:solidFill>
                  <a:srgbClr val="8D8D8D"/>
                </a:solidFill>
                <a:latin typeface="IBM Plex Sans Light" panose="020B0403050203000203" pitchFamily="34" charset="0"/>
                <a:ea typeface="IBM Plex Sans" charset="0"/>
                <a:cs typeface="IBM Plex Sans" charset="0"/>
              </a:defRPr>
            </a:lvl1pPr>
            <a:lvl2pPr marL="342900" defTabSz="685800">
              <a:defRPr sz="1350"/>
            </a:lvl2pPr>
            <a:lvl3pPr marL="685800" defTabSz="685800">
              <a:defRPr sz="1350"/>
            </a:lvl3pPr>
            <a:lvl4pPr marL="1028700" defTabSz="685800">
              <a:defRPr sz="1350"/>
            </a:lvl4pPr>
            <a:lvl5pPr marL="1371600" defTabSz="685800">
              <a:defRPr sz="1350"/>
            </a:lvl5pPr>
            <a:lvl6pPr marL="1714500" defTabSz="685800">
              <a:defRPr sz="1350"/>
            </a:lvl6pPr>
            <a:lvl7pPr marL="2057400" defTabSz="685800">
              <a:defRPr sz="1350"/>
            </a:lvl7pPr>
            <a:lvl8pPr marL="2400300" defTabSz="685800">
              <a:defRPr sz="1350"/>
            </a:lvl8pPr>
            <a:lvl9pPr marL="2743200" defTabSz="685800">
              <a:defRPr sz="1350"/>
            </a:lvl9pPr>
          </a:lstStyle>
          <a:p>
            <a:pPr lvl="0" algn="l"/>
            <a:r>
              <a:rPr lang="en-US" sz="1600" b="0" i="0">
                <a:solidFill>
                  <a:schemeClr val="accent6"/>
                </a:solidFill>
                <a:latin typeface="IBM Plex Sans Light" panose="020B0403050203000203" pitchFamily="34" charset="0"/>
                <a:ea typeface="IBM Plex Sans" charset="0"/>
                <a:cs typeface="IBM Plex Sans" charset="0"/>
              </a:rPr>
              <a:t>© 2024 IBM Corporation</a:t>
            </a:r>
            <a:endParaRPr lang="en-US" sz="1600">
              <a:solidFill>
                <a:schemeClr val="accent6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C47FE2-0329-515F-FDDD-DA6F529173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11" t="29008" r="15414" b="29890"/>
          <a:stretch/>
        </p:blipFill>
        <p:spPr>
          <a:xfrm>
            <a:off x="22774247" y="13095934"/>
            <a:ext cx="1038252" cy="33015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E96AF6C-992C-41AF-AAA3-7018B2C5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7" y="581611"/>
            <a:ext cx="10908486" cy="924766"/>
          </a:xfrm>
        </p:spPr>
        <p:txBody>
          <a:bodyPr/>
          <a:lstStyle>
            <a:lvl1pPr>
              <a:lnSpc>
                <a:spcPct val="110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F291E362-29B3-6101-73CF-156AEDADCD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4" y="2725338"/>
            <a:ext cx="10907088" cy="964107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Picture Placeholder 6" descr="Place imagery here">
            <a:extLst>
              <a:ext uri="{FF2B5EF4-FFF2-40B4-BE49-F238E27FC236}">
                <a16:creationId xmlns:a16="http://schemas.microsoft.com/office/drawing/2014/main" id="{EC33E568-05AC-1F8A-4071-6391EAA4E8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191813" y="2"/>
            <a:ext cx="12195361" cy="6858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15310173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  <p:sldLayoutId id="2147483969" r:id="rId47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diagramQuickStyle" Target="../diagrams/quickStyle1.xml"/><Relationship Id="rId3" Type="http://schemas.openxmlformats.org/officeDocument/2006/relationships/image" Target="../media/image12.jpe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diagramColors" Target="../diagrams/colors1.xml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bm.ent.box.com/file/1841977336568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4B3D3E-F9DD-1A35-71E4-1CDF348E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FL DCF AI COE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F1DBD-6200-65EF-573F-CA58C74BF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1904472"/>
            <a:ext cx="12306808" cy="1143000"/>
          </a:xfrm>
        </p:spPr>
        <p:txBody>
          <a:bodyPr/>
          <a:lstStyle/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r>
              <a:rPr lang="en-US" sz="6000" dirty="0"/>
              <a:t>AI for Insurance and Regulatory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IBM Consulting	</a:t>
            </a:r>
          </a:p>
          <a:p>
            <a:r>
              <a:rPr lang="en-US" dirty="0"/>
              <a:t>April 21, 2025</a:t>
            </a:r>
          </a:p>
        </p:txBody>
      </p:sp>
      <p:pic>
        <p:nvPicPr>
          <p:cNvPr id="1026" name="Picture 2" descr="13 things you must know about living in Nashville, TN - 2025">
            <a:extLst>
              <a:ext uri="{FF2B5EF4-FFF2-40B4-BE49-F238E27FC236}">
                <a16:creationId xmlns:a16="http://schemas.microsoft.com/office/drawing/2014/main" id="{432B2A44-C5B0-8BC6-FD50-C89E0AA75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6" b="29218"/>
          <a:stretch/>
        </p:blipFill>
        <p:spPr bwMode="auto">
          <a:xfrm>
            <a:off x="-1" y="0"/>
            <a:ext cx="24387175" cy="923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EC8F1E-6BB3-CD09-32F3-87EFAC29AD4B}"/>
              </a:ext>
            </a:extLst>
          </p:cNvPr>
          <p:cNvSpPr txBox="1"/>
          <p:nvPr/>
        </p:nvSpPr>
        <p:spPr>
          <a:xfrm>
            <a:off x="-1666240" y="420624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pic>
        <p:nvPicPr>
          <p:cNvPr id="2" name="Picture 2" descr="TDOT Logos">
            <a:extLst>
              <a:ext uri="{FF2B5EF4-FFF2-40B4-BE49-F238E27FC236}">
                <a16:creationId xmlns:a16="http://schemas.microsoft.com/office/drawing/2014/main" id="{34965D75-A46D-4BFA-FBBE-2E09A593B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10"/>
          <a:stretch/>
        </p:blipFill>
        <p:spPr bwMode="auto">
          <a:xfrm>
            <a:off x="22354858" y="10421112"/>
            <a:ext cx="1275760" cy="14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37986-32D0-6F21-8F14-6E47CFC831F0}"/>
              </a:ext>
            </a:extLst>
          </p:cNvPr>
          <p:cNvSpPr txBox="1"/>
          <p:nvPr/>
        </p:nvSpPr>
        <p:spPr>
          <a:xfrm>
            <a:off x="22555200" y="11907520"/>
            <a:ext cx="894080" cy="545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654222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FB1BB-634F-03C4-88F9-4AEEFEF8E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301812" y="13469779"/>
            <a:ext cx="270908" cy="24622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2" name="Picture 4" descr="Agentic AI: A Comprehensive Introduction">
            <a:extLst>
              <a:ext uri="{FF2B5EF4-FFF2-40B4-BE49-F238E27FC236}">
                <a16:creationId xmlns:a16="http://schemas.microsoft.com/office/drawing/2014/main" id="{9E1577B7-C569-9CE0-5008-847A72B94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920" y="2093041"/>
            <a:ext cx="15036800" cy="105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01FAF3-CF49-C35E-58B7-2DC95E3718B9}"/>
              </a:ext>
            </a:extLst>
          </p:cNvPr>
          <p:cNvSpPr txBox="1"/>
          <p:nvPr/>
        </p:nvSpPr>
        <p:spPr>
          <a:xfrm>
            <a:off x="19553872" y="11215499"/>
            <a:ext cx="3794760" cy="76830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b="1" i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Specialty agents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21F64-6E0D-E228-A4DF-84F4B9E53B69}"/>
              </a:ext>
            </a:extLst>
          </p:cNvPr>
          <p:cNvSpPr/>
          <p:nvPr/>
        </p:nvSpPr>
        <p:spPr bwMode="auto">
          <a:xfrm>
            <a:off x="21451252" y="8826662"/>
            <a:ext cx="4121468" cy="1211580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26CE1-48C4-4D38-E0DA-FFDC9565DC8C}"/>
              </a:ext>
            </a:extLst>
          </p:cNvPr>
          <p:cNvSpPr txBox="1"/>
          <p:nvPr/>
        </p:nvSpPr>
        <p:spPr>
          <a:xfrm>
            <a:off x="568324" y="530765"/>
            <a:ext cx="12567020" cy="18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sz="66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Agentic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E8FB1-32CF-0A43-2F25-B861D21ED5D2}"/>
              </a:ext>
            </a:extLst>
          </p:cNvPr>
          <p:cNvSpPr txBox="1"/>
          <p:nvPr/>
        </p:nvSpPr>
        <p:spPr>
          <a:xfrm>
            <a:off x="891540" y="2994660"/>
            <a:ext cx="9052560" cy="7292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Agentic combines agents of agents and compounds AI and automation functionalities.</a:t>
            </a:r>
          </a:p>
          <a:p>
            <a:pPr algn="l" defTabSz="2438400">
              <a:spcBef>
                <a:spcPts val="2900"/>
              </a:spcBef>
              <a:buSzPct val="100000"/>
            </a:pPr>
            <a:r>
              <a:rPr lang="en-US" b="1" u="sng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3 points to Successful AI Conversations</a:t>
            </a:r>
          </a:p>
          <a:p>
            <a:pPr marL="742950" indent="-742950" algn="l" defTabSz="2438400">
              <a:spcBef>
                <a:spcPts val="2900"/>
              </a:spcBef>
              <a:buSzPct val="100000"/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Differentiate from the “Sea of Sameness” -&gt;“gen AI chatbot” to the right AI</a:t>
            </a:r>
          </a:p>
          <a:p>
            <a:pPr marL="742950" indent="-742950" algn="l" defTabSz="2438400">
              <a:spcBef>
                <a:spcPts val="2900"/>
              </a:spcBef>
              <a:buSzPct val="100000"/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Gen AI/RAG is ubiquitous and low value   -&gt; Business Led, Technology enabled</a:t>
            </a:r>
          </a:p>
          <a:p>
            <a:pPr marL="742950" indent="-742950" algn="l" defTabSz="2438400">
              <a:spcBef>
                <a:spcPts val="2900"/>
              </a:spcBef>
              <a:buSzPct val="100000"/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 use Case is not a solution                         -&gt; An AI Journey to scale delivers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8DFC4-60E8-E25B-D7D4-A402510D8BAD}"/>
              </a:ext>
            </a:extLst>
          </p:cNvPr>
          <p:cNvSpPr txBox="1"/>
          <p:nvPr/>
        </p:nvSpPr>
        <p:spPr>
          <a:xfrm>
            <a:off x="7360920" y="6858000"/>
            <a:ext cx="9144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118827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1EAE5-898D-DB82-569A-CE9C2F5D4F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4400" b="1" dirty="0"/>
              <a:t>How it </a:t>
            </a:r>
            <a:r>
              <a:rPr lang="en-US" sz="4800" b="1" dirty="0"/>
              <a:t>works</a:t>
            </a:r>
            <a:endParaRPr lang="en-US" sz="4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66DD-29F3-E7E0-3BD1-D263C5E6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7104888" cy="2276856"/>
          </a:xfrm>
        </p:spPr>
        <p:txBody>
          <a:bodyPr/>
          <a:lstStyle/>
          <a:p>
            <a:r>
              <a:rPr lang="en-US" dirty="0"/>
              <a:t>FDA Regulatory Submission reporting combines </a:t>
            </a:r>
            <a:r>
              <a:rPr lang="en-US" dirty="0" err="1"/>
              <a:t>significiant</a:t>
            </a:r>
            <a:r>
              <a:rPr lang="en-US" dirty="0"/>
              <a:t> amounts of clinical, safety, drug, and additional documentation and data inputs.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Automation Agents Perform:</a:t>
            </a:r>
            <a:br>
              <a:rPr lang="en-US" dirty="0"/>
            </a:br>
            <a:r>
              <a:rPr lang="en-US" sz="2800" dirty="0"/>
              <a:t>1. Evaluate inputs (documents, data, </a:t>
            </a:r>
            <a:r>
              <a:rPr lang="en-US" sz="2800" dirty="0" err="1"/>
              <a:t>etc</a:t>
            </a:r>
            <a:r>
              <a:rPr lang="en-US" sz="2800" dirty="0"/>
              <a:t>…)</a:t>
            </a:r>
            <a:br>
              <a:rPr lang="en-US" sz="2800" dirty="0"/>
            </a:br>
            <a:r>
              <a:rPr lang="en-US" sz="2800" dirty="0"/>
              <a:t>2. Understand, evaluate, interpret content across documents + inputs</a:t>
            </a:r>
            <a:br>
              <a:rPr lang="en-US" sz="2800" dirty="0"/>
            </a:br>
            <a:r>
              <a:rPr lang="en-US" sz="2800" dirty="0"/>
              <a:t>3. Respond to output requirements</a:t>
            </a:r>
            <a:br>
              <a:rPr lang="en-US" sz="2800" dirty="0"/>
            </a:br>
            <a:r>
              <a:rPr lang="en-US" sz="2800" dirty="0"/>
              <a:t>4. Organize</a:t>
            </a:r>
            <a:br>
              <a:rPr lang="en-US" sz="2800" dirty="0"/>
            </a:br>
            <a:r>
              <a:rPr lang="en-US" sz="2800" dirty="0"/>
              <a:t>5. Generate output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D501D-AD07-5D27-E112-9D42F7BD9F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7589" y="1386808"/>
            <a:ext cx="4953000" cy="5145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E258E-54A7-92FA-0413-37A5EB24A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239" y="7419532"/>
            <a:ext cx="4959350" cy="5145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EED607-16EC-8CE7-F4BC-F304594701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344752" y="4381500"/>
            <a:ext cx="4953000" cy="495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07A08-647B-8944-8F57-D1B9EABB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AC70D-193D-06B3-D39E-08AA795FE660}"/>
              </a:ext>
            </a:extLst>
          </p:cNvPr>
          <p:cNvSpPr txBox="1"/>
          <p:nvPr/>
        </p:nvSpPr>
        <p:spPr>
          <a:xfrm>
            <a:off x="8271239" y="784524"/>
            <a:ext cx="2255520" cy="57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Input 1: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E188A-034B-3DB2-0A51-E0B5AB7EA51E}"/>
              </a:ext>
            </a:extLst>
          </p:cNvPr>
          <p:cNvSpPr txBox="1"/>
          <p:nvPr/>
        </p:nvSpPr>
        <p:spPr>
          <a:xfrm>
            <a:off x="8277589" y="6848826"/>
            <a:ext cx="2255520" cy="57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Input 2: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724312-8EA8-9896-851B-81AA9B44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378" y="5674415"/>
            <a:ext cx="4499754" cy="2367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4BA946-91E2-6EC4-4DCB-F5DA7C94790A}"/>
              </a:ext>
            </a:extLst>
          </p:cNvPr>
          <p:cNvSpPr txBox="1"/>
          <p:nvPr/>
        </p:nvSpPr>
        <p:spPr>
          <a:xfrm>
            <a:off x="16134080" y="1347216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58BB1-B9B9-1F00-B528-D5CF667EEB09}"/>
              </a:ext>
            </a:extLst>
          </p:cNvPr>
          <p:cNvSpPr txBox="1"/>
          <p:nvPr/>
        </p:nvSpPr>
        <p:spPr>
          <a:xfrm>
            <a:off x="18344752" y="3673998"/>
            <a:ext cx="2255520" cy="57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CE685-7AF3-DB52-B0CF-A7F212FA9552}"/>
              </a:ext>
            </a:extLst>
          </p:cNvPr>
          <p:cNvSpPr txBox="1"/>
          <p:nvPr/>
        </p:nvSpPr>
        <p:spPr>
          <a:xfrm>
            <a:off x="18344752" y="9927193"/>
            <a:ext cx="4953000" cy="570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sz="28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Characteristics:</a:t>
            </a:r>
          </a:p>
          <a:p>
            <a:pPr marL="457200" indent="-457200" algn="l" defTabSz="2438400">
              <a:spcBef>
                <a:spcPts val="2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Numbers are calculated</a:t>
            </a:r>
          </a:p>
          <a:p>
            <a:pPr marL="457200" indent="-457200" algn="l" defTabSz="2438400">
              <a:spcBef>
                <a:spcPts val="2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Narratives are based on evaluation and interpretation of inputs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3228B4-2DFD-8FC8-2E3E-1908DC990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141" y="4309297"/>
            <a:ext cx="5403699" cy="52521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952390-245B-7094-FF99-21EFF872A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239" y="7421120"/>
            <a:ext cx="4959350" cy="5421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B753F8-AD5D-C355-36D5-EC7EE30F6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788" y="1338930"/>
            <a:ext cx="4849803" cy="5421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88238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FD6978DC-ECAC-6DDC-F1FA-5789B3319297}"/>
              </a:ext>
            </a:extLst>
          </p:cNvPr>
          <p:cNvSpPr>
            <a:spLocks noChangeAspect="1"/>
          </p:cNvSpPr>
          <p:nvPr/>
        </p:nvSpPr>
        <p:spPr bwMode="auto">
          <a:xfrm>
            <a:off x="5284494" y="8968997"/>
            <a:ext cx="1184198" cy="1184986"/>
          </a:xfrm>
          <a:prstGeom prst="ellipse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288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DE" sz="2100" dirty="0"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C28CF-35CF-10C5-11D8-54CF01AC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4" y="1733738"/>
            <a:ext cx="12552045" cy="924766"/>
          </a:xfrm>
        </p:spPr>
        <p:txBody>
          <a:bodyPr/>
          <a:lstStyle/>
          <a:p>
            <a:r>
              <a:rPr lang="en-US" sz="4800" b="1" dirty="0">
                <a:solidFill>
                  <a:srgbClr val="000000"/>
                </a:solidFill>
              </a:rPr>
              <a:t>Gen AI-based Content Authoring</a:t>
            </a:r>
            <a:endParaRPr lang="en-GB" sz="4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C9E65-714E-68AD-C911-F5DA5D2BA6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defTabSz="3293544">
              <a:defRPr/>
            </a:pPr>
            <a:r>
              <a:rPr lang="en-GB" dirty="0">
                <a:solidFill>
                  <a:schemeClr val="accent1"/>
                </a:solidFill>
                <a:latin typeface="IBM Plex Sans Light" panose="020B0403050203000203" pitchFamily="34" charset="0"/>
              </a:rPr>
              <a:t>IBM is working with a Large Life Science Company to accelerate the creation of documents for regulatory submission. Using GenAI trained on company data, we have delivered a first of a kind </a:t>
            </a:r>
            <a:r>
              <a:rPr lang="en-GB" dirty="0" err="1">
                <a:solidFill>
                  <a:schemeClr val="accent1"/>
                </a:solidFill>
                <a:latin typeface="IBM Plex Sans Light" panose="020B0403050203000203" pitchFamily="34" charset="0"/>
              </a:rPr>
              <a:t>GxP</a:t>
            </a:r>
            <a:r>
              <a:rPr lang="en-GB" dirty="0">
                <a:solidFill>
                  <a:schemeClr val="accent1"/>
                </a:solidFill>
                <a:latin typeface="IBM Plex Sans Light" panose="020B0403050203000203" pitchFamily="34" charset="0"/>
              </a:rPr>
              <a:t>-Validated solution to automate the creation of a high-quality working draft of key sections of the regulatory submission, resulting in 50-75 % cycle time reduction, </a:t>
            </a:r>
            <a:r>
              <a:rPr lang="en-GB" i="1" u="sng" dirty="0">
                <a:solidFill>
                  <a:schemeClr val="accent1"/>
                </a:solidFill>
                <a:latin typeface="IBM Plex Sans Light" panose="020B0403050203000203" pitchFamily="34" charset="0"/>
              </a:rPr>
              <a:t>from 7-9 months to 2-3 months</a:t>
            </a:r>
            <a:r>
              <a:rPr lang="en-GB" dirty="0">
                <a:solidFill>
                  <a:schemeClr val="accent1"/>
                </a:solidFill>
                <a:latin typeface="IBM Plex Sans Light" panose="020B0403050203000203" pitchFamily="34" charset="0"/>
              </a:rPr>
              <a:t>.</a:t>
            </a:r>
            <a:endParaRPr lang="en-GB" dirty="0">
              <a:solidFill>
                <a:schemeClr val="tx1"/>
              </a:solidFill>
              <a:latin typeface="IBM Plex Sans Light" panose="020B0403050203000203" pitchFamily="34" charset="0"/>
            </a:endParaRPr>
          </a:p>
          <a:p>
            <a:pPr defTabSz="3293544">
              <a:spcBef>
                <a:spcPts val="1800"/>
              </a:spcBef>
              <a:defRPr/>
            </a:pPr>
            <a:r>
              <a:rPr lang="en-US" b="1" dirty="0">
                <a:solidFill>
                  <a:schemeClr val="tx1"/>
                </a:solidFill>
                <a:sym typeface="IBM Plex Sans"/>
              </a:rPr>
              <a:t>Challenge</a:t>
            </a:r>
          </a:p>
          <a:p>
            <a:pPr defTabSz="3293544">
              <a:spcBef>
                <a:spcPts val="600"/>
              </a:spcBef>
              <a:defRPr/>
            </a:pPr>
            <a:r>
              <a:rPr lang="en-GB" dirty="0">
                <a:solidFill>
                  <a:schemeClr val="tx1"/>
                </a:solidFill>
                <a:sym typeface="IBM Plex Sans"/>
              </a:rPr>
              <a:t>Thousands of documents are manually written between completion of clinical trials and submission of a new drug/therapy/vaccine application to Health Authorities before they are approved for use.  Regulatory submission documents require manual and time-consuming summarisation of product and process information from many data sources. This is a labour-intensive activity requiring skilled professionals.</a:t>
            </a:r>
          </a:p>
          <a:p>
            <a:pPr defTabSz="3293544">
              <a:spcBef>
                <a:spcPts val="1800"/>
              </a:spcBef>
              <a:defRPr/>
            </a:pPr>
            <a:r>
              <a:rPr lang="en-US" b="1" dirty="0">
                <a:solidFill>
                  <a:schemeClr val="tx1"/>
                </a:solidFill>
                <a:sym typeface="IBM Plex Sans"/>
              </a:rPr>
              <a:t>Approach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2" descr="A picture containing indoor, person, wall&#10;&#10;Description automatically generated">
            <a:extLst>
              <a:ext uri="{FF2B5EF4-FFF2-40B4-BE49-F238E27FC236}">
                <a16:creationId xmlns:a16="http://schemas.microsoft.com/office/drawing/2014/main" id="{DD538394-0870-85A6-7D80-F7173EBD5F16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B99C4-640F-69D8-9D51-783A96C8BCCF}"/>
              </a:ext>
            </a:extLst>
          </p:cNvPr>
          <p:cNvSpPr txBox="1"/>
          <p:nvPr/>
        </p:nvSpPr>
        <p:spPr>
          <a:xfrm>
            <a:off x="12693480" y="8277325"/>
            <a:ext cx="547411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800">
              <a:defRPr/>
            </a:pPr>
            <a:r>
              <a:rPr lang="en-GB" sz="6400">
                <a:solidFill>
                  <a:srgbClr val="0A61FD"/>
                </a:solidFill>
                <a:latin typeface="IBM Plex Sans Light"/>
                <a:sym typeface="IBM Plex Sans Light"/>
              </a:rPr>
              <a:t>50-75% </a:t>
            </a:r>
          </a:p>
          <a:p>
            <a:pPr defTabSz="1828800">
              <a:defRPr/>
            </a:pPr>
            <a:r>
              <a:rPr lang="en-GB" sz="2800">
                <a:solidFill>
                  <a:srgbClr val="000000"/>
                </a:solidFill>
                <a:latin typeface="IBM Plex Sans Light"/>
                <a:sym typeface="IBM Plex Sans Light"/>
              </a:rPr>
              <a:t>reduction in cycle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746E0-940C-E416-448F-54A95DF41323}"/>
              </a:ext>
            </a:extLst>
          </p:cNvPr>
          <p:cNvSpPr txBox="1"/>
          <p:nvPr/>
        </p:nvSpPr>
        <p:spPr>
          <a:xfrm>
            <a:off x="18843178" y="8253117"/>
            <a:ext cx="496792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800">
              <a:defRPr/>
            </a:pPr>
            <a:r>
              <a:rPr lang="en-GB" sz="6400">
                <a:solidFill>
                  <a:srgbClr val="0A61FD"/>
                </a:solidFill>
                <a:latin typeface="IBM Plex Sans Light"/>
                <a:sym typeface="IBM Plex Sans Light"/>
              </a:rPr>
              <a:t>70-90% </a:t>
            </a:r>
          </a:p>
          <a:p>
            <a:pPr defTabSz="1828800">
              <a:defRPr/>
            </a:pPr>
            <a:r>
              <a:rPr lang="en-GB" sz="2800">
                <a:solidFill>
                  <a:srgbClr val="000000"/>
                </a:solidFill>
                <a:latin typeface="IBM Plex Sans Light"/>
                <a:sym typeface="IBM Plex Sans Light"/>
              </a:rPr>
              <a:t>Gen AI model coverage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56E28-F143-ECBC-83C1-804C8884ABE7}"/>
              </a:ext>
            </a:extLst>
          </p:cNvPr>
          <p:cNvSpPr txBox="1"/>
          <p:nvPr/>
        </p:nvSpPr>
        <p:spPr>
          <a:xfrm>
            <a:off x="12693475" y="10020541"/>
            <a:ext cx="115015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800">
              <a:defRPr/>
            </a:pPr>
            <a:r>
              <a:rPr lang="en-GB" sz="3200" dirty="0">
                <a:solidFill>
                  <a:srgbClr val="000000"/>
                </a:solidFill>
                <a:latin typeface="IBM Plex Sans Light"/>
                <a:sym typeface="IBM Plex Sans Light"/>
              </a:rPr>
              <a:t>Furthermore, an increase in consistency, quality, and reusability of content will drive improvements in performance across the organization, </a:t>
            </a:r>
            <a:r>
              <a:rPr lang="en-GB" sz="3200" b="1" i="1" dirty="0">
                <a:solidFill>
                  <a:srgbClr val="000000"/>
                </a:solidFill>
                <a:latin typeface="IBM Plex Sans Light"/>
                <a:sym typeface="IBM Plex Sans Light"/>
              </a:rPr>
              <a:t>driving re-use of investment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B78C9B-FAD5-C19F-846F-A3431FAD8355}"/>
              </a:ext>
            </a:extLst>
          </p:cNvPr>
          <p:cNvCxnSpPr/>
          <p:nvPr/>
        </p:nvCxnSpPr>
        <p:spPr>
          <a:xfrm>
            <a:off x="17963059" y="8277325"/>
            <a:ext cx="0" cy="1661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3BC57B-CE2A-5662-5405-9BECE2FB5D05}"/>
              </a:ext>
            </a:extLst>
          </p:cNvPr>
          <p:cNvSpPr txBox="1"/>
          <p:nvPr/>
        </p:nvSpPr>
        <p:spPr>
          <a:xfrm>
            <a:off x="12693475" y="7275897"/>
            <a:ext cx="10894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800">
              <a:defRPr/>
            </a:pPr>
            <a:r>
              <a:rPr lang="en-GB" sz="2400" b="1" dirty="0">
                <a:solidFill>
                  <a:srgbClr val="000000"/>
                </a:solidFill>
                <a:latin typeface="IBM Plex Sans Light"/>
                <a:sym typeface="IBM Plex Sans Light"/>
              </a:rPr>
              <a:t>Business Outcomes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DE834-6874-DD0B-BA5F-E296CA56FC9C}"/>
              </a:ext>
            </a:extLst>
          </p:cNvPr>
          <p:cNvSpPr txBox="1"/>
          <p:nvPr/>
        </p:nvSpPr>
        <p:spPr>
          <a:xfrm>
            <a:off x="2888385" y="10549067"/>
            <a:ext cx="1694716" cy="161582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1829380">
              <a:defRPr/>
            </a:pPr>
            <a:r>
              <a:rPr lang="en-US" sz="2100" dirty="0">
                <a:solidFill>
                  <a:srgbClr val="000000"/>
                </a:solidFill>
                <a:latin typeface="IBM Plex Sans Light"/>
              </a:rPr>
              <a:t>Map data sources to eCTD document sections</a:t>
            </a:r>
            <a:endParaRPr lang="en-DE" sz="2100" dirty="0">
              <a:solidFill>
                <a:srgbClr val="FEFFFF"/>
              </a:solidFill>
              <a:latin typeface="IBM Plex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618D2-CB6F-C783-E970-7FEAB4E26423}"/>
              </a:ext>
            </a:extLst>
          </p:cNvPr>
          <p:cNvSpPr txBox="1"/>
          <p:nvPr/>
        </p:nvSpPr>
        <p:spPr>
          <a:xfrm>
            <a:off x="609768" y="10549066"/>
            <a:ext cx="2049410" cy="129266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1829380">
              <a:defRPr/>
            </a:pPr>
            <a:r>
              <a:rPr lang="en-US" sz="2100" dirty="0">
                <a:solidFill>
                  <a:srgbClr val="000000"/>
                </a:solidFill>
                <a:latin typeface="IBM Plex Sans Light"/>
              </a:rPr>
              <a:t>Define future state transformed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3A636-9C22-583A-7F08-502184B6F8FA}"/>
              </a:ext>
            </a:extLst>
          </p:cNvPr>
          <p:cNvSpPr txBox="1"/>
          <p:nvPr/>
        </p:nvSpPr>
        <p:spPr>
          <a:xfrm>
            <a:off x="7267729" y="10549067"/>
            <a:ext cx="2340000" cy="193899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1829380">
              <a:defRPr/>
            </a:pPr>
            <a:r>
              <a:rPr lang="en-US" sz="2100" dirty="0">
                <a:solidFill>
                  <a:srgbClr val="000000"/>
                </a:solidFill>
                <a:latin typeface="IBM Plex Sans Light"/>
              </a:rPr>
              <a:t>Integrate the </a:t>
            </a:r>
            <a:r>
              <a:rPr lang="en-US" sz="2100" dirty="0" err="1">
                <a:solidFill>
                  <a:srgbClr val="000000"/>
                </a:solidFill>
                <a:latin typeface="IBM Plex Sans Light"/>
              </a:rPr>
              <a:t>GenAI</a:t>
            </a:r>
            <a:r>
              <a:rPr lang="en-US" sz="2100" dirty="0">
                <a:solidFill>
                  <a:srgbClr val="000000"/>
                </a:solidFill>
                <a:latin typeface="IBM Plex Sans Light"/>
              </a:rPr>
              <a:t> automation solution with existing regulatory systems (Veeva Vault)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6B7A4-D83B-D659-8977-63BE6A740EE0}"/>
              </a:ext>
            </a:extLst>
          </p:cNvPr>
          <p:cNvSpPr txBox="1"/>
          <p:nvPr/>
        </p:nvSpPr>
        <p:spPr>
          <a:xfrm>
            <a:off x="9782349" y="10549066"/>
            <a:ext cx="2340000" cy="161582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1829380">
              <a:defRPr/>
            </a:pPr>
            <a:r>
              <a:rPr lang="en-US" sz="2100" dirty="0">
                <a:solidFill>
                  <a:srgbClr val="000000"/>
                </a:solidFill>
                <a:latin typeface="IBM Plex Sans Light"/>
              </a:rPr>
              <a:t>Incorporate business user feedback into iterative authoring and learning.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A378A95A-F7F3-649B-9F0C-E7B1150F8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0737" y="9256688"/>
            <a:ext cx="609600" cy="6096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AEC68BC-E06E-F50E-A4BF-F64A64C21B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36387" y="6700800"/>
            <a:ext cx="914400" cy="9144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44BD750-69A0-A0D0-7E12-5340DD9435C1}"/>
              </a:ext>
            </a:extLst>
          </p:cNvPr>
          <p:cNvSpPr>
            <a:spLocks noChangeAspect="1"/>
          </p:cNvSpPr>
          <p:nvPr/>
        </p:nvSpPr>
        <p:spPr bwMode="auto">
          <a:xfrm>
            <a:off x="2947132" y="8968997"/>
            <a:ext cx="1184198" cy="1184986"/>
          </a:xfrm>
          <a:prstGeom prst="ellipse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288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DE" sz="2100" dirty="0"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45A36B-6EE9-2967-C19B-DC424EEBC0B1}"/>
              </a:ext>
            </a:extLst>
          </p:cNvPr>
          <p:cNvSpPr>
            <a:spLocks noChangeAspect="1"/>
          </p:cNvSpPr>
          <p:nvPr/>
        </p:nvSpPr>
        <p:spPr bwMode="auto">
          <a:xfrm>
            <a:off x="609767" y="8968994"/>
            <a:ext cx="1184200" cy="1184988"/>
          </a:xfrm>
          <a:prstGeom prst="ellipse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288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DE" sz="2800" dirty="0"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42A166-519B-FDC8-1E6B-21C9F91D0412}"/>
              </a:ext>
            </a:extLst>
          </p:cNvPr>
          <p:cNvSpPr>
            <a:spLocks noChangeAspect="1"/>
          </p:cNvSpPr>
          <p:nvPr/>
        </p:nvSpPr>
        <p:spPr bwMode="auto">
          <a:xfrm>
            <a:off x="7621855" y="8968994"/>
            <a:ext cx="1184200" cy="1184988"/>
          </a:xfrm>
          <a:prstGeom prst="ellipse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288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DE" sz="2100" dirty="0">
              <a:solidFill>
                <a:srgbClr val="000000"/>
              </a:solidFill>
              <a:latin typeface="IBM Plex Sans Ligh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1A5BDF-638C-B4E9-F493-A027A8A058AB}"/>
              </a:ext>
            </a:extLst>
          </p:cNvPr>
          <p:cNvSpPr>
            <a:spLocks noChangeAspect="1"/>
          </p:cNvSpPr>
          <p:nvPr/>
        </p:nvSpPr>
        <p:spPr bwMode="auto">
          <a:xfrm>
            <a:off x="9959217" y="8968994"/>
            <a:ext cx="1184200" cy="1184988"/>
          </a:xfrm>
          <a:prstGeom prst="ellipse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288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lang="en-DE" sz="2100" dirty="0">
              <a:solidFill>
                <a:srgbClr val="000000"/>
              </a:solidFill>
              <a:latin typeface="IBM Plex Sans Light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C46D489-7FD5-977C-C4F8-C81A0C0D9F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3997" y="9104288"/>
            <a:ext cx="914400" cy="9144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FBA0E58-F29A-529C-59CC-C1A19B8005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7067" y="9256688"/>
            <a:ext cx="609600" cy="6096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3D98F31A-4819-832B-61AF-E44D76BE30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43757" y="9256688"/>
            <a:ext cx="609600" cy="609600"/>
          </a:xfrm>
          <a:prstGeom prst="rect">
            <a:avLst/>
          </a:prstGeom>
        </p:spPr>
      </p:pic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E726C53C-3799-3350-A4DA-19C21A801CC5}"/>
              </a:ext>
            </a:extLst>
          </p:cNvPr>
          <p:cNvCxnSpPr>
            <a:cxnSpLocks/>
            <a:stCxn id="16" idx="5"/>
            <a:endCxn id="12" idx="1"/>
          </p:cNvCxnSpPr>
          <p:nvPr/>
        </p:nvCxnSpPr>
        <p:spPr bwMode="auto">
          <a:xfrm rot="5400000" flipH="1" flipV="1">
            <a:off x="1951594" y="8811486"/>
            <a:ext cx="837910" cy="1500008"/>
          </a:xfrm>
          <a:prstGeom prst="curvedConnector5">
            <a:avLst>
              <a:gd name="adj1" fmla="val -3543"/>
              <a:gd name="adj2" fmla="val 50000"/>
              <a:gd name="adj3" fmla="val 109211"/>
            </a:avLst>
          </a:prstGeom>
          <a:ln w="12700">
            <a:solidFill>
              <a:srgbClr val="E5F7FF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602B531D-A3B9-3FA7-1209-7AAFA5A1EE7F}"/>
              </a:ext>
            </a:extLst>
          </p:cNvPr>
          <p:cNvCxnSpPr>
            <a:cxnSpLocks/>
            <a:stCxn id="12" idx="5"/>
            <a:endCxn id="82" idx="1"/>
          </p:cNvCxnSpPr>
          <p:nvPr/>
        </p:nvCxnSpPr>
        <p:spPr bwMode="auto">
          <a:xfrm rot="5400000" flipH="1" flipV="1">
            <a:off x="4288956" y="8811486"/>
            <a:ext cx="837910" cy="1500008"/>
          </a:xfrm>
          <a:prstGeom prst="curvedConnector5">
            <a:avLst>
              <a:gd name="adj1" fmla="val -3543"/>
              <a:gd name="adj2" fmla="val 50000"/>
              <a:gd name="adj3" fmla="val 112046"/>
            </a:avLst>
          </a:prstGeom>
          <a:ln w="12700">
            <a:solidFill>
              <a:srgbClr val="E5F7FF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91CE881D-F218-0027-2075-8A8E336DEB8B}"/>
              </a:ext>
            </a:extLst>
          </p:cNvPr>
          <p:cNvCxnSpPr>
            <a:cxnSpLocks/>
            <a:stCxn id="20" idx="5"/>
            <a:endCxn id="24" idx="1"/>
          </p:cNvCxnSpPr>
          <p:nvPr/>
        </p:nvCxnSpPr>
        <p:spPr bwMode="auto">
          <a:xfrm rot="5400000" flipH="1" flipV="1">
            <a:off x="8963679" y="8811485"/>
            <a:ext cx="837912" cy="1500006"/>
          </a:xfrm>
          <a:prstGeom prst="curvedConnector5">
            <a:avLst>
              <a:gd name="adj1" fmla="val -20550"/>
              <a:gd name="adj2" fmla="val 50000"/>
              <a:gd name="adj3" fmla="val 114880"/>
            </a:avLst>
          </a:prstGeom>
          <a:ln w="12700">
            <a:solidFill>
              <a:srgbClr val="E5F7FF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C92EB2DD-A62A-6B5D-0EFD-6FCF8E3090F8}"/>
              </a:ext>
            </a:extLst>
          </p:cNvPr>
          <p:cNvCxnSpPr>
            <a:cxnSpLocks/>
            <a:stCxn id="82" idx="5"/>
            <a:endCxn id="20" idx="1"/>
          </p:cNvCxnSpPr>
          <p:nvPr/>
        </p:nvCxnSpPr>
        <p:spPr bwMode="auto">
          <a:xfrm rot="5400000" flipH="1" flipV="1">
            <a:off x="6626317" y="8811484"/>
            <a:ext cx="837912" cy="1500008"/>
          </a:xfrm>
          <a:prstGeom prst="curvedConnector5">
            <a:avLst>
              <a:gd name="adj1" fmla="val -14881"/>
              <a:gd name="adj2" fmla="val 50000"/>
              <a:gd name="adj3" fmla="val 114881"/>
            </a:avLst>
          </a:prstGeom>
          <a:ln w="12700">
            <a:solidFill>
              <a:srgbClr val="E5F7FF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E27624-A7A4-A67B-600E-63E2758CA35B}"/>
              </a:ext>
            </a:extLst>
          </p:cNvPr>
          <p:cNvSpPr txBox="1"/>
          <p:nvPr/>
        </p:nvSpPr>
        <p:spPr>
          <a:xfrm>
            <a:off x="4757721" y="10549066"/>
            <a:ext cx="2340000" cy="258532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kumimoji="0" sz="105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defTabSz="1829380">
              <a:defRPr/>
            </a:pPr>
            <a:r>
              <a:rPr lang="en-US" sz="2100" dirty="0">
                <a:solidFill>
                  <a:srgbClr val="000000"/>
                </a:solidFill>
                <a:latin typeface="IBM Plex Sans Light"/>
              </a:rPr>
              <a:t>Streamline workflow using </a:t>
            </a:r>
            <a:r>
              <a:rPr lang="en-US" sz="2100" dirty="0" err="1">
                <a:solidFill>
                  <a:srgbClr val="000000"/>
                </a:solidFill>
                <a:latin typeface="IBM Plex Sans Light"/>
              </a:rPr>
              <a:t>GenAI</a:t>
            </a:r>
            <a:r>
              <a:rPr lang="en-US" sz="2100" dirty="0">
                <a:solidFill>
                  <a:srgbClr val="000000"/>
                </a:solidFill>
                <a:latin typeface="IBM Plex Sans Light"/>
              </a:rPr>
              <a:t> and other AI/ML tooling to create content from raw data or intermediate document</a:t>
            </a:r>
            <a:endParaRPr lang="en-DE" sz="2100" dirty="0">
              <a:solidFill>
                <a:srgbClr val="000000"/>
              </a:solidFill>
              <a:latin typeface="IBM Plex Sans Light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F3E36F2-72CB-407B-C63A-A5ED0DA55E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17233" y="9256688"/>
            <a:ext cx="609600" cy="60960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CD6FA95-673C-D785-DCB8-B64F75D677F8}"/>
              </a:ext>
            </a:extLst>
          </p:cNvPr>
          <p:cNvSpPr txBox="1"/>
          <p:nvPr/>
        </p:nvSpPr>
        <p:spPr>
          <a:xfrm>
            <a:off x="27527001" y="7813964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888930" indent="-893498" defTabSz="4876800">
              <a:spcBef>
                <a:spcPts val="5800"/>
              </a:spcBef>
              <a:buSzPct val="100000"/>
              <a:buFontTx/>
              <a:buChar char="–"/>
              <a:defRPr/>
            </a:pPr>
            <a:endParaRPr lang="en-DE" kern="0" dirty="0">
              <a:solidFill>
                <a:srgbClr val="000000"/>
              </a:solidFill>
              <a:latin typeface="IBM Plex Sans Light"/>
              <a:sym typeface="IBM Plex Sans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F1809-1FDB-6869-F750-F524E500C781}"/>
              </a:ext>
            </a:extLst>
          </p:cNvPr>
          <p:cNvSpPr/>
          <p:nvPr/>
        </p:nvSpPr>
        <p:spPr bwMode="auto">
          <a:xfrm>
            <a:off x="10990555" y="13134391"/>
            <a:ext cx="1201256" cy="581610"/>
          </a:xfrm>
          <a:prstGeom prst="rect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82880" tIns="182880" rIns="182880" bIns="182880" numCol="1" rtlCol="0" anchor="ctr" anchorCtr="0" compatLnSpc="1">
            <a:prstTxWarp prst="textNoShape">
              <a:avLst/>
            </a:prstTxWarp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15C15-1117-CB14-797C-2E5E68C88FF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686317" y="13284201"/>
            <a:ext cx="3014540" cy="307777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cs typeface="Calibri" panose="020F0502020204030204" pitchFamily="34" charset="0"/>
              </a:rPr>
              <a:t>IBM 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D791E-A924-1FA0-9298-74BE284BC3EA}"/>
              </a:ext>
            </a:extLst>
          </p:cNvPr>
          <p:cNvSpPr txBox="1"/>
          <p:nvPr/>
        </p:nvSpPr>
        <p:spPr>
          <a:xfrm>
            <a:off x="12426587" y="11363961"/>
            <a:ext cx="11243405" cy="192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chemeClr val="accent6"/>
              </a:solidFill>
              <a:ea typeface="+mj-ea"/>
              <a:cs typeface="+mj-cs"/>
              <a:sym typeface="IBM Plex Sans Light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0F85B2D-251E-823C-A89B-33FF3C8AB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988570"/>
              </p:ext>
            </p:extLst>
          </p:nvPr>
        </p:nvGraphicFramePr>
        <p:xfrm>
          <a:off x="13689522" y="11863838"/>
          <a:ext cx="8902013" cy="142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10139A9-CD59-C603-EE3A-2EE011842DA6}"/>
              </a:ext>
            </a:extLst>
          </p:cNvPr>
          <p:cNvSpPr txBox="1"/>
          <p:nvPr/>
        </p:nvSpPr>
        <p:spPr>
          <a:xfrm>
            <a:off x="503422" y="366447"/>
            <a:ext cx="12195810" cy="132343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0000"/>
                </a:solidFill>
              </a:rPr>
              <a:t>Take a look: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671966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853872A-C8CA-9406-2294-CDF188C4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Take a listen:</a:t>
            </a:r>
            <a:br>
              <a:rPr lang="en-US" sz="9600" dirty="0"/>
            </a:br>
            <a:br>
              <a:rPr lang="en-US" sz="9600" dirty="0"/>
            </a:br>
            <a:br>
              <a:rPr lang="en-US" sz="9600" dirty="0"/>
            </a:br>
            <a:endParaRPr lang="en-US" sz="9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79FAD-2A90-4C13-3BE4-2044A3E48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F098-3A8D-4682-63DE-6853286EC921}"/>
              </a:ext>
            </a:extLst>
          </p:cNvPr>
          <p:cNvSpPr txBox="1"/>
          <p:nvPr/>
        </p:nvSpPr>
        <p:spPr>
          <a:xfrm>
            <a:off x="574675" y="3180080"/>
            <a:ext cx="22087840" cy="735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  <a:hlinkClick r:id="rId2"/>
              </a:rPr>
              <a:t>https://ibm.ent.box.com/file/1841977336568</a:t>
            </a:r>
            <a:b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</a:br>
            <a:endParaRPr lang="en-US" sz="2800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  <a:p>
            <a:pPr algn="l" defTabSz="2438400">
              <a:spcBef>
                <a:spcPts val="2900"/>
              </a:spcBef>
              <a:buSzPct val="100000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Yes, latency is not great. No, we do not need to tune dialog to say “pls wait…”. This is a pilot, production architecture will address latency. </a:t>
            </a:r>
          </a:p>
          <a:p>
            <a:pPr algn="l" defTabSz="2438400">
              <a:spcBef>
                <a:spcPts val="2900"/>
              </a:spcBef>
              <a:buSzPct val="100000"/>
            </a:pPr>
            <a:endParaRPr lang="en-US" sz="2800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  <a:p>
            <a:pPr algn="l" defTabSz="2438400">
              <a:spcBef>
                <a:spcPts val="2900"/>
              </a:spcBef>
              <a:buSzPct val="100000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Notes:</a:t>
            </a:r>
          </a:p>
          <a:p>
            <a:pPr marL="457200" indent="-457200" algn="l" defTabSz="2438400">
              <a:spcBef>
                <a:spcPts val="2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PILOT for State integrated eligibility system</a:t>
            </a:r>
          </a:p>
          <a:p>
            <a:pPr marL="457200" indent="-457200" algn="l" defTabSz="2438400">
              <a:spcBef>
                <a:spcPts val="2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Use case 1 of 12 (AI Journey)</a:t>
            </a:r>
          </a:p>
          <a:p>
            <a:pPr marL="457200" indent="-457200" algn="l" defTabSz="2438400">
              <a:spcBef>
                <a:spcPts val="2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Contains integration to backend MIS via API connections (personalized and meaningful)</a:t>
            </a:r>
          </a:p>
          <a:p>
            <a:pPr marL="457200" indent="-457200" algn="l" defTabSz="2438400">
              <a:spcBef>
                <a:spcPts val="2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Contains knowledge repository of client documents </a:t>
            </a:r>
          </a:p>
          <a:p>
            <a:pPr marL="457200" indent="-457200" algn="l" defTabSz="2438400">
              <a:spcBef>
                <a:spcPts val="2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Production architecture is contained, not public, data not being fed back to LLM</a:t>
            </a:r>
          </a:p>
          <a:p>
            <a:pPr marL="457200" indent="-457200" algn="l" defTabSz="2438400">
              <a:spcBef>
                <a:spcPts val="2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Built on Azure and Open AI</a:t>
            </a:r>
          </a:p>
          <a:p>
            <a:pPr marL="457200" indent="-457200" algn="l" defTabSz="2438400">
              <a:spcBef>
                <a:spcPts val="2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No governance oversight committee, early adopters are using common sense and being responsible</a:t>
            </a:r>
          </a:p>
          <a:p>
            <a:pPr marL="457200" indent="-457200" algn="l" defTabSz="2438400">
              <a:spcBef>
                <a:spcPts val="2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Follow on Center of Excellence (COE) proposal being delivered this week… COE is also the hot topic btw.</a:t>
            </a:r>
          </a:p>
          <a:p>
            <a:pPr algn="l" defTabSz="2438400">
              <a:spcBef>
                <a:spcPts val="2900"/>
              </a:spcBef>
              <a:buSzPct val="100000"/>
            </a:pPr>
            <a:endParaRPr lang="en-US" sz="2800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0389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E5F7-7A78-17B7-7218-2C64C9E3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2688336"/>
          </a:xfrm>
        </p:spPr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719A1-ADF7-CC74-25E3-A5D745C202F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6008F-7436-82DE-5C23-951711FFF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A747C-3609-8A81-0171-EFC902438665}"/>
              </a:ext>
            </a:extLst>
          </p:cNvPr>
          <p:cNvSpPr txBox="1"/>
          <p:nvPr/>
        </p:nvSpPr>
        <p:spPr>
          <a:xfrm>
            <a:off x="1714500" y="3944667"/>
            <a:ext cx="8366760" cy="8023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Top 3 reasons AI fails to deliver, mirror the top 3 behaviors in the market:</a:t>
            </a:r>
          </a:p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1. Technology first approach</a:t>
            </a:r>
          </a:p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	-&gt; I want to use gen ai…</a:t>
            </a:r>
          </a:p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2. Strategic business misalignment</a:t>
            </a:r>
          </a:p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	-&gt; to…</a:t>
            </a:r>
          </a:p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3. Fail to scale</a:t>
            </a:r>
          </a:p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	-&gt; do this thing.</a:t>
            </a:r>
          </a:p>
          <a:p>
            <a:pPr algn="l" defTabSz="2438400">
              <a:spcBef>
                <a:spcPts val="2900"/>
              </a:spcBef>
              <a:buSzPct val="100000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EBEEE-488E-601F-B470-F34C551B2A65}"/>
              </a:ext>
            </a:extLst>
          </p:cNvPr>
          <p:cNvSpPr txBox="1"/>
          <p:nvPr/>
        </p:nvSpPr>
        <p:spPr>
          <a:xfrm>
            <a:off x="12641580" y="5852160"/>
            <a:ext cx="11035466" cy="386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“My problems are my problems whether Generative AI solves them or not, help me solve my problems!”</a:t>
            </a:r>
          </a:p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-Hugh Hale to IBM Consulting Industry Kickoff team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51B6439-070B-D8E4-D460-184B644CB265}"/>
              </a:ext>
            </a:extLst>
          </p:cNvPr>
          <p:cNvSpPr/>
          <p:nvPr/>
        </p:nvSpPr>
        <p:spPr bwMode="auto">
          <a:xfrm>
            <a:off x="10081260" y="5840730"/>
            <a:ext cx="2034540" cy="2034540"/>
          </a:xfrm>
          <a:prstGeom prst="rightArrow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159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5025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Presentation4" id="{D1FD777D-2C4F-FE46-80DD-4CCD7F4C6FFA}" vid="{F32162A5-FEF4-734F-AAE9-285CC0E903A3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presentation template</Template>
  <TotalTime>12863</TotalTime>
  <Words>669</Words>
  <Application>Microsoft Macintosh PowerPoint</Application>
  <PresentationFormat>Custom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IBM Plex Sans Light</vt:lpstr>
      <vt:lpstr>Calibri</vt:lpstr>
      <vt:lpstr>IBM Plex Sans</vt:lpstr>
      <vt:lpstr>IBM Plex Sans ExtLt</vt:lpstr>
      <vt:lpstr>Arial</vt:lpstr>
      <vt:lpstr>IBM presentation template</vt:lpstr>
      <vt:lpstr>FL DCF AI COE</vt:lpstr>
      <vt:lpstr>PowerPoint Presentation</vt:lpstr>
      <vt:lpstr>FDA Regulatory Submission reporting combines significiant amounts of clinical, safety, drug, and additional documentation and data inputs.  Automation Agents Perform: 1. Evaluate inputs (documents, data, etc…) 2. Understand, evaluate, interpret content across documents + inputs 3. Respond to output requirements 4. Organize 5. Generate output</vt:lpstr>
      <vt:lpstr>Gen AI-based Content Authoring</vt:lpstr>
      <vt:lpstr>Take a listen:   </vt:lpstr>
      <vt:lpstr>Challenge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Svitlana Mykulynska</dc:creator>
  <cp:keywords/>
  <dc:description/>
  <cp:lastModifiedBy>THOMAS NISBET</cp:lastModifiedBy>
  <cp:revision>19</cp:revision>
  <cp:lastPrinted>2019-04-25T15:14:05Z</cp:lastPrinted>
  <dcterms:created xsi:type="dcterms:W3CDTF">2025-04-10T15:55:08Z</dcterms:created>
  <dcterms:modified xsi:type="dcterms:W3CDTF">2025-04-23T14:59:09Z</dcterms:modified>
  <cp:category/>
</cp:coreProperties>
</file>