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147375349" r:id="rId2"/>
    <p:sldId id="2147375353" r:id="rId3"/>
    <p:sldId id="2147375350" r:id="rId4"/>
    <p:sldId id="2147375354" r:id="rId5"/>
    <p:sldId id="2147375352" r:id="rId6"/>
    <p:sldId id="2147375355" r:id="rId7"/>
    <p:sldId id="214737535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193284-4298-4FD5-AAA1-C600C4BA5152}" v="1113" dt="2025-08-08T20:34:56.0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3" autoAdjust="0"/>
    <p:restoredTop sz="94660"/>
  </p:normalViewPr>
  <p:slideViewPr>
    <p:cSldViewPr snapToGrid="0">
      <p:cViewPr>
        <p:scale>
          <a:sx n="110" d="100"/>
          <a:sy n="110" d="100"/>
        </p:scale>
        <p:origin x="32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annette Evans" userId="Jz+/KrnimnEDJuA73+kckbdsF6jJU0bCA6rsyND7HXE=" providerId="None" clId="Web-{D3193284-4298-4FD5-AAA1-C600C4BA5152}"/>
    <pc:docChg chg="addSld modSld">
      <pc:chgData name="Jeannette Evans" userId="Jz+/KrnimnEDJuA73+kckbdsF6jJU0bCA6rsyND7HXE=" providerId="None" clId="Web-{D3193284-4298-4FD5-AAA1-C600C4BA5152}" dt="2025-08-08T20:34:56.028" v="601" actId="20577"/>
      <pc:docMkLst>
        <pc:docMk/>
      </pc:docMkLst>
      <pc:sldChg chg="modSp">
        <pc:chgData name="Jeannette Evans" userId="Jz+/KrnimnEDJuA73+kckbdsF6jJU0bCA6rsyND7HXE=" providerId="None" clId="Web-{D3193284-4298-4FD5-AAA1-C600C4BA5152}" dt="2025-08-08T20:18:50.302" v="6" actId="20577"/>
        <pc:sldMkLst>
          <pc:docMk/>
          <pc:sldMk cId="1220090894" sldId="2147375352"/>
        </pc:sldMkLst>
        <pc:spChg chg="mod">
          <ac:chgData name="Jeannette Evans" userId="Jz+/KrnimnEDJuA73+kckbdsF6jJU0bCA6rsyND7HXE=" providerId="None" clId="Web-{D3193284-4298-4FD5-AAA1-C600C4BA5152}" dt="2025-08-08T20:18:50.302" v="6" actId="20577"/>
          <ac:spMkLst>
            <pc:docMk/>
            <pc:sldMk cId="1220090894" sldId="2147375352"/>
            <ac:spMk id="3" creationId="{019F175B-EEC3-8D21-5BA8-419F29F38F84}"/>
          </ac:spMkLst>
        </pc:spChg>
      </pc:sldChg>
      <pc:sldChg chg="modSp add replId">
        <pc:chgData name="Jeannette Evans" userId="Jz+/KrnimnEDJuA73+kckbdsF6jJU0bCA6rsyND7HXE=" providerId="None" clId="Web-{D3193284-4298-4FD5-AAA1-C600C4BA5152}" dt="2025-08-08T20:34:56.028" v="601" actId="20577"/>
        <pc:sldMkLst>
          <pc:docMk/>
          <pc:sldMk cId="2318422042" sldId="2147375355"/>
        </pc:sldMkLst>
        <pc:spChg chg="mod">
          <ac:chgData name="Jeannette Evans" userId="Jz+/KrnimnEDJuA73+kckbdsF6jJU0bCA6rsyND7HXE=" providerId="None" clId="Web-{D3193284-4298-4FD5-AAA1-C600C4BA5152}" dt="2025-08-08T20:34:56.028" v="601" actId="20577"/>
          <ac:spMkLst>
            <pc:docMk/>
            <pc:sldMk cId="2318422042" sldId="2147375355"/>
            <ac:spMk id="2" creationId="{F5060F2F-AB6D-2148-2993-9099224D2980}"/>
          </ac:spMkLst>
        </pc:spChg>
        <pc:spChg chg="mod">
          <ac:chgData name="Jeannette Evans" userId="Jz+/KrnimnEDJuA73+kckbdsF6jJU0bCA6rsyND7HXE=" providerId="None" clId="Web-{D3193284-4298-4FD5-AAA1-C600C4BA5152}" dt="2025-08-08T20:20:18.806" v="101" actId="20577"/>
          <ac:spMkLst>
            <pc:docMk/>
            <pc:sldMk cId="2318422042" sldId="2147375355"/>
            <ac:spMk id="3" creationId="{19897E75-0E28-D37B-9A3B-33B8F7660A1C}"/>
          </ac:spMkLst>
        </pc:spChg>
        <pc:spChg chg="mod">
          <ac:chgData name="Jeannette Evans" userId="Jz+/KrnimnEDJuA73+kckbdsF6jJU0bCA6rsyND7HXE=" providerId="None" clId="Web-{D3193284-4298-4FD5-AAA1-C600C4BA5152}" dt="2025-08-08T20:20:35.994" v="110" actId="20577"/>
          <ac:spMkLst>
            <pc:docMk/>
            <pc:sldMk cId="2318422042" sldId="2147375355"/>
            <ac:spMk id="41" creationId="{EF34A092-802A-B288-2365-E6A08901AA3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9C6AFF-9F12-4EB0-AF82-33D65BA7C442}" type="datetimeFigureOut">
              <a:rPr lang="en-US" smtClean="0"/>
              <a:t>8/8/2025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E9EAC1-8977-4831-AA24-F3F02280A2C4}" type="slidenum">
              <a:rPr lang="en-US" smtClean="0"/>
              <a:t>‹#›</a:t>
            </a:fld>
            <a:endParaRPr lang="en-US"/>
          </a:p>
        </p:txBody>
      </p:sp>
    </p:spTree>
    <p:extLst>
      <p:ext uri="{BB962C8B-B14F-4D97-AF65-F5344CB8AC3E}">
        <p14:creationId xmlns:p14="http://schemas.microsoft.com/office/powerpoint/2010/main" val="2688987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6E2E38B8-B0B4-AD41-AC6E-B781F46A9FD3}" type="slidenum">
              <a:rPr lang="en-US" smtClean="0"/>
              <a:pPr/>
              <a:t>1</a:t>
            </a:fld>
            <a:endParaRPr lang="en-US"/>
          </a:p>
        </p:txBody>
      </p:sp>
      <p:sp>
        <p:nvSpPr>
          <p:cNvPr id="5" name="Footer Placeholder 4"/>
          <p:cNvSpPr>
            <a:spLocks noGrp="1"/>
          </p:cNvSpPr>
          <p:nvPr>
            <p:ph type="ftr" sz="quarter" idx="4"/>
          </p:nvPr>
        </p:nvSpPr>
        <p:spPr/>
        <p:txBody>
          <a:bodyPr/>
          <a:lstStyle/>
          <a:p>
            <a:r>
              <a:rPr lang="en-US"/>
              <a:t>Group Name / DOC ID / Month XX, 2022 / © 2022 IBM Corporation</a:t>
            </a:r>
          </a:p>
        </p:txBody>
      </p:sp>
    </p:spTree>
    <p:extLst>
      <p:ext uri="{BB962C8B-B14F-4D97-AF65-F5344CB8AC3E}">
        <p14:creationId xmlns:p14="http://schemas.microsoft.com/office/powerpoint/2010/main" val="3722491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6D0712-478B-F279-B9AD-B5B2BCF85A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4DDC5F-C553-1D9B-C87C-D2CBD3D9BB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B28B93-1355-7C40-51FB-8C64F901C666}"/>
              </a:ext>
            </a:extLst>
          </p:cNvPr>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a:extLst>
              <a:ext uri="{FF2B5EF4-FFF2-40B4-BE49-F238E27FC236}">
                <a16:creationId xmlns:a16="http://schemas.microsoft.com/office/drawing/2014/main" id="{F84FDC81-31FC-134E-DEEA-9192B23DD28B}"/>
              </a:ext>
            </a:extLst>
          </p:cNvPr>
          <p:cNvSpPr>
            <a:spLocks noGrp="1"/>
          </p:cNvSpPr>
          <p:nvPr>
            <p:ph type="sldNum" sz="quarter" idx="5"/>
          </p:nvPr>
        </p:nvSpPr>
        <p:spPr/>
        <p:txBody>
          <a:bodyPr/>
          <a:lstStyle/>
          <a:p>
            <a:fld id="{6E2E38B8-B0B4-AD41-AC6E-B781F46A9FD3}" type="slidenum">
              <a:rPr lang="en-US" smtClean="0"/>
              <a:pPr/>
              <a:t>2</a:t>
            </a:fld>
            <a:endParaRPr lang="en-US"/>
          </a:p>
        </p:txBody>
      </p:sp>
      <p:sp>
        <p:nvSpPr>
          <p:cNvPr id="5" name="Footer Placeholder 4">
            <a:extLst>
              <a:ext uri="{FF2B5EF4-FFF2-40B4-BE49-F238E27FC236}">
                <a16:creationId xmlns:a16="http://schemas.microsoft.com/office/drawing/2014/main" id="{BF578DDB-B22A-5985-A95E-E6B35F8E538D}"/>
              </a:ext>
            </a:extLst>
          </p:cNvPr>
          <p:cNvSpPr>
            <a:spLocks noGrp="1"/>
          </p:cNvSpPr>
          <p:nvPr>
            <p:ph type="ftr" sz="quarter" idx="4"/>
          </p:nvPr>
        </p:nvSpPr>
        <p:spPr/>
        <p:txBody>
          <a:bodyPr/>
          <a:lstStyle/>
          <a:p>
            <a:r>
              <a:rPr lang="en-US"/>
              <a:t>Group Name / DOC ID / Month XX, 2022 / © 2022 IBM Corporation</a:t>
            </a:r>
          </a:p>
        </p:txBody>
      </p:sp>
    </p:spTree>
    <p:extLst>
      <p:ext uri="{BB962C8B-B14F-4D97-AF65-F5344CB8AC3E}">
        <p14:creationId xmlns:p14="http://schemas.microsoft.com/office/powerpoint/2010/main" val="140265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4922F8-2005-7939-77DE-EFC9A5480F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9C74BD-F586-79C3-B938-781FD31478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5A9FB6-E7DF-8782-DA1D-30F9432AC920}"/>
              </a:ext>
            </a:extLst>
          </p:cNvPr>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a:extLst>
              <a:ext uri="{FF2B5EF4-FFF2-40B4-BE49-F238E27FC236}">
                <a16:creationId xmlns:a16="http://schemas.microsoft.com/office/drawing/2014/main" id="{A685C384-ADA5-8CB2-772B-B6D12E33CFEA}"/>
              </a:ext>
            </a:extLst>
          </p:cNvPr>
          <p:cNvSpPr>
            <a:spLocks noGrp="1"/>
          </p:cNvSpPr>
          <p:nvPr>
            <p:ph type="sldNum" sz="quarter" idx="5"/>
          </p:nvPr>
        </p:nvSpPr>
        <p:spPr/>
        <p:txBody>
          <a:bodyPr/>
          <a:lstStyle/>
          <a:p>
            <a:fld id="{6E2E38B8-B0B4-AD41-AC6E-B781F46A9FD3}" type="slidenum">
              <a:rPr lang="en-US" smtClean="0"/>
              <a:pPr/>
              <a:t>3</a:t>
            </a:fld>
            <a:endParaRPr lang="en-US"/>
          </a:p>
        </p:txBody>
      </p:sp>
      <p:sp>
        <p:nvSpPr>
          <p:cNvPr id="5" name="Footer Placeholder 4">
            <a:extLst>
              <a:ext uri="{FF2B5EF4-FFF2-40B4-BE49-F238E27FC236}">
                <a16:creationId xmlns:a16="http://schemas.microsoft.com/office/drawing/2014/main" id="{B89B02B2-A260-C574-7CF6-692E39C4B1BB}"/>
              </a:ext>
            </a:extLst>
          </p:cNvPr>
          <p:cNvSpPr>
            <a:spLocks noGrp="1"/>
          </p:cNvSpPr>
          <p:nvPr>
            <p:ph type="ftr" sz="quarter" idx="4"/>
          </p:nvPr>
        </p:nvSpPr>
        <p:spPr/>
        <p:txBody>
          <a:bodyPr/>
          <a:lstStyle/>
          <a:p>
            <a:r>
              <a:rPr lang="en-US"/>
              <a:t>Group Name / DOC ID / Month XX, 2022 / © 2022 IBM Corporation</a:t>
            </a:r>
          </a:p>
        </p:txBody>
      </p:sp>
    </p:spTree>
    <p:extLst>
      <p:ext uri="{BB962C8B-B14F-4D97-AF65-F5344CB8AC3E}">
        <p14:creationId xmlns:p14="http://schemas.microsoft.com/office/powerpoint/2010/main" val="2497218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B2A6F-07C3-55E1-989A-5DC323A039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9BD743-3B22-ED9A-05B7-880943D6E6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39D162-9712-18E6-9363-249E2A0BE589}"/>
              </a:ext>
            </a:extLst>
          </p:cNvPr>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a:extLst>
              <a:ext uri="{FF2B5EF4-FFF2-40B4-BE49-F238E27FC236}">
                <a16:creationId xmlns:a16="http://schemas.microsoft.com/office/drawing/2014/main" id="{17DAA52B-A12F-C581-72FC-EE4AD9618964}"/>
              </a:ext>
            </a:extLst>
          </p:cNvPr>
          <p:cNvSpPr>
            <a:spLocks noGrp="1"/>
          </p:cNvSpPr>
          <p:nvPr>
            <p:ph type="sldNum" sz="quarter" idx="5"/>
          </p:nvPr>
        </p:nvSpPr>
        <p:spPr/>
        <p:txBody>
          <a:bodyPr/>
          <a:lstStyle/>
          <a:p>
            <a:fld id="{6E2E38B8-B0B4-AD41-AC6E-B781F46A9FD3}" type="slidenum">
              <a:rPr lang="en-US" smtClean="0"/>
              <a:pPr/>
              <a:t>4</a:t>
            </a:fld>
            <a:endParaRPr lang="en-US"/>
          </a:p>
        </p:txBody>
      </p:sp>
      <p:sp>
        <p:nvSpPr>
          <p:cNvPr id="5" name="Footer Placeholder 4">
            <a:extLst>
              <a:ext uri="{FF2B5EF4-FFF2-40B4-BE49-F238E27FC236}">
                <a16:creationId xmlns:a16="http://schemas.microsoft.com/office/drawing/2014/main" id="{A39B83DE-0821-959E-B8F6-FC475E700CFC}"/>
              </a:ext>
            </a:extLst>
          </p:cNvPr>
          <p:cNvSpPr>
            <a:spLocks noGrp="1"/>
          </p:cNvSpPr>
          <p:nvPr>
            <p:ph type="ftr" sz="quarter" idx="4"/>
          </p:nvPr>
        </p:nvSpPr>
        <p:spPr/>
        <p:txBody>
          <a:bodyPr/>
          <a:lstStyle/>
          <a:p>
            <a:r>
              <a:rPr lang="en-US"/>
              <a:t>Group Name / DOC ID / Month XX, 2022 / © 2022 IBM Corporation</a:t>
            </a:r>
          </a:p>
        </p:txBody>
      </p:sp>
    </p:spTree>
    <p:extLst>
      <p:ext uri="{BB962C8B-B14F-4D97-AF65-F5344CB8AC3E}">
        <p14:creationId xmlns:p14="http://schemas.microsoft.com/office/powerpoint/2010/main" val="4103495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8D9D4E-A45D-F71D-0959-0C430B9725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2347F7-DF14-EE8A-50DE-870EF87C1D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8189D2-C7A5-4525-ADFE-6FD33F76F75E}"/>
              </a:ext>
            </a:extLst>
          </p:cNvPr>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a:extLst>
              <a:ext uri="{FF2B5EF4-FFF2-40B4-BE49-F238E27FC236}">
                <a16:creationId xmlns:a16="http://schemas.microsoft.com/office/drawing/2014/main" id="{B5A24F96-47EA-06C5-7C6B-A560A77865A5}"/>
              </a:ext>
            </a:extLst>
          </p:cNvPr>
          <p:cNvSpPr>
            <a:spLocks noGrp="1"/>
          </p:cNvSpPr>
          <p:nvPr>
            <p:ph type="sldNum" sz="quarter" idx="5"/>
          </p:nvPr>
        </p:nvSpPr>
        <p:spPr/>
        <p:txBody>
          <a:bodyPr/>
          <a:lstStyle/>
          <a:p>
            <a:fld id="{6E2E38B8-B0B4-AD41-AC6E-B781F46A9FD3}" type="slidenum">
              <a:rPr lang="en-US" smtClean="0"/>
              <a:pPr/>
              <a:t>5</a:t>
            </a:fld>
            <a:endParaRPr lang="en-US"/>
          </a:p>
        </p:txBody>
      </p:sp>
      <p:sp>
        <p:nvSpPr>
          <p:cNvPr id="5" name="Footer Placeholder 4">
            <a:extLst>
              <a:ext uri="{FF2B5EF4-FFF2-40B4-BE49-F238E27FC236}">
                <a16:creationId xmlns:a16="http://schemas.microsoft.com/office/drawing/2014/main" id="{D642EA38-7361-4947-D180-7FEFB8D0CA06}"/>
              </a:ext>
            </a:extLst>
          </p:cNvPr>
          <p:cNvSpPr>
            <a:spLocks noGrp="1"/>
          </p:cNvSpPr>
          <p:nvPr>
            <p:ph type="ftr" sz="quarter" idx="4"/>
          </p:nvPr>
        </p:nvSpPr>
        <p:spPr/>
        <p:txBody>
          <a:bodyPr/>
          <a:lstStyle/>
          <a:p>
            <a:r>
              <a:rPr lang="en-US"/>
              <a:t>Group Name / DOC ID / Month XX, 2022 / © 2022 IBM Corporation</a:t>
            </a:r>
          </a:p>
        </p:txBody>
      </p:sp>
    </p:spTree>
    <p:extLst>
      <p:ext uri="{BB962C8B-B14F-4D97-AF65-F5344CB8AC3E}">
        <p14:creationId xmlns:p14="http://schemas.microsoft.com/office/powerpoint/2010/main" val="2457236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5C59E8-FF90-9ECF-3A1D-FB5AF5FD7D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E28579-4C1B-E9CB-1192-0DF7A020DF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E145EC-CE17-B0E0-7DB6-4C5E6EE33E74}"/>
              </a:ext>
            </a:extLst>
          </p:cNvPr>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a:extLst>
              <a:ext uri="{FF2B5EF4-FFF2-40B4-BE49-F238E27FC236}">
                <a16:creationId xmlns:a16="http://schemas.microsoft.com/office/drawing/2014/main" id="{AFD27AD7-0E16-BA25-E7B7-8280CEFDCE1F}"/>
              </a:ext>
            </a:extLst>
          </p:cNvPr>
          <p:cNvSpPr>
            <a:spLocks noGrp="1"/>
          </p:cNvSpPr>
          <p:nvPr>
            <p:ph type="sldNum" sz="quarter" idx="5"/>
          </p:nvPr>
        </p:nvSpPr>
        <p:spPr/>
        <p:txBody>
          <a:bodyPr/>
          <a:lstStyle/>
          <a:p>
            <a:fld id="{6E2E38B8-B0B4-AD41-AC6E-B781F46A9FD3}" type="slidenum">
              <a:rPr lang="en-US" smtClean="0"/>
              <a:pPr/>
              <a:t>6</a:t>
            </a:fld>
            <a:endParaRPr lang="en-US"/>
          </a:p>
        </p:txBody>
      </p:sp>
      <p:sp>
        <p:nvSpPr>
          <p:cNvPr id="5" name="Footer Placeholder 4">
            <a:extLst>
              <a:ext uri="{FF2B5EF4-FFF2-40B4-BE49-F238E27FC236}">
                <a16:creationId xmlns:a16="http://schemas.microsoft.com/office/drawing/2014/main" id="{153E8E57-55B5-4CF6-F345-BAC900DA2FA0}"/>
              </a:ext>
            </a:extLst>
          </p:cNvPr>
          <p:cNvSpPr>
            <a:spLocks noGrp="1"/>
          </p:cNvSpPr>
          <p:nvPr>
            <p:ph type="ftr" sz="quarter" idx="4"/>
          </p:nvPr>
        </p:nvSpPr>
        <p:spPr/>
        <p:txBody>
          <a:bodyPr/>
          <a:lstStyle/>
          <a:p>
            <a:r>
              <a:rPr lang="en-US"/>
              <a:t>Group Name / DOC ID / Month XX, 2022 / © 2022 IBM Corporation</a:t>
            </a:r>
          </a:p>
        </p:txBody>
      </p:sp>
    </p:spTree>
    <p:extLst>
      <p:ext uri="{BB962C8B-B14F-4D97-AF65-F5344CB8AC3E}">
        <p14:creationId xmlns:p14="http://schemas.microsoft.com/office/powerpoint/2010/main" val="2040427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FCB32-8B94-025E-E4FE-A95DE98001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7D863F-CA8E-0FCD-92DF-4F8FF241B6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0F4AD0-DFD3-2715-0B74-9F3C21F48BF4}"/>
              </a:ext>
            </a:extLst>
          </p:cNvPr>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a:extLst>
              <a:ext uri="{FF2B5EF4-FFF2-40B4-BE49-F238E27FC236}">
                <a16:creationId xmlns:a16="http://schemas.microsoft.com/office/drawing/2014/main" id="{7B48F4B0-99A9-3A33-FA28-0AB85E5DED6A}"/>
              </a:ext>
            </a:extLst>
          </p:cNvPr>
          <p:cNvSpPr>
            <a:spLocks noGrp="1"/>
          </p:cNvSpPr>
          <p:nvPr>
            <p:ph type="sldNum" sz="quarter" idx="5"/>
          </p:nvPr>
        </p:nvSpPr>
        <p:spPr/>
        <p:txBody>
          <a:bodyPr/>
          <a:lstStyle/>
          <a:p>
            <a:fld id="{6E2E38B8-B0B4-AD41-AC6E-B781F46A9FD3}" type="slidenum">
              <a:rPr lang="en-US" smtClean="0"/>
              <a:pPr/>
              <a:t>6</a:t>
            </a:fld>
            <a:endParaRPr lang="en-US"/>
          </a:p>
        </p:txBody>
      </p:sp>
      <p:sp>
        <p:nvSpPr>
          <p:cNvPr id="5" name="Footer Placeholder 4">
            <a:extLst>
              <a:ext uri="{FF2B5EF4-FFF2-40B4-BE49-F238E27FC236}">
                <a16:creationId xmlns:a16="http://schemas.microsoft.com/office/drawing/2014/main" id="{77584811-4442-0A3F-CF3B-54008BA63025}"/>
              </a:ext>
            </a:extLst>
          </p:cNvPr>
          <p:cNvSpPr>
            <a:spLocks noGrp="1"/>
          </p:cNvSpPr>
          <p:nvPr>
            <p:ph type="ftr" sz="quarter" idx="4"/>
          </p:nvPr>
        </p:nvSpPr>
        <p:spPr/>
        <p:txBody>
          <a:bodyPr/>
          <a:lstStyle/>
          <a:p>
            <a:r>
              <a:rPr lang="en-US"/>
              <a:t>Group Name / DOC ID / Month XX, 2022 / © 2022 IBM Corporation</a:t>
            </a:r>
          </a:p>
        </p:txBody>
      </p:sp>
    </p:spTree>
    <p:extLst>
      <p:ext uri="{BB962C8B-B14F-4D97-AF65-F5344CB8AC3E}">
        <p14:creationId xmlns:p14="http://schemas.microsoft.com/office/powerpoint/2010/main" val="863792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FAA19-BC0D-F1B2-6D65-C03CCEBBFC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ABACF4-74A5-8344-E44C-2D50E3E8C1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67F90E-D43B-EB4E-179D-072034C56E35}"/>
              </a:ext>
            </a:extLst>
          </p:cNvPr>
          <p:cNvSpPr>
            <a:spLocks noGrp="1"/>
          </p:cNvSpPr>
          <p:nvPr>
            <p:ph type="dt" sz="half" idx="10"/>
          </p:nvPr>
        </p:nvSpPr>
        <p:spPr/>
        <p:txBody>
          <a:bodyPr/>
          <a:lstStyle/>
          <a:p>
            <a:fld id="{AA6FA5E4-F6A2-4181-92AD-227F0D6BC072}" type="datetimeFigureOut">
              <a:rPr lang="en-US" smtClean="0"/>
              <a:t>8/8/2025</a:t>
            </a:fld>
            <a:endParaRPr lang="en-US"/>
          </a:p>
        </p:txBody>
      </p:sp>
      <p:sp>
        <p:nvSpPr>
          <p:cNvPr id="5" name="Footer Placeholder 4">
            <a:extLst>
              <a:ext uri="{FF2B5EF4-FFF2-40B4-BE49-F238E27FC236}">
                <a16:creationId xmlns:a16="http://schemas.microsoft.com/office/drawing/2014/main" id="{E123D182-368F-980A-A001-EE1BA6060B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709920-96DB-D28D-1E5F-9271CE6C21CA}"/>
              </a:ext>
            </a:extLst>
          </p:cNvPr>
          <p:cNvSpPr>
            <a:spLocks noGrp="1"/>
          </p:cNvSpPr>
          <p:nvPr>
            <p:ph type="sldNum" sz="quarter" idx="12"/>
          </p:nvPr>
        </p:nvSpPr>
        <p:spPr/>
        <p:txBody>
          <a:bodyPr/>
          <a:lstStyle/>
          <a:p>
            <a:fld id="{37F49903-AF51-4EBF-948C-3F037CF79F89}" type="slidenum">
              <a:rPr lang="en-US" smtClean="0"/>
              <a:t>‹#›</a:t>
            </a:fld>
            <a:endParaRPr lang="en-US"/>
          </a:p>
        </p:txBody>
      </p:sp>
    </p:spTree>
    <p:extLst>
      <p:ext uri="{BB962C8B-B14F-4D97-AF65-F5344CB8AC3E}">
        <p14:creationId xmlns:p14="http://schemas.microsoft.com/office/powerpoint/2010/main" val="192741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98E13-0D3D-56AD-2345-D05BD7C68D7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98F31D-4FF9-391A-88CA-C7B8C29885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FE93B0-1A71-AE1D-7B0A-D3FB633C7C7E}"/>
              </a:ext>
            </a:extLst>
          </p:cNvPr>
          <p:cNvSpPr>
            <a:spLocks noGrp="1"/>
          </p:cNvSpPr>
          <p:nvPr>
            <p:ph type="dt" sz="half" idx="10"/>
          </p:nvPr>
        </p:nvSpPr>
        <p:spPr/>
        <p:txBody>
          <a:bodyPr/>
          <a:lstStyle/>
          <a:p>
            <a:fld id="{AA6FA5E4-F6A2-4181-92AD-227F0D6BC072}" type="datetimeFigureOut">
              <a:rPr lang="en-US" smtClean="0"/>
              <a:t>8/8/2025</a:t>
            </a:fld>
            <a:endParaRPr lang="en-US"/>
          </a:p>
        </p:txBody>
      </p:sp>
      <p:sp>
        <p:nvSpPr>
          <p:cNvPr id="5" name="Footer Placeholder 4">
            <a:extLst>
              <a:ext uri="{FF2B5EF4-FFF2-40B4-BE49-F238E27FC236}">
                <a16:creationId xmlns:a16="http://schemas.microsoft.com/office/drawing/2014/main" id="{5941C90C-34A8-CFFB-3E58-BC6323727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A47936-1898-F695-C36C-BFF40876C979}"/>
              </a:ext>
            </a:extLst>
          </p:cNvPr>
          <p:cNvSpPr>
            <a:spLocks noGrp="1"/>
          </p:cNvSpPr>
          <p:nvPr>
            <p:ph type="sldNum" sz="quarter" idx="12"/>
          </p:nvPr>
        </p:nvSpPr>
        <p:spPr/>
        <p:txBody>
          <a:bodyPr/>
          <a:lstStyle/>
          <a:p>
            <a:fld id="{37F49903-AF51-4EBF-948C-3F037CF79F89}" type="slidenum">
              <a:rPr lang="en-US" smtClean="0"/>
              <a:t>‹#›</a:t>
            </a:fld>
            <a:endParaRPr lang="en-US"/>
          </a:p>
        </p:txBody>
      </p:sp>
    </p:spTree>
    <p:extLst>
      <p:ext uri="{BB962C8B-B14F-4D97-AF65-F5344CB8AC3E}">
        <p14:creationId xmlns:p14="http://schemas.microsoft.com/office/powerpoint/2010/main" val="4051746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4D904D-6590-54E9-E714-A4E551E1D1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37C012-F1AE-0D56-B603-0CE53CFD1F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1587E4-C3DD-8C09-ADDD-22BD57D49385}"/>
              </a:ext>
            </a:extLst>
          </p:cNvPr>
          <p:cNvSpPr>
            <a:spLocks noGrp="1"/>
          </p:cNvSpPr>
          <p:nvPr>
            <p:ph type="dt" sz="half" idx="10"/>
          </p:nvPr>
        </p:nvSpPr>
        <p:spPr/>
        <p:txBody>
          <a:bodyPr/>
          <a:lstStyle/>
          <a:p>
            <a:fld id="{AA6FA5E4-F6A2-4181-92AD-227F0D6BC072}" type="datetimeFigureOut">
              <a:rPr lang="en-US" smtClean="0"/>
              <a:t>8/8/2025</a:t>
            </a:fld>
            <a:endParaRPr lang="en-US"/>
          </a:p>
        </p:txBody>
      </p:sp>
      <p:sp>
        <p:nvSpPr>
          <p:cNvPr id="5" name="Footer Placeholder 4">
            <a:extLst>
              <a:ext uri="{FF2B5EF4-FFF2-40B4-BE49-F238E27FC236}">
                <a16:creationId xmlns:a16="http://schemas.microsoft.com/office/drawing/2014/main" id="{539A0139-C192-704D-D77F-8A5D023601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7D776B-9927-7132-6E16-A296E7D2BCC1}"/>
              </a:ext>
            </a:extLst>
          </p:cNvPr>
          <p:cNvSpPr>
            <a:spLocks noGrp="1"/>
          </p:cNvSpPr>
          <p:nvPr>
            <p:ph type="sldNum" sz="quarter" idx="12"/>
          </p:nvPr>
        </p:nvSpPr>
        <p:spPr/>
        <p:txBody>
          <a:bodyPr/>
          <a:lstStyle/>
          <a:p>
            <a:fld id="{37F49903-AF51-4EBF-948C-3F037CF79F89}" type="slidenum">
              <a:rPr lang="en-US" smtClean="0"/>
              <a:t>‹#›</a:t>
            </a:fld>
            <a:endParaRPr lang="en-US"/>
          </a:p>
        </p:txBody>
      </p:sp>
    </p:spTree>
    <p:extLst>
      <p:ext uri="{BB962C8B-B14F-4D97-AF65-F5344CB8AC3E}">
        <p14:creationId xmlns:p14="http://schemas.microsoft.com/office/powerpoint/2010/main" val="1734118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3] 3 col">
    <p:bg>
      <p:bgPr>
        <a:solidFill>
          <a:schemeClr val="bg2"/>
        </a:solidFill>
        <a:effectLst/>
      </p:bgPr>
    </p:bg>
    <p:spTree>
      <p:nvGrpSpPr>
        <p:cNvPr id="1" name=""/>
        <p:cNvGrpSpPr/>
        <p:nvPr/>
      </p:nvGrpSpPr>
      <p:grpSpPr>
        <a:xfrm>
          <a:off x="0" y="0"/>
          <a:ext cx="0" cy="0"/>
          <a:chOff x="0" y="0"/>
          <a:chExt cx="0" cy="0"/>
        </a:xfrm>
      </p:grpSpPr>
      <p:sp>
        <p:nvSpPr>
          <p:cNvPr id="4" name="Rectangle 3"/>
          <p:cNvSpPr/>
          <p:nvPr userDrawn="1"/>
        </p:nvSpPr>
        <p:spPr>
          <a:xfrm>
            <a:off x="304800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algn="ctr"/>
            <a:endParaRPr lang="en-US" sz="1125" b="0" i="0">
              <a:latin typeface="Arial Regular" charset="0"/>
            </a:endParaRPr>
          </a:p>
        </p:txBody>
      </p:sp>
      <p:sp>
        <p:nvSpPr>
          <p:cNvPr id="2" name="Title 1"/>
          <p:cNvSpPr>
            <a:spLocks noGrp="1"/>
          </p:cNvSpPr>
          <p:nvPr>
            <p:ph type="title"/>
          </p:nvPr>
        </p:nvSpPr>
        <p:spPr>
          <a:xfrm>
            <a:off x="381001" y="1714500"/>
            <a:ext cx="2476500" cy="3048000"/>
          </a:xfrm>
        </p:spPr>
        <p:txBody>
          <a:bodyPr>
            <a:noAutofit/>
          </a:bodyPr>
          <a:lstStyle>
            <a:lvl1pPr>
              <a:lnSpc>
                <a:spcPct val="100000"/>
              </a:lnSpc>
              <a:spcBef>
                <a:spcPts val="1500"/>
              </a:spcBef>
              <a:defRPr sz="3333" b="0" i="0">
                <a:solidFill>
                  <a:schemeClr val="accent1"/>
                </a:solidFill>
                <a:latin typeface="IBM Plex Sans ExtLt" panose="020B0303050203000203" pitchFamily="34" charset="0"/>
              </a:defRPr>
            </a:lvl1pPr>
          </a:lstStyle>
          <a:p>
            <a:r>
              <a:rPr lang="en-US" dirty="0"/>
              <a:t>Click to edit Master title style</a:t>
            </a:r>
          </a:p>
        </p:txBody>
      </p:sp>
      <p:sp>
        <p:nvSpPr>
          <p:cNvPr id="9" name="Content Placeholder 2"/>
          <p:cNvSpPr>
            <a:spLocks noGrp="1"/>
          </p:cNvSpPr>
          <p:nvPr>
            <p:ph idx="10"/>
          </p:nvPr>
        </p:nvSpPr>
        <p:spPr>
          <a:xfrm>
            <a:off x="6286500" y="1714501"/>
            <a:ext cx="2819400" cy="4381500"/>
          </a:xfrm>
        </p:spPr>
        <p:txBody>
          <a:bodyPr tIns="0">
            <a:noAutofit/>
          </a:bodyPr>
          <a:lstStyle>
            <a:lvl1pPr>
              <a:defRPr sz="1500">
                <a:solidFill>
                  <a:schemeClr val="tx1"/>
                </a:solidFill>
              </a:defRPr>
            </a:lvl1pPr>
            <a:lvl2pPr marL="152394" indent="-152394">
              <a:lnSpc>
                <a:spcPct val="110000"/>
              </a:lnSpc>
              <a:spcBef>
                <a:spcPts val="1500"/>
              </a:spcBef>
              <a:defRPr sz="1500">
                <a:solidFill>
                  <a:schemeClr val="tx1"/>
                </a:solidFill>
              </a:defRPr>
            </a:lvl2pPr>
            <a:lvl3pPr marL="304788" indent="-152394">
              <a:spcBef>
                <a:spcPts val="0"/>
              </a:spcBef>
              <a:defRPr sz="1500">
                <a:solidFill>
                  <a:schemeClr val="tx1"/>
                </a:solidFill>
              </a:defRPr>
            </a:lvl3pPr>
            <a:lvl4pPr marL="457182" indent="-152394">
              <a:lnSpc>
                <a:spcPct val="110000"/>
              </a:lnSpc>
              <a:spcBef>
                <a:spcPts val="0"/>
              </a:spcBef>
              <a:defRPr sz="1500">
                <a:solidFill>
                  <a:schemeClr val="tx1"/>
                </a:solidFill>
              </a:defRPr>
            </a:lvl4pPr>
            <a:lvl5pPr marL="609576" indent="-152394">
              <a:lnSpc>
                <a:spcPct val="110000"/>
              </a:lnSpc>
              <a:spcBef>
                <a:spcPts val="0"/>
              </a:spcBef>
              <a:defRPr sz="15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2"/>
          </p:nvPr>
        </p:nvSpPr>
        <p:spPr>
          <a:xfrm>
            <a:off x="3238500" y="1714501"/>
            <a:ext cx="2819400" cy="4381500"/>
          </a:xfrm>
        </p:spPr>
        <p:txBody>
          <a:bodyPr tIns="0">
            <a:noAutofit/>
          </a:bodyPr>
          <a:lstStyle>
            <a:lvl1pPr>
              <a:defRPr sz="1500">
                <a:solidFill>
                  <a:schemeClr val="tx1"/>
                </a:solidFill>
              </a:defRPr>
            </a:lvl1pPr>
            <a:lvl2pPr marL="152394" indent="-152394">
              <a:lnSpc>
                <a:spcPct val="110000"/>
              </a:lnSpc>
              <a:spcBef>
                <a:spcPts val="1000"/>
              </a:spcBef>
              <a:defRPr sz="1500">
                <a:solidFill>
                  <a:schemeClr val="tx1"/>
                </a:solidFill>
              </a:defRPr>
            </a:lvl2pPr>
            <a:lvl3pPr marL="304788" indent="-152394">
              <a:lnSpc>
                <a:spcPct val="110000"/>
              </a:lnSpc>
              <a:spcBef>
                <a:spcPts val="0"/>
              </a:spcBef>
              <a:defRPr sz="1500">
                <a:solidFill>
                  <a:schemeClr val="tx1"/>
                </a:solidFill>
              </a:defRPr>
            </a:lvl3pPr>
            <a:lvl4pPr marL="457182" indent="-152394">
              <a:lnSpc>
                <a:spcPct val="110000"/>
              </a:lnSpc>
              <a:spcBef>
                <a:spcPts val="0"/>
              </a:spcBef>
              <a:defRPr sz="1500">
                <a:solidFill>
                  <a:schemeClr val="tx1"/>
                </a:solidFill>
              </a:defRPr>
            </a:lvl4pPr>
            <a:lvl5pPr marL="609576" indent="-152394">
              <a:lnSpc>
                <a:spcPct val="110000"/>
              </a:lnSpc>
              <a:spcBef>
                <a:spcPts val="0"/>
              </a:spcBef>
              <a:defRPr sz="15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idx="13"/>
          </p:nvPr>
        </p:nvSpPr>
        <p:spPr>
          <a:xfrm>
            <a:off x="9334500" y="1714501"/>
            <a:ext cx="2667000" cy="4381500"/>
          </a:xfrm>
        </p:spPr>
        <p:txBody>
          <a:bodyPr tIns="0">
            <a:noAutofit/>
          </a:bodyPr>
          <a:lstStyle>
            <a:lvl1pPr>
              <a:defRPr sz="1500">
                <a:solidFill>
                  <a:schemeClr val="tx1"/>
                </a:solidFill>
              </a:defRPr>
            </a:lvl1pPr>
            <a:lvl2pPr marL="152394" indent="-152394">
              <a:lnSpc>
                <a:spcPct val="110000"/>
              </a:lnSpc>
              <a:spcBef>
                <a:spcPts val="1500"/>
              </a:spcBef>
              <a:defRPr sz="1500">
                <a:solidFill>
                  <a:schemeClr val="tx1"/>
                </a:solidFill>
              </a:defRPr>
            </a:lvl2pPr>
            <a:lvl3pPr marL="304788" indent="-152394">
              <a:lnSpc>
                <a:spcPct val="110000"/>
              </a:lnSpc>
              <a:spcBef>
                <a:spcPts val="0"/>
              </a:spcBef>
              <a:defRPr sz="1500">
                <a:solidFill>
                  <a:schemeClr val="tx1"/>
                </a:solidFill>
              </a:defRPr>
            </a:lvl3pPr>
            <a:lvl4pPr marL="457182" indent="-152394">
              <a:lnSpc>
                <a:spcPct val="110000"/>
              </a:lnSpc>
              <a:spcBef>
                <a:spcPts val="0"/>
              </a:spcBef>
              <a:defRPr sz="1500">
                <a:solidFill>
                  <a:schemeClr val="tx1"/>
                </a:solidFill>
              </a:defRPr>
            </a:lvl4pPr>
            <a:lvl5pPr marL="609576" indent="-152394">
              <a:lnSpc>
                <a:spcPct val="110000"/>
              </a:lnSpc>
              <a:spcBef>
                <a:spcPts val="0"/>
              </a:spcBef>
              <a:defRPr sz="15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3"/>
          <p:cNvSpPr>
            <a:spLocks noGrp="1"/>
          </p:cNvSpPr>
          <p:nvPr>
            <p:ph type="body" sz="quarter" idx="15" hasCustomPrompt="1"/>
          </p:nvPr>
        </p:nvSpPr>
        <p:spPr>
          <a:xfrm>
            <a:off x="381001" y="6096001"/>
            <a:ext cx="2514602" cy="403860"/>
          </a:xfrm>
        </p:spPr>
        <p:txBody>
          <a:bodyPr tIns="0" anchor="b"/>
          <a:lstStyle>
            <a:lvl1pPr>
              <a:defRPr sz="667" b="0">
                <a:solidFill>
                  <a:schemeClr val="tx1">
                    <a:alpha val="60000"/>
                  </a:schemeClr>
                </a:solidFill>
              </a:defRPr>
            </a:lvl1pPr>
            <a:lvl2pPr>
              <a:defRPr sz="751"/>
            </a:lvl2pPr>
            <a:lvl3pPr>
              <a:defRPr sz="751"/>
            </a:lvl3pPr>
            <a:lvl4pPr>
              <a:defRPr sz="751"/>
            </a:lvl4pPr>
            <a:lvl5pPr>
              <a:defRPr sz="751"/>
            </a:lvl5pPr>
          </a:lstStyle>
          <a:p>
            <a:pPr lvl="0"/>
            <a:r>
              <a:rPr lang="en-US" dirty="0"/>
              <a:t>Source: Edit source here</a:t>
            </a:r>
          </a:p>
        </p:txBody>
      </p:sp>
      <p:pic>
        <p:nvPicPr>
          <p:cNvPr id="12" name="Picture 11">
            <a:extLst>
              <a:ext uri="{FF2B5EF4-FFF2-40B4-BE49-F238E27FC236}">
                <a16:creationId xmlns:a16="http://schemas.microsoft.com/office/drawing/2014/main" id="{AEF33CE2-5DE7-B746-ABEB-505C0089599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1338274" y="6553200"/>
            <a:ext cx="471765" cy="190500"/>
          </a:xfrm>
          <a:prstGeom prst="rect">
            <a:avLst/>
          </a:prstGeom>
        </p:spPr>
      </p:pic>
      <p:sp>
        <p:nvSpPr>
          <p:cNvPr id="5" name="Text Placeholder 7">
            <a:extLst>
              <a:ext uri="{FF2B5EF4-FFF2-40B4-BE49-F238E27FC236}">
                <a16:creationId xmlns:a16="http://schemas.microsoft.com/office/drawing/2014/main" id="{D7E6FF0C-6C54-9B62-EC97-1040E2929872}"/>
              </a:ext>
            </a:extLst>
          </p:cNvPr>
          <p:cNvSpPr>
            <a:spLocks noGrp="1"/>
          </p:cNvSpPr>
          <p:nvPr>
            <p:ph type="body" sz="quarter" idx="16" hasCustomPrompt="1"/>
          </p:nvPr>
        </p:nvSpPr>
        <p:spPr>
          <a:xfrm>
            <a:off x="381000" y="381000"/>
            <a:ext cx="2476497" cy="228599"/>
          </a:xfrm>
        </p:spPr>
        <p:txBody>
          <a:bodyPr lIns="0" tIns="0" rIns="0" bIns="0">
            <a:noAutofit/>
          </a:bodyPr>
          <a:lstStyle>
            <a:lvl1pPr marL="0" indent="0">
              <a:lnSpc>
                <a:spcPct val="100000"/>
              </a:lnSpc>
              <a:spcBef>
                <a:spcPts val="0"/>
              </a:spcBef>
              <a:spcAft>
                <a:spcPts val="1167"/>
              </a:spcAft>
              <a:buNone/>
              <a:defRPr sz="1333" b="0" i="0">
                <a:solidFill>
                  <a:schemeClr val="tx1"/>
                </a:solidFill>
                <a:latin typeface="IBM Plex Sans Medm" panose="020B0503050203000203" pitchFamily="34" charset="0"/>
              </a:defRPr>
            </a:lvl1pPr>
            <a:lvl2pPr>
              <a:defRPr sz="667" b="0" i="0">
                <a:latin typeface="IBM Plex Sans Medm" panose="020B0503050203000203" pitchFamily="34" charset="0"/>
              </a:defRPr>
            </a:lvl2pPr>
            <a:lvl3pPr>
              <a:defRPr sz="667" b="0" i="0">
                <a:latin typeface="IBM Plex Sans Medm" panose="020B0503050203000203" pitchFamily="34" charset="0"/>
              </a:defRPr>
            </a:lvl3pPr>
            <a:lvl4pPr>
              <a:defRPr sz="667" b="0" i="0">
                <a:latin typeface="IBM Plex Sans Medm" panose="020B0503050203000203" pitchFamily="34" charset="0"/>
              </a:defRPr>
            </a:lvl4pPr>
            <a:lvl5pPr>
              <a:defRPr sz="667"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1686812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B171F-1802-51B6-CCC3-3CF22F6341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D10D82-781A-24D8-3219-3771C95D05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4BA763-0845-3A9E-AD0D-08CA2857146E}"/>
              </a:ext>
            </a:extLst>
          </p:cNvPr>
          <p:cNvSpPr>
            <a:spLocks noGrp="1"/>
          </p:cNvSpPr>
          <p:nvPr>
            <p:ph type="dt" sz="half" idx="10"/>
          </p:nvPr>
        </p:nvSpPr>
        <p:spPr/>
        <p:txBody>
          <a:bodyPr/>
          <a:lstStyle/>
          <a:p>
            <a:fld id="{AA6FA5E4-F6A2-4181-92AD-227F0D6BC072}" type="datetimeFigureOut">
              <a:rPr lang="en-US" smtClean="0"/>
              <a:t>8/8/2025</a:t>
            </a:fld>
            <a:endParaRPr lang="en-US"/>
          </a:p>
        </p:txBody>
      </p:sp>
      <p:sp>
        <p:nvSpPr>
          <p:cNvPr id="5" name="Footer Placeholder 4">
            <a:extLst>
              <a:ext uri="{FF2B5EF4-FFF2-40B4-BE49-F238E27FC236}">
                <a16:creationId xmlns:a16="http://schemas.microsoft.com/office/drawing/2014/main" id="{E70E971F-C8E9-A50F-AFB7-6191A1C566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82BDDA-2673-965D-EB32-680E1AC3EF96}"/>
              </a:ext>
            </a:extLst>
          </p:cNvPr>
          <p:cNvSpPr>
            <a:spLocks noGrp="1"/>
          </p:cNvSpPr>
          <p:nvPr>
            <p:ph type="sldNum" sz="quarter" idx="12"/>
          </p:nvPr>
        </p:nvSpPr>
        <p:spPr/>
        <p:txBody>
          <a:bodyPr/>
          <a:lstStyle/>
          <a:p>
            <a:fld id="{37F49903-AF51-4EBF-948C-3F037CF79F89}" type="slidenum">
              <a:rPr lang="en-US" smtClean="0"/>
              <a:t>‹#›</a:t>
            </a:fld>
            <a:endParaRPr lang="en-US"/>
          </a:p>
        </p:txBody>
      </p:sp>
    </p:spTree>
    <p:extLst>
      <p:ext uri="{BB962C8B-B14F-4D97-AF65-F5344CB8AC3E}">
        <p14:creationId xmlns:p14="http://schemas.microsoft.com/office/powerpoint/2010/main" val="855649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84BFA-534A-AA94-C2B5-389AC0C7A4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C92A05-5776-3064-9F41-C782235CDDC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2191DB-76C4-4DA7-6512-D235604815C0}"/>
              </a:ext>
            </a:extLst>
          </p:cNvPr>
          <p:cNvSpPr>
            <a:spLocks noGrp="1"/>
          </p:cNvSpPr>
          <p:nvPr>
            <p:ph type="dt" sz="half" idx="10"/>
          </p:nvPr>
        </p:nvSpPr>
        <p:spPr/>
        <p:txBody>
          <a:bodyPr/>
          <a:lstStyle/>
          <a:p>
            <a:fld id="{AA6FA5E4-F6A2-4181-92AD-227F0D6BC072}" type="datetimeFigureOut">
              <a:rPr lang="en-US" smtClean="0"/>
              <a:t>8/8/2025</a:t>
            </a:fld>
            <a:endParaRPr lang="en-US"/>
          </a:p>
        </p:txBody>
      </p:sp>
      <p:sp>
        <p:nvSpPr>
          <p:cNvPr id="5" name="Footer Placeholder 4">
            <a:extLst>
              <a:ext uri="{FF2B5EF4-FFF2-40B4-BE49-F238E27FC236}">
                <a16:creationId xmlns:a16="http://schemas.microsoft.com/office/drawing/2014/main" id="{BC21B7B4-15BA-4E22-1D6A-34CAFF197B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7DCFEE-961E-2B01-9F0D-E4DDEDB5860A}"/>
              </a:ext>
            </a:extLst>
          </p:cNvPr>
          <p:cNvSpPr>
            <a:spLocks noGrp="1"/>
          </p:cNvSpPr>
          <p:nvPr>
            <p:ph type="sldNum" sz="quarter" idx="12"/>
          </p:nvPr>
        </p:nvSpPr>
        <p:spPr/>
        <p:txBody>
          <a:bodyPr/>
          <a:lstStyle/>
          <a:p>
            <a:fld id="{37F49903-AF51-4EBF-948C-3F037CF79F89}" type="slidenum">
              <a:rPr lang="en-US" smtClean="0"/>
              <a:t>‹#›</a:t>
            </a:fld>
            <a:endParaRPr lang="en-US"/>
          </a:p>
        </p:txBody>
      </p:sp>
    </p:spTree>
    <p:extLst>
      <p:ext uri="{BB962C8B-B14F-4D97-AF65-F5344CB8AC3E}">
        <p14:creationId xmlns:p14="http://schemas.microsoft.com/office/powerpoint/2010/main" val="3299311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2CC2F-63AD-1E6C-0737-FF3BEAF8E2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3743B1-22B0-8E11-A732-A0E9D3EE35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AA9B7C-6291-C95F-5439-828408ADF9E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8EEB3F-54C6-A898-9B14-63E8131A7737}"/>
              </a:ext>
            </a:extLst>
          </p:cNvPr>
          <p:cNvSpPr>
            <a:spLocks noGrp="1"/>
          </p:cNvSpPr>
          <p:nvPr>
            <p:ph type="dt" sz="half" idx="10"/>
          </p:nvPr>
        </p:nvSpPr>
        <p:spPr/>
        <p:txBody>
          <a:bodyPr/>
          <a:lstStyle/>
          <a:p>
            <a:fld id="{AA6FA5E4-F6A2-4181-92AD-227F0D6BC072}" type="datetimeFigureOut">
              <a:rPr lang="en-US" smtClean="0"/>
              <a:t>8/8/2025</a:t>
            </a:fld>
            <a:endParaRPr lang="en-US"/>
          </a:p>
        </p:txBody>
      </p:sp>
      <p:sp>
        <p:nvSpPr>
          <p:cNvPr id="6" name="Footer Placeholder 5">
            <a:extLst>
              <a:ext uri="{FF2B5EF4-FFF2-40B4-BE49-F238E27FC236}">
                <a16:creationId xmlns:a16="http://schemas.microsoft.com/office/drawing/2014/main" id="{E76C5237-A849-57F2-B26B-F09C17BACB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CD67C0-F13D-345F-50DA-5F0011118A8A}"/>
              </a:ext>
            </a:extLst>
          </p:cNvPr>
          <p:cNvSpPr>
            <a:spLocks noGrp="1"/>
          </p:cNvSpPr>
          <p:nvPr>
            <p:ph type="sldNum" sz="quarter" idx="12"/>
          </p:nvPr>
        </p:nvSpPr>
        <p:spPr/>
        <p:txBody>
          <a:bodyPr/>
          <a:lstStyle/>
          <a:p>
            <a:fld id="{37F49903-AF51-4EBF-948C-3F037CF79F89}" type="slidenum">
              <a:rPr lang="en-US" smtClean="0"/>
              <a:t>‹#›</a:t>
            </a:fld>
            <a:endParaRPr lang="en-US"/>
          </a:p>
        </p:txBody>
      </p:sp>
    </p:spTree>
    <p:extLst>
      <p:ext uri="{BB962C8B-B14F-4D97-AF65-F5344CB8AC3E}">
        <p14:creationId xmlns:p14="http://schemas.microsoft.com/office/powerpoint/2010/main" val="1389269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CDF57-D30A-7C1A-D198-CFA0049160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E1F7C7-86FA-249F-EF9A-6E3029639C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FE48E6-7C96-4D94-AC29-C5D86A5D90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C7E482-6325-D4E8-79FA-DA5C4F41E1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BB8DA2-9A9F-5A14-229D-DB0ADF5F03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DCD7F5-3EC8-8236-9ECB-A1CB78B4874C}"/>
              </a:ext>
            </a:extLst>
          </p:cNvPr>
          <p:cNvSpPr>
            <a:spLocks noGrp="1"/>
          </p:cNvSpPr>
          <p:nvPr>
            <p:ph type="dt" sz="half" idx="10"/>
          </p:nvPr>
        </p:nvSpPr>
        <p:spPr/>
        <p:txBody>
          <a:bodyPr/>
          <a:lstStyle/>
          <a:p>
            <a:fld id="{AA6FA5E4-F6A2-4181-92AD-227F0D6BC072}" type="datetimeFigureOut">
              <a:rPr lang="en-US" smtClean="0"/>
              <a:t>8/8/2025</a:t>
            </a:fld>
            <a:endParaRPr lang="en-US"/>
          </a:p>
        </p:txBody>
      </p:sp>
      <p:sp>
        <p:nvSpPr>
          <p:cNvPr id="8" name="Footer Placeholder 7">
            <a:extLst>
              <a:ext uri="{FF2B5EF4-FFF2-40B4-BE49-F238E27FC236}">
                <a16:creationId xmlns:a16="http://schemas.microsoft.com/office/drawing/2014/main" id="{DBA20F4E-D016-5E56-2745-92F9608258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3DAAB4-06AB-838F-D01F-5B5E35C0C003}"/>
              </a:ext>
            </a:extLst>
          </p:cNvPr>
          <p:cNvSpPr>
            <a:spLocks noGrp="1"/>
          </p:cNvSpPr>
          <p:nvPr>
            <p:ph type="sldNum" sz="quarter" idx="12"/>
          </p:nvPr>
        </p:nvSpPr>
        <p:spPr/>
        <p:txBody>
          <a:bodyPr/>
          <a:lstStyle/>
          <a:p>
            <a:fld id="{37F49903-AF51-4EBF-948C-3F037CF79F89}" type="slidenum">
              <a:rPr lang="en-US" smtClean="0"/>
              <a:t>‹#›</a:t>
            </a:fld>
            <a:endParaRPr lang="en-US"/>
          </a:p>
        </p:txBody>
      </p:sp>
    </p:spTree>
    <p:extLst>
      <p:ext uri="{BB962C8B-B14F-4D97-AF65-F5344CB8AC3E}">
        <p14:creationId xmlns:p14="http://schemas.microsoft.com/office/powerpoint/2010/main" val="2381935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863DD-DF52-63D2-EEF0-37DF5EE912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B07226-C15D-86AD-2CE9-894B6A74DD07}"/>
              </a:ext>
            </a:extLst>
          </p:cNvPr>
          <p:cNvSpPr>
            <a:spLocks noGrp="1"/>
          </p:cNvSpPr>
          <p:nvPr>
            <p:ph type="dt" sz="half" idx="10"/>
          </p:nvPr>
        </p:nvSpPr>
        <p:spPr/>
        <p:txBody>
          <a:bodyPr/>
          <a:lstStyle/>
          <a:p>
            <a:fld id="{AA6FA5E4-F6A2-4181-92AD-227F0D6BC072}" type="datetimeFigureOut">
              <a:rPr lang="en-US" smtClean="0"/>
              <a:t>8/8/2025</a:t>
            </a:fld>
            <a:endParaRPr lang="en-US"/>
          </a:p>
        </p:txBody>
      </p:sp>
      <p:sp>
        <p:nvSpPr>
          <p:cNvPr id="4" name="Footer Placeholder 3">
            <a:extLst>
              <a:ext uri="{FF2B5EF4-FFF2-40B4-BE49-F238E27FC236}">
                <a16:creationId xmlns:a16="http://schemas.microsoft.com/office/drawing/2014/main" id="{38E91F7D-1F7D-DB47-5548-671824F13C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303F97-93D5-A87F-C397-28F7185960D4}"/>
              </a:ext>
            </a:extLst>
          </p:cNvPr>
          <p:cNvSpPr>
            <a:spLocks noGrp="1"/>
          </p:cNvSpPr>
          <p:nvPr>
            <p:ph type="sldNum" sz="quarter" idx="12"/>
          </p:nvPr>
        </p:nvSpPr>
        <p:spPr/>
        <p:txBody>
          <a:bodyPr/>
          <a:lstStyle/>
          <a:p>
            <a:fld id="{37F49903-AF51-4EBF-948C-3F037CF79F89}" type="slidenum">
              <a:rPr lang="en-US" smtClean="0"/>
              <a:t>‹#›</a:t>
            </a:fld>
            <a:endParaRPr lang="en-US"/>
          </a:p>
        </p:txBody>
      </p:sp>
    </p:spTree>
    <p:extLst>
      <p:ext uri="{BB962C8B-B14F-4D97-AF65-F5344CB8AC3E}">
        <p14:creationId xmlns:p14="http://schemas.microsoft.com/office/powerpoint/2010/main" val="2381857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506BE4-8C83-60F4-44A1-52E1A44D4400}"/>
              </a:ext>
            </a:extLst>
          </p:cNvPr>
          <p:cNvSpPr>
            <a:spLocks noGrp="1"/>
          </p:cNvSpPr>
          <p:nvPr>
            <p:ph type="dt" sz="half" idx="10"/>
          </p:nvPr>
        </p:nvSpPr>
        <p:spPr/>
        <p:txBody>
          <a:bodyPr/>
          <a:lstStyle/>
          <a:p>
            <a:fld id="{AA6FA5E4-F6A2-4181-92AD-227F0D6BC072}" type="datetimeFigureOut">
              <a:rPr lang="en-US" smtClean="0"/>
              <a:t>8/8/2025</a:t>
            </a:fld>
            <a:endParaRPr lang="en-US"/>
          </a:p>
        </p:txBody>
      </p:sp>
      <p:sp>
        <p:nvSpPr>
          <p:cNvPr id="3" name="Footer Placeholder 2">
            <a:extLst>
              <a:ext uri="{FF2B5EF4-FFF2-40B4-BE49-F238E27FC236}">
                <a16:creationId xmlns:a16="http://schemas.microsoft.com/office/drawing/2014/main" id="{C9B0F65E-4F68-F5BA-B1C1-DC6C717E75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B499DC-0F9F-51BF-5139-5C4F7148CF41}"/>
              </a:ext>
            </a:extLst>
          </p:cNvPr>
          <p:cNvSpPr>
            <a:spLocks noGrp="1"/>
          </p:cNvSpPr>
          <p:nvPr>
            <p:ph type="sldNum" sz="quarter" idx="12"/>
          </p:nvPr>
        </p:nvSpPr>
        <p:spPr/>
        <p:txBody>
          <a:bodyPr/>
          <a:lstStyle/>
          <a:p>
            <a:fld id="{37F49903-AF51-4EBF-948C-3F037CF79F89}" type="slidenum">
              <a:rPr lang="en-US" smtClean="0"/>
              <a:t>‹#›</a:t>
            </a:fld>
            <a:endParaRPr lang="en-US"/>
          </a:p>
        </p:txBody>
      </p:sp>
    </p:spTree>
    <p:extLst>
      <p:ext uri="{BB962C8B-B14F-4D97-AF65-F5344CB8AC3E}">
        <p14:creationId xmlns:p14="http://schemas.microsoft.com/office/powerpoint/2010/main" val="324629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8CB91-A50B-391A-FC44-30B653B9C9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9D6925-69CE-75B9-006D-17D08877FB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5A7F50-A5BC-AD0E-DAF3-845E660CEC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FB2F26-32A6-6262-B773-F6496A3567E9}"/>
              </a:ext>
            </a:extLst>
          </p:cNvPr>
          <p:cNvSpPr>
            <a:spLocks noGrp="1"/>
          </p:cNvSpPr>
          <p:nvPr>
            <p:ph type="dt" sz="half" idx="10"/>
          </p:nvPr>
        </p:nvSpPr>
        <p:spPr/>
        <p:txBody>
          <a:bodyPr/>
          <a:lstStyle/>
          <a:p>
            <a:fld id="{AA6FA5E4-F6A2-4181-92AD-227F0D6BC072}" type="datetimeFigureOut">
              <a:rPr lang="en-US" smtClean="0"/>
              <a:t>8/8/2025</a:t>
            </a:fld>
            <a:endParaRPr lang="en-US"/>
          </a:p>
        </p:txBody>
      </p:sp>
      <p:sp>
        <p:nvSpPr>
          <p:cNvPr id="6" name="Footer Placeholder 5">
            <a:extLst>
              <a:ext uri="{FF2B5EF4-FFF2-40B4-BE49-F238E27FC236}">
                <a16:creationId xmlns:a16="http://schemas.microsoft.com/office/drawing/2014/main" id="{0E00DEC3-4BFC-06FE-67E9-D145F01C40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71B0A5-36C6-DC18-8FAE-87C1DE13A4D3}"/>
              </a:ext>
            </a:extLst>
          </p:cNvPr>
          <p:cNvSpPr>
            <a:spLocks noGrp="1"/>
          </p:cNvSpPr>
          <p:nvPr>
            <p:ph type="sldNum" sz="quarter" idx="12"/>
          </p:nvPr>
        </p:nvSpPr>
        <p:spPr/>
        <p:txBody>
          <a:bodyPr/>
          <a:lstStyle/>
          <a:p>
            <a:fld id="{37F49903-AF51-4EBF-948C-3F037CF79F89}" type="slidenum">
              <a:rPr lang="en-US" smtClean="0"/>
              <a:t>‹#›</a:t>
            </a:fld>
            <a:endParaRPr lang="en-US"/>
          </a:p>
        </p:txBody>
      </p:sp>
    </p:spTree>
    <p:extLst>
      <p:ext uri="{BB962C8B-B14F-4D97-AF65-F5344CB8AC3E}">
        <p14:creationId xmlns:p14="http://schemas.microsoft.com/office/powerpoint/2010/main" val="123694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F585F-2DA8-2FF3-6B1D-175E40F282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6DD683-642C-CC1C-1DE0-5F0051D6F5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7BDFE4-DA33-4EFE-DEA3-33F89689B9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923DF8-141B-F2E0-5D28-6A6F0BFD63F1}"/>
              </a:ext>
            </a:extLst>
          </p:cNvPr>
          <p:cNvSpPr>
            <a:spLocks noGrp="1"/>
          </p:cNvSpPr>
          <p:nvPr>
            <p:ph type="dt" sz="half" idx="10"/>
          </p:nvPr>
        </p:nvSpPr>
        <p:spPr/>
        <p:txBody>
          <a:bodyPr/>
          <a:lstStyle/>
          <a:p>
            <a:fld id="{AA6FA5E4-F6A2-4181-92AD-227F0D6BC072}" type="datetimeFigureOut">
              <a:rPr lang="en-US" smtClean="0"/>
              <a:t>8/8/2025</a:t>
            </a:fld>
            <a:endParaRPr lang="en-US"/>
          </a:p>
        </p:txBody>
      </p:sp>
      <p:sp>
        <p:nvSpPr>
          <p:cNvPr id="6" name="Footer Placeholder 5">
            <a:extLst>
              <a:ext uri="{FF2B5EF4-FFF2-40B4-BE49-F238E27FC236}">
                <a16:creationId xmlns:a16="http://schemas.microsoft.com/office/drawing/2014/main" id="{30410132-BBE2-A24B-7D0D-63C79BB538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66417E-77CF-905D-3FAF-4882D26A4322}"/>
              </a:ext>
            </a:extLst>
          </p:cNvPr>
          <p:cNvSpPr>
            <a:spLocks noGrp="1"/>
          </p:cNvSpPr>
          <p:nvPr>
            <p:ph type="sldNum" sz="quarter" idx="12"/>
          </p:nvPr>
        </p:nvSpPr>
        <p:spPr/>
        <p:txBody>
          <a:bodyPr/>
          <a:lstStyle/>
          <a:p>
            <a:fld id="{37F49903-AF51-4EBF-948C-3F037CF79F89}" type="slidenum">
              <a:rPr lang="en-US" smtClean="0"/>
              <a:t>‹#›</a:t>
            </a:fld>
            <a:endParaRPr lang="en-US"/>
          </a:p>
        </p:txBody>
      </p:sp>
    </p:spTree>
    <p:extLst>
      <p:ext uri="{BB962C8B-B14F-4D97-AF65-F5344CB8AC3E}">
        <p14:creationId xmlns:p14="http://schemas.microsoft.com/office/powerpoint/2010/main" val="1034962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FA546D-9FE6-A1E2-5095-E916CCD714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54A25C-90C8-0663-9FAF-B8031A77D1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31BB3F-58D1-A723-FCC6-106B5FB636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A6FA5E4-F6A2-4181-92AD-227F0D6BC072}" type="datetimeFigureOut">
              <a:rPr lang="en-US" smtClean="0"/>
              <a:t>8/8/2025</a:t>
            </a:fld>
            <a:endParaRPr lang="en-US"/>
          </a:p>
        </p:txBody>
      </p:sp>
      <p:sp>
        <p:nvSpPr>
          <p:cNvPr id="5" name="Footer Placeholder 4">
            <a:extLst>
              <a:ext uri="{FF2B5EF4-FFF2-40B4-BE49-F238E27FC236}">
                <a16:creationId xmlns:a16="http://schemas.microsoft.com/office/drawing/2014/main" id="{4081E320-71F1-57C9-D4BF-A9297EDDDD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AD2A1FD-566A-F283-4CAE-79A6C6386D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7F49903-AF51-4EBF-948C-3F037CF79F89}" type="slidenum">
              <a:rPr lang="en-US" smtClean="0"/>
              <a:t>‹#›</a:t>
            </a:fld>
            <a:endParaRPr lang="en-US"/>
          </a:p>
        </p:txBody>
      </p:sp>
    </p:spTree>
    <p:extLst>
      <p:ext uri="{BB962C8B-B14F-4D97-AF65-F5344CB8AC3E}">
        <p14:creationId xmlns:p14="http://schemas.microsoft.com/office/powerpoint/2010/main" val="2000100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Graphic 32">
            <a:extLst>
              <a:ext uri="{FF2B5EF4-FFF2-40B4-BE49-F238E27FC236}">
                <a16:creationId xmlns:a16="http://schemas.microsoft.com/office/drawing/2014/main" id="{B90CC83A-A5F8-6577-2F41-4EFF6B66A6A9}"/>
              </a:ext>
            </a:extLst>
          </p:cNvPr>
          <p:cNvPicPr>
            <a:picLocks noChangeAspect="1"/>
          </p:cNvPicPr>
          <p:nvPr/>
        </p:nvPicPr>
        <p:blipFill>
          <a:blip r:embed="rId3">
            <a:alphaModFix amt="48000"/>
            <a:extLst>
              <a:ext uri="{96DAC541-7B7A-43D3-8B79-37D633B846F1}">
                <asvg:svgBlip xmlns:asvg="http://schemas.microsoft.com/office/drawing/2016/SVG/main" r:embed="rId4"/>
              </a:ext>
            </a:extLst>
          </a:blip>
          <a:stretch>
            <a:fillRect/>
          </a:stretch>
        </p:blipFill>
        <p:spPr>
          <a:xfrm flipV="1">
            <a:off x="0" y="9112"/>
            <a:ext cx="12291493" cy="6687741"/>
          </a:xfrm>
          <a:prstGeom prst="rect">
            <a:avLst/>
          </a:prstGeom>
        </p:spPr>
      </p:pic>
      <p:sp>
        <p:nvSpPr>
          <p:cNvPr id="27" name="Title 2">
            <a:extLst>
              <a:ext uri="{FF2B5EF4-FFF2-40B4-BE49-F238E27FC236}">
                <a16:creationId xmlns:a16="http://schemas.microsoft.com/office/drawing/2014/main" id="{D43E34B8-F088-B629-E990-6429AC02AFDA}"/>
              </a:ext>
            </a:extLst>
          </p:cNvPr>
          <p:cNvSpPr>
            <a:spLocks noGrp="1"/>
          </p:cNvSpPr>
          <p:nvPr>
            <p:ph type="title"/>
          </p:nvPr>
        </p:nvSpPr>
        <p:spPr>
          <a:xfrm>
            <a:off x="4767534" y="4049560"/>
            <a:ext cx="7424467" cy="404834"/>
          </a:xfrm>
        </p:spPr>
        <p:txBody>
          <a:bodyPr/>
          <a:lstStyle/>
          <a:p>
            <a:r>
              <a:rPr lang="en-US" dirty="0"/>
              <a:t>Integrated Eligibility Universe GTM</a:t>
            </a:r>
            <a:br>
              <a:rPr lang="en-US" dirty="0"/>
            </a:br>
            <a:br>
              <a:rPr lang="en-US" dirty="0"/>
            </a:br>
            <a:endParaRPr lang="en-US" dirty="0"/>
          </a:p>
        </p:txBody>
      </p:sp>
      <p:cxnSp>
        <p:nvCxnSpPr>
          <p:cNvPr id="6" name="Straight Connector 5">
            <a:extLst>
              <a:ext uri="{FF2B5EF4-FFF2-40B4-BE49-F238E27FC236}">
                <a16:creationId xmlns:a16="http://schemas.microsoft.com/office/drawing/2014/main" id="{D7A2CBF9-49DB-5301-AA58-11128A40E640}"/>
              </a:ext>
            </a:extLst>
          </p:cNvPr>
          <p:cNvCxnSpPr>
            <a:cxnSpLocks/>
          </p:cNvCxnSpPr>
          <p:nvPr/>
        </p:nvCxnSpPr>
        <p:spPr bwMode="auto">
          <a:xfrm rot="16200000" flipV="1">
            <a:off x="7689600" y="-4170085"/>
            <a:ext cx="2975" cy="8572500"/>
          </a:xfrm>
          <a:prstGeom prst="line">
            <a:avLst/>
          </a:prstGeom>
          <a:ln w="9144">
            <a:solidFill>
              <a:schemeClr val="tx1"/>
            </a:solidFill>
            <a:headEnd type="arrow"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Oval 12">
            <a:extLst>
              <a:ext uri="{FF2B5EF4-FFF2-40B4-BE49-F238E27FC236}">
                <a16:creationId xmlns:a16="http://schemas.microsoft.com/office/drawing/2014/main" id="{E5937774-B9BA-9E6B-F12E-9CE72C451E08}"/>
              </a:ext>
            </a:extLst>
          </p:cNvPr>
          <p:cNvSpPr>
            <a:spLocks noChangeAspect="1"/>
          </p:cNvSpPr>
          <p:nvPr/>
        </p:nvSpPr>
        <p:spPr bwMode="auto">
          <a:xfrm>
            <a:off x="3185160" y="260579"/>
            <a:ext cx="106680" cy="106680"/>
          </a:xfrm>
          <a:prstGeom prst="ellipse">
            <a:avLst/>
          </a:prstGeom>
          <a:solidFill>
            <a:schemeClr val="tx1"/>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76200" tIns="76200" rIns="76200" bIns="76200" numCol="1" rtlCol="0" anchor="t" anchorCtr="0" compatLnSpc="1">
            <a:prstTxWarp prst="textNoShape">
              <a:avLst/>
            </a:prstTxWarp>
          </a:bodyPr>
          <a:lstStyle/>
          <a:p>
            <a:pPr defTabSz="761970" fontAlgn="base">
              <a:spcBef>
                <a:spcPct val="0"/>
              </a:spcBef>
              <a:spcAft>
                <a:spcPct val="0"/>
              </a:spcAft>
            </a:pPr>
            <a:endParaRPr lang="en-US" sz="1167">
              <a:solidFill>
                <a:schemeClr val="bg1"/>
              </a:solidFill>
            </a:endParaRPr>
          </a:p>
        </p:txBody>
      </p:sp>
      <p:sp>
        <p:nvSpPr>
          <p:cNvPr id="26" name="Oval 25">
            <a:extLst>
              <a:ext uri="{FF2B5EF4-FFF2-40B4-BE49-F238E27FC236}">
                <a16:creationId xmlns:a16="http://schemas.microsoft.com/office/drawing/2014/main" id="{5FB70574-75EF-DB1C-F4E3-AEF824C59FF6}"/>
              </a:ext>
            </a:extLst>
          </p:cNvPr>
          <p:cNvSpPr>
            <a:spLocks noChangeAspect="1"/>
          </p:cNvSpPr>
          <p:nvPr/>
        </p:nvSpPr>
        <p:spPr bwMode="auto">
          <a:xfrm>
            <a:off x="6264493" y="269564"/>
            <a:ext cx="106680" cy="106680"/>
          </a:xfrm>
          <a:prstGeom prst="ellipse">
            <a:avLst/>
          </a:prstGeom>
          <a:solidFill>
            <a:schemeClr val="tx1"/>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76200" tIns="76200" rIns="76200" bIns="76200" numCol="1" rtlCol="0" anchor="t" anchorCtr="0" compatLnSpc="1">
            <a:prstTxWarp prst="textNoShape">
              <a:avLst/>
            </a:prstTxWarp>
          </a:bodyPr>
          <a:lstStyle/>
          <a:p>
            <a:pPr defTabSz="761970" fontAlgn="base">
              <a:spcBef>
                <a:spcPct val="0"/>
              </a:spcBef>
              <a:spcAft>
                <a:spcPct val="0"/>
              </a:spcAft>
            </a:pPr>
            <a:endParaRPr lang="en-US" sz="1167">
              <a:solidFill>
                <a:schemeClr val="bg1"/>
              </a:solidFill>
            </a:endParaRPr>
          </a:p>
        </p:txBody>
      </p:sp>
      <p:sp>
        <p:nvSpPr>
          <p:cNvPr id="31" name="Oval 30">
            <a:extLst>
              <a:ext uri="{FF2B5EF4-FFF2-40B4-BE49-F238E27FC236}">
                <a16:creationId xmlns:a16="http://schemas.microsoft.com/office/drawing/2014/main" id="{54D13EB5-7D6E-C5CF-6423-F456DA69F25F}"/>
              </a:ext>
            </a:extLst>
          </p:cNvPr>
          <p:cNvSpPr>
            <a:spLocks noChangeAspect="1"/>
          </p:cNvSpPr>
          <p:nvPr/>
        </p:nvSpPr>
        <p:spPr bwMode="auto">
          <a:xfrm>
            <a:off x="9303191" y="227431"/>
            <a:ext cx="106680" cy="106680"/>
          </a:xfrm>
          <a:prstGeom prst="ellipse">
            <a:avLst/>
          </a:prstGeom>
          <a:solidFill>
            <a:schemeClr val="tx1"/>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76200" tIns="76200" rIns="76200" bIns="76200" numCol="1" rtlCol="0" anchor="t" anchorCtr="0" compatLnSpc="1">
            <a:prstTxWarp prst="textNoShape">
              <a:avLst/>
            </a:prstTxWarp>
          </a:bodyPr>
          <a:lstStyle/>
          <a:p>
            <a:pPr defTabSz="761970" fontAlgn="base">
              <a:spcBef>
                <a:spcPct val="0"/>
              </a:spcBef>
              <a:spcAft>
                <a:spcPct val="0"/>
              </a:spcAft>
            </a:pPr>
            <a:endParaRPr lang="en-US" sz="1167">
              <a:solidFill>
                <a:schemeClr val="bg1"/>
              </a:solidFill>
            </a:endParaRPr>
          </a:p>
        </p:txBody>
      </p:sp>
      <p:grpSp>
        <p:nvGrpSpPr>
          <p:cNvPr id="39" name="Group 38">
            <a:extLst>
              <a:ext uri="{FF2B5EF4-FFF2-40B4-BE49-F238E27FC236}">
                <a16:creationId xmlns:a16="http://schemas.microsoft.com/office/drawing/2014/main" id="{11CEE8D0-DB5E-4838-7A9F-D32C643B6564}"/>
              </a:ext>
            </a:extLst>
          </p:cNvPr>
          <p:cNvGrpSpPr/>
          <p:nvPr/>
        </p:nvGrpSpPr>
        <p:grpSpPr>
          <a:xfrm>
            <a:off x="3392931" y="184822"/>
            <a:ext cx="2667000" cy="458598"/>
            <a:chOff x="9516824" y="1122347"/>
            <a:chExt cx="3200400" cy="685800"/>
          </a:xfrm>
        </p:grpSpPr>
        <p:sp>
          <p:nvSpPr>
            <p:cNvPr id="43" name="Rounded Rectangle 42">
              <a:extLst>
                <a:ext uri="{FF2B5EF4-FFF2-40B4-BE49-F238E27FC236}">
                  <a16:creationId xmlns:a16="http://schemas.microsoft.com/office/drawing/2014/main" id="{91B39BD4-21C7-E208-FA6C-EEE7B72BA4CA}"/>
                </a:ext>
              </a:extLst>
            </p:cNvPr>
            <p:cNvSpPr/>
            <p:nvPr/>
          </p:nvSpPr>
          <p:spPr bwMode="auto">
            <a:xfrm>
              <a:off x="9516824" y="1122347"/>
              <a:ext cx="3200400" cy="685800"/>
            </a:xfrm>
            <a:prstGeom prst="roundRect">
              <a:avLst>
                <a:gd name="adj" fmla="val 4422"/>
              </a:avLst>
            </a:prstGeom>
            <a:gradFill>
              <a:gsLst>
                <a:gs pos="0">
                  <a:schemeClr val="bg1">
                    <a:alpha val="80000"/>
                  </a:schemeClr>
                </a:gs>
                <a:gs pos="100000">
                  <a:schemeClr val="bg1">
                    <a:alpha val="50151"/>
                  </a:schemeClr>
                </a:gs>
              </a:gsLst>
              <a:lin ang="5400000" scaled="0"/>
            </a:gradFill>
            <a:ln w="3175">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76200" tIns="76200" rIns="76200" bIns="76200" numCol="1" rtlCol="0" anchor="t" anchorCtr="0" compatLnSpc="1">
              <a:prstTxWarp prst="textNoShape">
                <a:avLst/>
              </a:prstTxWarp>
            </a:bodyPr>
            <a:lstStyle/>
            <a:p>
              <a:pPr defTabSz="761970" fontAlgn="base">
                <a:spcBef>
                  <a:spcPct val="0"/>
                </a:spcBef>
                <a:spcAft>
                  <a:spcPct val="0"/>
                </a:spcAft>
              </a:pPr>
              <a:endParaRPr lang="en-US" sz="1167">
                <a:solidFill>
                  <a:schemeClr val="bg1"/>
                </a:solidFill>
              </a:endParaRPr>
            </a:p>
          </p:txBody>
        </p:sp>
        <p:sp>
          <p:nvSpPr>
            <p:cNvPr id="41" name="Content Placeholder 3">
              <a:extLst>
                <a:ext uri="{FF2B5EF4-FFF2-40B4-BE49-F238E27FC236}">
                  <a16:creationId xmlns:a16="http://schemas.microsoft.com/office/drawing/2014/main" id="{896314B3-F417-B556-6731-859AC1CAB1B5}"/>
                </a:ext>
              </a:extLst>
            </p:cNvPr>
            <p:cNvSpPr txBox="1">
              <a:spLocks/>
            </p:cNvSpPr>
            <p:nvPr/>
          </p:nvSpPr>
          <p:spPr>
            <a:xfrm>
              <a:off x="9531111" y="1200285"/>
              <a:ext cx="2902908" cy="322159"/>
            </a:xfrm>
            <a:prstGeom prst="rect">
              <a:avLst/>
            </a:prstGeom>
          </p:spPr>
          <p:txBody>
            <a:bodyPr lIns="91440" tIns="0"/>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defTabSz="761970">
                <a:lnSpc>
                  <a:spcPct val="106000"/>
                </a:lnSpc>
                <a:spcBef>
                  <a:spcPts val="1000"/>
                </a:spcBef>
              </a:pPr>
              <a:r>
                <a:rPr lang="en-US" sz="1250" kern="0" dirty="0">
                  <a:uFill>
                    <a:solidFill>
                      <a:srgbClr val="000000"/>
                    </a:solidFill>
                  </a:uFill>
                  <a:latin typeface="IBM Plex Sans Medm" panose="020B0503050203000203" pitchFamily="34" charset="0"/>
                  <a:ea typeface="HelvNeue Medium for IBM" charset="0"/>
                  <a:cs typeface="Arial"/>
                  <a:sym typeface="Helvetica"/>
                </a:rPr>
                <a:t>Customer Portal</a:t>
              </a:r>
              <a:endParaRPr lang="en-US" sz="1250" kern="0" dirty="0">
                <a:uFill>
                  <a:solidFill>
                    <a:srgbClr val="000000"/>
                  </a:solidFill>
                </a:uFill>
                <a:ea typeface="HelvNeue Medium for IBM" charset="0"/>
                <a:cs typeface="Arial"/>
                <a:sym typeface="Helvetica"/>
              </a:endParaRPr>
            </a:p>
            <a:p>
              <a:pPr defTabSz="761970">
                <a:lnSpc>
                  <a:spcPct val="106000"/>
                </a:lnSpc>
                <a:spcBef>
                  <a:spcPts val="1000"/>
                </a:spcBef>
              </a:pPr>
              <a:br>
                <a:rPr lang="en-US" sz="1000" kern="0" dirty="0">
                  <a:latin typeface="IBM Plex Sans Medm" panose="020B0503050203000203" pitchFamily="34" charset="0"/>
                </a:rPr>
              </a:br>
              <a:endParaRPr lang="en-US" sz="1000" kern="0" dirty="0"/>
            </a:p>
          </p:txBody>
        </p:sp>
      </p:grpSp>
      <p:grpSp>
        <p:nvGrpSpPr>
          <p:cNvPr id="44" name="Group 43">
            <a:extLst>
              <a:ext uri="{FF2B5EF4-FFF2-40B4-BE49-F238E27FC236}">
                <a16:creationId xmlns:a16="http://schemas.microsoft.com/office/drawing/2014/main" id="{5039B2C6-FD4C-EE46-B93D-C98FF3DB7559}"/>
              </a:ext>
            </a:extLst>
          </p:cNvPr>
          <p:cNvGrpSpPr/>
          <p:nvPr/>
        </p:nvGrpSpPr>
        <p:grpSpPr>
          <a:xfrm>
            <a:off x="6453391" y="166290"/>
            <a:ext cx="2667000" cy="455622"/>
            <a:chOff x="9766217" y="941678"/>
            <a:chExt cx="3200400" cy="685800"/>
          </a:xfrm>
        </p:grpSpPr>
        <p:sp>
          <p:nvSpPr>
            <p:cNvPr id="48" name="Rounded Rectangle 47">
              <a:extLst>
                <a:ext uri="{FF2B5EF4-FFF2-40B4-BE49-F238E27FC236}">
                  <a16:creationId xmlns:a16="http://schemas.microsoft.com/office/drawing/2014/main" id="{AC6B7777-5F8A-A38A-7D88-86D0F3B70F67}"/>
                </a:ext>
              </a:extLst>
            </p:cNvPr>
            <p:cNvSpPr/>
            <p:nvPr/>
          </p:nvSpPr>
          <p:spPr bwMode="auto">
            <a:xfrm>
              <a:off x="9766217" y="941678"/>
              <a:ext cx="3200400" cy="685800"/>
            </a:xfrm>
            <a:prstGeom prst="roundRect">
              <a:avLst>
                <a:gd name="adj" fmla="val 4422"/>
              </a:avLst>
            </a:prstGeom>
            <a:gradFill>
              <a:gsLst>
                <a:gs pos="0">
                  <a:schemeClr val="bg1">
                    <a:alpha val="80000"/>
                  </a:schemeClr>
                </a:gs>
                <a:gs pos="100000">
                  <a:schemeClr val="bg1">
                    <a:alpha val="50151"/>
                  </a:schemeClr>
                </a:gs>
              </a:gsLst>
              <a:lin ang="5400000" scaled="0"/>
            </a:gradFill>
            <a:ln w="3175">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76200" tIns="76200" rIns="76200" bIns="76200" numCol="1" rtlCol="0" anchor="t" anchorCtr="0" compatLnSpc="1">
              <a:prstTxWarp prst="textNoShape">
                <a:avLst/>
              </a:prstTxWarp>
            </a:bodyPr>
            <a:lstStyle/>
            <a:p>
              <a:pPr defTabSz="761970" fontAlgn="base">
                <a:spcBef>
                  <a:spcPct val="0"/>
                </a:spcBef>
                <a:spcAft>
                  <a:spcPct val="0"/>
                </a:spcAft>
              </a:pPr>
              <a:endParaRPr lang="en-US" sz="1167">
                <a:solidFill>
                  <a:schemeClr val="bg1"/>
                </a:solidFill>
              </a:endParaRPr>
            </a:p>
          </p:txBody>
        </p:sp>
        <p:sp>
          <p:nvSpPr>
            <p:cNvPr id="46" name="Content Placeholder 3">
              <a:extLst>
                <a:ext uri="{FF2B5EF4-FFF2-40B4-BE49-F238E27FC236}">
                  <a16:creationId xmlns:a16="http://schemas.microsoft.com/office/drawing/2014/main" id="{37614400-8AB9-0158-60A1-2627BF97C7B0}"/>
                </a:ext>
              </a:extLst>
            </p:cNvPr>
            <p:cNvSpPr txBox="1">
              <a:spLocks/>
            </p:cNvSpPr>
            <p:nvPr/>
          </p:nvSpPr>
          <p:spPr>
            <a:xfrm>
              <a:off x="9794417" y="1089895"/>
              <a:ext cx="2902908" cy="338035"/>
            </a:xfrm>
            <a:prstGeom prst="rect">
              <a:avLst/>
            </a:prstGeom>
          </p:spPr>
          <p:txBody>
            <a:bodyPr lIns="91440" tIns="0"/>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defTabSz="761970">
                <a:lnSpc>
                  <a:spcPct val="106000"/>
                </a:lnSpc>
                <a:spcBef>
                  <a:spcPts val="1000"/>
                </a:spcBef>
              </a:pPr>
              <a:r>
                <a:rPr lang="en-US" sz="1250" kern="0" dirty="0">
                  <a:uFill>
                    <a:solidFill>
                      <a:srgbClr val="000000"/>
                    </a:solidFill>
                  </a:uFill>
                  <a:latin typeface="IBM Plex Sans Medm" panose="020B0503050203000203" pitchFamily="34" charset="0"/>
                  <a:ea typeface="HelvNeue Medium for IBM" charset="0"/>
                  <a:cs typeface="Arial"/>
                  <a:sym typeface="Helvetica"/>
                </a:rPr>
                <a:t>Worker Portal</a:t>
              </a:r>
              <a:endParaRPr lang="en-US" sz="1250" kern="0" dirty="0">
                <a:uFill>
                  <a:solidFill>
                    <a:srgbClr val="000000"/>
                  </a:solidFill>
                </a:uFill>
                <a:ea typeface="HelvNeue Medium for IBM" charset="0"/>
                <a:cs typeface="Arial"/>
                <a:sym typeface="Helvetica"/>
              </a:endParaRPr>
            </a:p>
            <a:p>
              <a:pPr defTabSz="761970">
                <a:lnSpc>
                  <a:spcPct val="106000"/>
                </a:lnSpc>
                <a:spcBef>
                  <a:spcPts val="1000"/>
                </a:spcBef>
              </a:pPr>
              <a:br>
                <a:rPr lang="en-US" sz="1000" kern="0" dirty="0">
                  <a:latin typeface="IBM Plex Sans Medm" panose="020B0503050203000203" pitchFamily="34" charset="0"/>
                </a:rPr>
              </a:br>
              <a:endParaRPr lang="en-US" sz="1000" kern="0" dirty="0"/>
            </a:p>
          </p:txBody>
        </p:sp>
      </p:grpSp>
      <p:grpSp>
        <p:nvGrpSpPr>
          <p:cNvPr id="2" name="Group 1">
            <a:extLst>
              <a:ext uri="{FF2B5EF4-FFF2-40B4-BE49-F238E27FC236}">
                <a16:creationId xmlns:a16="http://schemas.microsoft.com/office/drawing/2014/main" id="{8F140AFD-EFF6-F0AB-5066-444D94F079D1}"/>
              </a:ext>
            </a:extLst>
          </p:cNvPr>
          <p:cNvGrpSpPr/>
          <p:nvPr/>
        </p:nvGrpSpPr>
        <p:grpSpPr>
          <a:xfrm>
            <a:off x="9465434" y="167832"/>
            <a:ext cx="2466195" cy="481578"/>
            <a:chOff x="11206881" y="2167128"/>
            <a:chExt cx="3200400" cy="738443"/>
          </a:xfrm>
        </p:grpSpPr>
        <p:sp>
          <p:nvSpPr>
            <p:cNvPr id="52" name="Rectangle 51">
              <a:extLst>
                <a:ext uri="{FF2B5EF4-FFF2-40B4-BE49-F238E27FC236}">
                  <a16:creationId xmlns:a16="http://schemas.microsoft.com/office/drawing/2014/main" id="{6FD75FEE-93B7-F101-51A6-EE1325E43A9C}"/>
                </a:ext>
              </a:extLst>
            </p:cNvPr>
            <p:cNvSpPr/>
            <p:nvPr/>
          </p:nvSpPr>
          <p:spPr bwMode="auto">
            <a:xfrm flipV="1">
              <a:off x="11233211" y="2859852"/>
              <a:ext cx="3106304" cy="45719"/>
            </a:xfrm>
            <a:prstGeom prst="rect">
              <a:avLst/>
            </a:prstGeom>
            <a:gradFill>
              <a:gsLst>
                <a:gs pos="0">
                  <a:schemeClr val="accent6">
                    <a:alpha val="0"/>
                  </a:schemeClr>
                </a:gs>
                <a:gs pos="99000">
                  <a:schemeClr val="tx1">
                    <a:alpha val="14569"/>
                  </a:schemeClr>
                </a:gs>
              </a:gsLst>
              <a:lin ang="5400000" scaled="0"/>
            </a:gra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76200" tIns="76200" rIns="76200" bIns="76200" numCol="1" rtlCol="0" anchor="t" anchorCtr="0" compatLnSpc="1">
              <a:prstTxWarp prst="textNoShape">
                <a:avLst/>
              </a:prstTxWarp>
            </a:bodyPr>
            <a:lstStyle/>
            <a:p>
              <a:pPr defTabSz="761970" fontAlgn="base">
                <a:spcBef>
                  <a:spcPct val="0"/>
                </a:spcBef>
                <a:spcAft>
                  <a:spcPct val="0"/>
                </a:spcAft>
              </a:pPr>
              <a:endParaRPr lang="en-US" sz="1167">
                <a:solidFill>
                  <a:schemeClr val="bg1"/>
                </a:solidFill>
              </a:endParaRPr>
            </a:p>
          </p:txBody>
        </p:sp>
        <p:sp>
          <p:nvSpPr>
            <p:cNvPr id="53" name="Rounded Rectangle 52">
              <a:extLst>
                <a:ext uri="{FF2B5EF4-FFF2-40B4-BE49-F238E27FC236}">
                  <a16:creationId xmlns:a16="http://schemas.microsoft.com/office/drawing/2014/main" id="{A6351292-0FDF-22A8-0E70-59B2126788B5}"/>
                </a:ext>
              </a:extLst>
            </p:cNvPr>
            <p:cNvSpPr/>
            <p:nvPr/>
          </p:nvSpPr>
          <p:spPr bwMode="auto">
            <a:xfrm>
              <a:off x="11206881" y="2167128"/>
              <a:ext cx="3200400" cy="685800"/>
            </a:xfrm>
            <a:prstGeom prst="roundRect">
              <a:avLst>
                <a:gd name="adj" fmla="val 4422"/>
              </a:avLst>
            </a:prstGeom>
            <a:gradFill>
              <a:gsLst>
                <a:gs pos="0">
                  <a:schemeClr val="bg1">
                    <a:alpha val="80000"/>
                  </a:schemeClr>
                </a:gs>
                <a:gs pos="100000">
                  <a:schemeClr val="bg1">
                    <a:alpha val="50151"/>
                  </a:schemeClr>
                </a:gs>
              </a:gsLst>
              <a:lin ang="5400000" scaled="0"/>
            </a:gradFill>
            <a:ln w="3175">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76200" tIns="76200" rIns="76200" bIns="76200" numCol="1" rtlCol="0" anchor="t" anchorCtr="0" compatLnSpc="1">
              <a:prstTxWarp prst="textNoShape">
                <a:avLst/>
              </a:prstTxWarp>
            </a:bodyPr>
            <a:lstStyle/>
            <a:p>
              <a:pPr defTabSz="761970" fontAlgn="base">
                <a:spcBef>
                  <a:spcPct val="0"/>
                </a:spcBef>
                <a:spcAft>
                  <a:spcPct val="0"/>
                </a:spcAft>
              </a:pPr>
              <a:endParaRPr lang="en-US" sz="1167">
                <a:solidFill>
                  <a:schemeClr val="bg1"/>
                </a:solidFill>
              </a:endParaRPr>
            </a:p>
          </p:txBody>
        </p:sp>
      </p:grpSp>
      <p:sp>
        <p:nvSpPr>
          <p:cNvPr id="51" name="Content Placeholder 3">
            <a:extLst>
              <a:ext uri="{FF2B5EF4-FFF2-40B4-BE49-F238E27FC236}">
                <a16:creationId xmlns:a16="http://schemas.microsoft.com/office/drawing/2014/main" id="{6366450C-BE28-D665-B2C9-859DC4DC4A7E}"/>
              </a:ext>
            </a:extLst>
          </p:cNvPr>
          <p:cNvSpPr txBox="1">
            <a:spLocks/>
          </p:cNvSpPr>
          <p:nvPr/>
        </p:nvSpPr>
        <p:spPr>
          <a:xfrm>
            <a:off x="9571153" y="277129"/>
            <a:ext cx="2419090" cy="274442"/>
          </a:xfrm>
          <a:prstGeom prst="rect">
            <a:avLst/>
          </a:prstGeom>
        </p:spPr>
        <p:txBody>
          <a:bodyPr lIns="91440" tIns="0"/>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defTabSz="761970">
              <a:lnSpc>
                <a:spcPct val="106000"/>
              </a:lnSpc>
              <a:spcBef>
                <a:spcPts val="1000"/>
              </a:spcBef>
            </a:pPr>
            <a:r>
              <a:rPr lang="en-US" sz="1250" kern="0" dirty="0">
                <a:uFill>
                  <a:solidFill>
                    <a:srgbClr val="000000"/>
                  </a:solidFill>
                </a:uFill>
                <a:latin typeface="IBM Plex Sans Medm" panose="020B0503050203000203" pitchFamily="34" charset="0"/>
                <a:ea typeface="HelvNeue Medium for IBM" charset="0"/>
                <a:cs typeface="Arial"/>
                <a:sym typeface="Helvetica"/>
              </a:rPr>
              <a:t>Provider Portal</a:t>
            </a:r>
            <a:endParaRPr lang="en-US" sz="1250" kern="0" dirty="0">
              <a:uFill>
                <a:solidFill>
                  <a:srgbClr val="000000"/>
                </a:solidFill>
              </a:uFill>
              <a:ea typeface="HelvNeue Medium for IBM" charset="0"/>
              <a:cs typeface="Arial"/>
              <a:sym typeface="Helvetica"/>
            </a:endParaRPr>
          </a:p>
          <a:p>
            <a:pPr defTabSz="761970">
              <a:lnSpc>
                <a:spcPct val="106000"/>
              </a:lnSpc>
              <a:spcBef>
                <a:spcPts val="1000"/>
              </a:spcBef>
            </a:pPr>
            <a:br>
              <a:rPr lang="en-US" sz="1000" kern="0" dirty="0">
                <a:latin typeface="IBM Plex Sans Medm" panose="020B0503050203000203" pitchFamily="34" charset="0"/>
              </a:rPr>
            </a:br>
            <a:endParaRPr lang="en-US" sz="1000" kern="0" dirty="0"/>
          </a:p>
        </p:txBody>
      </p:sp>
      <p:cxnSp>
        <p:nvCxnSpPr>
          <p:cNvPr id="8" name="Straight Arrow Connector 7">
            <a:extLst>
              <a:ext uri="{FF2B5EF4-FFF2-40B4-BE49-F238E27FC236}">
                <a16:creationId xmlns:a16="http://schemas.microsoft.com/office/drawing/2014/main" id="{691511C0-8CFF-16F2-1565-7E10202CD91C}"/>
              </a:ext>
            </a:extLst>
          </p:cNvPr>
          <p:cNvCxnSpPr/>
          <p:nvPr/>
        </p:nvCxnSpPr>
        <p:spPr bwMode="auto">
          <a:xfrm>
            <a:off x="3238500" y="5588000"/>
            <a:ext cx="8610600" cy="0"/>
          </a:xfrm>
          <a:prstGeom prst="straightConnector1">
            <a:avLst/>
          </a:prstGeom>
          <a:ln w="6350">
            <a:solidFill>
              <a:srgbClr val="CDE3F5"/>
            </a:solidFill>
            <a:headEnd type="none" w="med" len="med"/>
            <a:tailEnd type="none"/>
          </a:ln>
          <a:effectLst/>
        </p:spPr>
        <p:style>
          <a:lnRef idx="1">
            <a:schemeClr val="dk1"/>
          </a:lnRef>
          <a:fillRef idx="0">
            <a:schemeClr val="dk1"/>
          </a:fillRef>
          <a:effectRef idx="0">
            <a:schemeClr val="dk1"/>
          </a:effectRef>
          <a:fontRef idx="minor">
            <a:schemeClr val="tx1"/>
          </a:fontRef>
        </p:style>
      </p:cxnSp>
      <p:sp>
        <p:nvSpPr>
          <p:cNvPr id="11" name="Pentagon 10">
            <a:hlinkClick r:id="" action="ppaction://noaction"/>
            <a:extLst>
              <a:ext uri="{FF2B5EF4-FFF2-40B4-BE49-F238E27FC236}">
                <a16:creationId xmlns:a16="http://schemas.microsoft.com/office/drawing/2014/main" id="{B1E7565C-2B17-DE08-895D-7050DF3DF7A9}"/>
              </a:ext>
            </a:extLst>
          </p:cNvPr>
          <p:cNvSpPr/>
          <p:nvPr/>
        </p:nvSpPr>
        <p:spPr bwMode="auto">
          <a:xfrm rot="16200000">
            <a:off x="2747975" y="6618628"/>
            <a:ext cx="112372" cy="112372"/>
          </a:xfrm>
          <a:prstGeom prst="homePlate">
            <a:avLst/>
          </a:prstGeom>
          <a:noFill/>
          <a:ln w="9525">
            <a:solidFill>
              <a:schemeClr val="bg1">
                <a:lumMod val="50000"/>
              </a:schemeClr>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76200" tIns="76200" rIns="76200" bIns="76200" numCol="1" rtlCol="0" anchor="t" anchorCtr="0" compatLnSpc="1">
            <a:prstTxWarp prst="textNoShape">
              <a:avLst/>
            </a:prstTxWarp>
          </a:bodyPr>
          <a:lstStyle/>
          <a:p>
            <a:pPr defTabSz="761970" fontAlgn="base">
              <a:spcBef>
                <a:spcPct val="0"/>
              </a:spcBef>
              <a:spcAft>
                <a:spcPct val="0"/>
              </a:spcAft>
            </a:pPr>
            <a:endParaRPr lang="en-US" sz="1167">
              <a:solidFill>
                <a:schemeClr val="bg1"/>
              </a:solidFill>
            </a:endParaRPr>
          </a:p>
        </p:txBody>
      </p:sp>
      <p:sp>
        <p:nvSpPr>
          <p:cNvPr id="16" name="TextBox 15">
            <a:extLst>
              <a:ext uri="{FF2B5EF4-FFF2-40B4-BE49-F238E27FC236}">
                <a16:creationId xmlns:a16="http://schemas.microsoft.com/office/drawing/2014/main" id="{682EF11F-AF87-7616-1233-0EEE5255A374}"/>
              </a:ext>
            </a:extLst>
          </p:cNvPr>
          <p:cNvSpPr txBox="1"/>
          <p:nvPr/>
        </p:nvSpPr>
        <p:spPr>
          <a:xfrm>
            <a:off x="6528129" y="722542"/>
            <a:ext cx="2585336" cy="1816101"/>
          </a:xfrm>
          <a:prstGeom prst="rect">
            <a:avLst/>
          </a:prstGeom>
          <a:noFill/>
        </p:spPr>
        <p:txBody>
          <a:bodyPr wrap="square" lIns="0" tIns="0" rIns="0" bIns="0" rtlCol="0">
            <a:noAutofit/>
          </a:bodyPr>
          <a:lstStyle/>
          <a:p>
            <a:pPr algn="l">
              <a:lnSpc>
                <a:spcPct val="110000"/>
              </a:lnSpc>
            </a:pPr>
            <a:r>
              <a:rPr lang="en-US" sz="1167" b="1" dirty="0">
                <a:latin typeface="Abadi" panose="020B0604020104020204" pitchFamily="34" charset="0"/>
                <a:ea typeface="IBM Plex Sans" charset="0"/>
                <a:cs typeface="IBM Plex Sans" charset="0"/>
              </a:rPr>
              <a:t>Any web portal used by persons to access client information or determine eligibility for a program or service OR to evaluate requirements for service licensing:</a:t>
            </a:r>
          </a:p>
          <a:p>
            <a:pPr marL="238115" indent="-238115">
              <a:lnSpc>
                <a:spcPct val="110000"/>
              </a:lnSpc>
              <a:buFont typeface="Arial" panose="020B0604020202020204" pitchFamily="34" charset="0"/>
              <a:buChar char="•"/>
            </a:pPr>
            <a:r>
              <a:rPr lang="en-US" sz="1167" dirty="0">
                <a:latin typeface="Abadi" panose="020B0604020104020204" pitchFamily="34" charset="0"/>
                <a:ea typeface="IBM Plex Sans" charset="0"/>
                <a:cs typeface="IBM Plex Sans" charset="0"/>
              </a:rPr>
              <a:t>Accounting or fund allocation</a:t>
            </a:r>
          </a:p>
          <a:p>
            <a:pPr marL="238115" indent="-238115">
              <a:lnSpc>
                <a:spcPct val="110000"/>
              </a:lnSpc>
              <a:buFont typeface="Arial" panose="020B0604020202020204" pitchFamily="34" charset="0"/>
              <a:buChar char="•"/>
            </a:pPr>
            <a:r>
              <a:rPr lang="en-US" sz="1167" dirty="0">
                <a:latin typeface="Abadi" panose="020B0604020104020204" pitchFamily="34" charset="0"/>
                <a:ea typeface="IBM Plex Sans" charset="0"/>
                <a:cs typeface="IBM Plex Sans" charset="0"/>
              </a:rPr>
              <a:t>Review of qualifiers for a program or service</a:t>
            </a:r>
          </a:p>
          <a:p>
            <a:pPr marL="238115" indent="-238115">
              <a:lnSpc>
                <a:spcPct val="110000"/>
              </a:lnSpc>
              <a:buFont typeface="Arial" panose="020B0604020202020204" pitchFamily="34" charset="0"/>
              <a:buChar char="•"/>
            </a:pPr>
            <a:r>
              <a:rPr lang="en-US" sz="1167" dirty="0">
                <a:latin typeface="Abadi" panose="020B0604020104020204" pitchFamily="34" charset="0"/>
                <a:ea typeface="IBM Plex Sans" charset="0"/>
                <a:cs typeface="IBM Plex Sans" charset="0"/>
              </a:rPr>
              <a:t>Eligibility Determination of a program or service</a:t>
            </a:r>
          </a:p>
          <a:p>
            <a:pPr marL="238115" indent="-238115">
              <a:lnSpc>
                <a:spcPct val="110000"/>
              </a:lnSpc>
              <a:buFont typeface="Arial" panose="020B0604020202020204" pitchFamily="34" charset="0"/>
              <a:buChar char="•"/>
            </a:pPr>
            <a:r>
              <a:rPr lang="en-US" sz="1167" dirty="0">
                <a:latin typeface="Abadi" panose="020B0604020104020204" pitchFamily="34" charset="0"/>
                <a:ea typeface="IBM Plex Sans" charset="0"/>
                <a:cs typeface="IBM Plex Sans" charset="0"/>
              </a:rPr>
              <a:t>Case Management Services</a:t>
            </a:r>
          </a:p>
          <a:p>
            <a:pPr marL="238115" indent="-238115">
              <a:lnSpc>
                <a:spcPct val="110000"/>
              </a:lnSpc>
              <a:buFont typeface="Arial" panose="020B0604020202020204" pitchFamily="34" charset="0"/>
              <a:buChar char="•"/>
            </a:pPr>
            <a:r>
              <a:rPr lang="en-US" sz="1167" dirty="0">
                <a:latin typeface="Abadi" panose="020B0604020104020204" pitchFamily="34" charset="0"/>
                <a:ea typeface="IBM Plex Sans" charset="0"/>
                <a:cs typeface="IBM Plex Sans" charset="0"/>
              </a:rPr>
              <a:t>Licensing and License renewal</a:t>
            </a:r>
          </a:p>
          <a:p>
            <a:pPr marL="238115" indent="-238115">
              <a:lnSpc>
                <a:spcPct val="110000"/>
              </a:lnSpc>
              <a:buFont typeface="Arial" panose="020B0604020202020204" pitchFamily="34" charset="0"/>
              <a:buChar char="•"/>
            </a:pPr>
            <a:endParaRPr lang="en-US" sz="1167" dirty="0">
              <a:latin typeface="Abadi" panose="020B0604020104020204" pitchFamily="34" charset="0"/>
              <a:ea typeface="IBM Plex Sans" charset="0"/>
              <a:cs typeface="IBM Plex Sans" charset="0"/>
            </a:endParaRPr>
          </a:p>
          <a:p>
            <a:pPr algn="l">
              <a:lnSpc>
                <a:spcPct val="110000"/>
              </a:lnSpc>
            </a:pPr>
            <a:endParaRPr lang="en-US" sz="1000" dirty="0" err="1">
              <a:latin typeface="Abadi" panose="020B0604020104020204" pitchFamily="34" charset="0"/>
              <a:ea typeface="IBM Plex Sans" charset="0"/>
              <a:cs typeface="IBM Plex Sans" charset="0"/>
            </a:endParaRPr>
          </a:p>
        </p:txBody>
      </p:sp>
      <p:sp>
        <p:nvSpPr>
          <p:cNvPr id="20" name="TextBox 19">
            <a:extLst>
              <a:ext uri="{FF2B5EF4-FFF2-40B4-BE49-F238E27FC236}">
                <a16:creationId xmlns:a16="http://schemas.microsoft.com/office/drawing/2014/main" id="{1EB25A1A-6B79-2828-9854-9CD5A54D3D11}"/>
              </a:ext>
            </a:extLst>
          </p:cNvPr>
          <p:cNvSpPr txBox="1"/>
          <p:nvPr/>
        </p:nvSpPr>
        <p:spPr>
          <a:xfrm>
            <a:off x="3392931" y="721674"/>
            <a:ext cx="2585336" cy="1816101"/>
          </a:xfrm>
          <a:prstGeom prst="rect">
            <a:avLst/>
          </a:prstGeom>
          <a:noFill/>
        </p:spPr>
        <p:txBody>
          <a:bodyPr wrap="square" lIns="0" tIns="0" rIns="0" bIns="0" rtlCol="0">
            <a:noAutofit/>
          </a:bodyPr>
          <a:lstStyle/>
          <a:p>
            <a:pPr algn="l">
              <a:lnSpc>
                <a:spcPct val="110000"/>
              </a:lnSpc>
            </a:pPr>
            <a:r>
              <a:rPr lang="en-US" sz="1167" b="1" dirty="0">
                <a:latin typeface="Abadi" panose="020B0604020104020204" pitchFamily="34" charset="0"/>
                <a:ea typeface="IBM Plex Sans" charset="0"/>
                <a:cs typeface="IBM Plex Sans" charset="0"/>
              </a:rPr>
              <a:t>Any web portal used by persons to engage with department services:</a:t>
            </a:r>
          </a:p>
          <a:p>
            <a:pPr algn="l">
              <a:lnSpc>
                <a:spcPct val="110000"/>
              </a:lnSpc>
            </a:pPr>
            <a:endParaRPr lang="en-US" sz="1167" b="1" dirty="0">
              <a:latin typeface="Abadi" panose="020B0604020104020204" pitchFamily="34" charset="0"/>
              <a:ea typeface="IBM Plex Sans" charset="0"/>
              <a:cs typeface="IBM Plex Sans" charset="0"/>
            </a:endParaRPr>
          </a:p>
          <a:p>
            <a:pPr marL="238115" indent="-238115">
              <a:lnSpc>
                <a:spcPct val="110000"/>
              </a:lnSpc>
              <a:buFont typeface="Arial" panose="020B0604020202020204" pitchFamily="34" charset="0"/>
              <a:buChar char="•"/>
            </a:pPr>
            <a:r>
              <a:rPr lang="en-US" sz="1167" dirty="0">
                <a:latin typeface="Abadi" panose="020B0604020104020204" pitchFamily="34" charset="0"/>
                <a:ea typeface="IBM Plex Sans" charset="0"/>
                <a:cs typeface="IBM Plex Sans" charset="0"/>
              </a:rPr>
              <a:t>Applying for a program or service</a:t>
            </a:r>
          </a:p>
          <a:p>
            <a:pPr marL="238115" indent="-238115">
              <a:lnSpc>
                <a:spcPct val="110000"/>
              </a:lnSpc>
              <a:buFont typeface="Arial" panose="020B0604020202020204" pitchFamily="34" charset="0"/>
              <a:buChar char="•"/>
            </a:pPr>
            <a:r>
              <a:rPr lang="en-US" sz="1167" dirty="0">
                <a:latin typeface="Abadi" panose="020B0604020104020204" pitchFamily="34" charset="0"/>
                <a:ea typeface="IBM Plex Sans" charset="0"/>
                <a:cs typeface="IBM Plex Sans" charset="0"/>
              </a:rPr>
              <a:t>Submitting an inquiry about a program or service</a:t>
            </a:r>
          </a:p>
          <a:p>
            <a:pPr marL="238115" indent="-238115">
              <a:lnSpc>
                <a:spcPct val="110000"/>
              </a:lnSpc>
              <a:buFont typeface="Arial" panose="020B0604020202020204" pitchFamily="34" charset="0"/>
              <a:buChar char="•"/>
            </a:pPr>
            <a:r>
              <a:rPr lang="en-US" sz="1167" dirty="0">
                <a:latin typeface="Abadi" panose="020B0604020104020204" pitchFamily="34" charset="0"/>
                <a:ea typeface="IBM Plex Sans" charset="0"/>
                <a:cs typeface="IBM Plex Sans" charset="0"/>
              </a:rPr>
              <a:t>Screening for a program or service (income-based child-care)</a:t>
            </a:r>
          </a:p>
          <a:p>
            <a:pPr marL="238115" indent="-238115">
              <a:lnSpc>
                <a:spcPct val="110000"/>
              </a:lnSpc>
              <a:buFont typeface="Arial" panose="020B0604020202020204" pitchFamily="34" charset="0"/>
              <a:buChar char="•"/>
            </a:pPr>
            <a:r>
              <a:rPr lang="en-US" sz="1167" dirty="0">
                <a:latin typeface="Abadi" panose="020B0604020104020204" pitchFamily="34" charset="0"/>
                <a:ea typeface="IBM Plex Sans" charset="0"/>
                <a:cs typeface="IBM Plex Sans" charset="0"/>
              </a:rPr>
              <a:t>On-going interactions with a program or service</a:t>
            </a:r>
          </a:p>
          <a:p>
            <a:pPr algn="l">
              <a:lnSpc>
                <a:spcPct val="110000"/>
              </a:lnSpc>
            </a:pPr>
            <a:endParaRPr lang="en-US" sz="1000" dirty="0" err="1">
              <a:latin typeface="Abadi" panose="020B0604020104020204" pitchFamily="34" charset="0"/>
              <a:ea typeface="IBM Plex Sans" charset="0"/>
              <a:cs typeface="IBM Plex Sans" charset="0"/>
            </a:endParaRPr>
          </a:p>
        </p:txBody>
      </p:sp>
      <p:sp>
        <p:nvSpPr>
          <p:cNvPr id="21" name="TextBox 20">
            <a:extLst>
              <a:ext uri="{FF2B5EF4-FFF2-40B4-BE49-F238E27FC236}">
                <a16:creationId xmlns:a16="http://schemas.microsoft.com/office/drawing/2014/main" id="{88C2D20B-A20C-1B54-294B-C4A3EF4F18A2}"/>
              </a:ext>
            </a:extLst>
          </p:cNvPr>
          <p:cNvSpPr txBox="1"/>
          <p:nvPr/>
        </p:nvSpPr>
        <p:spPr>
          <a:xfrm>
            <a:off x="9465435" y="684540"/>
            <a:ext cx="2585336" cy="1816101"/>
          </a:xfrm>
          <a:prstGeom prst="rect">
            <a:avLst/>
          </a:prstGeom>
          <a:noFill/>
        </p:spPr>
        <p:txBody>
          <a:bodyPr wrap="square" lIns="0" tIns="0" rIns="0" bIns="0" rtlCol="0">
            <a:noAutofit/>
          </a:bodyPr>
          <a:lstStyle/>
          <a:p>
            <a:pPr algn="l">
              <a:lnSpc>
                <a:spcPct val="110000"/>
              </a:lnSpc>
            </a:pPr>
            <a:r>
              <a:rPr lang="en-US" sz="1167" b="1" dirty="0">
                <a:latin typeface="Abadi" panose="020B0604020104020204" pitchFamily="34" charset="0"/>
                <a:ea typeface="IBM Plex Sans" charset="0"/>
                <a:cs typeface="IBM Plex Sans" charset="0"/>
              </a:rPr>
              <a:t>Any web portal used by persons or businesses to register, be evaluated and/or bill for provided services:</a:t>
            </a:r>
          </a:p>
          <a:p>
            <a:pPr algn="l">
              <a:lnSpc>
                <a:spcPct val="110000"/>
              </a:lnSpc>
            </a:pPr>
            <a:endParaRPr lang="en-US" sz="1167" b="1" dirty="0">
              <a:latin typeface="Abadi" panose="020B0604020104020204" pitchFamily="34" charset="0"/>
              <a:ea typeface="IBM Plex Sans" charset="0"/>
              <a:cs typeface="IBM Plex Sans" charset="0"/>
            </a:endParaRPr>
          </a:p>
          <a:p>
            <a:pPr marL="238115" indent="-238115">
              <a:lnSpc>
                <a:spcPct val="110000"/>
              </a:lnSpc>
              <a:buFont typeface="Arial" panose="020B0604020202020204" pitchFamily="34" charset="0"/>
              <a:buChar char="•"/>
            </a:pPr>
            <a:r>
              <a:rPr lang="en-US" sz="1167" dirty="0">
                <a:latin typeface="Abadi" panose="020B0604020104020204" pitchFamily="34" charset="0"/>
                <a:ea typeface="IBM Plex Sans" charset="0"/>
                <a:cs typeface="IBM Plex Sans" charset="0"/>
              </a:rPr>
              <a:t>Register as a vendor</a:t>
            </a:r>
          </a:p>
          <a:p>
            <a:pPr marL="238115" indent="-238115">
              <a:lnSpc>
                <a:spcPct val="110000"/>
              </a:lnSpc>
              <a:buFont typeface="Arial" panose="020B0604020202020204" pitchFamily="34" charset="0"/>
              <a:buChar char="•"/>
            </a:pPr>
            <a:r>
              <a:rPr lang="en-US" sz="1167" dirty="0">
                <a:latin typeface="Abadi" panose="020B0604020104020204" pitchFamily="34" charset="0"/>
                <a:ea typeface="IBM Plex Sans" charset="0"/>
                <a:cs typeface="IBM Plex Sans" charset="0"/>
              </a:rPr>
              <a:t>Screen for vendor eligibility</a:t>
            </a:r>
          </a:p>
          <a:p>
            <a:pPr marL="238115" indent="-238115">
              <a:lnSpc>
                <a:spcPct val="110000"/>
              </a:lnSpc>
              <a:buFont typeface="Arial" panose="020B0604020202020204" pitchFamily="34" charset="0"/>
              <a:buChar char="•"/>
            </a:pPr>
            <a:r>
              <a:rPr lang="en-US" sz="1167" dirty="0">
                <a:latin typeface="Abadi" panose="020B0604020104020204" pitchFamily="34" charset="0"/>
                <a:ea typeface="IBM Plex Sans" charset="0"/>
                <a:cs typeface="IBM Plex Sans" charset="0"/>
              </a:rPr>
              <a:t>Complete licensing requirements</a:t>
            </a:r>
          </a:p>
          <a:p>
            <a:pPr marL="238115" indent="-238115">
              <a:lnSpc>
                <a:spcPct val="110000"/>
              </a:lnSpc>
              <a:buFont typeface="Arial" panose="020B0604020202020204" pitchFamily="34" charset="0"/>
              <a:buChar char="•"/>
            </a:pPr>
            <a:r>
              <a:rPr lang="en-US" sz="1167" dirty="0">
                <a:latin typeface="Abadi" panose="020B0604020104020204" pitchFamily="34" charset="0"/>
                <a:ea typeface="IBM Plex Sans" charset="0"/>
                <a:cs typeface="IBM Plex Sans" charset="0"/>
              </a:rPr>
              <a:t>Renew licensing requirements</a:t>
            </a:r>
          </a:p>
          <a:p>
            <a:pPr marL="238115" indent="-238115">
              <a:lnSpc>
                <a:spcPct val="110000"/>
              </a:lnSpc>
              <a:buFont typeface="Arial" panose="020B0604020202020204" pitchFamily="34" charset="0"/>
              <a:buChar char="•"/>
            </a:pPr>
            <a:r>
              <a:rPr lang="en-US" sz="1167" dirty="0">
                <a:latin typeface="Abadi" panose="020B0604020104020204" pitchFamily="34" charset="0"/>
                <a:ea typeface="IBM Plex Sans" charset="0"/>
                <a:cs typeface="IBM Plex Sans" charset="0"/>
              </a:rPr>
              <a:t>On-going interactions with a program or service</a:t>
            </a:r>
          </a:p>
          <a:p>
            <a:pPr marL="238115" indent="-238115">
              <a:lnSpc>
                <a:spcPct val="110000"/>
              </a:lnSpc>
              <a:buFont typeface="Arial" panose="020B0604020202020204" pitchFamily="34" charset="0"/>
              <a:buChar char="•"/>
            </a:pPr>
            <a:r>
              <a:rPr lang="en-US" sz="1167" dirty="0">
                <a:latin typeface="Abadi" panose="020B0604020104020204" pitchFamily="34" charset="0"/>
                <a:ea typeface="IBM Plex Sans" charset="0"/>
                <a:cs typeface="IBM Plex Sans" charset="0"/>
              </a:rPr>
              <a:t>Submit billing for services provided</a:t>
            </a:r>
          </a:p>
          <a:p>
            <a:pPr algn="l">
              <a:lnSpc>
                <a:spcPct val="110000"/>
              </a:lnSpc>
            </a:pPr>
            <a:endParaRPr lang="en-US" sz="1000" dirty="0" err="1">
              <a:latin typeface="Abadi" panose="020B0604020104020204" pitchFamily="34" charset="0"/>
              <a:ea typeface="IBM Plex Sans" charset="0"/>
              <a:cs typeface="IBM Plex Sans" charset="0"/>
            </a:endParaRPr>
          </a:p>
        </p:txBody>
      </p:sp>
      <p:sp>
        <p:nvSpPr>
          <p:cNvPr id="3" name="TextBox 2">
            <a:extLst>
              <a:ext uri="{FF2B5EF4-FFF2-40B4-BE49-F238E27FC236}">
                <a16:creationId xmlns:a16="http://schemas.microsoft.com/office/drawing/2014/main" id="{82D5819A-5B86-C8F7-494A-8FEBAA680B6D}"/>
              </a:ext>
            </a:extLst>
          </p:cNvPr>
          <p:cNvSpPr txBox="1"/>
          <p:nvPr/>
        </p:nvSpPr>
        <p:spPr>
          <a:xfrm>
            <a:off x="141228" y="323841"/>
            <a:ext cx="2803209" cy="1411650"/>
          </a:xfrm>
          <a:prstGeom prst="rect">
            <a:avLst/>
          </a:prstGeom>
          <a:noFill/>
          <a:ln>
            <a:solidFill>
              <a:srgbClr val="F4F4F4"/>
            </a:solidFill>
          </a:ln>
        </p:spPr>
        <p:txBody>
          <a:bodyPr wrap="square" lIns="0" tIns="0" rIns="0" bIns="0" rtlCol="0">
            <a:noAutofit/>
          </a:bodyPr>
          <a:lstStyle/>
          <a:p>
            <a:pPr>
              <a:lnSpc>
                <a:spcPct val="110000"/>
              </a:lnSpc>
              <a:spcBef>
                <a:spcPts val="1500"/>
              </a:spcBef>
            </a:pPr>
            <a:r>
              <a:rPr lang="en-US" sz="1667" b="1" dirty="0">
                <a:effectLst>
                  <a:outerShdw blurRad="38100" dist="38100" dir="2700000" algn="tl">
                    <a:srgbClr val="000000">
                      <a:alpha val="43137"/>
                    </a:srgbClr>
                  </a:outerShdw>
                </a:effectLst>
                <a:ea typeface="IBM Plex Sans" charset="0"/>
                <a:cs typeface="IBM Plex Sans" charset="0"/>
              </a:rPr>
              <a:t>Reduction of Administrative Costs </a:t>
            </a:r>
          </a:p>
          <a:p>
            <a:pPr>
              <a:lnSpc>
                <a:spcPct val="110000"/>
              </a:lnSpc>
              <a:spcBef>
                <a:spcPts val="1500"/>
              </a:spcBef>
            </a:pPr>
            <a:r>
              <a:rPr lang="en-US" sz="1667" b="1" dirty="0">
                <a:effectLst>
                  <a:outerShdw blurRad="38100" dist="38100" dir="2700000" algn="tl">
                    <a:srgbClr val="000000">
                      <a:alpha val="43137"/>
                    </a:srgbClr>
                  </a:outerShdw>
                </a:effectLst>
                <a:ea typeface="IBM Plex Sans" charset="0"/>
                <a:cs typeface="IBM Plex Sans" charset="0"/>
              </a:rPr>
              <a:t>Mitigation of churn created by case closures</a:t>
            </a:r>
          </a:p>
        </p:txBody>
      </p:sp>
      <p:sp>
        <p:nvSpPr>
          <p:cNvPr id="5" name="AutoShape 2" descr="Thumbnail Image integrated eligibility programs">
            <a:extLst>
              <a:ext uri="{FF2B5EF4-FFF2-40B4-BE49-F238E27FC236}">
                <a16:creationId xmlns:a16="http://schemas.microsoft.com/office/drawing/2014/main" id="{A351BE8E-CAF5-E9E1-5149-D8F453B27796}"/>
              </a:ext>
            </a:extLst>
          </p:cNvPr>
          <p:cNvSpPr>
            <a:spLocks noChangeAspect="1" noChangeArrowheads="1"/>
          </p:cNvSpPr>
          <p:nvPr/>
        </p:nvSpPr>
        <p:spPr bwMode="auto">
          <a:xfrm>
            <a:off x="5969000" y="3302000"/>
            <a:ext cx="254000" cy="254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endParaRPr lang="en-US" sz="1500"/>
          </a:p>
        </p:txBody>
      </p:sp>
      <p:grpSp>
        <p:nvGrpSpPr>
          <p:cNvPr id="9" name="Group 7">
            <a:extLst>
              <a:ext uri="{FF2B5EF4-FFF2-40B4-BE49-F238E27FC236}">
                <a16:creationId xmlns:a16="http://schemas.microsoft.com/office/drawing/2014/main" id="{DD60A380-444B-F036-5C64-5583E6EB7054}"/>
              </a:ext>
            </a:extLst>
          </p:cNvPr>
          <p:cNvGrpSpPr>
            <a:grpSpLocks noChangeAspect="1"/>
          </p:cNvGrpSpPr>
          <p:nvPr/>
        </p:nvGrpSpPr>
        <p:grpSpPr bwMode="auto">
          <a:xfrm>
            <a:off x="141230" y="2029102"/>
            <a:ext cx="4430770" cy="4822902"/>
            <a:chOff x="-1" y="10520"/>
            <a:chExt cx="7666795" cy="8344290"/>
          </a:xfrm>
        </p:grpSpPr>
        <p:grpSp>
          <p:nvGrpSpPr>
            <p:cNvPr id="10" name="Group 8">
              <a:extLst>
                <a:ext uri="{FF2B5EF4-FFF2-40B4-BE49-F238E27FC236}">
                  <a16:creationId xmlns:a16="http://schemas.microsoft.com/office/drawing/2014/main" id="{94A5B6A1-5EBD-BB88-DA20-B7CAFB099CF3}"/>
                </a:ext>
              </a:extLst>
            </p:cNvPr>
            <p:cNvGrpSpPr>
              <a:grpSpLocks/>
            </p:cNvGrpSpPr>
            <p:nvPr/>
          </p:nvGrpSpPr>
          <p:grpSpPr bwMode="auto">
            <a:xfrm>
              <a:off x="-1" y="10520"/>
              <a:ext cx="7666795" cy="8344290"/>
              <a:chOff x="-1" y="10520"/>
              <a:chExt cx="7666795" cy="8344290"/>
            </a:xfrm>
          </p:grpSpPr>
          <p:sp>
            <p:nvSpPr>
              <p:cNvPr id="22" name="AutoShape 9">
                <a:extLst>
                  <a:ext uri="{FF2B5EF4-FFF2-40B4-BE49-F238E27FC236}">
                    <a16:creationId xmlns:a16="http://schemas.microsoft.com/office/drawing/2014/main" id="{67F2028C-FD14-726D-6F4D-5A660C4ABC91}"/>
                  </a:ext>
                </a:extLst>
              </p:cNvPr>
              <p:cNvSpPr>
                <a:spLocks/>
              </p:cNvSpPr>
              <p:nvPr/>
            </p:nvSpPr>
            <p:spPr bwMode="auto">
              <a:xfrm>
                <a:off x="2213193" y="4175024"/>
                <a:ext cx="3772273" cy="4179786"/>
              </a:xfrm>
              <a:custGeom>
                <a:avLst/>
                <a:gdLst>
                  <a:gd name="T0" fmla="*/ 1886136 w 21600"/>
                  <a:gd name="T1" fmla="*/ 2089893 h 21456"/>
                  <a:gd name="T2" fmla="*/ 1886136 w 21600"/>
                  <a:gd name="T3" fmla="*/ 2089893 h 21456"/>
                  <a:gd name="T4" fmla="*/ 1886136 w 21600"/>
                  <a:gd name="T5" fmla="*/ 2089893 h 21456"/>
                  <a:gd name="T6" fmla="*/ 1886136 w 21600"/>
                  <a:gd name="T7" fmla="*/ 2089893 h 2145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456">
                    <a:moveTo>
                      <a:pt x="15721" y="0"/>
                    </a:moveTo>
                    <a:cubicBezTo>
                      <a:pt x="16544" y="627"/>
                      <a:pt x="17484" y="1119"/>
                      <a:pt x="18499" y="1451"/>
                    </a:cubicBezTo>
                    <a:cubicBezTo>
                      <a:pt x="19493" y="1776"/>
                      <a:pt x="20542" y="1944"/>
                      <a:pt x="21600" y="1946"/>
                    </a:cubicBezTo>
                    <a:cubicBezTo>
                      <a:pt x="19837" y="2004"/>
                      <a:pt x="18237" y="2884"/>
                      <a:pt x="17381" y="4267"/>
                    </a:cubicBezTo>
                    <a:cubicBezTo>
                      <a:pt x="16541" y="5625"/>
                      <a:pt x="16540" y="7274"/>
                      <a:pt x="17378" y="8633"/>
                    </a:cubicBezTo>
                    <a:cubicBezTo>
                      <a:pt x="19181" y="11312"/>
                      <a:pt x="19102" y="14404"/>
                      <a:pt x="17662" y="16878"/>
                    </a:cubicBezTo>
                    <a:cubicBezTo>
                      <a:pt x="16216" y="19361"/>
                      <a:pt x="13422" y="21187"/>
                      <a:pt x="9922" y="21431"/>
                    </a:cubicBezTo>
                    <a:cubicBezTo>
                      <a:pt x="7498" y="21600"/>
                      <a:pt x="5213" y="20898"/>
                      <a:pt x="3437" y="19632"/>
                    </a:cubicBezTo>
                    <a:cubicBezTo>
                      <a:pt x="1682" y="18380"/>
                      <a:pt x="417" y="16571"/>
                      <a:pt x="0" y="14450"/>
                    </a:cubicBezTo>
                    <a:cubicBezTo>
                      <a:pt x="1012" y="14085"/>
                      <a:pt x="1953" y="13579"/>
                      <a:pt x="2788" y="12950"/>
                    </a:cubicBezTo>
                    <a:cubicBezTo>
                      <a:pt x="3638" y="12309"/>
                      <a:pt x="4367" y="11549"/>
                      <a:pt x="4947" y="10699"/>
                    </a:cubicBezTo>
                    <a:cubicBezTo>
                      <a:pt x="3681" y="12619"/>
                      <a:pt x="4204" y="14718"/>
                      <a:pt x="5631" y="16063"/>
                    </a:cubicBezTo>
                    <a:cubicBezTo>
                      <a:pt x="7045" y="17396"/>
                      <a:pt x="9321" y="17969"/>
                      <a:pt x="11553" y="17006"/>
                    </a:cubicBezTo>
                    <a:cubicBezTo>
                      <a:pt x="12890" y="16430"/>
                      <a:pt x="13745" y="15367"/>
                      <a:pt x="14099" y="14200"/>
                    </a:cubicBezTo>
                    <a:cubicBezTo>
                      <a:pt x="14445" y="13057"/>
                      <a:pt x="14318" y="11793"/>
                      <a:pt x="13606" y="10663"/>
                    </a:cubicBezTo>
                    <a:cubicBezTo>
                      <a:pt x="12452" y="8863"/>
                      <a:pt x="12079" y="6745"/>
                      <a:pt x="12558" y="4714"/>
                    </a:cubicBezTo>
                    <a:cubicBezTo>
                      <a:pt x="12992" y="2869"/>
                      <a:pt x="14107" y="1209"/>
                      <a:pt x="15721" y="0"/>
                    </a:cubicBezTo>
                    <a:close/>
                  </a:path>
                </a:pathLst>
              </a:custGeom>
              <a:solidFill>
                <a:srgbClr val="82CFF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25397" tIns="25397" rIns="25397" bIns="25397" anchor="ctr"/>
              <a:lstStyle/>
              <a:p>
                <a:pPr defTabSz="412638" eaLnBrk="0" fontAlgn="base" hangingPunct="0">
                  <a:spcBef>
                    <a:spcPct val="0"/>
                  </a:spcBef>
                  <a:spcAft>
                    <a:spcPct val="0"/>
                  </a:spcAft>
                  <a:defRPr/>
                </a:pPr>
                <a:endParaRPr lang="en-US" sz="1332" baseline="43000">
                  <a:solidFill>
                    <a:srgbClr val="818A93"/>
                  </a:solidFill>
                  <a:latin typeface="IBM Plex Sans Light" panose="020B0403050203000203" pitchFamily="34" charset="0"/>
                  <a:ea typeface="Open Sans"/>
                  <a:cs typeface="Open Sans" panose="020B0606030504020204" pitchFamily="34" charset="0"/>
                  <a:sym typeface="Open Sans" panose="020B0606030504020204" pitchFamily="34" charset="0"/>
                </a:endParaRPr>
              </a:p>
            </p:txBody>
          </p:sp>
          <p:sp>
            <p:nvSpPr>
              <p:cNvPr id="24" name="AutoShape 10">
                <a:extLst>
                  <a:ext uri="{FF2B5EF4-FFF2-40B4-BE49-F238E27FC236}">
                    <a16:creationId xmlns:a16="http://schemas.microsoft.com/office/drawing/2014/main" id="{A52AC7BB-FF2B-104A-9A69-C8C4674858C7}"/>
                  </a:ext>
                </a:extLst>
              </p:cNvPr>
              <p:cNvSpPr>
                <a:spLocks/>
              </p:cNvSpPr>
              <p:nvPr/>
            </p:nvSpPr>
            <p:spPr bwMode="auto">
              <a:xfrm>
                <a:off x="1662105" y="10520"/>
                <a:ext cx="3796088" cy="4175024"/>
              </a:xfrm>
              <a:custGeom>
                <a:avLst/>
                <a:gdLst>
                  <a:gd name="T0" fmla="*/ 1898044 w 21600"/>
                  <a:gd name="T1" fmla="*/ 2159977 h 21231"/>
                  <a:gd name="T2" fmla="*/ 1898044 w 21600"/>
                  <a:gd name="T3" fmla="*/ 2159977 h 21231"/>
                  <a:gd name="T4" fmla="*/ 1898044 w 21600"/>
                  <a:gd name="T5" fmla="*/ 2159977 h 21231"/>
                  <a:gd name="T6" fmla="*/ 1898044 w 21600"/>
                  <a:gd name="T7" fmla="*/ 2159977 h 2123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231">
                    <a:moveTo>
                      <a:pt x="5992" y="21231"/>
                    </a:moveTo>
                    <a:cubicBezTo>
                      <a:pt x="5137" y="20591"/>
                      <a:pt x="4161" y="20093"/>
                      <a:pt x="3110" y="19761"/>
                    </a:cubicBezTo>
                    <a:cubicBezTo>
                      <a:pt x="2111" y="19445"/>
                      <a:pt x="1060" y="19283"/>
                      <a:pt x="0" y="19282"/>
                    </a:cubicBezTo>
                    <a:cubicBezTo>
                      <a:pt x="1818" y="19267"/>
                      <a:pt x="3483" y="18368"/>
                      <a:pt x="4344" y="16938"/>
                    </a:cubicBezTo>
                    <a:cubicBezTo>
                      <a:pt x="5176" y="15556"/>
                      <a:pt x="5131" y="13885"/>
                      <a:pt x="4225" y="12541"/>
                    </a:cubicBezTo>
                    <a:cubicBezTo>
                      <a:pt x="1242" y="7834"/>
                      <a:pt x="3942" y="1870"/>
                      <a:pt x="9749" y="341"/>
                    </a:cubicBezTo>
                    <a:cubicBezTo>
                      <a:pt x="12447" y="-369"/>
                      <a:pt x="15187" y="69"/>
                      <a:pt x="17364" y="1299"/>
                    </a:cubicBezTo>
                    <a:cubicBezTo>
                      <a:pt x="19523" y="2518"/>
                      <a:pt x="21129" y="4517"/>
                      <a:pt x="21600" y="6970"/>
                    </a:cubicBezTo>
                    <a:cubicBezTo>
                      <a:pt x="20606" y="7284"/>
                      <a:pt x="19680" y="7750"/>
                      <a:pt x="18864" y="8346"/>
                    </a:cubicBezTo>
                    <a:cubicBezTo>
                      <a:pt x="18010" y="8969"/>
                      <a:pt x="17290" y="9726"/>
                      <a:pt x="16738" y="10578"/>
                    </a:cubicBezTo>
                    <a:cubicBezTo>
                      <a:pt x="17655" y="9092"/>
                      <a:pt x="17520" y="7441"/>
                      <a:pt x="16685" y="6154"/>
                    </a:cubicBezTo>
                    <a:cubicBezTo>
                      <a:pt x="15848" y="4864"/>
                      <a:pt x="14306" y="3936"/>
                      <a:pt x="12403" y="3925"/>
                    </a:cubicBezTo>
                    <a:cubicBezTo>
                      <a:pt x="8403" y="3901"/>
                      <a:pt x="5978" y="7861"/>
                      <a:pt x="8156" y="10858"/>
                    </a:cubicBezTo>
                    <a:cubicBezTo>
                      <a:pt x="9147" y="12465"/>
                      <a:pt x="9514" y="14319"/>
                      <a:pt x="9201" y="16132"/>
                    </a:cubicBezTo>
                    <a:cubicBezTo>
                      <a:pt x="8857" y="18122"/>
                      <a:pt x="7716" y="19934"/>
                      <a:pt x="5992" y="21231"/>
                    </a:cubicBezTo>
                    <a:close/>
                  </a:path>
                </a:pathLst>
              </a:custGeom>
              <a:solidFill>
                <a:srgbClr val="83B2F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25397" tIns="25397" rIns="25397" bIns="25397" anchor="ctr"/>
              <a:lstStyle/>
              <a:p>
                <a:pPr defTabSz="412638" eaLnBrk="0" fontAlgn="base" hangingPunct="0">
                  <a:spcBef>
                    <a:spcPct val="0"/>
                  </a:spcBef>
                  <a:spcAft>
                    <a:spcPct val="0"/>
                  </a:spcAft>
                  <a:defRPr/>
                </a:pPr>
                <a:endParaRPr lang="en-US" sz="1332" baseline="43000">
                  <a:solidFill>
                    <a:srgbClr val="818A93"/>
                  </a:solidFill>
                  <a:latin typeface="IBM Plex Sans Light" panose="020B0403050203000203" pitchFamily="34" charset="0"/>
                  <a:ea typeface="Open Sans"/>
                  <a:cs typeface="Open Sans" panose="020B0606030504020204" pitchFamily="34" charset="0"/>
                  <a:sym typeface="Open Sans" panose="020B0606030504020204" pitchFamily="34" charset="0"/>
                </a:endParaRPr>
              </a:p>
            </p:txBody>
          </p:sp>
          <p:sp>
            <p:nvSpPr>
              <p:cNvPr id="25" name="AutoShape 11">
                <a:extLst>
                  <a:ext uri="{FF2B5EF4-FFF2-40B4-BE49-F238E27FC236}">
                    <a16:creationId xmlns:a16="http://schemas.microsoft.com/office/drawing/2014/main" id="{E2A73BCA-3935-F0FF-551B-90B3D63CA2B0}"/>
                  </a:ext>
                </a:extLst>
              </p:cNvPr>
              <p:cNvSpPr>
                <a:spLocks/>
              </p:cNvSpPr>
              <p:nvPr/>
            </p:nvSpPr>
            <p:spPr bwMode="auto">
              <a:xfrm>
                <a:off x="3080054" y="1269969"/>
                <a:ext cx="4586740" cy="2906642"/>
              </a:xfrm>
              <a:custGeom>
                <a:avLst/>
                <a:gdLst>
                  <a:gd name="T0" fmla="*/ 2293370 w 21422"/>
                  <a:gd name="T1" fmla="*/ 1463652 h 21523"/>
                  <a:gd name="T2" fmla="*/ 2293370 w 21422"/>
                  <a:gd name="T3" fmla="*/ 1463652 h 21523"/>
                  <a:gd name="T4" fmla="*/ 2293370 w 21422"/>
                  <a:gd name="T5" fmla="*/ 1463652 h 21523"/>
                  <a:gd name="T6" fmla="*/ 2293370 w 21422"/>
                  <a:gd name="T7" fmla="*/ 1463652 h 215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422" h="21523">
                    <a:moveTo>
                      <a:pt x="0" y="6232"/>
                    </a:moveTo>
                    <a:cubicBezTo>
                      <a:pt x="852" y="8365"/>
                      <a:pt x="2395" y="9541"/>
                      <a:pt x="3977" y="9264"/>
                    </a:cubicBezTo>
                    <a:cubicBezTo>
                      <a:pt x="5363" y="9021"/>
                      <a:pt x="6578" y="7682"/>
                      <a:pt x="7205" y="5707"/>
                    </a:cubicBezTo>
                    <a:cubicBezTo>
                      <a:pt x="8664" y="2005"/>
                      <a:pt x="11089" y="81"/>
                      <a:pt x="13544" y="2"/>
                    </a:cubicBezTo>
                    <a:cubicBezTo>
                      <a:pt x="15996" y="-77"/>
                      <a:pt x="18462" y="1684"/>
                      <a:pt x="20050" y="5252"/>
                    </a:cubicBezTo>
                    <a:cubicBezTo>
                      <a:pt x="21195" y="7823"/>
                      <a:pt x="21600" y="10878"/>
                      <a:pt x="21352" y="13779"/>
                    </a:cubicBezTo>
                    <a:cubicBezTo>
                      <a:pt x="21101" y="16705"/>
                      <a:pt x="20186" y="19492"/>
                      <a:pt x="18649" y="21523"/>
                    </a:cubicBezTo>
                    <a:cubicBezTo>
                      <a:pt x="18006" y="20661"/>
                      <a:pt x="17278" y="19973"/>
                      <a:pt x="16493" y="19488"/>
                    </a:cubicBezTo>
                    <a:cubicBezTo>
                      <a:pt x="15686" y="18988"/>
                      <a:pt x="14832" y="18710"/>
                      <a:pt x="13966" y="18664"/>
                    </a:cubicBezTo>
                    <a:cubicBezTo>
                      <a:pt x="15483" y="18503"/>
                      <a:pt x="16685" y="17116"/>
                      <a:pt x="17322" y="15245"/>
                    </a:cubicBezTo>
                    <a:cubicBezTo>
                      <a:pt x="17952" y="13396"/>
                      <a:pt x="18033" y="11067"/>
                      <a:pt x="17292" y="8991"/>
                    </a:cubicBezTo>
                    <a:cubicBezTo>
                      <a:pt x="15699" y="4522"/>
                      <a:pt x="11621" y="4599"/>
                      <a:pt x="10094" y="9126"/>
                    </a:cubicBezTo>
                    <a:cubicBezTo>
                      <a:pt x="9247" y="11321"/>
                      <a:pt x="7985" y="13037"/>
                      <a:pt x="6488" y="14030"/>
                    </a:cubicBezTo>
                    <a:cubicBezTo>
                      <a:pt x="4708" y="15212"/>
                      <a:pt x="2715" y="15301"/>
                      <a:pt x="895" y="14280"/>
                    </a:cubicBezTo>
                    <a:cubicBezTo>
                      <a:pt x="1040" y="12909"/>
                      <a:pt x="1036" y="11509"/>
                      <a:pt x="884" y="10140"/>
                    </a:cubicBezTo>
                    <a:cubicBezTo>
                      <a:pt x="732" y="8767"/>
                      <a:pt x="433" y="7446"/>
                      <a:pt x="0" y="6232"/>
                    </a:cubicBezTo>
                    <a:close/>
                  </a:path>
                </a:pathLst>
              </a:custGeom>
              <a:solidFill>
                <a:srgbClr val="82CFF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25397" tIns="25397" rIns="25397" bIns="25397" anchor="ctr"/>
              <a:lstStyle/>
              <a:p>
                <a:pPr defTabSz="412638" eaLnBrk="0" fontAlgn="base" hangingPunct="0">
                  <a:spcBef>
                    <a:spcPct val="0"/>
                  </a:spcBef>
                  <a:spcAft>
                    <a:spcPct val="0"/>
                  </a:spcAft>
                  <a:defRPr/>
                </a:pPr>
                <a:endParaRPr lang="en-US" sz="1332" baseline="43000">
                  <a:solidFill>
                    <a:srgbClr val="818A93"/>
                  </a:solidFill>
                  <a:latin typeface="IBM Plex Sans Light" panose="020B0403050203000203" pitchFamily="34" charset="0"/>
                  <a:ea typeface="Open Sans"/>
                  <a:cs typeface="Open Sans" panose="020B0606030504020204" pitchFamily="34" charset="0"/>
                  <a:sym typeface="Open Sans" panose="020B0606030504020204" pitchFamily="34" charset="0"/>
                </a:endParaRPr>
              </a:p>
            </p:txBody>
          </p:sp>
          <p:sp>
            <p:nvSpPr>
              <p:cNvPr id="28" name="AutoShape 12">
                <a:extLst>
                  <a:ext uri="{FF2B5EF4-FFF2-40B4-BE49-F238E27FC236}">
                    <a16:creationId xmlns:a16="http://schemas.microsoft.com/office/drawing/2014/main" id="{E482D884-F30F-BB8C-4AF6-9219BDE691E6}"/>
                  </a:ext>
                </a:extLst>
              </p:cNvPr>
              <p:cNvSpPr>
                <a:spLocks/>
              </p:cNvSpPr>
              <p:nvPr/>
            </p:nvSpPr>
            <p:spPr bwMode="auto">
              <a:xfrm>
                <a:off x="4381437" y="2512951"/>
                <a:ext cx="3285356" cy="4568715"/>
              </a:xfrm>
              <a:custGeom>
                <a:avLst/>
                <a:gdLst>
                  <a:gd name="T0" fmla="*/ 1636081 w 20348"/>
                  <a:gd name="T1" fmla="*/ 2284357 h 21288"/>
                  <a:gd name="T2" fmla="*/ 1636081 w 20348"/>
                  <a:gd name="T3" fmla="*/ 2284357 h 21288"/>
                  <a:gd name="T4" fmla="*/ 1636081 w 20348"/>
                  <a:gd name="T5" fmla="*/ 2284357 h 21288"/>
                  <a:gd name="T6" fmla="*/ 1636081 w 20348"/>
                  <a:gd name="T7" fmla="*/ 2284357 h 21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348" h="21288">
                    <a:moveTo>
                      <a:pt x="5200" y="0"/>
                    </a:moveTo>
                    <a:cubicBezTo>
                      <a:pt x="4379" y="1242"/>
                      <a:pt x="4446" y="2710"/>
                      <a:pt x="5378" y="3907"/>
                    </a:cubicBezTo>
                    <a:cubicBezTo>
                      <a:pt x="6350" y="5155"/>
                      <a:pt x="8121" y="5932"/>
                      <a:pt x="10049" y="5957"/>
                    </a:cubicBezTo>
                    <a:cubicBezTo>
                      <a:pt x="16686" y="5937"/>
                      <a:pt x="21600" y="10577"/>
                      <a:pt x="20065" y="15414"/>
                    </a:cubicBezTo>
                    <a:cubicBezTo>
                      <a:pt x="19354" y="17654"/>
                      <a:pt x="17400" y="19398"/>
                      <a:pt x="14914" y="20386"/>
                    </a:cubicBezTo>
                    <a:cubicBezTo>
                      <a:pt x="12460" y="21361"/>
                      <a:pt x="9480" y="21600"/>
                      <a:pt x="6624" y="20835"/>
                    </a:cubicBezTo>
                    <a:cubicBezTo>
                      <a:pt x="6811" y="19969"/>
                      <a:pt x="6808" y="19086"/>
                      <a:pt x="6613" y="18221"/>
                    </a:cubicBezTo>
                    <a:cubicBezTo>
                      <a:pt x="6407" y="17303"/>
                      <a:pt x="5989" y="16419"/>
                      <a:pt x="5377" y="15608"/>
                    </a:cubicBezTo>
                    <a:cubicBezTo>
                      <a:pt x="6477" y="17113"/>
                      <a:pt x="8517" y="17801"/>
                      <a:pt x="10490" y="17694"/>
                    </a:cubicBezTo>
                    <a:cubicBezTo>
                      <a:pt x="12437" y="17588"/>
                      <a:pt x="14296" y="16710"/>
                      <a:pt x="15153" y="15140"/>
                    </a:cubicBezTo>
                    <a:cubicBezTo>
                      <a:pt x="15879" y="13810"/>
                      <a:pt x="15584" y="12423"/>
                      <a:pt x="14648" y="11362"/>
                    </a:cubicBezTo>
                    <a:cubicBezTo>
                      <a:pt x="13673" y="10255"/>
                      <a:pt x="12000" y="9495"/>
                      <a:pt x="10002" y="9508"/>
                    </a:cubicBezTo>
                    <a:cubicBezTo>
                      <a:pt x="7494" y="9514"/>
                      <a:pt x="5074" y="8822"/>
                      <a:pt x="3209" y="7567"/>
                    </a:cubicBezTo>
                    <a:cubicBezTo>
                      <a:pt x="1505" y="6420"/>
                      <a:pt x="373" y="4872"/>
                      <a:pt x="0" y="3179"/>
                    </a:cubicBezTo>
                    <a:cubicBezTo>
                      <a:pt x="1075" y="2889"/>
                      <a:pt x="2077" y="2464"/>
                      <a:pt x="2963" y="1922"/>
                    </a:cubicBezTo>
                    <a:cubicBezTo>
                      <a:pt x="3848" y="1381"/>
                      <a:pt x="4605" y="731"/>
                      <a:pt x="5200" y="0"/>
                    </a:cubicBezTo>
                    <a:close/>
                  </a:path>
                </a:pathLst>
              </a:custGeom>
              <a:solidFill>
                <a:srgbClr val="83B2F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25397" tIns="25397" rIns="25397" bIns="25397" anchor="ctr"/>
              <a:lstStyle/>
              <a:p>
                <a:pPr defTabSz="412638" eaLnBrk="0" fontAlgn="base" hangingPunct="0">
                  <a:spcBef>
                    <a:spcPct val="0"/>
                  </a:spcBef>
                  <a:spcAft>
                    <a:spcPct val="0"/>
                  </a:spcAft>
                  <a:defRPr/>
                </a:pPr>
                <a:endParaRPr lang="en-US" sz="1332" baseline="43000">
                  <a:solidFill>
                    <a:srgbClr val="818A93"/>
                  </a:solidFill>
                  <a:latin typeface="IBM Plex Sans Light" panose="020B0403050203000203" pitchFamily="34" charset="0"/>
                  <a:ea typeface="Open Sans"/>
                  <a:cs typeface="Open Sans" panose="020B0606030504020204" pitchFamily="34" charset="0"/>
                  <a:sym typeface="Open Sans" panose="020B0606030504020204" pitchFamily="34" charset="0"/>
                </a:endParaRPr>
              </a:p>
            </p:txBody>
          </p:sp>
          <p:sp>
            <p:nvSpPr>
              <p:cNvPr id="29" name="AutoShape 13">
                <a:extLst>
                  <a:ext uri="{FF2B5EF4-FFF2-40B4-BE49-F238E27FC236}">
                    <a16:creationId xmlns:a16="http://schemas.microsoft.com/office/drawing/2014/main" id="{90CEA14A-F223-EEBE-ED45-F745687109D8}"/>
                  </a:ext>
                </a:extLst>
              </p:cNvPr>
              <p:cNvSpPr>
                <a:spLocks/>
              </p:cNvSpPr>
              <p:nvPr/>
            </p:nvSpPr>
            <p:spPr bwMode="auto">
              <a:xfrm>
                <a:off x="-1" y="4175024"/>
                <a:ext cx="4586740" cy="2908229"/>
              </a:xfrm>
              <a:custGeom>
                <a:avLst/>
                <a:gdLst>
                  <a:gd name="T0" fmla="*/ 2293263 w 21419"/>
                  <a:gd name="T1" fmla="*/ 1454047 h 21413"/>
                  <a:gd name="T2" fmla="*/ 2293263 w 21419"/>
                  <a:gd name="T3" fmla="*/ 1454047 h 21413"/>
                  <a:gd name="T4" fmla="*/ 2293263 w 21419"/>
                  <a:gd name="T5" fmla="*/ 1454047 h 21413"/>
                  <a:gd name="T6" fmla="*/ 2293263 w 21419"/>
                  <a:gd name="T7" fmla="*/ 1454047 h 2141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419" h="21413">
                    <a:moveTo>
                      <a:pt x="20522" y="7210"/>
                    </a:moveTo>
                    <a:cubicBezTo>
                      <a:pt x="20383" y="8533"/>
                      <a:pt x="20381" y="9882"/>
                      <a:pt x="20519" y="11205"/>
                    </a:cubicBezTo>
                    <a:cubicBezTo>
                      <a:pt x="20666" y="12627"/>
                      <a:pt x="20971" y="13997"/>
                      <a:pt x="21419" y="15252"/>
                    </a:cubicBezTo>
                    <a:cubicBezTo>
                      <a:pt x="20660" y="13260"/>
                      <a:pt x="19276" y="12072"/>
                      <a:pt x="17803" y="12147"/>
                    </a:cubicBezTo>
                    <a:cubicBezTo>
                      <a:pt x="16365" y="12220"/>
                      <a:pt x="15058" y="13490"/>
                      <a:pt x="14370" y="15483"/>
                    </a:cubicBezTo>
                    <a:cubicBezTo>
                      <a:pt x="12950" y="19190"/>
                      <a:pt x="10560" y="21197"/>
                      <a:pt x="8105" y="21396"/>
                    </a:cubicBezTo>
                    <a:cubicBezTo>
                      <a:pt x="5597" y="21600"/>
                      <a:pt x="3037" y="19918"/>
                      <a:pt x="1398" y="16324"/>
                    </a:cubicBezTo>
                    <a:cubicBezTo>
                      <a:pt x="224" y="13749"/>
                      <a:pt x="-181" y="10664"/>
                      <a:pt x="72" y="7737"/>
                    </a:cubicBezTo>
                    <a:cubicBezTo>
                      <a:pt x="323" y="4828"/>
                      <a:pt x="1226" y="2053"/>
                      <a:pt x="2741" y="0"/>
                    </a:cubicBezTo>
                    <a:cubicBezTo>
                      <a:pt x="3429" y="905"/>
                      <a:pt x="4212" y="1616"/>
                      <a:pt x="5054" y="2102"/>
                    </a:cubicBezTo>
                    <a:cubicBezTo>
                      <a:pt x="5896" y="2589"/>
                      <a:pt x="6786" y="2843"/>
                      <a:pt x="7683" y="2852"/>
                    </a:cubicBezTo>
                    <a:cubicBezTo>
                      <a:pt x="5872" y="2837"/>
                      <a:pt x="4481" y="4579"/>
                      <a:pt x="3898" y="6861"/>
                    </a:cubicBezTo>
                    <a:cubicBezTo>
                      <a:pt x="3289" y="9244"/>
                      <a:pt x="3573" y="12141"/>
                      <a:pt x="4982" y="14145"/>
                    </a:cubicBezTo>
                    <a:cubicBezTo>
                      <a:pt x="5981" y="15565"/>
                      <a:pt x="7279" y="16002"/>
                      <a:pt x="8469" y="15629"/>
                    </a:cubicBezTo>
                    <a:cubicBezTo>
                      <a:pt x="9618" y="15270"/>
                      <a:pt x="10676" y="14152"/>
                      <a:pt x="11303" y="12360"/>
                    </a:cubicBezTo>
                    <a:cubicBezTo>
                      <a:pt x="12282" y="9786"/>
                      <a:pt x="13832" y="7876"/>
                      <a:pt x="15653" y="6999"/>
                    </a:cubicBezTo>
                    <a:cubicBezTo>
                      <a:pt x="17247" y="6231"/>
                      <a:pt x="18957" y="6306"/>
                      <a:pt x="20522" y="7210"/>
                    </a:cubicBezTo>
                    <a:close/>
                  </a:path>
                </a:pathLst>
              </a:custGeom>
              <a:solidFill>
                <a:srgbClr val="83B2F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25397" tIns="25397" rIns="25397" bIns="25397" anchor="ctr"/>
              <a:lstStyle/>
              <a:p>
                <a:pPr defTabSz="412638" eaLnBrk="0" fontAlgn="base" hangingPunct="0">
                  <a:spcBef>
                    <a:spcPct val="0"/>
                  </a:spcBef>
                  <a:spcAft>
                    <a:spcPct val="0"/>
                  </a:spcAft>
                  <a:defRPr/>
                </a:pPr>
                <a:endParaRPr lang="en-US" sz="1332" baseline="43000">
                  <a:solidFill>
                    <a:srgbClr val="818A93"/>
                  </a:solidFill>
                  <a:latin typeface="IBM Plex Sans Light" panose="020B0403050203000203" pitchFamily="34" charset="0"/>
                  <a:ea typeface="Open Sans"/>
                  <a:cs typeface="Open Sans" panose="020B0606030504020204" pitchFamily="34" charset="0"/>
                  <a:sym typeface="Open Sans" panose="020B0606030504020204" pitchFamily="34" charset="0"/>
                </a:endParaRPr>
              </a:p>
            </p:txBody>
          </p:sp>
          <p:sp>
            <p:nvSpPr>
              <p:cNvPr id="30" name="AutoShape 14">
                <a:extLst>
                  <a:ext uri="{FF2B5EF4-FFF2-40B4-BE49-F238E27FC236}">
                    <a16:creationId xmlns:a16="http://schemas.microsoft.com/office/drawing/2014/main" id="{6CCFF79C-45FE-053D-AAD6-AC5ECBDFF804}"/>
                  </a:ext>
                </a:extLst>
              </p:cNvPr>
              <p:cNvSpPr>
                <a:spLocks/>
              </p:cNvSpPr>
              <p:nvPr/>
            </p:nvSpPr>
            <p:spPr bwMode="auto">
              <a:xfrm>
                <a:off x="1586" y="1262032"/>
                <a:ext cx="3268987" cy="4616339"/>
              </a:xfrm>
              <a:custGeom>
                <a:avLst/>
                <a:gdLst>
                  <a:gd name="T0" fmla="*/ 1634493 w 21504"/>
                  <a:gd name="T1" fmla="*/ 2408287 h 21141"/>
                  <a:gd name="T2" fmla="*/ 1634493 w 21504"/>
                  <a:gd name="T3" fmla="*/ 2408287 h 21141"/>
                  <a:gd name="T4" fmla="*/ 1634493 w 21504"/>
                  <a:gd name="T5" fmla="*/ 2408287 h 21141"/>
                  <a:gd name="T6" fmla="*/ 1634493 w 21504"/>
                  <a:gd name="T7" fmla="*/ 2408287 h 211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04" h="21141">
                    <a:moveTo>
                      <a:pt x="21504" y="17815"/>
                    </a:moveTo>
                    <a:cubicBezTo>
                      <a:pt x="20358" y="18103"/>
                      <a:pt x="19290" y="18522"/>
                      <a:pt x="18344" y="19057"/>
                    </a:cubicBezTo>
                    <a:cubicBezTo>
                      <a:pt x="17318" y="19637"/>
                      <a:pt x="16452" y="20344"/>
                      <a:pt x="15791" y="21141"/>
                    </a:cubicBezTo>
                    <a:cubicBezTo>
                      <a:pt x="16842" y="19927"/>
                      <a:pt x="16889" y="18416"/>
                      <a:pt x="15912" y="17172"/>
                    </a:cubicBezTo>
                    <a:cubicBezTo>
                      <a:pt x="14891" y="15871"/>
                      <a:pt x="12920" y="15070"/>
                      <a:pt x="10791" y="15092"/>
                    </a:cubicBezTo>
                    <a:cubicBezTo>
                      <a:pt x="7898" y="15105"/>
                      <a:pt x="5265" y="14320"/>
                      <a:pt x="3322" y="13032"/>
                    </a:cubicBezTo>
                    <a:cubicBezTo>
                      <a:pt x="1347" y="11723"/>
                      <a:pt x="81" y="9892"/>
                      <a:pt x="4" y="7843"/>
                    </a:cubicBezTo>
                    <a:cubicBezTo>
                      <a:pt x="-96" y="5178"/>
                      <a:pt x="1696" y="2876"/>
                      <a:pt x="4450" y="1466"/>
                    </a:cubicBezTo>
                    <a:cubicBezTo>
                      <a:pt x="7229" y="43"/>
                      <a:pt x="10966" y="-459"/>
                      <a:pt x="14582" y="474"/>
                    </a:cubicBezTo>
                    <a:cubicBezTo>
                      <a:pt x="14376" y="1269"/>
                      <a:pt x="14353" y="2083"/>
                      <a:pt x="14514" y="2884"/>
                    </a:cubicBezTo>
                    <a:cubicBezTo>
                      <a:pt x="14687" y="3738"/>
                      <a:pt x="15066" y="4565"/>
                      <a:pt x="15636" y="5330"/>
                    </a:cubicBezTo>
                    <a:cubicBezTo>
                      <a:pt x="13142" y="2756"/>
                      <a:pt x="7583" y="3025"/>
                      <a:pt x="5625" y="5815"/>
                    </a:cubicBezTo>
                    <a:cubicBezTo>
                      <a:pt x="3737" y="8505"/>
                      <a:pt x="6605" y="11633"/>
                      <a:pt x="10904" y="11572"/>
                    </a:cubicBezTo>
                    <a:cubicBezTo>
                      <a:pt x="13526" y="11561"/>
                      <a:pt x="16063" y="12223"/>
                      <a:pt x="18030" y="13430"/>
                    </a:cubicBezTo>
                    <a:cubicBezTo>
                      <a:pt x="19883" y="14568"/>
                      <a:pt x="21110" y="16118"/>
                      <a:pt x="21504" y="17815"/>
                    </a:cubicBezTo>
                    <a:close/>
                  </a:path>
                </a:pathLst>
              </a:custGeom>
              <a:solidFill>
                <a:srgbClr val="82CFFF"/>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25397" tIns="25397" rIns="25397" bIns="25397" anchor="ctr"/>
              <a:lstStyle/>
              <a:p>
                <a:pPr defTabSz="412638" eaLnBrk="0" fontAlgn="base" hangingPunct="0">
                  <a:spcBef>
                    <a:spcPct val="0"/>
                  </a:spcBef>
                  <a:spcAft>
                    <a:spcPct val="0"/>
                  </a:spcAft>
                  <a:defRPr/>
                </a:pPr>
                <a:endParaRPr lang="en-US" sz="1332" baseline="43000">
                  <a:solidFill>
                    <a:srgbClr val="818A93"/>
                  </a:solidFill>
                  <a:latin typeface="IBM Plex Sans Light" panose="020B0403050203000203" pitchFamily="34" charset="0"/>
                  <a:ea typeface="Open Sans"/>
                  <a:cs typeface="Open Sans" panose="020B0606030504020204" pitchFamily="34" charset="0"/>
                  <a:sym typeface="Open Sans" panose="020B0606030504020204" pitchFamily="34" charset="0"/>
                </a:endParaRPr>
              </a:p>
            </p:txBody>
          </p:sp>
          <p:sp>
            <p:nvSpPr>
              <p:cNvPr id="32" name="AutoShape 15">
                <a:extLst>
                  <a:ext uri="{FF2B5EF4-FFF2-40B4-BE49-F238E27FC236}">
                    <a16:creationId xmlns:a16="http://schemas.microsoft.com/office/drawing/2014/main" id="{782BEB1D-D442-B0ED-2719-B0196A8214E3}"/>
                  </a:ext>
                </a:extLst>
              </p:cNvPr>
              <p:cNvSpPr>
                <a:spLocks/>
              </p:cNvSpPr>
              <p:nvPr/>
            </p:nvSpPr>
            <p:spPr bwMode="auto">
              <a:xfrm>
                <a:off x="4613730" y="893741"/>
                <a:ext cx="844634" cy="1163609"/>
              </a:xfrm>
              <a:custGeom>
                <a:avLst/>
                <a:gdLst>
                  <a:gd name="T0" fmla="*/ 422317 w 21600"/>
                  <a:gd name="T1" fmla="*/ 581805 h 21600"/>
                  <a:gd name="T2" fmla="*/ 422317 w 21600"/>
                  <a:gd name="T3" fmla="*/ 581805 h 21600"/>
                  <a:gd name="T4" fmla="*/ 422317 w 21600"/>
                  <a:gd name="T5" fmla="*/ 581805 h 21600"/>
                  <a:gd name="T6" fmla="*/ 422317 w 21600"/>
                  <a:gd name="T7" fmla="*/ 581805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1599" y="19319"/>
                      <a:pt x="2450" y="16801"/>
                      <a:pt x="2484" y="14243"/>
                    </a:cubicBezTo>
                    <a:cubicBezTo>
                      <a:pt x="2517" y="11783"/>
                      <a:pt x="1795" y="9348"/>
                      <a:pt x="369" y="7115"/>
                    </a:cubicBezTo>
                    <a:cubicBezTo>
                      <a:pt x="2954" y="5544"/>
                      <a:pt x="5729" y="4145"/>
                      <a:pt x="8660" y="2935"/>
                    </a:cubicBezTo>
                    <a:cubicBezTo>
                      <a:pt x="11475" y="1774"/>
                      <a:pt x="14423" y="792"/>
                      <a:pt x="17472" y="0"/>
                    </a:cubicBezTo>
                    <a:cubicBezTo>
                      <a:pt x="18424" y="1392"/>
                      <a:pt x="19249" y="2828"/>
                      <a:pt x="19941" y="4299"/>
                    </a:cubicBezTo>
                    <a:cubicBezTo>
                      <a:pt x="20628" y="5761"/>
                      <a:pt x="21182" y="7254"/>
                      <a:pt x="21600" y="8768"/>
                    </a:cubicBezTo>
                    <a:cubicBezTo>
                      <a:pt x="17647" y="9790"/>
                      <a:pt x="13931" y="11242"/>
                      <a:pt x="10580" y="13074"/>
                    </a:cubicBezTo>
                    <a:cubicBezTo>
                      <a:pt x="6331" y="15397"/>
                      <a:pt x="2739" y="18292"/>
                      <a:pt x="0" y="21600"/>
                    </a:cubicBezTo>
                    <a:close/>
                  </a:path>
                </a:pathLst>
              </a:custGeom>
              <a:gradFill>
                <a:gsLst>
                  <a:gs pos="84000">
                    <a:srgbClr val="002D9C"/>
                  </a:gs>
                  <a:gs pos="27000">
                    <a:srgbClr val="83B2FF"/>
                  </a:gs>
                </a:gsLst>
                <a:lin ang="4800000" scaled="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25397" tIns="25397" rIns="25397" bIns="25397" anchor="ctr"/>
              <a:lstStyle/>
              <a:p>
                <a:pPr defTabSz="412638" eaLnBrk="0" fontAlgn="base" hangingPunct="0">
                  <a:spcBef>
                    <a:spcPct val="0"/>
                  </a:spcBef>
                  <a:spcAft>
                    <a:spcPct val="0"/>
                  </a:spcAft>
                  <a:defRPr/>
                </a:pPr>
                <a:endParaRPr lang="en-US" sz="1332" baseline="43000">
                  <a:solidFill>
                    <a:srgbClr val="818A93"/>
                  </a:solidFill>
                  <a:latin typeface="IBM Plex Sans Light" panose="020B0403050203000203" pitchFamily="34" charset="0"/>
                  <a:ea typeface="Open Sans"/>
                  <a:cs typeface="Open Sans" panose="020B0606030504020204" pitchFamily="34" charset="0"/>
                  <a:sym typeface="Open Sans" panose="020B0606030504020204" pitchFamily="34" charset="0"/>
                </a:endParaRPr>
              </a:p>
            </p:txBody>
          </p:sp>
          <p:sp>
            <p:nvSpPr>
              <p:cNvPr id="34" name="AutoShape 16">
                <a:extLst>
                  <a:ext uri="{FF2B5EF4-FFF2-40B4-BE49-F238E27FC236}">
                    <a16:creationId xmlns:a16="http://schemas.microsoft.com/office/drawing/2014/main" id="{AB2D8243-74A1-334E-D555-B7E89AAADC9C}"/>
                  </a:ext>
                </a:extLst>
              </p:cNvPr>
              <p:cNvSpPr>
                <a:spLocks/>
              </p:cNvSpPr>
              <p:nvPr/>
            </p:nvSpPr>
            <p:spPr bwMode="auto">
              <a:xfrm>
                <a:off x="6061673" y="3416217"/>
                <a:ext cx="1339982" cy="761981"/>
              </a:xfrm>
              <a:custGeom>
                <a:avLst/>
                <a:gdLst>
                  <a:gd name="T0" fmla="*/ 669991 w 21600"/>
                  <a:gd name="T1" fmla="*/ 380991 h 21600"/>
                  <a:gd name="T2" fmla="*/ 669991 w 21600"/>
                  <a:gd name="T3" fmla="*/ 380991 h 21600"/>
                  <a:gd name="T4" fmla="*/ 669991 w 21600"/>
                  <a:gd name="T5" fmla="*/ 380991 h 21600"/>
                  <a:gd name="T6" fmla="*/ 669991 w 21600"/>
                  <a:gd name="T7" fmla="*/ 38099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0760"/>
                    </a:moveTo>
                    <a:cubicBezTo>
                      <a:pt x="2417" y="10535"/>
                      <a:pt x="4758" y="9197"/>
                      <a:pt x="6789" y="6881"/>
                    </a:cubicBezTo>
                    <a:cubicBezTo>
                      <a:pt x="8363" y="5087"/>
                      <a:pt x="9712" y="2745"/>
                      <a:pt x="10754" y="0"/>
                    </a:cubicBezTo>
                    <a:cubicBezTo>
                      <a:pt x="12712" y="1261"/>
                      <a:pt x="14607" y="2807"/>
                      <a:pt x="16420" y="4621"/>
                    </a:cubicBezTo>
                    <a:cubicBezTo>
                      <a:pt x="18243" y="6446"/>
                      <a:pt x="19975" y="8537"/>
                      <a:pt x="21600" y="10871"/>
                    </a:cubicBezTo>
                    <a:cubicBezTo>
                      <a:pt x="20909" y="12874"/>
                      <a:pt x="20124" y="14771"/>
                      <a:pt x="19252" y="16541"/>
                    </a:cubicBezTo>
                    <a:cubicBezTo>
                      <a:pt x="18348" y="18376"/>
                      <a:pt x="17355" y="20069"/>
                      <a:pt x="16284" y="21600"/>
                    </a:cubicBezTo>
                    <a:cubicBezTo>
                      <a:pt x="14086" y="18339"/>
                      <a:pt x="11599" y="15738"/>
                      <a:pt x="8920" y="13900"/>
                    </a:cubicBezTo>
                    <a:cubicBezTo>
                      <a:pt x="6074" y="11946"/>
                      <a:pt x="3055" y="10883"/>
                      <a:pt x="0" y="10760"/>
                    </a:cubicBezTo>
                    <a:close/>
                  </a:path>
                </a:pathLst>
              </a:custGeom>
              <a:gradFill>
                <a:gsLst>
                  <a:gs pos="81000">
                    <a:srgbClr val="1192E8"/>
                  </a:gs>
                  <a:gs pos="29000">
                    <a:srgbClr val="82CFFF"/>
                  </a:gs>
                </a:gsLst>
                <a:lin ang="8400000" scaled="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25397" tIns="25397" rIns="25397" bIns="25397" anchor="ctr"/>
              <a:lstStyle/>
              <a:p>
                <a:pPr defTabSz="412638" eaLnBrk="0" fontAlgn="base" hangingPunct="0">
                  <a:spcBef>
                    <a:spcPct val="0"/>
                  </a:spcBef>
                  <a:spcAft>
                    <a:spcPct val="0"/>
                  </a:spcAft>
                  <a:defRPr/>
                </a:pPr>
                <a:endParaRPr lang="en-US" sz="1332" baseline="43000">
                  <a:solidFill>
                    <a:srgbClr val="818A93"/>
                  </a:solidFill>
                  <a:latin typeface="IBM Plex Sans Light" panose="020B0403050203000203" pitchFamily="34" charset="0"/>
                  <a:ea typeface="Open Sans"/>
                  <a:cs typeface="Open Sans" panose="020B0606030504020204" pitchFamily="34" charset="0"/>
                  <a:sym typeface="Open Sans" panose="020B0606030504020204" pitchFamily="34" charset="0"/>
                </a:endParaRPr>
              </a:p>
            </p:txBody>
          </p:sp>
          <p:sp>
            <p:nvSpPr>
              <p:cNvPr id="35" name="AutoShape 17">
                <a:extLst>
                  <a:ext uri="{FF2B5EF4-FFF2-40B4-BE49-F238E27FC236}">
                    <a16:creationId xmlns:a16="http://schemas.microsoft.com/office/drawing/2014/main" id="{5638250E-9115-8CCA-16D8-5F7679E76EED}"/>
                  </a:ext>
                </a:extLst>
              </p:cNvPr>
              <p:cNvSpPr>
                <a:spLocks/>
              </p:cNvSpPr>
              <p:nvPr/>
            </p:nvSpPr>
            <p:spPr bwMode="auto">
              <a:xfrm>
                <a:off x="4623256" y="4173437"/>
                <a:ext cx="1357446" cy="771506"/>
              </a:xfrm>
              <a:custGeom>
                <a:avLst/>
                <a:gdLst>
                  <a:gd name="T0" fmla="*/ 678723 w 21600"/>
                  <a:gd name="T1" fmla="*/ 385753 h 21600"/>
                  <a:gd name="T2" fmla="*/ 678723 w 21600"/>
                  <a:gd name="T3" fmla="*/ 385753 h 21600"/>
                  <a:gd name="T4" fmla="*/ 678723 w 21600"/>
                  <a:gd name="T5" fmla="*/ 385753 h 21600"/>
                  <a:gd name="T6" fmla="*/ 678723 w 21600"/>
                  <a:gd name="T7" fmla="*/ 38575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318" y="0"/>
                    </a:moveTo>
                    <a:cubicBezTo>
                      <a:pt x="4313" y="1490"/>
                      <a:pt x="3372" y="3109"/>
                      <a:pt x="2504" y="4844"/>
                    </a:cubicBezTo>
                    <a:cubicBezTo>
                      <a:pt x="1583" y="6682"/>
                      <a:pt x="746" y="8645"/>
                      <a:pt x="0" y="10714"/>
                    </a:cubicBezTo>
                    <a:cubicBezTo>
                      <a:pt x="1578" y="13110"/>
                      <a:pt x="3279" y="15245"/>
                      <a:pt x="5081" y="17090"/>
                    </a:cubicBezTo>
                    <a:cubicBezTo>
                      <a:pt x="6828" y="18879"/>
                      <a:pt x="8662" y="20388"/>
                      <a:pt x="10561" y="21600"/>
                    </a:cubicBezTo>
                    <a:cubicBezTo>
                      <a:pt x="11799" y="18352"/>
                      <a:pt x="13454" y="15662"/>
                      <a:pt x="15392" y="13750"/>
                    </a:cubicBezTo>
                    <a:cubicBezTo>
                      <a:pt x="17296" y="11872"/>
                      <a:pt x="19421" y="10796"/>
                      <a:pt x="21600" y="10605"/>
                    </a:cubicBezTo>
                    <a:cubicBezTo>
                      <a:pt x="18748" y="10634"/>
                      <a:pt x="15914" y="9790"/>
                      <a:pt x="13225" y="8111"/>
                    </a:cubicBezTo>
                    <a:cubicBezTo>
                      <a:pt x="10326" y="6300"/>
                      <a:pt x="7644" y="3549"/>
                      <a:pt x="5318" y="0"/>
                    </a:cubicBezTo>
                    <a:close/>
                  </a:path>
                </a:pathLst>
              </a:custGeom>
              <a:gradFill>
                <a:gsLst>
                  <a:gs pos="88000">
                    <a:srgbClr val="1192E8"/>
                  </a:gs>
                  <a:gs pos="29000">
                    <a:srgbClr val="82CFFF"/>
                  </a:gs>
                </a:gsLst>
                <a:lin ang="17400000" scaled="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25397" tIns="25397" rIns="25397" bIns="25397" anchor="ctr"/>
              <a:lstStyle/>
              <a:p>
                <a:pPr defTabSz="412638" eaLnBrk="0" fontAlgn="base" hangingPunct="0">
                  <a:spcBef>
                    <a:spcPct val="0"/>
                  </a:spcBef>
                  <a:spcAft>
                    <a:spcPct val="0"/>
                  </a:spcAft>
                  <a:defRPr/>
                </a:pPr>
                <a:endParaRPr lang="en-US" sz="1332" baseline="43000">
                  <a:solidFill>
                    <a:srgbClr val="818A93"/>
                  </a:solidFill>
                  <a:latin typeface="IBM Plex Sans Light" panose="020B0403050203000203" pitchFamily="34" charset="0"/>
                  <a:ea typeface="Open Sans"/>
                  <a:cs typeface="Open Sans" panose="020B0606030504020204" pitchFamily="34" charset="0"/>
                  <a:sym typeface="Open Sans" panose="020B0606030504020204" pitchFamily="34" charset="0"/>
                </a:endParaRPr>
              </a:p>
            </p:txBody>
          </p:sp>
          <p:sp>
            <p:nvSpPr>
              <p:cNvPr id="36" name="AutoShape 18">
                <a:extLst>
                  <a:ext uri="{FF2B5EF4-FFF2-40B4-BE49-F238E27FC236}">
                    <a16:creationId xmlns:a16="http://schemas.microsoft.com/office/drawing/2014/main" id="{8DAA09DD-7F29-DFDA-D059-0FA3D168C14B}"/>
                  </a:ext>
                </a:extLst>
              </p:cNvPr>
              <p:cNvSpPr>
                <a:spLocks/>
              </p:cNvSpPr>
              <p:nvPr/>
            </p:nvSpPr>
            <p:spPr bwMode="auto">
              <a:xfrm>
                <a:off x="3869119" y="5056065"/>
                <a:ext cx="706508" cy="1166784"/>
              </a:xfrm>
              <a:custGeom>
                <a:avLst/>
                <a:gdLst>
                  <a:gd name="T0" fmla="*/ 353254 w 21574"/>
                  <a:gd name="T1" fmla="*/ 583392 h 21600"/>
                  <a:gd name="T2" fmla="*/ 353254 w 21574"/>
                  <a:gd name="T3" fmla="*/ 583392 h 21600"/>
                  <a:gd name="T4" fmla="*/ 353254 w 21574"/>
                  <a:gd name="T5" fmla="*/ 583392 h 21600"/>
                  <a:gd name="T6" fmla="*/ 353254 w 21574"/>
                  <a:gd name="T7" fmla="*/ 583392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74" h="21600">
                    <a:moveTo>
                      <a:pt x="978" y="0"/>
                    </a:moveTo>
                    <a:cubicBezTo>
                      <a:pt x="354" y="2258"/>
                      <a:pt x="28" y="4543"/>
                      <a:pt x="2" y="6833"/>
                    </a:cubicBezTo>
                    <a:cubicBezTo>
                      <a:pt x="-26" y="9306"/>
                      <a:pt x="296" y="11776"/>
                      <a:pt x="964" y="14216"/>
                    </a:cubicBezTo>
                    <a:cubicBezTo>
                      <a:pt x="4922" y="14424"/>
                      <a:pt x="8759" y="15146"/>
                      <a:pt x="12215" y="16333"/>
                    </a:cubicBezTo>
                    <a:cubicBezTo>
                      <a:pt x="15970" y="17623"/>
                      <a:pt x="19175" y="19426"/>
                      <a:pt x="21574" y="21600"/>
                    </a:cubicBezTo>
                    <a:cubicBezTo>
                      <a:pt x="18745" y="18509"/>
                      <a:pt x="16825" y="15144"/>
                      <a:pt x="15901" y="11655"/>
                    </a:cubicBezTo>
                    <a:cubicBezTo>
                      <a:pt x="15031" y="8373"/>
                      <a:pt x="15055" y="5027"/>
                      <a:pt x="15971" y="1749"/>
                    </a:cubicBezTo>
                    <a:cubicBezTo>
                      <a:pt x="13481" y="1261"/>
                      <a:pt x="10943" y="869"/>
                      <a:pt x="8372" y="574"/>
                    </a:cubicBezTo>
                    <a:cubicBezTo>
                      <a:pt x="5928" y="294"/>
                      <a:pt x="3459" y="102"/>
                      <a:pt x="978" y="0"/>
                    </a:cubicBezTo>
                    <a:close/>
                  </a:path>
                </a:pathLst>
              </a:custGeom>
              <a:gradFill>
                <a:gsLst>
                  <a:gs pos="99000">
                    <a:srgbClr val="002D9C">
                      <a:alpha val="75036"/>
                    </a:srgbClr>
                  </a:gs>
                  <a:gs pos="23000">
                    <a:srgbClr val="83B2FF"/>
                  </a:gs>
                </a:gsLst>
                <a:lin ang="21594000" scaled="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25397" tIns="25397" rIns="25397" bIns="25397" anchor="ctr"/>
              <a:lstStyle/>
              <a:p>
                <a:pPr defTabSz="412638" eaLnBrk="0" fontAlgn="base" hangingPunct="0">
                  <a:spcBef>
                    <a:spcPct val="0"/>
                  </a:spcBef>
                  <a:spcAft>
                    <a:spcPct val="0"/>
                  </a:spcAft>
                  <a:defRPr/>
                </a:pPr>
                <a:endParaRPr lang="en-US" sz="1332" baseline="43000">
                  <a:solidFill>
                    <a:srgbClr val="818A93"/>
                  </a:solidFill>
                  <a:latin typeface="IBM Plex Sans Light" panose="020B0403050203000203" pitchFamily="34" charset="0"/>
                  <a:ea typeface="Open Sans"/>
                  <a:cs typeface="Open Sans" panose="020B0606030504020204" pitchFamily="34" charset="0"/>
                  <a:sym typeface="Open Sans" panose="020B0606030504020204" pitchFamily="34" charset="0"/>
                </a:endParaRPr>
              </a:p>
            </p:txBody>
          </p:sp>
          <p:sp>
            <p:nvSpPr>
              <p:cNvPr id="37" name="AutoShape 19">
                <a:extLst>
                  <a:ext uri="{FF2B5EF4-FFF2-40B4-BE49-F238E27FC236}">
                    <a16:creationId xmlns:a16="http://schemas.microsoft.com/office/drawing/2014/main" id="{F66DF7C8-0984-1333-045A-B34A77B0D789}"/>
                  </a:ext>
                </a:extLst>
              </p:cNvPr>
              <p:cNvSpPr>
                <a:spLocks/>
              </p:cNvSpPr>
              <p:nvPr/>
            </p:nvSpPr>
            <p:spPr bwMode="auto">
              <a:xfrm>
                <a:off x="5256731" y="5872020"/>
                <a:ext cx="712858" cy="1208058"/>
              </a:xfrm>
              <a:custGeom>
                <a:avLst/>
                <a:gdLst>
                  <a:gd name="T0" fmla="*/ 356429 w 21590"/>
                  <a:gd name="T1" fmla="*/ 604029 h 21600"/>
                  <a:gd name="T2" fmla="*/ 356429 w 21590"/>
                  <a:gd name="T3" fmla="*/ 604029 h 21600"/>
                  <a:gd name="T4" fmla="*/ 356429 w 21590"/>
                  <a:gd name="T5" fmla="*/ 604029 h 21600"/>
                  <a:gd name="T6" fmla="*/ 356429 w 21590"/>
                  <a:gd name="T7" fmla="*/ 604029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90" h="21600">
                    <a:moveTo>
                      <a:pt x="6180" y="20003"/>
                    </a:moveTo>
                    <a:cubicBezTo>
                      <a:pt x="8533" y="20471"/>
                      <a:pt x="10939" y="20840"/>
                      <a:pt x="13381" y="21108"/>
                    </a:cubicBezTo>
                    <a:cubicBezTo>
                      <a:pt x="15768" y="21370"/>
                      <a:pt x="18183" y="21534"/>
                      <a:pt x="20608" y="21600"/>
                    </a:cubicBezTo>
                    <a:cubicBezTo>
                      <a:pt x="21272" y="19324"/>
                      <a:pt x="21600" y="17019"/>
                      <a:pt x="21590" y="14710"/>
                    </a:cubicBezTo>
                    <a:cubicBezTo>
                      <a:pt x="21579" y="12392"/>
                      <a:pt x="21228" y="10080"/>
                      <a:pt x="20540" y="7798"/>
                    </a:cubicBezTo>
                    <a:cubicBezTo>
                      <a:pt x="16481" y="7552"/>
                      <a:pt x="12569" y="6765"/>
                      <a:pt x="9098" y="5498"/>
                    </a:cubicBezTo>
                    <a:cubicBezTo>
                      <a:pt x="5353" y="4130"/>
                      <a:pt x="2230" y="2243"/>
                      <a:pt x="0" y="0"/>
                    </a:cubicBezTo>
                    <a:cubicBezTo>
                      <a:pt x="2813" y="2901"/>
                      <a:pt x="4800" y="6056"/>
                      <a:pt x="5881" y="9338"/>
                    </a:cubicBezTo>
                    <a:cubicBezTo>
                      <a:pt x="7039" y="12855"/>
                      <a:pt x="7140" y="16466"/>
                      <a:pt x="6180" y="20003"/>
                    </a:cubicBezTo>
                    <a:close/>
                  </a:path>
                </a:pathLst>
              </a:custGeom>
              <a:gradFill>
                <a:gsLst>
                  <a:gs pos="99000">
                    <a:srgbClr val="002D9C">
                      <a:alpha val="75036"/>
                    </a:srgbClr>
                  </a:gs>
                  <a:gs pos="23000">
                    <a:srgbClr val="83B2FF"/>
                  </a:gs>
                </a:gsLst>
                <a:lin ang="10800000" scaled="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25397" tIns="25397" rIns="25397" bIns="25397" anchor="ctr"/>
              <a:lstStyle/>
              <a:p>
                <a:pPr defTabSz="412638" eaLnBrk="0" fontAlgn="base" hangingPunct="0">
                  <a:spcBef>
                    <a:spcPct val="0"/>
                  </a:spcBef>
                  <a:spcAft>
                    <a:spcPct val="0"/>
                  </a:spcAft>
                  <a:defRPr/>
                </a:pPr>
                <a:endParaRPr lang="en-US" sz="1332" baseline="43000">
                  <a:solidFill>
                    <a:srgbClr val="818A93"/>
                  </a:solidFill>
                  <a:latin typeface="IBM Plex Sans Light" panose="020B0403050203000203" pitchFamily="34" charset="0"/>
                  <a:ea typeface="Open Sans"/>
                  <a:cs typeface="Open Sans" panose="020B0606030504020204" pitchFamily="34" charset="0"/>
                  <a:sym typeface="Open Sans" panose="020B0606030504020204" pitchFamily="34" charset="0"/>
                </a:endParaRPr>
              </a:p>
            </p:txBody>
          </p:sp>
          <p:sp>
            <p:nvSpPr>
              <p:cNvPr id="38" name="AutoShape 20">
                <a:extLst>
                  <a:ext uri="{FF2B5EF4-FFF2-40B4-BE49-F238E27FC236}">
                    <a16:creationId xmlns:a16="http://schemas.microsoft.com/office/drawing/2014/main" id="{1D7C8F33-18D0-1445-465B-E45536967964}"/>
                  </a:ext>
                </a:extLst>
              </p:cNvPr>
              <p:cNvSpPr>
                <a:spLocks/>
              </p:cNvSpPr>
              <p:nvPr/>
            </p:nvSpPr>
            <p:spPr bwMode="auto">
              <a:xfrm>
                <a:off x="2214780" y="6297460"/>
                <a:ext cx="849397" cy="1169959"/>
              </a:xfrm>
              <a:custGeom>
                <a:avLst/>
                <a:gdLst>
                  <a:gd name="T0" fmla="*/ 424699 w 21600"/>
                  <a:gd name="T1" fmla="*/ 584980 h 21600"/>
                  <a:gd name="T2" fmla="*/ 424699 w 21600"/>
                  <a:gd name="T3" fmla="*/ 584980 h 21600"/>
                  <a:gd name="T4" fmla="*/ 424699 w 21600"/>
                  <a:gd name="T5" fmla="*/ 584980 h 21600"/>
                  <a:gd name="T6" fmla="*/ 424699 w 21600"/>
                  <a:gd name="T7" fmla="*/ 58498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2716"/>
                    </a:moveTo>
                    <a:cubicBezTo>
                      <a:pt x="367" y="14244"/>
                      <a:pt x="886" y="15750"/>
                      <a:pt x="1554" y="17223"/>
                    </a:cubicBezTo>
                    <a:cubicBezTo>
                      <a:pt x="2234" y="18725"/>
                      <a:pt x="3067" y="20188"/>
                      <a:pt x="4046" y="21600"/>
                    </a:cubicBezTo>
                    <a:cubicBezTo>
                      <a:pt x="7156" y="20827"/>
                      <a:pt x="10151" y="19829"/>
                      <a:pt x="12986" y="18621"/>
                    </a:cubicBezTo>
                    <a:cubicBezTo>
                      <a:pt x="15833" y="17407"/>
                      <a:pt x="18504" y="15988"/>
                      <a:pt x="20958" y="14384"/>
                    </a:cubicBezTo>
                    <a:cubicBezTo>
                      <a:pt x="19414" y="12122"/>
                      <a:pt x="18670" y="9616"/>
                      <a:pt x="18792" y="7093"/>
                    </a:cubicBezTo>
                    <a:cubicBezTo>
                      <a:pt x="18913" y="4597"/>
                      <a:pt x="19877" y="2161"/>
                      <a:pt x="21600" y="0"/>
                    </a:cubicBezTo>
                    <a:cubicBezTo>
                      <a:pt x="19027" y="2933"/>
                      <a:pt x="15809" y="5540"/>
                      <a:pt x="12076" y="7719"/>
                    </a:cubicBezTo>
                    <a:cubicBezTo>
                      <a:pt x="8442" y="9840"/>
                      <a:pt x="4365" y="11527"/>
                      <a:pt x="0" y="12716"/>
                    </a:cubicBezTo>
                    <a:close/>
                  </a:path>
                </a:pathLst>
              </a:custGeom>
              <a:gradFill>
                <a:gsLst>
                  <a:gs pos="68000">
                    <a:srgbClr val="1192E8"/>
                  </a:gs>
                  <a:gs pos="29000">
                    <a:srgbClr val="82CFFF"/>
                  </a:gs>
                </a:gsLst>
                <a:lin ang="15600000" scaled="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25397" tIns="25397" rIns="25397" bIns="25397" anchor="ctr"/>
              <a:lstStyle/>
              <a:p>
                <a:pPr defTabSz="412638" eaLnBrk="0" fontAlgn="base" hangingPunct="0">
                  <a:spcBef>
                    <a:spcPct val="0"/>
                  </a:spcBef>
                  <a:spcAft>
                    <a:spcPct val="0"/>
                  </a:spcAft>
                  <a:defRPr/>
                </a:pPr>
                <a:endParaRPr lang="en-US" sz="1332" baseline="43000">
                  <a:solidFill>
                    <a:srgbClr val="818A93"/>
                  </a:solidFill>
                  <a:latin typeface="IBM Plex Sans Light" panose="020B0403050203000203" pitchFamily="34" charset="0"/>
                  <a:ea typeface="Open Sans"/>
                  <a:cs typeface="Open Sans" panose="020B0606030504020204" pitchFamily="34" charset="0"/>
                  <a:sym typeface="Open Sans" panose="020B0606030504020204" pitchFamily="34" charset="0"/>
                </a:endParaRPr>
              </a:p>
            </p:txBody>
          </p:sp>
          <p:sp>
            <p:nvSpPr>
              <p:cNvPr id="40" name="AutoShape 21">
                <a:extLst>
                  <a:ext uri="{FF2B5EF4-FFF2-40B4-BE49-F238E27FC236}">
                    <a16:creationId xmlns:a16="http://schemas.microsoft.com/office/drawing/2014/main" id="{6F6AB7BE-40FE-B61E-29B7-BA85FE8F7169}"/>
                  </a:ext>
                </a:extLst>
              </p:cNvPr>
              <p:cNvSpPr>
                <a:spLocks/>
              </p:cNvSpPr>
              <p:nvPr/>
            </p:nvSpPr>
            <p:spPr bwMode="auto">
              <a:xfrm>
                <a:off x="2410062" y="4668725"/>
                <a:ext cx="862097" cy="1212821"/>
              </a:xfrm>
              <a:custGeom>
                <a:avLst/>
                <a:gdLst>
                  <a:gd name="T0" fmla="*/ 431049 w 21600"/>
                  <a:gd name="T1" fmla="*/ 606411 h 21600"/>
                  <a:gd name="T2" fmla="*/ 431049 w 21600"/>
                  <a:gd name="T3" fmla="*/ 606411 h 21600"/>
                  <a:gd name="T4" fmla="*/ 431049 w 21600"/>
                  <a:gd name="T5" fmla="*/ 606411 h 21600"/>
                  <a:gd name="T6" fmla="*/ 431049 w 21600"/>
                  <a:gd name="T7" fmla="*/ 606411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21600"/>
                    </a:moveTo>
                    <a:cubicBezTo>
                      <a:pt x="1787" y="19325"/>
                      <a:pt x="2775" y="16776"/>
                      <a:pt x="2880" y="14171"/>
                    </a:cubicBezTo>
                    <a:cubicBezTo>
                      <a:pt x="2981" y="11650"/>
                      <a:pt x="2252" y="9147"/>
                      <a:pt x="750" y="6862"/>
                    </a:cubicBezTo>
                    <a:cubicBezTo>
                      <a:pt x="3286" y="5390"/>
                      <a:pt x="5989" y="4071"/>
                      <a:pt x="8832" y="2916"/>
                    </a:cubicBezTo>
                    <a:cubicBezTo>
                      <a:pt x="11639" y="1776"/>
                      <a:pt x="14574" y="801"/>
                      <a:pt x="17605" y="0"/>
                    </a:cubicBezTo>
                    <a:cubicBezTo>
                      <a:pt x="18624" y="1352"/>
                      <a:pt x="19475" y="2765"/>
                      <a:pt x="20149" y="4222"/>
                    </a:cubicBezTo>
                    <a:cubicBezTo>
                      <a:pt x="20805" y="5641"/>
                      <a:pt x="21290" y="7097"/>
                      <a:pt x="21600" y="8575"/>
                    </a:cubicBezTo>
                    <a:cubicBezTo>
                      <a:pt x="17578" y="9607"/>
                      <a:pt x="13811" y="11085"/>
                      <a:pt x="10439" y="12955"/>
                    </a:cubicBezTo>
                    <a:cubicBezTo>
                      <a:pt x="6186" y="15315"/>
                      <a:pt x="2637" y="18254"/>
                      <a:pt x="0" y="21600"/>
                    </a:cubicBezTo>
                    <a:close/>
                  </a:path>
                </a:pathLst>
              </a:custGeom>
              <a:gradFill>
                <a:gsLst>
                  <a:gs pos="77000">
                    <a:srgbClr val="1192E8"/>
                  </a:gs>
                  <a:gs pos="29000">
                    <a:srgbClr val="82CFFF"/>
                  </a:gs>
                </a:gsLst>
                <a:lin ang="4200000" scaled="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25397" tIns="25397" rIns="25397" bIns="25397" anchor="ctr"/>
              <a:lstStyle/>
              <a:p>
                <a:pPr defTabSz="412638" eaLnBrk="0" fontAlgn="base" hangingPunct="0">
                  <a:spcBef>
                    <a:spcPct val="0"/>
                  </a:spcBef>
                  <a:spcAft>
                    <a:spcPct val="0"/>
                  </a:spcAft>
                  <a:defRPr/>
                </a:pPr>
                <a:endParaRPr lang="en-US" sz="1332" baseline="43000">
                  <a:solidFill>
                    <a:srgbClr val="818A93"/>
                  </a:solidFill>
                  <a:latin typeface="IBM Plex Sans Light" panose="020B0403050203000203" pitchFamily="34" charset="0"/>
                  <a:ea typeface="Open Sans"/>
                  <a:cs typeface="Open Sans" panose="020B0606030504020204" pitchFamily="34" charset="0"/>
                  <a:sym typeface="Open Sans" panose="020B0606030504020204" pitchFamily="34" charset="0"/>
                </a:endParaRPr>
              </a:p>
            </p:txBody>
          </p:sp>
          <p:sp>
            <p:nvSpPr>
              <p:cNvPr id="42" name="AutoShape 22">
                <a:extLst>
                  <a:ext uri="{FF2B5EF4-FFF2-40B4-BE49-F238E27FC236}">
                    <a16:creationId xmlns:a16="http://schemas.microsoft.com/office/drawing/2014/main" id="{A77EF3A7-F1E1-3006-8C63-674146ED4801}"/>
                  </a:ext>
                </a:extLst>
              </p:cNvPr>
              <p:cNvSpPr>
                <a:spLocks/>
              </p:cNvSpPr>
              <p:nvPr/>
            </p:nvSpPr>
            <p:spPr bwMode="auto">
              <a:xfrm>
                <a:off x="254024" y="4179786"/>
                <a:ext cx="1393963" cy="771506"/>
              </a:xfrm>
              <a:custGeom>
                <a:avLst/>
                <a:gdLst>
                  <a:gd name="T0" fmla="*/ 696982 w 21600"/>
                  <a:gd name="T1" fmla="*/ 385753 h 21600"/>
                  <a:gd name="T2" fmla="*/ 696982 w 21600"/>
                  <a:gd name="T3" fmla="*/ 385753 h 21600"/>
                  <a:gd name="T4" fmla="*/ 696982 w 21600"/>
                  <a:gd name="T5" fmla="*/ 385753 h 21600"/>
                  <a:gd name="T6" fmla="*/ 696982 w 21600"/>
                  <a:gd name="T7" fmla="*/ 38575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5129" y="0"/>
                    </a:moveTo>
                    <a:cubicBezTo>
                      <a:pt x="4121" y="1566"/>
                      <a:pt x="3178" y="3264"/>
                      <a:pt x="2308" y="5080"/>
                    </a:cubicBezTo>
                    <a:cubicBezTo>
                      <a:pt x="1467" y="6838"/>
                      <a:pt x="695" y="8701"/>
                      <a:pt x="0" y="10656"/>
                    </a:cubicBezTo>
                    <a:cubicBezTo>
                      <a:pt x="1457" y="12975"/>
                      <a:pt x="3029" y="15047"/>
                      <a:pt x="4697" y="16845"/>
                    </a:cubicBezTo>
                    <a:cubicBezTo>
                      <a:pt x="6468" y="18754"/>
                      <a:pt x="8337" y="20347"/>
                      <a:pt x="10280" y="21600"/>
                    </a:cubicBezTo>
                    <a:cubicBezTo>
                      <a:pt x="11568" y="17986"/>
                      <a:pt x="13374" y="15068"/>
                      <a:pt x="15506" y="13155"/>
                    </a:cubicBezTo>
                    <a:cubicBezTo>
                      <a:pt x="17398" y="11457"/>
                      <a:pt x="19488" y="10606"/>
                      <a:pt x="21600" y="10673"/>
                    </a:cubicBezTo>
                    <a:cubicBezTo>
                      <a:pt x="18522" y="10683"/>
                      <a:pt x="15469" y="9698"/>
                      <a:pt x="12583" y="7764"/>
                    </a:cubicBezTo>
                    <a:cubicBezTo>
                      <a:pt x="9875" y="5949"/>
                      <a:pt x="7355" y="3324"/>
                      <a:pt x="5129" y="0"/>
                    </a:cubicBezTo>
                    <a:close/>
                  </a:path>
                </a:pathLst>
              </a:custGeom>
              <a:gradFill>
                <a:gsLst>
                  <a:gs pos="84000">
                    <a:srgbClr val="002D9C"/>
                  </a:gs>
                  <a:gs pos="28000">
                    <a:srgbClr val="83B2FF">
                      <a:alpha val="81808"/>
                    </a:srgbClr>
                  </a:gs>
                </a:gsLst>
                <a:lin ang="18000000" scaled="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25397" tIns="25397" rIns="25397" bIns="25397" anchor="ctr"/>
              <a:lstStyle/>
              <a:p>
                <a:pPr defTabSz="412638" eaLnBrk="0" fontAlgn="base" hangingPunct="0">
                  <a:spcBef>
                    <a:spcPct val="0"/>
                  </a:spcBef>
                  <a:spcAft>
                    <a:spcPct val="0"/>
                  </a:spcAft>
                  <a:defRPr/>
                </a:pPr>
                <a:endParaRPr lang="en-US" sz="1332" baseline="43000">
                  <a:solidFill>
                    <a:srgbClr val="818A93"/>
                  </a:solidFill>
                  <a:latin typeface="IBM Plex Sans Light" panose="020B0403050203000203" pitchFamily="34" charset="0"/>
                  <a:ea typeface="Open Sans"/>
                  <a:cs typeface="Open Sans" panose="020B0606030504020204" pitchFamily="34" charset="0"/>
                  <a:sym typeface="Open Sans" panose="020B0606030504020204" pitchFamily="34" charset="0"/>
                </a:endParaRPr>
              </a:p>
            </p:txBody>
          </p:sp>
          <p:sp>
            <p:nvSpPr>
              <p:cNvPr id="45" name="AutoShape 23">
                <a:extLst>
                  <a:ext uri="{FF2B5EF4-FFF2-40B4-BE49-F238E27FC236}">
                    <a16:creationId xmlns:a16="http://schemas.microsoft.com/office/drawing/2014/main" id="{B7ACFD0F-BB78-23BA-B762-1911ADEC4A9D}"/>
                  </a:ext>
                </a:extLst>
              </p:cNvPr>
              <p:cNvSpPr>
                <a:spLocks/>
              </p:cNvSpPr>
              <p:nvPr/>
            </p:nvSpPr>
            <p:spPr bwMode="auto">
              <a:xfrm>
                <a:off x="1659100" y="1262032"/>
                <a:ext cx="720796" cy="1158847"/>
              </a:xfrm>
              <a:custGeom>
                <a:avLst/>
                <a:gdLst>
                  <a:gd name="T0" fmla="*/ 360398 w 21600"/>
                  <a:gd name="T1" fmla="*/ 579424 h 21600"/>
                  <a:gd name="T2" fmla="*/ 360398 w 21600"/>
                  <a:gd name="T3" fmla="*/ 579424 h 21600"/>
                  <a:gd name="T4" fmla="*/ 360398 w 21600"/>
                  <a:gd name="T5" fmla="*/ 579424 h 21600"/>
                  <a:gd name="T6" fmla="*/ 360398 w 21600"/>
                  <a:gd name="T7" fmla="*/ 57942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16540" y="1909"/>
                    </a:moveTo>
                    <a:cubicBezTo>
                      <a:pt x="14025" y="1323"/>
                      <a:pt x="11437" y="867"/>
                      <a:pt x="8802" y="547"/>
                    </a:cubicBezTo>
                    <a:cubicBezTo>
                      <a:pt x="6220" y="233"/>
                      <a:pt x="3601" y="50"/>
                      <a:pt x="972" y="0"/>
                    </a:cubicBezTo>
                    <a:cubicBezTo>
                      <a:pt x="325" y="2403"/>
                      <a:pt x="0" y="4836"/>
                      <a:pt x="0" y="7273"/>
                    </a:cubicBezTo>
                    <a:cubicBezTo>
                      <a:pt x="0" y="9693"/>
                      <a:pt x="321" y="12109"/>
                      <a:pt x="960" y="14497"/>
                    </a:cubicBezTo>
                    <a:cubicBezTo>
                      <a:pt x="4680" y="14605"/>
                      <a:pt x="8322" y="15198"/>
                      <a:pt x="11651" y="16237"/>
                    </a:cubicBezTo>
                    <a:cubicBezTo>
                      <a:pt x="15634" y="17480"/>
                      <a:pt x="19054" y="19324"/>
                      <a:pt x="21600" y="21600"/>
                    </a:cubicBezTo>
                    <a:cubicBezTo>
                      <a:pt x="18944" y="18491"/>
                      <a:pt x="17165" y="15121"/>
                      <a:pt x="16341" y="11637"/>
                    </a:cubicBezTo>
                    <a:cubicBezTo>
                      <a:pt x="15578" y="8408"/>
                      <a:pt x="15645" y="5125"/>
                      <a:pt x="16540" y="1909"/>
                    </a:cubicBezTo>
                    <a:close/>
                  </a:path>
                </a:pathLst>
              </a:custGeom>
              <a:gradFill>
                <a:gsLst>
                  <a:gs pos="77000">
                    <a:srgbClr val="1192E8"/>
                  </a:gs>
                  <a:gs pos="29000">
                    <a:srgbClr val="82CFFF"/>
                  </a:gs>
                </a:gsLst>
                <a:lin ang="1200000" scaled="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25397" tIns="25397" rIns="25397" bIns="25397" anchor="ctr"/>
              <a:lstStyle/>
              <a:p>
                <a:pPr defTabSz="412638" eaLnBrk="0" fontAlgn="base" hangingPunct="0">
                  <a:spcBef>
                    <a:spcPct val="0"/>
                  </a:spcBef>
                  <a:spcAft>
                    <a:spcPct val="0"/>
                  </a:spcAft>
                  <a:defRPr/>
                </a:pPr>
                <a:endParaRPr lang="en-US" sz="1332" baseline="43000">
                  <a:solidFill>
                    <a:srgbClr val="818A93"/>
                  </a:solidFill>
                  <a:latin typeface="IBM Plex Sans Light" panose="020B0403050203000203" pitchFamily="34" charset="0"/>
                  <a:ea typeface="Open Sans"/>
                  <a:cs typeface="Open Sans" panose="020B0606030504020204" pitchFamily="34" charset="0"/>
                  <a:sym typeface="Open Sans" panose="020B0606030504020204" pitchFamily="34" charset="0"/>
                </a:endParaRPr>
              </a:p>
            </p:txBody>
          </p:sp>
          <p:sp>
            <p:nvSpPr>
              <p:cNvPr id="47" name="AutoShape 24">
                <a:extLst>
                  <a:ext uri="{FF2B5EF4-FFF2-40B4-BE49-F238E27FC236}">
                    <a16:creationId xmlns:a16="http://schemas.microsoft.com/office/drawing/2014/main" id="{CACB843E-E1E2-8D7B-3208-0DD783C5E777}"/>
                  </a:ext>
                </a:extLst>
              </p:cNvPr>
              <p:cNvSpPr>
                <a:spLocks/>
              </p:cNvSpPr>
              <p:nvPr/>
            </p:nvSpPr>
            <p:spPr bwMode="auto">
              <a:xfrm>
                <a:off x="1686091" y="3416217"/>
                <a:ext cx="1346333" cy="757220"/>
              </a:xfrm>
              <a:custGeom>
                <a:avLst/>
                <a:gdLst>
                  <a:gd name="T0" fmla="*/ 673167 w 21600"/>
                  <a:gd name="T1" fmla="*/ 378610 h 21600"/>
                  <a:gd name="T2" fmla="*/ 673167 w 21600"/>
                  <a:gd name="T3" fmla="*/ 378610 h 21600"/>
                  <a:gd name="T4" fmla="*/ 673167 w 21600"/>
                  <a:gd name="T5" fmla="*/ 378610 h 21600"/>
                  <a:gd name="T6" fmla="*/ 673167 w 21600"/>
                  <a:gd name="T7" fmla="*/ 37861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10681"/>
                    </a:moveTo>
                    <a:cubicBezTo>
                      <a:pt x="2198" y="10456"/>
                      <a:pt x="4339" y="9347"/>
                      <a:pt x="6261" y="7436"/>
                    </a:cubicBezTo>
                    <a:cubicBezTo>
                      <a:pt x="8112" y="5596"/>
                      <a:pt x="9714" y="3058"/>
                      <a:pt x="10954" y="0"/>
                    </a:cubicBezTo>
                    <a:cubicBezTo>
                      <a:pt x="12909" y="1320"/>
                      <a:pt x="14796" y="2937"/>
                      <a:pt x="16595" y="4834"/>
                    </a:cubicBezTo>
                    <a:cubicBezTo>
                      <a:pt x="18361" y="6698"/>
                      <a:pt x="20036" y="8824"/>
                      <a:pt x="21600" y="11190"/>
                    </a:cubicBezTo>
                    <a:cubicBezTo>
                      <a:pt x="20962" y="13131"/>
                      <a:pt x="20224" y="14962"/>
                      <a:pt x="19395" y="16660"/>
                    </a:cubicBezTo>
                    <a:cubicBezTo>
                      <a:pt x="18509" y="18475"/>
                      <a:pt x="17524" y="20130"/>
                      <a:pt x="16454" y="21600"/>
                    </a:cubicBezTo>
                    <a:cubicBezTo>
                      <a:pt x="14142" y="18168"/>
                      <a:pt x="11517" y="15464"/>
                      <a:pt x="8692" y="13603"/>
                    </a:cubicBezTo>
                    <a:cubicBezTo>
                      <a:pt x="5908" y="11769"/>
                      <a:pt x="2969" y="10781"/>
                      <a:pt x="0" y="10681"/>
                    </a:cubicBezTo>
                    <a:close/>
                  </a:path>
                </a:pathLst>
              </a:custGeom>
              <a:gradFill>
                <a:gsLst>
                  <a:gs pos="85000">
                    <a:srgbClr val="002D9C"/>
                  </a:gs>
                  <a:gs pos="29000">
                    <a:srgbClr val="83B2FF"/>
                  </a:gs>
                </a:gsLst>
                <a:lin ang="7200000" scaled="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25397" tIns="25397" rIns="25397" bIns="25397" anchor="ctr"/>
              <a:lstStyle/>
              <a:p>
                <a:pPr defTabSz="412638" eaLnBrk="0" fontAlgn="base" hangingPunct="0">
                  <a:spcBef>
                    <a:spcPct val="0"/>
                  </a:spcBef>
                  <a:spcAft>
                    <a:spcPct val="0"/>
                  </a:spcAft>
                  <a:defRPr/>
                </a:pPr>
                <a:endParaRPr lang="en-US" sz="1332" baseline="43000">
                  <a:solidFill>
                    <a:srgbClr val="818A93"/>
                  </a:solidFill>
                  <a:latin typeface="IBM Plex Sans Light" panose="020B0403050203000203" pitchFamily="34" charset="0"/>
                  <a:ea typeface="Open Sans"/>
                  <a:cs typeface="Open Sans" panose="020B0606030504020204" pitchFamily="34" charset="0"/>
                  <a:sym typeface="Open Sans" panose="020B0606030504020204" pitchFamily="34" charset="0"/>
                </a:endParaRPr>
              </a:p>
            </p:txBody>
          </p:sp>
          <p:sp>
            <p:nvSpPr>
              <p:cNvPr id="49" name="AutoShape 25">
                <a:extLst>
                  <a:ext uri="{FF2B5EF4-FFF2-40B4-BE49-F238E27FC236}">
                    <a16:creationId xmlns:a16="http://schemas.microsoft.com/office/drawing/2014/main" id="{71B7895D-3D24-C8E4-2F17-38EA588E5967}"/>
                  </a:ext>
                </a:extLst>
              </p:cNvPr>
              <p:cNvSpPr>
                <a:spLocks/>
              </p:cNvSpPr>
              <p:nvPr/>
            </p:nvSpPr>
            <p:spPr bwMode="auto">
              <a:xfrm>
                <a:off x="3084816" y="2119262"/>
                <a:ext cx="723972" cy="1176308"/>
              </a:xfrm>
              <a:custGeom>
                <a:avLst/>
                <a:gdLst>
                  <a:gd name="T0" fmla="*/ 361969 w 21551"/>
                  <a:gd name="T1" fmla="*/ 588154 h 21600"/>
                  <a:gd name="T2" fmla="*/ 361969 w 21551"/>
                  <a:gd name="T3" fmla="*/ 588154 h 21600"/>
                  <a:gd name="T4" fmla="*/ 361969 w 21551"/>
                  <a:gd name="T5" fmla="*/ 588154 h 21600"/>
                  <a:gd name="T6" fmla="*/ 361969 w 21551"/>
                  <a:gd name="T7" fmla="*/ 588154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551" h="21600">
                    <a:moveTo>
                      <a:pt x="0" y="0"/>
                    </a:moveTo>
                    <a:cubicBezTo>
                      <a:pt x="2341" y="2266"/>
                      <a:pt x="5555" y="4138"/>
                      <a:pt x="9355" y="5450"/>
                    </a:cubicBezTo>
                    <a:cubicBezTo>
                      <a:pt x="12767" y="6627"/>
                      <a:pt x="16561" y="7319"/>
                      <a:pt x="20460" y="7477"/>
                    </a:cubicBezTo>
                    <a:cubicBezTo>
                      <a:pt x="21128" y="9765"/>
                      <a:pt x="21490" y="12084"/>
                      <a:pt x="21544" y="14410"/>
                    </a:cubicBezTo>
                    <a:cubicBezTo>
                      <a:pt x="21600" y="16816"/>
                      <a:pt x="21325" y="19222"/>
                      <a:pt x="20723" y="21600"/>
                    </a:cubicBezTo>
                    <a:cubicBezTo>
                      <a:pt x="18173" y="21543"/>
                      <a:pt x="15634" y="21371"/>
                      <a:pt x="13125" y="21086"/>
                    </a:cubicBezTo>
                    <a:cubicBezTo>
                      <a:pt x="10548" y="20794"/>
                      <a:pt x="8010" y="20382"/>
                      <a:pt x="5533" y="19856"/>
                    </a:cubicBezTo>
                    <a:cubicBezTo>
                      <a:pt x="6430" y="16507"/>
                      <a:pt x="6421" y="13089"/>
                      <a:pt x="5507" y="9741"/>
                    </a:cubicBezTo>
                    <a:cubicBezTo>
                      <a:pt x="4574" y="6326"/>
                      <a:pt x="2712" y="3032"/>
                      <a:pt x="0" y="0"/>
                    </a:cubicBezTo>
                    <a:close/>
                  </a:path>
                </a:pathLst>
              </a:custGeom>
              <a:gradFill>
                <a:gsLst>
                  <a:gs pos="77000">
                    <a:srgbClr val="1192E8"/>
                  </a:gs>
                  <a:gs pos="29000">
                    <a:srgbClr val="82CFFF"/>
                  </a:gs>
                </a:gsLst>
                <a:lin ang="10800000" scaled="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25397" tIns="25397" rIns="25397" bIns="25397" anchor="ctr"/>
              <a:lstStyle/>
              <a:p>
                <a:pPr defTabSz="412638" eaLnBrk="0" fontAlgn="base" hangingPunct="0">
                  <a:spcBef>
                    <a:spcPct val="0"/>
                  </a:spcBef>
                  <a:spcAft>
                    <a:spcPct val="0"/>
                  </a:spcAft>
                  <a:defRPr/>
                </a:pPr>
                <a:endParaRPr lang="en-US" sz="1332" baseline="43000">
                  <a:solidFill>
                    <a:srgbClr val="818A93"/>
                  </a:solidFill>
                  <a:latin typeface="IBM Plex Sans Light" panose="020B0403050203000203" pitchFamily="34" charset="0"/>
                  <a:ea typeface="Open Sans"/>
                  <a:cs typeface="Open Sans" panose="020B0606030504020204" pitchFamily="34" charset="0"/>
                  <a:sym typeface="Open Sans" panose="020B0606030504020204" pitchFamily="34" charset="0"/>
                </a:endParaRPr>
              </a:p>
            </p:txBody>
          </p:sp>
          <p:sp>
            <p:nvSpPr>
              <p:cNvPr id="50" name="AutoShape 26">
                <a:extLst>
                  <a:ext uri="{FF2B5EF4-FFF2-40B4-BE49-F238E27FC236}">
                    <a16:creationId xmlns:a16="http://schemas.microsoft.com/office/drawing/2014/main" id="{01AC7CAB-E317-2989-DFF4-53087FE34C1C}"/>
                  </a:ext>
                </a:extLst>
              </p:cNvPr>
              <p:cNvSpPr>
                <a:spLocks/>
              </p:cNvSpPr>
              <p:nvPr/>
            </p:nvSpPr>
            <p:spPr bwMode="auto">
              <a:xfrm>
                <a:off x="4394633" y="2538351"/>
                <a:ext cx="822406" cy="1128685"/>
              </a:xfrm>
              <a:custGeom>
                <a:avLst/>
                <a:gdLst>
                  <a:gd name="T0" fmla="*/ 411203 w 21600"/>
                  <a:gd name="T1" fmla="*/ 564343 h 21600"/>
                  <a:gd name="T2" fmla="*/ 411203 w 21600"/>
                  <a:gd name="T3" fmla="*/ 564343 h 21600"/>
                  <a:gd name="T4" fmla="*/ 411203 w 21600"/>
                  <a:gd name="T5" fmla="*/ 564343 h 21600"/>
                  <a:gd name="T6" fmla="*/ 411203 w 21600"/>
                  <a:gd name="T7" fmla="*/ 564343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0"/>
                    </a:moveTo>
                    <a:cubicBezTo>
                      <a:pt x="20205" y="2238"/>
                      <a:pt x="19491" y="4669"/>
                      <a:pt x="19508" y="7127"/>
                    </a:cubicBezTo>
                    <a:cubicBezTo>
                      <a:pt x="19524" y="9517"/>
                      <a:pt x="20230" y="11878"/>
                      <a:pt x="21581" y="14056"/>
                    </a:cubicBezTo>
                    <a:cubicBezTo>
                      <a:pt x="19043" y="15781"/>
                      <a:pt x="16253" y="17297"/>
                      <a:pt x="13261" y="18577"/>
                    </a:cubicBezTo>
                    <a:cubicBezTo>
                      <a:pt x="10355" y="19821"/>
                      <a:pt x="7275" y="20834"/>
                      <a:pt x="4074" y="21600"/>
                    </a:cubicBezTo>
                    <a:cubicBezTo>
                      <a:pt x="3112" y="20217"/>
                      <a:pt x="2293" y="18783"/>
                      <a:pt x="1622" y="17312"/>
                    </a:cubicBezTo>
                    <a:cubicBezTo>
                      <a:pt x="909" y="15746"/>
                      <a:pt x="366" y="14142"/>
                      <a:pt x="0" y="12514"/>
                    </a:cubicBezTo>
                    <a:cubicBezTo>
                      <a:pt x="4444" y="11395"/>
                      <a:pt x="8594" y="9734"/>
                      <a:pt x="12274" y="7601"/>
                    </a:cubicBezTo>
                    <a:cubicBezTo>
                      <a:pt x="15951" y="5470"/>
                      <a:pt x="19104" y="2900"/>
                      <a:pt x="21600" y="0"/>
                    </a:cubicBezTo>
                    <a:close/>
                  </a:path>
                </a:pathLst>
              </a:custGeom>
              <a:gradFill>
                <a:gsLst>
                  <a:gs pos="84000">
                    <a:srgbClr val="002D9C"/>
                  </a:gs>
                  <a:gs pos="27000">
                    <a:srgbClr val="83B2FF"/>
                  </a:gs>
                </a:gsLst>
                <a:lin ang="13800000" scaled="0"/>
              </a:gra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txBody>
              <a:bodyPr lIns="25397" tIns="25397" rIns="25397" bIns="25397" anchor="ctr"/>
              <a:lstStyle/>
              <a:p>
                <a:pPr defTabSz="412638" eaLnBrk="0" fontAlgn="base" hangingPunct="0">
                  <a:spcBef>
                    <a:spcPct val="0"/>
                  </a:spcBef>
                  <a:spcAft>
                    <a:spcPct val="0"/>
                  </a:spcAft>
                  <a:defRPr/>
                </a:pPr>
                <a:endParaRPr lang="en-US" sz="1332" baseline="43000">
                  <a:solidFill>
                    <a:srgbClr val="818A93"/>
                  </a:solidFill>
                  <a:latin typeface="IBM Plex Sans Light" panose="020B0403050203000203" pitchFamily="34" charset="0"/>
                  <a:ea typeface="Open Sans"/>
                  <a:cs typeface="Open Sans" panose="020B0606030504020204" pitchFamily="34" charset="0"/>
                  <a:sym typeface="Open Sans" panose="020B0606030504020204" pitchFamily="34" charset="0"/>
                </a:endParaRPr>
              </a:p>
            </p:txBody>
          </p:sp>
        </p:grpSp>
        <p:sp>
          <p:nvSpPr>
            <p:cNvPr id="12" name="Text Box 27">
              <a:extLst>
                <a:ext uri="{FF2B5EF4-FFF2-40B4-BE49-F238E27FC236}">
                  <a16:creationId xmlns:a16="http://schemas.microsoft.com/office/drawing/2014/main" id="{D4101EC0-40D8-4157-BD72-049974D53352}"/>
                </a:ext>
              </a:extLst>
            </p:cNvPr>
            <p:cNvSpPr txBox="1">
              <a:spLocks/>
            </p:cNvSpPr>
            <p:nvPr/>
          </p:nvSpPr>
          <p:spPr bwMode="auto">
            <a:xfrm>
              <a:off x="3077672" y="1105924"/>
              <a:ext cx="1446356" cy="1017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2638" fontAlgn="base" hangingPunct="0">
                <a:spcBef>
                  <a:spcPct val="0"/>
                </a:spcBef>
                <a:spcAft>
                  <a:spcPct val="0"/>
                </a:spcAft>
                <a:defRPr/>
              </a:pPr>
              <a:r>
                <a:rPr lang="en-US" altLang="x-none" sz="1167" dirty="0">
                  <a:solidFill>
                    <a:srgbClr val="3F4347"/>
                  </a:solidFill>
                  <a:latin typeface="IBM Plex Sans Medm" panose="020B0503050203000203" pitchFamily="34" charset="0"/>
                  <a:ea typeface="Open Sans Light" charset="0"/>
                  <a:cs typeface="Open Sans Light" charset="0"/>
                  <a:sym typeface="Open Sans Light" charset="0"/>
                </a:rPr>
                <a:t>Take Application or Renewal Information</a:t>
              </a:r>
            </a:p>
          </p:txBody>
        </p:sp>
        <p:sp>
          <p:nvSpPr>
            <p:cNvPr id="14" name="Text Box 28">
              <a:extLst>
                <a:ext uri="{FF2B5EF4-FFF2-40B4-BE49-F238E27FC236}">
                  <a16:creationId xmlns:a16="http://schemas.microsoft.com/office/drawing/2014/main" id="{13808F89-C59F-3A05-9B32-1B1C30BFCCCC}"/>
                </a:ext>
              </a:extLst>
            </p:cNvPr>
            <p:cNvSpPr txBox="1">
              <a:spLocks/>
            </p:cNvSpPr>
            <p:nvPr/>
          </p:nvSpPr>
          <p:spPr bwMode="auto">
            <a:xfrm>
              <a:off x="5356753" y="2371668"/>
              <a:ext cx="1378086" cy="10159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2638" fontAlgn="base" hangingPunct="0">
                <a:spcBef>
                  <a:spcPct val="0"/>
                </a:spcBef>
                <a:spcAft>
                  <a:spcPct val="0"/>
                </a:spcAft>
                <a:defRPr/>
              </a:pPr>
              <a:r>
                <a:rPr lang="en-US" altLang="x-none" sz="1167" dirty="0">
                  <a:solidFill>
                    <a:srgbClr val="3F4347"/>
                  </a:solidFill>
                  <a:latin typeface="IBM Plex Sans Medm" panose="020B0503050203000203" pitchFamily="34" charset="0"/>
                  <a:ea typeface="Open Sans Light" charset="0"/>
                  <a:cs typeface="Open Sans Light" charset="0"/>
                  <a:sym typeface="Open Sans Light" charset="0"/>
                </a:rPr>
                <a:t>Language Assistant</a:t>
              </a:r>
            </a:p>
          </p:txBody>
        </p:sp>
        <p:sp>
          <p:nvSpPr>
            <p:cNvPr id="15" name="Text Box 29">
              <a:extLst>
                <a:ext uri="{FF2B5EF4-FFF2-40B4-BE49-F238E27FC236}">
                  <a16:creationId xmlns:a16="http://schemas.microsoft.com/office/drawing/2014/main" id="{657C7E89-B303-9370-FD3D-EAD9F39FE560}"/>
                </a:ext>
              </a:extLst>
            </p:cNvPr>
            <p:cNvSpPr txBox="1">
              <a:spLocks/>
            </p:cNvSpPr>
            <p:nvPr/>
          </p:nvSpPr>
          <p:spPr bwMode="auto">
            <a:xfrm>
              <a:off x="5321825" y="4903669"/>
              <a:ext cx="1378086" cy="1017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2638" fontAlgn="base" hangingPunct="0">
                <a:spcBef>
                  <a:spcPct val="0"/>
                </a:spcBef>
                <a:spcAft>
                  <a:spcPct val="0"/>
                </a:spcAft>
                <a:defRPr/>
              </a:pPr>
              <a:r>
                <a:rPr lang="en-US" altLang="x-none" sz="1167" dirty="0">
                  <a:solidFill>
                    <a:srgbClr val="3F4347"/>
                  </a:solidFill>
                  <a:latin typeface="IBM Plex Sans Medm" panose="020B0503050203000203" pitchFamily="34" charset="0"/>
                  <a:ea typeface="Open Sans Light" charset="0"/>
                  <a:cs typeface="Open Sans Light" charset="0"/>
                  <a:sym typeface="Open Sans Light" charset="0"/>
                </a:rPr>
                <a:t>Answer Program or Policy Questions</a:t>
              </a:r>
            </a:p>
          </p:txBody>
        </p:sp>
        <p:sp>
          <p:nvSpPr>
            <p:cNvPr id="17" name="Text Box 30">
              <a:extLst>
                <a:ext uri="{FF2B5EF4-FFF2-40B4-BE49-F238E27FC236}">
                  <a16:creationId xmlns:a16="http://schemas.microsoft.com/office/drawing/2014/main" id="{F8B1F63F-F8C9-C3A4-EA5D-2F8F6659E080}"/>
                </a:ext>
              </a:extLst>
            </p:cNvPr>
            <p:cNvSpPr txBox="1">
              <a:spLocks/>
            </p:cNvSpPr>
            <p:nvPr/>
          </p:nvSpPr>
          <p:spPr bwMode="auto">
            <a:xfrm>
              <a:off x="3160021" y="6220470"/>
              <a:ext cx="1379674" cy="1017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2638" fontAlgn="base" hangingPunct="0">
                <a:spcBef>
                  <a:spcPct val="0"/>
                </a:spcBef>
                <a:spcAft>
                  <a:spcPct val="0"/>
                </a:spcAft>
                <a:defRPr/>
              </a:pPr>
              <a:r>
                <a:rPr lang="en-US" altLang="x-none" sz="1167" dirty="0">
                  <a:solidFill>
                    <a:srgbClr val="3F4347"/>
                  </a:solidFill>
                  <a:latin typeface="IBM Plex Sans Medm" panose="020B0503050203000203" pitchFamily="34" charset="0"/>
                  <a:ea typeface="Open Sans Light" charset="0"/>
                  <a:cs typeface="Open Sans Light" charset="0"/>
                  <a:sym typeface="Open Sans Light" charset="0"/>
                </a:rPr>
                <a:t>Send Applications or Renewal</a:t>
              </a:r>
            </a:p>
          </p:txBody>
        </p:sp>
        <p:sp>
          <p:nvSpPr>
            <p:cNvPr id="18" name="Text Box 31">
              <a:extLst>
                <a:ext uri="{FF2B5EF4-FFF2-40B4-BE49-F238E27FC236}">
                  <a16:creationId xmlns:a16="http://schemas.microsoft.com/office/drawing/2014/main" id="{E331F7C8-5726-A629-5985-8A7D20933766}"/>
                </a:ext>
              </a:extLst>
            </p:cNvPr>
            <p:cNvSpPr txBox="1">
              <a:spLocks/>
            </p:cNvSpPr>
            <p:nvPr/>
          </p:nvSpPr>
          <p:spPr bwMode="auto">
            <a:xfrm>
              <a:off x="901787" y="4950498"/>
              <a:ext cx="1457468" cy="1017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2638" fontAlgn="base" hangingPunct="0">
                <a:spcBef>
                  <a:spcPct val="0"/>
                </a:spcBef>
                <a:spcAft>
                  <a:spcPct val="0"/>
                </a:spcAft>
                <a:defRPr/>
              </a:pPr>
              <a:r>
                <a:rPr lang="en-US" altLang="x-none" sz="1167" dirty="0">
                  <a:solidFill>
                    <a:srgbClr val="3F4347"/>
                  </a:solidFill>
                  <a:latin typeface="IBM Plex Sans Medm" panose="020B0503050203000203" pitchFamily="34" charset="0"/>
                  <a:ea typeface="Open Sans Light" charset="0"/>
                  <a:cs typeface="Open Sans Light" charset="0"/>
                  <a:sym typeface="Open Sans Light" charset="0"/>
                </a:rPr>
                <a:t>Answer Application Questions</a:t>
              </a:r>
            </a:p>
          </p:txBody>
        </p:sp>
        <p:sp>
          <p:nvSpPr>
            <p:cNvPr id="19" name="Text Box 32">
              <a:extLst>
                <a:ext uri="{FF2B5EF4-FFF2-40B4-BE49-F238E27FC236}">
                  <a16:creationId xmlns:a16="http://schemas.microsoft.com/office/drawing/2014/main" id="{F315FE5A-6353-9F8A-4E39-2B984C29080E}"/>
                </a:ext>
              </a:extLst>
            </p:cNvPr>
            <p:cNvSpPr txBox="1">
              <a:spLocks/>
            </p:cNvSpPr>
            <p:nvPr/>
          </p:nvSpPr>
          <p:spPr bwMode="auto">
            <a:xfrm>
              <a:off x="941479" y="2371668"/>
              <a:ext cx="1378086" cy="10159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0" tIns="0" rIns="0" bIns="0" anchor="ctr"/>
            <a:lstStyle/>
            <a:p>
              <a:pPr algn="ctr" defTabSz="412638" fontAlgn="base" hangingPunct="0">
                <a:spcBef>
                  <a:spcPct val="0"/>
                </a:spcBef>
                <a:spcAft>
                  <a:spcPct val="0"/>
                </a:spcAft>
                <a:defRPr/>
              </a:pPr>
              <a:r>
                <a:rPr lang="en-US" altLang="x-none" sz="1167" dirty="0">
                  <a:solidFill>
                    <a:srgbClr val="3F4347"/>
                  </a:solidFill>
                  <a:latin typeface="IBM Plex Sans Medm" panose="020B0503050203000203" pitchFamily="34" charset="0"/>
                  <a:ea typeface="Open Sans Light" charset="0"/>
                  <a:cs typeface="Open Sans Light" charset="0"/>
                  <a:sym typeface="Open Sans Light" charset="0"/>
                </a:rPr>
                <a:t>Take Change Request Information</a:t>
              </a:r>
            </a:p>
          </p:txBody>
        </p:sp>
      </p:grpSp>
      <p:sp>
        <p:nvSpPr>
          <p:cNvPr id="4" name="TextBox 3">
            <a:extLst>
              <a:ext uri="{FF2B5EF4-FFF2-40B4-BE49-F238E27FC236}">
                <a16:creationId xmlns:a16="http://schemas.microsoft.com/office/drawing/2014/main" id="{11149CFD-DC0C-8A06-3E6D-D63A45AC2C8E}"/>
              </a:ext>
            </a:extLst>
          </p:cNvPr>
          <p:cNvSpPr txBox="1"/>
          <p:nvPr/>
        </p:nvSpPr>
        <p:spPr>
          <a:xfrm>
            <a:off x="5016500" y="4053197"/>
            <a:ext cx="6413500" cy="2120264"/>
          </a:xfrm>
          <a:prstGeom prst="rect">
            <a:avLst/>
          </a:prstGeom>
          <a:noFill/>
        </p:spPr>
        <p:txBody>
          <a:bodyPr wrap="square" lIns="0" tIns="0" rIns="0" bIns="0" rtlCol="0">
            <a:noAutofit/>
          </a:bodyPr>
          <a:lstStyle/>
          <a:p>
            <a:pPr marL="238115" indent="-238115">
              <a:lnSpc>
                <a:spcPct val="110000"/>
              </a:lnSpc>
              <a:buFont typeface="Arial" panose="020B0604020202020204" pitchFamily="34" charset="0"/>
              <a:buChar char="•"/>
            </a:pPr>
            <a:r>
              <a:rPr lang="en-US" sz="1500" dirty="0"/>
              <a:t>Concentrated efforts that make a big impact</a:t>
            </a:r>
          </a:p>
          <a:p>
            <a:pPr marL="695419" lvl="1" indent="-238115">
              <a:lnSpc>
                <a:spcPct val="110000"/>
              </a:lnSpc>
              <a:buFont typeface="Arial" panose="020B0604020202020204" pitchFamily="34" charset="0"/>
              <a:buChar char="•"/>
            </a:pPr>
            <a:r>
              <a:rPr lang="en-US" sz="1500" dirty="0"/>
              <a:t>Don’t have to wait for huge federal grants</a:t>
            </a:r>
          </a:p>
          <a:p>
            <a:pPr marL="695419" lvl="1" indent="-238115">
              <a:lnSpc>
                <a:spcPct val="110000"/>
              </a:lnSpc>
              <a:buFont typeface="Arial" panose="020B0604020202020204" pitchFamily="34" charset="0"/>
              <a:buChar char="•"/>
            </a:pPr>
            <a:r>
              <a:rPr lang="en-US" sz="1500" dirty="0"/>
              <a:t>More control over system changes</a:t>
            </a:r>
          </a:p>
          <a:p>
            <a:pPr marL="695419" lvl="1" indent="-238115">
              <a:lnSpc>
                <a:spcPct val="110000"/>
              </a:lnSpc>
              <a:buFont typeface="Arial" panose="020B0604020202020204" pitchFamily="34" charset="0"/>
              <a:buChar char="•"/>
            </a:pPr>
            <a:r>
              <a:rPr lang="en-US" sz="1500" dirty="0"/>
              <a:t>One solution could set up system for cross-department enhancements</a:t>
            </a:r>
          </a:p>
          <a:p>
            <a:pPr marL="238115" indent="-238115">
              <a:lnSpc>
                <a:spcPct val="110000"/>
              </a:lnSpc>
              <a:buFont typeface="Arial" panose="020B0604020202020204" pitchFamily="34" charset="0"/>
              <a:buChar char="•"/>
            </a:pPr>
            <a:r>
              <a:rPr lang="en-US" sz="1500" dirty="0"/>
              <a:t>Reduced Development and Delivery Time</a:t>
            </a:r>
          </a:p>
          <a:p>
            <a:pPr marL="238115" indent="-238115">
              <a:lnSpc>
                <a:spcPct val="110000"/>
              </a:lnSpc>
              <a:buFont typeface="Arial" panose="020B0604020202020204" pitchFamily="34" charset="0"/>
              <a:buChar char="•"/>
            </a:pPr>
            <a:r>
              <a:rPr lang="en-US" sz="1500" dirty="0"/>
              <a:t>Technology keeps </a:t>
            </a:r>
            <a:r>
              <a:rPr lang="en-US" sz="1500"/>
              <a:t>pace with growth</a:t>
            </a:r>
            <a:endParaRPr lang="en-US" sz="1500" dirty="0"/>
          </a:p>
          <a:p>
            <a:pPr marL="238115" indent="-238115">
              <a:lnSpc>
                <a:spcPct val="110000"/>
              </a:lnSpc>
              <a:buFont typeface="Arial" panose="020B0604020202020204" pitchFamily="34" charset="0"/>
              <a:buChar char="•"/>
            </a:pPr>
            <a:endParaRPr lang="en-US" sz="1500" dirty="0"/>
          </a:p>
        </p:txBody>
      </p:sp>
    </p:spTree>
    <p:extLst>
      <p:ext uri="{BB962C8B-B14F-4D97-AF65-F5344CB8AC3E}">
        <p14:creationId xmlns:p14="http://schemas.microsoft.com/office/powerpoint/2010/main" val="3994856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1DBBB6-E4C4-03DF-6910-3E08862495BF}"/>
            </a:ext>
          </a:extLst>
        </p:cNvPr>
        <p:cNvGrpSpPr/>
        <p:nvPr/>
      </p:nvGrpSpPr>
      <p:grpSpPr>
        <a:xfrm>
          <a:off x="0" y="0"/>
          <a:ext cx="0" cy="0"/>
          <a:chOff x="0" y="0"/>
          <a:chExt cx="0" cy="0"/>
        </a:xfrm>
      </p:grpSpPr>
      <p:pic>
        <p:nvPicPr>
          <p:cNvPr id="33" name="Graphic 32">
            <a:extLst>
              <a:ext uri="{FF2B5EF4-FFF2-40B4-BE49-F238E27FC236}">
                <a16:creationId xmlns:a16="http://schemas.microsoft.com/office/drawing/2014/main" id="{2B02836C-701A-02E9-0FC7-4A0025427B51}"/>
              </a:ext>
            </a:extLst>
          </p:cNvPr>
          <p:cNvPicPr>
            <a:picLocks noChangeAspect="1"/>
          </p:cNvPicPr>
          <p:nvPr/>
        </p:nvPicPr>
        <p:blipFill>
          <a:blip r:embed="rId3">
            <a:alphaModFix amt="48000"/>
            <a:extLst>
              <a:ext uri="{96DAC541-7B7A-43D3-8B79-37D633B846F1}">
                <asvg:svgBlip xmlns:asvg="http://schemas.microsoft.com/office/drawing/2016/SVG/main" r:embed="rId4"/>
              </a:ext>
            </a:extLst>
          </a:blip>
          <a:stretch>
            <a:fillRect/>
          </a:stretch>
        </p:blipFill>
        <p:spPr>
          <a:xfrm flipV="1">
            <a:off x="0" y="9112"/>
            <a:ext cx="12291493" cy="6687741"/>
          </a:xfrm>
          <a:prstGeom prst="rect">
            <a:avLst/>
          </a:prstGeom>
        </p:spPr>
      </p:pic>
      <p:cxnSp>
        <p:nvCxnSpPr>
          <p:cNvPr id="6" name="Straight Connector 5">
            <a:extLst>
              <a:ext uri="{FF2B5EF4-FFF2-40B4-BE49-F238E27FC236}">
                <a16:creationId xmlns:a16="http://schemas.microsoft.com/office/drawing/2014/main" id="{031BFE35-06CD-C381-E062-CD22765D864B}"/>
              </a:ext>
            </a:extLst>
          </p:cNvPr>
          <p:cNvCxnSpPr>
            <a:cxnSpLocks/>
          </p:cNvCxnSpPr>
          <p:nvPr/>
        </p:nvCxnSpPr>
        <p:spPr bwMode="auto">
          <a:xfrm rot="16200000" flipV="1">
            <a:off x="7689600" y="-4170085"/>
            <a:ext cx="2975" cy="8572500"/>
          </a:xfrm>
          <a:prstGeom prst="line">
            <a:avLst/>
          </a:prstGeom>
          <a:ln w="9144">
            <a:solidFill>
              <a:schemeClr val="tx1"/>
            </a:solidFill>
            <a:headEnd type="arrow"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Oval 12">
            <a:extLst>
              <a:ext uri="{FF2B5EF4-FFF2-40B4-BE49-F238E27FC236}">
                <a16:creationId xmlns:a16="http://schemas.microsoft.com/office/drawing/2014/main" id="{B54538B4-E652-AB18-4624-E0845C7FE0CF}"/>
              </a:ext>
            </a:extLst>
          </p:cNvPr>
          <p:cNvSpPr>
            <a:spLocks noChangeAspect="1"/>
          </p:cNvSpPr>
          <p:nvPr/>
        </p:nvSpPr>
        <p:spPr bwMode="auto">
          <a:xfrm>
            <a:off x="3185160" y="260579"/>
            <a:ext cx="106680" cy="106680"/>
          </a:xfrm>
          <a:prstGeom prst="ellipse">
            <a:avLst/>
          </a:prstGeom>
          <a:solidFill>
            <a:schemeClr val="tx1"/>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76200" tIns="76200" rIns="76200" bIns="76200" numCol="1" rtlCol="0" anchor="t" anchorCtr="0" compatLnSpc="1">
            <a:prstTxWarp prst="textNoShape">
              <a:avLst/>
            </a:prstTxWarp>
          </a:bodyPr>
          <a:lstStyle/>
          <a:p>
            <a:pPr defTabSz="761970" fontAlgn="base">
              <a:spcBef>
                <a:spcPct val="0"/>
              </a:spcBef>
              <a:spcAft>
                <a:spcPct val="0"/>
              </a:spcAft>
            </a:pPr>
            <a:endParaRPr lang="en-US" sz="1167">
              <a:solidFill>
                <a:schemeClr val="bg1"/>
              </a:solidFill>
            </a:endParaRPr>
          </a:p>
        </p:txBody>
      </p:sp>
      <p:grpSp>
        <p:nvGrpSpPr>
          <p:cNvPr id="39" name="Group 38">
            <a:extLst>
              <a:ext uri="{FF2B5EF4-FFF2-40B4-BE49-F238E27FC236}">
                <a16:creationId xmlns:a16="http://schemas.microsoft.com/office/drawing/2014/main" id="{3563037D-1E04-A3CD-1629-BCE95709C19A}"/>
              </a:ext>
            </a:extLst>
          </p:cNvPr>
          <p:cNvGrpSpPr/>
          <p:nvPr/>
        </p:nvGrpSpPr>
        <p:grpSpPr>
          <a:xfrm>
            <a:off x="3392931" y="184822"/>
            <a:ext cx="4221946" cy="399165"/>
            <a:chOff x="9516824" y="1122347"/>
            <a:chExt cx="3200400" cy="685800"/>
          </a:xfrm>
        </p:grpSpPr>
        <p:sp>
          <p:nvSpPr>
            <p:cNvPr id="43" name="Rounded Rectangle 42">
              <a:extLst>
                <a:ext uri="{FF2B5EF4-FFF2-40B4-BE49-F238E27FC236}">
                  <a16:creationId xmlns:a16="http://schemas.microsoft.com/office/drawing/2014/main" id="{7EEC8AAF-7A58-B4C7-5BE7-59589C1EFF5D}"/>
                </a:ext>
              </a:extLst>
            </p:cNvPr>
            <p:cNvSpPr/>
            <p:nvPr/>
          </p:nvSpPr>
          <p:spPr bwMode="auto">
            <a:xfrm>
              <a:off x="9516824" y="1122347"/>
              <a:ext cx="3200400" cy="685800"/>
            </a:xfrm>
            <a:prstGeom prst="roundRect">
              <a:avLst>
                <a:gd name="adj" fmla="val 4422"/>
              </a:avLst>
            </a:prstGeom>
            <a:gradFill>
              <a:gsLst>
                <a:gs pos="0">
                  <a:schemeClr val="bg1">
                    <a:alpha val="80000"/>
                  </a:schemeClr>
                </a:gs>
                <a:gs pos="100000">
                  <a:schemeClr val="bg1">
                    <a:alpha val="50151"/>
                  </a:schemeClr>
                </a:gs>
              </a:gsLst>
              <a:lin ang="5400000" scaled="0"/>
            </a:gradFill>
            <a:ln w="3175">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76200" tIns="76200" rIns="76200" bIns="76200" numCol="1" rtlCol="0" anchor="t" anchorCtr="0" compatLnSpc="1">
              <a:prstTxWarp prst="textNoShape">
                <a:avLst/>
              </a:prstTxWarp>
            </a:bodyPr>
            <a:lstStyle/>
            <a:p>
              <a:pPr defTabSz="761970" fontAlgn="base">
                <a:spcBef>
                  <a:spcPct val="0"/>
                </a:spcBef>
                <a:spcAft>
                  <a:spcPct val="0"/>
                </a:spcAft>
              </a:pPr>
              <a:endParaRPr lang="en-US" sz="1167">
                <a:solidFill>
                  <a:schemeClr val="bg1"/>
                </a:solidFill>
              </a:endParaRPr>
            </a:p>
          </p:txBody>
        </p:sp>
        <p:sp>
          <p:nvSpPr>
            <p:cNvPr id="41" name="Content Placeholder 3">
              <a:extLst>
                <a:ext uri="{FF2B5EF4-FFF2-40B4-BE49-F238E27FC236}">
                  <a16:creationId xmlns:a16="http://schemas.microsoft.com/office/drawing/2014/main" id="{D6136284-AA5C-478B-C2F6-47E6F86D401D}"/>
                </a:ext>
              </a:extLst>
            </p:cNvPr>
            <p:cNvSpPr txBox="1">
              <a:spLocks/>
            </p:cNvSpPr>
            <p:nvPr/>
          </p:nvSpPr>
          <p:spPr>
            <a:xfrm>
              <a:off x="9531111" y="1200285"/>
              <a:ext cx="2902908" cy="322159"/>
            </a:xfrm>
            <a:prstGeom prst="rect">
              <a:avLst/>
            </a:prstGeom>
          </p:spPr>
          <p:txBody>
            <a:bodyPr lIns="91440" tIns="0"/>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defTabSz="761970">
                <a:lnSpc>
                  <a:spcPct val="106000"/>
                </a:lnSpc>
                <a:spcBef>
                  <a:spcPts val="1000"/>
                </a:spcBef>
              </a:pPr>
              <a:r>
                <a:rPr lang="en-US" sz="1250" kern="0" dirty="0">
                  <a:uFill>
                    <a:solidFill>
                      <a:srgbClr val="000000"/>
                    </a:solidFill>
                  </a:uFill>
                  <a:latin typeface="IBM Plex Sans Medm" panose="020B0503050203000203" pitchFamily="34" charset="0"/>
                  <a:ea typeface="HelvNeue Medium for IBM" charset="0"/>
                  <a:cs typeface="Arial"/>
                  <a:sym typeface="Helvetica"/>
                </a:rPr>
                <a:t>Based on TANF Work Supports Model</a:t>
              </a:r>
              <a:endParaRPr lang="en-US" sz="1250" kern="0" dirty="0">
                <a:uFill>
                  <a:solidFill>
                    <a:srgbClr val="000000"/>
                  </a:solidFill>
                </a:uFill>
                <a:ea typeface="HelvNeue Medium for IBM" charset="0"/>
                <a:cs typeface="Arial"/>
                <a:sym typeface="Helvetica"/>
              </a:endParaRPr>
            </a:p>
            <a:p>
              <a:pPr defTabSz="761970">
                <a:lnSpc>
                  <a:spcPct val="106000"/>
                </a:lnSpc>
                <a:spcBef>
                  <a:spcPts val="1000"/>
                </a:spcBef>
              </a:pPr>
              <a:br>
                <a:rPr lang="en-US" sz="1000" kern="0" dirty="0">
                  <a:latin typeface="IBM Plex Sans Medm" panose="020B0503050203000203" pitchFamily="34" charset="0"/>
                </a:rPr>
              </a:br>
              <a:endParaRPr lang="en-US" sz="1000" kern="0" dirty="0"/>
            </a:p>
          </p:txBody>
        </p:sp>
      </p:grpSp>
      <p:cxnSp>
        <p:nvCxnSpPr>
          <p:cNvPr id="8" name="Straight Arrow Connector 7">
            <a:extLst>
              <a:ext uri="{FF2B5EF4-FFF2-40B4-BE49-F238E27FC236}">
                <a16:creationId xmlns:a16="http://schemas.microsoft.com/office/drawing/2014/main" id="{29C235D5-7A4B-DA92-18EE-D7B158FCD341}"/>
              </a:ext>
            </a:extLst>
          </p:cNvPr>
          <p:cNvCxnSpPr/>
          <p:nvPr/>
        </p:nvCxnSpPr>
        <p:spPr bwMode="auto">
          <a:xfrm>
            <a:off x="3238500" y="5588000"/>
            <a:ext cx="8610600" cy="0"/>
          </a:xfrm>
          <a:prstGeom prst="straightConnector1">
            <a:avLst/>
          </a:prstGeom>
          <a:ln w="6350">
            <a:solidFill>
              <a:srgbClr val="CDE3F5"/>
            </a:solidFill>
            <a:headEnd type="none" w="med" len="med"/>
            <a:tailEnd type="none"/>
          </a:ln>
          <a:effectLst/>
        </p:spPr>
        <p:style>
          <a:lnRef idx="1">
            <a:schemeClr val="dk1"/>
          </a:lnRef>
          <a:fillRef idx="0">
            <a:schemeClr val="dk1"/>
          </a:fillRef>
          <a:effectRef idx="0">
            <a:schemeClr val="dk1"/>
          </a:effectRef>
          <a:fontRef idx="minor">
            <a:schemeClr val="tx1"/>
          </a:fontRef>
        </p:style>
      </p:cxnSp>
      <p:sp>
        <p:nvSpPr>
          <p:cNvPr id="11" name="Pentagon 10">
            <a:hlinkClick r:id="" action="ppaction://noaction"/>
            <a:extLst>
              <a:ext uri="{FF2B5EF4-FFF2-40B4-BE49-F238E27FC236}">
                <a16:creationId xmlns:a16="http://schemas.microsoft.com/office/drawing/2014/main" id="{CF8DB2B2-FB4F-770E-9F98-5F3FBF5972ED}"/>
              </a:ext>
            </a:extLst>
          </p:cNvPr>
          <p:cNvSpPr/>
          <p:nvPr/>
        </p:nvSpPr>
        <p:spPr bwMode="auto">
          <a:xfrm rot="16200000">
            <a:off x="2747975" y="6618628"/>
            <a:ext cx="112372" cy="112372"/>
          </a:xfrm>
          <a:prstGeom prst="homePlate">
            <a:avLst/>
          </a:prstGeom>
          <a:noFill/>
          <a:ln w="9525">
            <a:solidFill>
              <a:schemeClr val="bg1">
                <a:lumMod val="50000"/>
              </a:schemeClr>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76200" tIns="76200" rIns="76200" bIns="76200" numCol="1" rtlCol="0" anchor="t" anchorCtr="0" compatLnSpc="1">
            <a:prstTxWarp prst="textNoShape">
              <a:avLst/>
            </a:prstTxWarp>
          </a:bodyPr>
          <a:lstStyle/>
          <a:p>
            <a:pPr defTabSz="761970" fontAlgn="base">
              <a:spcBef>
                <a:spcPct val="0"/>
              </a:spcBef>
              <a:spcAft>
                <a:spcPct val="0"/>
              </a:spcAft>
            </a:pPr>
            <a:endParaRPr lang="en-US" sz="1167">
              <a:solidFill>
                <a:schemeClr val="bg1"/>
              </a:solidFill>
            </a:endParaRPr>
          </a:p>
        </p:txBody>
      </p:sp>
      <p:sp>
        <p:nvSpPr>
          <p:cNvPr id="3" name="TextBox 2">
            <a:extLst>
              <a:ext uri="{FF2B5EF4-FFF2-40B4-BE49-F238E27FC236}">
                <a16:creationId xmlns:a16="http://schemas.microsoft.com/office/drawing/2014/main" id="{49651A55-2FE2-6851-071F-2AD491CE3FBB}"/>
              </a:ext>
            </a:extLst>
          </p:cNvPr>
          <p:cNvSpPr txBox="1"/>
          <p:nvPr/>
        </p:nvSpPr>
        <p:spPr>
          <a:xfrm>
            <a:off x="141228" y="323841"/>
            <a:ext cx="2803209" cy="1411650"/>
          </a:xfrm>
          <a:prstGeom prst="rect">
            <a:avLst/>
          </a:prstGeom>
          <a:noFill/>
          <a:ln>
            <a:solidFill>
              <a:srgbClr val="F4F4F4"/>
            </a:solidFill>
          </a:ln>
        </p:spPr>
        <p:txBody>
          <a:bodyPr wrap="square" lIns="0" tIns="0" rIns="0" bIns="0" rtlCol="0">
            <a:noAutofit/>
          </a:bodyPr>
          <a:lstStyle/>
          <a:p>
            <a:pPr>
              <a:lnSpc>
                <a:spcPct val="110000"/>
              </a:lnSpc>
              <a:spcBef>
                <a:spcPts val="1500"/>
              </a:spcBef>
            </a:pPr>
            <a:r>
              <a:rPr lang="en-US" sz="1667" b="1" dirty="0">
                <a:effectLst>
                  <a:outerShdw blurRad="38100" dist="38100" dir="2700000" algn="tl">
                    <a:srgbClr val="000000">
                      <a:alpha val="43137"/>
                    </a:srgbClr>
                  </a:outerShdw>
                </a:effectLst>
                <a:ea typeface="IBM Plex Sans" charset="0"/>
                <a:cs typeface="IBM Plex Sans" charset="0"/>
              </a:rPr>
              <a:t>Possible Process Flow</a:t>
            </a:r>
          </a:p>
          <a:p>
            <a:pPr>
              <a:lnSpc>
                <a:spcPct val="110000"/>
              </a:lnSpc>
              <a:spcBef>
                <a:spcPts val="1500"/>
              </a:spcBef>
            </a:pPr>
            <a:r>
              <a:rPr lang="en-US" sz="1667" b="1" dirty="0">
                <a:effectLst>
                  <a:outerShdw blurRad="38100" dist="38100" dir="2700000" algn="tl">
                    <a:srgbClr val="000000">
                      <a:alpha val="43137"/>
                    </a:srgbClr>
                  </a:outerShdw>
                </a:effectLst>
                <a:ea typeface="IBM Plex Sans" charset="0"/>
                <a:cs typeface="IBM Plex Sans" charset="0"/>
              </a:rPr>
              <a:t>Focus: Work Supports </a:t>
            </a:r>
          </a:p>
          <a:p>
            <a:pPr>
              <a:lnSpc>
                <a:spcPct val="110000"/>
              </a:lnSpc>
              <a:spcBef>
                <a:spcPts val="1500"/>
              </a:spcBef>
            </a:pPr>
            <a:r>
              <a:rPr lang="en-US" sz="1667" b="1" dirty="0">
                <a:effectLst>
                  <a:outerShdw blurRad="38100" dist="38100" dir="2700000" algn="tl">
                    <a:srgbClr val="000000">
                      <a:alpha val="43137"/>
                    </a:srgbClr>
                  </a:outerShdw>
                </a:effectLst>
                <a:ea typeface="IBM Plex Sans" charset="0"/>
                <a:cs typeface="IBM Plex Sans" charset="0"/>
              </a:rPr>
              <a:t>Medicaid Agency</a:t>
            </a:r>
          </a:p>
        </p:txBody>
      </p:sp>
      <p:sp>
        <p:nvSpPr>
          <p:cNvPr id="5" name="AutoShape 2" descr="Thumbnail Image integrated eligibility programs">
            <a:extLst>
              <a:ext uri="{FF2B5EF4-FFF2-40B4-BE49-F238E27FC236}">
                <a16:creationId xmlns:a16="http://schemas.microsoft.com/office/drawing/2014/main" id="{68DE2B89-AED7-685F-A286-3840B41B1A2C}"/>
              </a:ext>
            </a:extLst>
          </p:cNvPr>
          <p:cNvSpPr>
            <a:spLocks noChangeAspect="1" noChangeArrowheads="1"/>
          </p:cNvSpPr>
          <p:nvPr/>
        </p:nvSpPr>
        <p:spPr bwMode="auto">
          <a:xfrm>
            <a:off x="5969000" y="3302000"/>
            <a:ext cx="254000" cy="254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endParaRPr lang="en-US" sz="1500"/>
          </a:p>
        </p:txBody>
      </p:sp>
      <p:pic>
        <p:nvPicPr>
          <p:cNvPr id="4" name="Picture 3">
            <a:extLst>
              <a:ext uri="{FF2B5EF4-FFF2-40B4-BE49-F238E27FC236}">
                <a16:creationId xmlns:a16="http://schemas.microsoft.com/office/drawing/2014/main" id="{4476E26B-184B-D7FB-9A10-54E0DD088867}"/>
              </a:ext>
            </a:extLst>
          </p:cNvPr>
          <p:cNvPicPr>
            <a:picLocks noChangeAspect="1"/>
          </p:cNvPicPr>
          <p:nvPr/>
        </p:nvPicPr>
        <p:blipFill>
          <a:blip r:embed="rId5"/>
          <a:stretch>
            <a:fillRect/>
          </a:stretch>
        </p:blipFill>
        <p:spPr>
          <a:xfrm>
            <a:off x="3085665" y="838173"/>
            <a:ext cx="8044451" cy="5786100"/>
          </a:xfrm>
          <a:prstGeom prst="rect">
            <a:avLst/>
          </a:prstGeom>
        </p:spPr>
      </p:pic>
      <p:sp>
        <p:nvSpPr>
          <p:cNvPr id="9" name="TextBox 8">
            <a:extLst>
              <a:ext uri="{FF2B5EF4-FFF2-40B4-BE49-F238E27FC236}">
                <a16:creationId xmlns:a16="http://schemas.microsoft.com/office/drawing/2014/main" id="{78428203-33B2-85E6-F0D9-C65352467EF5}"/>
              </a:ext>
            </a:extLst>
          </p:cNvPr>
          <p:cNvSpPr txBox="1"/>
          <p:nvPr/>
        </p:nvSpPr>
        <p:spPr>
          <a:xfrm>
            <a:off x="154422" y="2091332"/>
            <a:ext cx="2803209" cy="830997"/>
          </a:xfrm>
          <a:prstGeom prst="rect">
            <a:avLst/>
          </a:prstGeom>
          <a:noFill/>
        </p:spPr>
        <p:txBody>
          <a:bodyPr wrap="square" rtlCol="0">
            <a:spAutoFit/>
          </a:bodyPr>
          <a:lstStyle/>
          <a:p>
            <a:r>
              <a:rPr lang="en-US" sz="1200" dirty="0"/>
              <a:t>Depending on how intensely the state implements the Work Supports requirement, a Work Supports Vendor may or may not be engaged. </a:t>
            </a:r>
          </a:p>
        </p:txBody>
      </p:sp>
    </p:spTree>
    <p:extLst>
      <p:ext uri="{BB962C8B-B14F-4D97-AF65-F5344CB8AC3E}">
        <p14:creationId xmlns:p14="http://schemas.microsoft.com/office/powerpoint/2010/main" val="2797670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5E0C8C-9074-87D0-0437-1B978AE4EC75}"/>
            </a:ext>
          </a:extLst>
        </p:cNvPr>
        <p:cNvGrpSpPr/>
        <p:nvPr/>
      </p:nvGrpSpPr>
      <p:grpSpPr>
        <a:xfrm>
          <a:off x="0" y="0"/>
          <a:ext cx="0" cy="0"/>
          <a:chOff x="0" y="0"/>
          <a:chExt cx="0" cy="0"/>
        </a:xfrm>
      </p:grpSpPr>
      <p:pic>
        <p:nvPicPr>
          <p:cNvPr id="33" name="Graphic 32">
            <a:extLst>
              <a:ext uri="{FF2B5EF4-FFF2-40B4-BE49-F238E27FC236}">
                <a16:creationId xmlns:a16="http://schemas.microsoft.com/office/drawing/2014/main" id="{DCC40D13-8A92-326A-3971-1CCA9D3E37E7}"/>
              </a:ext>
            </a:extLst>
          </p:cNvPr>
          <p:cNvPicPr>
            <a:picLocks noChangeAspect="1"/>
          </p:cNvPicPr>
          <p:nvPr/>
        </p:nvPicPr>
        <p:blipFill>
          <a:blip r:embed="rId3">
            <a:alphaModFix amt="48000"/>
            <a:extLst>
              <a:ext uri="{96DAC541-7B7A-43D3-8B79-37D633B846F1}">
                <asvg:svgBlip xmlns:asvg="http://schemas.microsoft.com/office/drawing/2016/SVG/main" r:embed="rId4"/>
              </a:ext>
            </a:extLst>
          </a:blip>
          <a:stretch>
            <a:fillRect/>
          </a:stretch>
        </p:blipFill>
        <p:spPr>
          <a:xfrm flipV="1">
            <a:off x="0" y="9112"/>
            <a:ext cx="12291493" cy="6687741"/>
          </a:xfrm>
          <a:prstGeom prst="rect">
            <a:avLst/>
          </a:prstGeom>
        </p:spPr>
      </p:pic>
      <p:cxnSp>
        <p:nvCxnSpPr>
          <p:cNvPr id="6" name="Straight Connector 5">
            <a:extLst>
              <a:ext uri="{FF2B5EF4-FFF2-40B4-BE49-F238E27FC236}">
                <a16:creationId xmlns:a16="http://schemas.microsoft.com/office/drawing/2014/main" id="{714B3689-E76E-FF63-D758-0E97643DAB50}"/>
              </a:ext>
            </a:extLst>
          </p:cNvPr>
          <p:cNvCxnSpPr>
            <a:cxnSpLocks/>
          </p:cNvCxnSpPr>
          <p:nvPr/>
        </p:nvCxnSpPr>
        <p:spPr bwMode="auto">
          <a:xfrm rot="16200000" flipV="1">
            <a:off x="7689600" y="-4170085"/>
            <a:ext cx="2975" cy="8572500"/>
          </a:xfrm>
          <a:prstGeom prst="line">
            <a:avLst/>
          </a:prstGeom>
          <a:ln w="9144">
            <a:solidFill>
              <a:schemeClr val="tx1"/>
            </a:solidFill>
            <a:headEnd type="arrow"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Oval 12">
            <a:extLst>
              <a:ext uri="{FF2B5EF4-FFF2-40B4-BE49-F238E27FC236}">
                <a16:creationId xmlns:a16="http://schemas.microsoft.com/office/drawing/2014/main" id="{840A5D04-B5F1-5A00-8C61-EBEC835E5176}"/>
              </a:ext>
            </a:extLst>
          </p:cNvPr>
          <p:cNvSpPr>
            <a:spLocks noChangeAspect="1"/>
          </p:cNvSpPr>
          <p:nvPr/>
        </p:nvSpPr>
        <p:spPr bwMode="auto">
          <a:xfrm>
            <a:off x="3185160" y="260579"/>
            <a:ext cx="106680" cy="106680"/>
          </a:xfrm>
          <a:prstGeom prst="ellipse">
            <a:avLst/>
          </a:prstGeom>
          <a:solidFill>
            <a:schemeClr val="tx1"/>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76200" tIns="76200" rIns="76200" bIns="76200" numCol="1" rtlCol="0" anchor="t" anchorCtr="0" compatLnSpc="1">
            <a:prstTxWarp prst="textNoShape">
              <a:avLst/>
            </a:prstTxWarp>
          </a:bodyPr>
          <a:lstStyle/>
          <a:p>
            <a:pPr defTabSz="761970" fontAlgn="base">
              <a:spcBef>
                <a:spcPct val="0"/>
              </a:spcBef>
              <a:spcAft>
                <a:spcPct val="0"/>
              </a:spcAft>
            </a:pPr>
            <a:endParaRPr lang="en-US" sz="1167">
              <a:solidFill>
                <a:schemeClr val="bg1"/>
              </a:solidFill>
            </a:endParaRPr>
          </a:p>
        </p:txBody>
      </p:sp>
      <p:sp>
        <p:nvSpPr>
          <p:cNvPr id="26" name="Oval 25">
            <a:extLst>
              <a:ext uri="{FF2B5EF4-FFF2-40B4-BE49-F238E27FC236}">
                <a16:creationId xmlns:a16="http://schemas.microsoft.com/office/drawing/2014/main" id="{E8BB201B-B019-E99F-7C32-DE5C0FFAC2E3}"/>
              </a:ext>
            </a:extLst>
          </p:cNvPr>
          <p:cNvSpPr>
            <a:spLocks noChangeAspect="1"/>
          </p:cNvSpPr>
          <p:nvPr/>
        </p:nvSpPr>
        <p:spPr bwMode="auto">
          <a:xfrm>
            <a:off x="6264493" y="269564"/>
            <a:ext cx="106680" cy="106680"/>
          </a:xfrm>
          <a:prstGeom prst="ellipse">
            <a:avLst/>
          </a:prstGeom>
          <a:solidFill>
            <a:schemeClr val="tx1"/>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76200" tIns="76200" rIns="76200" bIns="76200" numCol="1" rtlCol="0" anchor="t" anchorCtr="0" compatLnSpc="1">
            <a:prstTxWarp prst="textNoShape">
              <a:avLst/>
            </a:prstTxWarp>
          </a:bodyPr>
          <a:lstStyle/>
          <a:p>
            <a:pPr defTabSz="761970" fontAlgn="base">
              <a:spcBef>
                <a:spcPct val="0"/>
              </a:spcBef>
              <a:spcAft>
                <a:spcPct val="0"/>
              </a:spcAft>
            </a:pPr>
            <a:endParaRPr lang="en-US" sz="1167">
              <a:solidFill>
                <a:schemeClr val="bg1"/>
              </a:solidFill>
            </a:endParaRPr>
          </a:p>
        </p:txBody>
      </p:sp>
      <p:sp>
        <p:nvSpPr>
          <p:cNvPr id="31" name="Oval 30">
            <a:extLst>
              <a:ext uri="{FF2B5EF4-FFF2-40B4-BE49-F238E27FC236}">
                <a16:creationId xmlns:a16="http://schemas.microsoft.com/office/drawing/2014/main" id="{8646B1E6-FA8C-18DC-772C-13EF35C72C8D}"/>
              </a:ext>
            </a:extLst>
          </p:cNvPr>
          <p:cNvSpPr>
            <a:spLocks noChangeAspect="1"/>
          </p:cNvSpPr>
          <p:nvPr/>
        </p:nvSpPr>
        <p:spPr bwMode="auto">
          <a:xfrm>
            <a:off x="9303191" y="227431"/>
            <a:ext cx="106680" cy="106680"/>
          </a:xfrm>
          <a:prstGeom prst="ellipse">
            <a:avLst/>
          </a:prstGeom>
          <a:solidFill>
            <a:schemeClr val="tx1"/>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76200" tIns="76200" rIns="76200" bIns="76200" numCol="1" rtlCol="0" anchor="t" anchorCtr="0" compatLnSpc="1">
            <a:prstTxWarp prst="textNoShape">
              <a:avLst/>
            </a:prstTxWarp>
          </a:bodyPr>
          <a:lstStyle/>
          <a:p>
            <a:pPr defTabSz="761970" fontAlgn="base">
              <a:spcBef>
                <a:spcPct val="0"/>
              </a:spcBef>
              <a:spcAft>
                <a:spcPct val="0"/>
              </a:spcAft>
            </a:pPr>
            <a:endParaRPr lang="en-US" sz="1167">
              <a:solidFill>
                <a:schemeClr val="bg1"/>
              </a:solidFill>
            </a:endParaRPr>
          </a:p>
        </p:txBody>
      </p:sp>
      <p:grpSp>
        <p:nvGrpSpPr>
          <p:cNvPr id="39" name="Group 38">
            <a:extLst>
              <a:ext uri="{FF2B5EF4-FFF2-40B4-BE49-F238E27FC236}">
                <a16:creationId xmlns:a16="http://schemas.microsoft.com/office/drawing/2014/main" id="{BB24A72D-4C2A-07DC-E61A-997DD57562AB}"/>
              </a:ext>
            </a:extLst>
          </p:cNvPr>
          <p:cNvGrpSpPr/>
          <p:nvPr/>
        </p:nvGrpSpPr>
        <p:grpSpPr>
          <a:xfrm>
            <a:off x="3392931" y="184822"/>
            <a:ext cx="2667000" cy="458598"/>
            <a:chOff x="9516824" y="1122347"/>
            <a:chExt cx="3200400" cy="685800"/>
          </a:xfrm>
        </p:grpSpPr>
        <p:sp>
          <p:nvSpPr>
            <p:cNvPr id="43" name="Rounded Rectangle 42">
              <a:extLst>
                <a:ext uri="{FF2B5EF4-FFF2-40B4-BE49-F238E27FC236}">
                  <a16:creationId xmlns:a16="http://schemas.microsoft.com/office/drawing/2014/main" id="{5C8599F7-A9AD-2547-3806-F68079C9ACC8}"/>
                </a:ext>
              </a:extLst>
            </p:cNvPr>
            <p:cNvSpPr/>
            <p:nvPr/>
          </p:nvSpPr>
          <p:spPr bwMode="auto">
            <a:xfrm>
              <a:off x="9516824" y="1122347"/>
              <a:ext cx="3200400" cy="685800"/>
            </a:xfrm>
            <a:prstGeom prst="roundRect">
              <a:avLst>
                <a:gd name="adj" fmla="val 4422"/>
              </a:avLst>
            </a:prstGeom>
            <a:gradFill>
              <a:gsLst>
                <a:gs pos="0">
                  <a:schemeClr val="bg1">
                    <a:alpha val="80000"/>
                  </a:schemeClr>
                </a:gs>
                <a:gs pos="100000">
                  <a:schemeClr val="bg1">
                    <a:alpha val="50151"/>
                  </a:schemeClr>
                </a:gs>
              </a:gsLst>
              <a:lin ang="5400000" scaled="0"/>
            </a:gradFill>
            <a:ln w="3175">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76200" tIns="76200" rIns="76200" bIns="76200" numCol="1" rtlCol="0" anchor="t" anchorCtr="0" compatLnSpc="1">
              <a:prstTxWarp prst="textNoShape">
                <a:avLst/>
              </a:prstTxWarp>
            </a:bodyPr>
            <a:lstStyle/>
            <a:p>
              <a:pPr defTabSz="761970" fontAlgn="base">
                <a:spcBef>
                  <a:spcPct val="0"/>
                </a:spcBef>
                <a:spcAft>
                  <a:spcPct val="0"/>
                </a:spcAft>
              </a:pPr>
              <a:endParaRPr lang="en-US" sz="1167">
                <a:solidFill>
                  <a:schemeClr val="bg1"/>
                </a:solidFill>
              </a:endParaRPr>
            </a:p>
          </p:txBody>
        </p:sp>
        <p:sp>
          <p:nvSpPr>
            <p:cNvPr id="41" name="Content Placeholder 3">
              <a:extLst>
                <a:ext uri="{FF2B5EF4-FFF2-40B4-BE49-F238E27FC236}">
                  <a16:creationId xmlns:a16="http://schemas.microsoft.com/office/drawing/2014/main" id="{51C8FD65-A487-6F52-A762-5310A036E4A0}"/>
                </a:ext>
              </a:extLst>
            </p:cNvPr>
            <p:cNvSpPr txBox="1">
              <a:spLocks/>
            </p:cNvSpPr>
            <p:nvPr/>
          </p:nvSpPr>
          <p:spPr>
            <a:xfrm>
              <a:off x="9531111" y="1200285"/>
              <a:ext cx="2902908" cy="322159"/>
            </a:xfrm>
            <a:prstGeom prst="rect">
              <a:avLst/>
            </a:prstGeom>
          </p:spPr>
          <p:txBody>
            <a:bodyPr lIns="91440" tIns="0"/>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defTabSz="761970">
                <a:lnSpc>
                  <a:spcPct val="106000"/>
                </a:lnSpc>
                <a:spcBef>
                  <a:spcPts val="1000"/>
                </a:spcBef>
              </a:pPr>
              <a:r>
                <a:rPr lang="en-US" sz="1250" kern="0" dirty="0">
                  <a:uFill>
                    <a:solidFill>
                      <a:srgbClr val="000000"/>
                    </a:solidFill>
                  </a:uFill>
                  <a:latin typeface="IBM Plex Sans Medm" panose="020B0503050203000203" pitchFamily="34" charset="0"/>
                  <a:ea typeface="HelvNeue Medium for IBM" charset="0"/>
                  <a:cs typeface="Arial"/>
                  <a:sym typeface="Helvetica"/>
                </a:rPr>
                <a:t>Web Agent (customer)</a:t>
              </a:r>
              <a:endParaRPr lang="en-US" sz="1250" kern="0" dirty="0">
                <a:uFill>
                  <a:solidFill>
                    <a:srgbClr val="000000"/>
                  </a:solidFill>
                </a:uFill>
                <a:ea typeface="HelvNeue Medium for IBM" charset="0"/>
                <a:cs typeface="Arial"/>
                <a:sym typeface="Helvetica"/>
              </a:endParaRPr>
            </a:p>
            <a:p>
              <a:pPr defTabSz="761970">
                <a:lnSpc>
                  <a:spcPct val="106000"/>
                </a:lnSpc>
                <a:spcBef>
                  <a:spcPts val="1000"/>
                </a:spcBef>
              </a:pPr>
              <a:br>
                <a:rPr lang="en-US" sz="1000" kern="0" dirty="0">
                  <a:latin typeface="IBM Plex Sans Medm" panose="020B0503050203000203" pitchFamily="34" charset="0"/>
                </a:rPr>
              </a:br>
              <a:endParaRPr lang="en-US" sz="1000" kern="0" dirty="0"/>
            </a:p>
          </p:txBody>
        </p:sp>
      </p:grpSp>
      <p:grpSp>
        <p:nvGrpSpPr>
          <p:cNvPr id="44" name="Group 43">
            <a:extLst>
              <a:ext uri="{FF2B5EF4-FFF2-40B4-BE49-F238E27FC236}">
                <a16:creationId xmlns:a16="http://schemas.microsoft.com/office/drawing/2014/main" id="{94C38A59-860D-CC42-BCA8-50F5F7C59AC2}"/>
              </a:ext>
            </a:extLst>
          </p:cNvPr>
          <p:cNvGrpSpPr/>
          <p:nvPr/>
        </p:nvGrpSpPr>
        <p:grpSpPr>
          <a:xfrm>
            <a:off x="6453391" y="166290"/>
            <a:ext cx="2667000" cy="455622"/>
            <a:chOff x="9766217" y="941678"/>
            <a:chExt cx="3200400" cy="685800"/>
          </a:xfrm>
        </p:grpSpPr>
        <p:sp>
          <p:nvSpPr>
            <p:cNvPr id="48" name="Rounded Rectangle 47">
              <a:extLst>
                <a:ext uri="{FF2B5EF4-FFF2-40B4-BE49-F238E27FC236}">
                  <a16:creationId xmlns:a16="http://schemas.microsoft.com/office/drawing/2014/main" id="{B1162582-E0A0-B5DD-F1CA-14D9FCDD193C}"/>
                </a:ext>
              </a:extLst>
            </p:cNvPr>
            <p:cNvSpPr/>
            <p:nvPr/>
          </p:nvSpPr>
          <p:spPr bwMode="auto">
            <a:xfrm>
              <a:off x="9766217" y="941678"/>
              <a:ext cx="3200400" cy="685800"/>
            </a:xfrm>
            <a:prstGeom prst="roundRect">
              <a:avLst>
                <a:gd name="adj" fmla="val 4422"/>
              </a:avLst>
            </a:prstGeom>
            <a:gradFill>
              <a:gsLst>
                <a:gs pos="0">
                  <a:schemeClr val="bg1">
                    <a:alpha val="80000"/>
                  </a:schemeClr>
                </a:gs>
                <a:gs pos="100000">
                  <a:schemeClr val="bg1">
                    <a:alpha val="50151"/>
                  </a:schemeClr>
                </a:gs>
              </a:gsLst>
              <a:lin ang="5400000" scaled="0"/>
            </a:gradFill>
            <a:ln w="3175">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76200" tIns="76200" rIns="76200" bIns="76200" numCol="1" rtlCol="0" anchor="t" anchorCtr="0" compatLnSpc="1">
              <a:prstTxWarp prst="textNoShape">
                <a:avLst/>
              </a:prstTxWarp>
            </a:bodyPr>
            <a:lstStyle/>
            <a:p>
              <a:pPr defTabSz="761970" fontAlgn="base">
                <a:spcBef>
                  <a:spcPct val="0"/>
                </a:spcBef>
                <a:spcAft>
                  <a:spcPct val="0"/>
                </a:spcAft>
              </a:pPr>
              <a:endParaRPr lang="en-US" sz="1167">
                <a:solidFill>
                  <a:schemeClr val="bg1"/>
                </a:solidFill>
              </a:endParaRPr>
            </a:p>
          </p:txBody>
        </p:sp>
        <p:sp>
          <p:nvSpPr>
            <p:cNvPr id="46" name="Content Placeholder 3">
              <a:extLst>
                <a:ext uri="{FF2B5EF4-FFF2-40B4-BE49-F238E27FC236}">
                  <a16:creationId xmlns:a16="http://schemas.microsoft.com/office/drawing/2014/main" id="{C72C0B73-13A6-1F27-1E34-BD3CD5A28FDB}"/>
                </a:ext>
              </a:extLst>
            </p:cNvPr>
            <p:cNvSpPr txBox="1">
              <a:spLocks/>
            </p:cNvSpPr>
            <p:nvPr/>
          </p:nvSpPr>
          <p:spPr>
            <a:xfrm>
              <a:off x="9794417" y="1089895"/>
              <a:ext cx="2902908" cy="338035"/>
            </a:xfrm>
            <a:prstGeom prst="rect">
              <a:avLst/>
            </a:prstGeom>
          </p:spPr>
          <p:txBody>
            <a:bodyPr lIns="91440" tIns="0"/>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defTabSz="761970">
                <a:lnSpc>
                  <a:spcPct val="106000"/>
                </a:lnSpc>
                <a:spcBef>
                  <a:spcPts val="1000"/>
                </a:spcBef>
              </a:pPr>
              <a:r>
                <a:rPr lang="en-US" sz="1250" kern="0" dirty="0">
                  <a:uFill>
                    <a:solidFill>
                      <a:srgbClr val="000000"/>
                    </a:solidFill>
                  </a:uFill>
                  <a:latin typeface="IBM Plex Sans Medm" panose="020B0503050203000203" pitchFamily="34" charset="0"/>
                  <a:ea typeface="HelvNeue Medium for IBM" charset="0"/>
                  <a:cs typeface="Arial"/>
                  <a:sym typeface="Helvetica"/>
                </a:rPr>
                <a:t>Web Agent (agency)</a:t>
              </a:r>
              <a:endParaRPr lang="en-US" sz="1250" kern="0" dirty="0">
                <a:uFill>
                  <a:solidFill>
                    <a:srgbClr val="000000"/>
                  </a:solidFill>
                </a:uFill>
                <a:ea typeface="HelvNeue Medium for IBM" charset="0"/>
                <a:cs typeface="Arial"/>
                <a:sym typeface="Helvetica"/>
              </a:endParaRPr>
            </a:p>
            <a:p>
              <a:pPr defTabSz="761970">
                <a:lnSpc>
                  <a:spcPct val="106000"/>
                </a:lnSpc>
                <a:spcBef>
                  <a:spcPts val="1000"/>
                </a:spcBef>
              </a:pPr>
              <a:br>
                <a:rPr lang="en-US" sz="1000" kern="0" dirty="0">
                  <a:latin typeface="IBM Plex Sans Medm" panose="020B0503050203000203" pitchFamily="34" charset="0"/>
                </a:rPr>
              </a:br>
              <a:endParaRPr lang="en-US" sz="1000" kern="0" dirty="0"/>
            </a:p>
          </p:txBody>
        </p:sp>
      </p:grpSp>
      <p:grpSp>
        <p:nvGrpSpPr>
          <p:cNvPr id="2" name="Group 1">
            <a:extLst>
              <a:ext uri="{FF2B5EF4-FFF2-40B4-BE49-F238E27FC236}">
                <a16:creationId xmlns:a16="http://schemas.microsoft.com/office/drawing/2014/main" id="{20BD570E-896B-BA1D-DE04-058A888225C6}"/>
              </a:ext>
            </a:extLst>
          </p:cNvPr>
          <p:cNvGrpSpPr/>
          <p:nvPr/>
        </p:nvGrpSpPr>
        <p:grpSpPr>
          <a:xfrm>
            <a:off x="9465434" y="167832"/>
            <a:ext cx="2466195" cy="481578"/>
            <a:chOff x="11206881" y="2167128"/>
            <a:chExt cx="3200400" cy="738443"/>
          </a:xfrm>
        </p:grpSpPr>
        <p:sp>
          <p:nvSpPr>
            <p:cNvPr id="52" name="Rectangle 51">
              <a:extLst>
                <a:ext uri="{FF2B5EF4-FFF2-40B4-BE49-F238E27FC236}">
                  <a16:creationId xmlns:a16="http://schemas.microsoft.com/office/drawing/2014/main" id="{C221FFA5-B3C1-DB9F-EB7F-1388D09CF97B}"/>
                </a:ext>
              </a:extLst>
            </p:cNvPr>
            <p:cNvSpPr/>
            <p:nvPr/>
          </p:nvSpPr>
          <p:spPr bwMode="auto">
            <a:xfrm flipV="1">
              <a:off x="11233211" y="2859852"/>
              <a:ext cx="3106304" cy="45719"/>
            </a:xfrm>
            <a:prstGeom prst="rect">
              <a:avLst/>
            </a:prstGeom>
            <a:gradFill>
              <a:gsLst>
                <a:gs pos="0">
                  <a:schemeClr val="accent6">
                    <a:alpha val="0"/>
                  </a:schemeClr>
                </a:gs>
                <a:gs pos="99000">
                  <a:schemeClr val="tx1">
                    <a:alpha val="14569"/>
                  </a:schemeClr>
                </a:gs>
              </a:gsLst>
              <a:lin ang="5400000" scaled="0"/>
            </a:gra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76200" tIns="76200" rIns="76200" bIns="76200" numCol="1" rtlCol="0" anchor="t" anchorCtr="0" compatLnSpc="1">
              <a:prstTxWarp prst="textNoShape">
                <a:avLst/>
              </a:prstTxWarp>
            </a:bodyPr>
            <a:lstStyle/>
            <a:p>
              <a:pPr defTabSz="761970" fontAlgn="base">
                <a:spcBef>
                  <a:spcPct val="0"/>
                </a:spcBef>
                <a:spcAft>
                  <a:spcPct val="0"/>
                </a:spcAft>
              </a:pPr>
              <a:endParaRPr lang="en-US" sz="1167">
                <a:solidFill>
                  <a:schemeClr val="bg1"/>
                </a:solidFill>
              </a:endParaRPr>
            </a:p>
          </p:txBody>
        </p:sp>
        <p:sp>
          <p:nvSpPr>
            <p:cNvPr id="53" name="Rounded Rectangle 52">
              <a:extLst>
                <a:ext uri="{FF2B5EF4-FFF2-40B4-BE49-F238E27FC236}">
                  <a16:creationId xmlns:a16="http://schemas.microsoft.com/office/drawing/2014/main" id="{8C2B369F-77A5-B218-47D0-506829883047}"/>
                </a:ext>
              </a:extLst>
            </p:cNvPr>
            <p:cNvSpPr/>
            <p:nvPr/>
          </p:nvSpPr>
          <p:spPr bwMode="auto">
            <a:xfrm>
              <a:off x="11206881" y="2167128"/>
              <a:ext cx="3200400" cy="685800"/>
            </a:xfrm>
            <a:prstGeom prst="roundRect">
              <a:avLst>
                <a:gd name="adj" fmla="val 4422"/>
              </a:avLst>
            </a:prstGeom>
            <a:gradFill>
              <a:gsLst>
                <a:gs pos="0">
                  <a:schemeClr val="bg1">
                    <a:alpha val="80000"/>
                  </a:schemeClr>
                </a:gs>
                <a:gs pos="100000">
                  <a:schemeClr val="bg1">
                    <a:alpha val="50151"/>
                  </a:schemeClr>
                </a:gs>
              </a:gsLst>
              <a:lin ang="5400000" scaled="0"/>
            </a:gradFill>
            <a:ln w="3175">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76200" tIns="76200" rIns="76200" bIns="76200" numCol="1" rtlCol="0" anchor="t" anchorCtr="0" compatLnSpc="1">
              <a:prstTxWarp prst="textNoShape">
                <a:avLst/>
              </a:prstTxWarp>
            </a:bodyPr>
            <a:lstStyle/>
            <a:p>
              <a:pPr defTabSz="761970" fontAlgn="base">
                <a:spcBef>
                  <a:spcPct val="0"/>
                </a:spcBef>
                <a:spcAft>
                  <a:spcPct val="0"/>
                </a:spcAft>
              </a:pPr>
              <a:endParaRPr lang="en-US" sz="1167">
                <a:solidFill>
                  <a:schemeClr val="bg1"/>
                </a:solidFill>
              </a:endParaRPr>
            </a:p>
          </p:txBody>
        </p:sp>
      </p:grpSp>
      <p:sp>
        <p:nvSpPr>
          <p:cNvPr id="51" name="Content Placeholder 3">
            <a:extLst>
              <a:ext uri="{FF2B5EF4-FFF2-40B4-BE49-F238E27FC236}">
                <a16:creationId xmlns:a16="http://schemas.microsoft.com/office/drawing/2014/main" id="{9BDAA34F-4004-FBC9-3711-C42A6A34CED2}"/>
              </a:ext>
            </a:extLst>
          </p:cNvPr>
          <p:cNvSpPr txBox="1">
            <a:spLocks/>
          </p:cNvSpPr>
          <p:nvPr/>
        </p:nvSpPr>
        <p:spPr>
          <a:xfrm>
            <a:off x="9571153" y="277129"/>
            <a:ext cx="2419090" cy="274442"/>
          </a:xfrm>
          <a:prstGeom prst="rect">
            <a:avLst/>
          </a:prstGeom>
        </p:spPr>
        <p:txBody>
          <a:bodyPr lIns="91440" tIns="0"/>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defTabSz="761970">
              <a:lnSpc>
                <a:spcPct val="106000"/>
              </a:lnSpc>
              <a:spcBef>
                <a:spcPts val="1000"/>
              </a:spcBef>
            </a:pPr>
            <a:r>
              <a:rPr lang="en-US" sz="1250" kern="0" dirty="0">
                <a:uFill>
                  <a:solidFill>
                    <a:srgbClr val="000000"/>
                  </a:solidFill>
                </a:uFill>
                <a:latin typeface="IBM Plex Sans Medm" panose="020B0503050203000203" pitchFamily="34" charset="0"/>
                <a:ea typeface="HelvNeue Medium for IBM" charset="0"/>
                <a:cs typeface="Arial"/>
                <a:sym typeface="Helvetica"/>
              </a:rPr>
              <a:t>Voice Agent (customer)</a:t>
            </a:r>
            <a:endParaRPr lang="en-US" sz="1250" kern="0" dirty="0">
              <a:uFill>
                <a:solidFill>
                  <a:srgbClr val="000000"/>
                </a:solidFill>
              </a:uFill>
              <a:ea typeface="HelvNeue Medium for IBM" charset="0"/>
              <a:cs typeface="Arial"/>
              <a:sym typeface="Helvetica"/>
            </a:endParaRPr>
          </a:p>
          <a:p>
            <a:pPr defTabSz="761970">
              <a:lnSpc>
                <a:spcPct val="106000"/>
              </a:lnSpc>
              <a:spcBef>
                <a:spcPts val="1000"/>
              </a:spcBef>
            </a:pPr>
            <a:br>
              <a:rPr lang="en-US" sz="1000" kern="0" dirty="0">
                <a:latin typeface="IBM Plex Sans Medm" panose="020B0503050203000203" pitchFamily="34" charset="0"/>
              </a:rPr>
            </a:br>
            <a:endParaRPr lang="en-US" sz="1000" kern="0" dirty="0"/>
          </a:p>
        </p:txBody>
      </p:sp>
      <p:cxnSp>
        <p:nvCxnSpPr>
          <p:cNvPr id="8" name="Straight Arrow Connector 7">
            <a:extLst>
              <a:ext uri="{FF2B5EF4-FFF2-40B4-BE49-F238E27FC236}">
                <a16:creationId xmlns:a16="http://schemas.microsoft.com/office/drawing/2014/main" id="{20EC7EAC-0EAC-BFCD-4E58-5479133A262E}"/>
              </a:ext>
            </a:extLst>
          </p:cNvPr>
          <p:cNvCxnSpPr/>
          <p:nvPr/>
        </p:nvCxnSpPr>
        <p:spPr bwMode="auto">
          <a:xfrm>
            <a:off x="3238500" y="5588000"/>
            <a:ext cx="8610600" cy="0"/>
          </a:xfrm>
          <a:prstGeom prst="straightConnector1">
            <a:avLst/>
          </a:prstGeom>
          <a:ln w="6350">
            <a:solidFill>
              <a:srgbClr val="CDE3F5"/>
            </a:solidFill>
            <a:headEnd type="none" w="med" len="med"/>
            <a:tailEnd type="none"/>
          </a:ln>
          <a:effectLst/>
        </p:spPr>
        <p:style>
          <a:lnRef idx="1">
            <a:schemeClr val="dk1"/>
          </a:lnRef>
          <a:fillRef idx="0">
            <a:schemeClr val="dk1"/>
          </a:fillRef>
          <a:effectRef idx="0">
            <a:schemeClr val="dk1"/>
          </a:effectRef>
          <a:fontRef idx="minor">
            <a:schemeClr val="tx1"/>
          </a:fontRef>
        </p:style>
      </p:cxnSp>
      <p:sp>
        <p:nvSpPr>
          <p:cNvPr id="11" name="Pentagon 10">
            <a:hlinkClick r:id="" action="ppaction://noaction"/>
            <a:extLst>
              <a:ext uri="{FF2B5EF4-FFF2-40B4-BE49-F238E27FC236}">
                <a16:creationId xmlns:a16="http://schemas.microsoft.com/office/drawing/2014/main" id="{58727D9C-1775-9FFC-9A14-34A71C5753CC}"/>
              </a:ext>
            </a:extLst>
          </p:cNvPr>
          <p:cNvSpPr/>
          <p:nvPr/>
        </p:nvSpPr>
        <p:spPr bwMode="auto">
          <a:xfrm rot="16200000">
            <a:off x="2747975" y="6618628"/>
            <a:ext cx="112372" cy="112372"/>
          </a:xfrm>
          <a:prstGeom prst="homePlate">
            <a:avLst/>
          </a:prstGeom>
          <a:noFill/>
          <a:ln w="9525">
            <a:solidFill>
              <a:schemeClr val="bg1">
                <a:lumMod val="50000"/>
              </a:schemeClr>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76200" tIns="76200" rIns="76200" bIns="76200" numCol="1" rtlCol="0" anchor="t" anchorCtr="0" compatLnSpc="1">
            <a:prstTxWarp prst="textNoShape">
              <a:avLst/>
            </a:prstTxWarp>
          </a:bodyPr>
          <a:lstStyle/>
          <a:p>
            <a:pPr defTabSz="761970" fontAlgn="base">
              <a:spcBef>
                <a:spcPct val="0"/>
              </a:spcBef>
              <a:spcAft>
                <a:spcPct val="0"/>
              </a:spcAft>
            </a:pPr>
            <a:endParaRPr lang="en-US" sz="1167">
              <a:solidFill>
                <a:schemeClr val="bg1"/>
              </a:solidFill>
            </a:endParaRPr>
          </a:p>
        </p:txBody>
      </p:sp>
      <p:sp>
        <p:nvSpPr>
          <p:cNvPr id="16" name="TextBox 15">
            <a:extLst>
              <a:ext uri="{FF2B5EF4-FFF2-40B4-BE49-F238E27FC236}">
                <a16:creationId xmlns:a16="http://schemas.microsoft.com/office/drawing/2014/main" id="{162BA68A-5DA2-6250-9F92-7AB506203ABE}"/>
              </a:ext>
            </a:extLst>
          </p:cNvPr>
          <p:cNvSpPr txBox="1"/>
          <p:nvPr/>
        </p:nvSpPr>
        <p:spPr>
          <a:xfrm>
            <a:off x="6528129" y="722542"/>
            <a:ext cx="2585336" cy="1816101"/>
          </a:xfrm>
          <a:prstGeom prst="rect">
            <a:avLst/>
          </a:prstGeom>
          <a:noFill/>
        </p:spPr>
        <p:txBody>
          <a:bodyPr wrap="square" lIns="0" tIns="0" rIns="0" bIns="0" rtlCol="0">
            <a:noAutofit/>
          </a:bodyPr>
          <a:lstStyle/>
          <a:p>
            <a:pPr algn="l">
              <a:lnSpc>
                <a:spcPct val="110000"/>
              </a:lnSpc>
            </a:pPr>
            <a:r>
              <a:rPr lang="en-US" sz="1167" b="1" dirty="0">
                <a:latin typeface="Abadi" panose="020B0604020104020204" pitchFamily="34" charset="0"/>
                <a:ea typeface="IBM Plex Sans" charset="0"/>
                <a:cs typeface="IBM Plex Sans" charset="0"/>
              </a:rPr>
              <a:t>Applies to web portals used by Agency Workers in determining Eligibility:</a:t>
            </a:r>
          </a:p>
          <a:p>
            <a:pPr algn="l">
              <a:lnSpc>
                <a:spcPct val="110000"/>
              </a:lnSpc>
            </a:pPr>
            <a:endParaRPr lang="en-US" sz="1167" b="1" dirty="0">
              <a:latin typeface="Abadi" panose="020B0604020104020204" pitchFamily="34" charset="0"/>
              <a:ea typeface="IBM Plex Sans" charset="0"/>
              <a:cs typeface="IBM Plex Sans" charset="0"/>
            </a:endParaRPr>
          </a:p>
          <a:p>
            <a:pPr marL="238115" indent="-238115">
              <a:lnSpc>
                <a:spcPct val="110000"/>
              </a:lnSpc>
              <a:buFont typeface="Arial" panose="020B0604020202020204" pitchFamily="34" charset="0"/>
              <a:buChar char="•"/>
            </a:pPr>
            <a:r>
              <a:rPr lang="en-US" sz="1167" dirty="0">
                <a:latin typeface="Abadi" panose="020B0604020104020204" pitchFamily="34" charset="0"/>
                <a:ea typeface="IBM Plex Sans" charset="0"/>
                <a:cs typeface="IBM Plex Sans" charset="0"/>
              </a:rPr>
              <a:t>Information only: Interactive web agent pulls from the most recent Medicaid policy to answer questions on specific Medicaid policy.</a:t>
            </a:r>
          </a:p>
          <a:p>
            <a:pPr marL="695315" lvl="1" indent="-238115">
              <a:lnSpc>
                <a:spcPct val="110000"/>
              </a:lnSpc>
              <a:buFont typeface="Arial" panose="020B0604020202020204" pitchFamily="34" charset="0"/>
              <a:buChar char="•"/>
            </a:pPr>
            <a:r>
              <a:rPr lang="en-US" sz="1167" dirty="0">
                <a:latin typeface="Abadi" panose="020B0604020104020204" pitchFamily="34" charset="0"/>
                <a:ea typeface="IBM Plex Sans" charset="0"/>
                <a:cs typeface="IBM Plex Sans" charset="0"/>
              </a:rPr>
              <a:t>Used during processing applications/renewal/case management</a:t>
            </a:r>
          </a:p>
          <a:p>
            <a:pPr marL="238115" indent="-238115">
              <a:lnSpc>
                <a:spcPct val="110000"/>
              </a:lnSpc>
              <a:buFont typeface="Arial" panose="020B0604020202020204" pitchFamily="34" charset="0"/>
              <a:buChar char="•"/>
            </a:pPr>
            <a:r>
              <a:rPr lang="en-US" sz="1167" dirty="0">
                <a:latin typeface="Abadi" panose="020B0604020104020204" pitchFamily="34" charset="0"/>
                <a:ea typeface="IBM Plex Sans" charset="0"/>
                <a:cs typeface="IBM Plex Sans" charset="0"/>
              </a:rPr>
              <a:t>Information plus: Interactive web agent uses information gathered during questions to provide policy specific to the case details by asking follow-up questions about household. </a:t>
            </a:r>
          </a:p>
          <a:p>
            <a:pPr marL="695315" lvl="1" indent="-238115">
              <a:lnSpc>
                <a:spcPct val="110000"/>
              </a:lnSpc>
              <a:buFont typeface="Arial" panose="020B0604020202020204" pitchFamily="34" charset="0"/>
              <a:buChar char="•"/>
            </a:pPr>
            <a:r>
              <a:rPr lang="en-US" sz="1167" dirty="0">
                <a:latin typeface="Abadi" panose="020B0604020104020204" pitchFamily="34" charset="0"/>
                <a:ea typeface="IBM Plex Sans" charset="0"/>
                <a:cs typeface="IBM Plex Sans" charset="0"/>
              </a:rPr>
              <a:t>Used when determining eligibility or when answering customer questions about programs and policies.</a:t>
            </a:r>
          </a:p>
          <a:p>
            <a:pPr marL="238115" indent="-238115">
              <a:lnSpc>
                <a:spcPct val="110000"/>
              </a:lnSpc>
              <a:buFont typeface="Arial" panose="020B0604020202020204" pitchFamily="34" charset="0"/>
              <a:buChar char="•"/>
            </a:pPr>
            <a:r>
              <a:rPr lang="en-US" sz="1167" dirty="0">
                <a:latin typeface="Abadi" panose="020B0604020104020204" pitchFamily="34" charset="0"/>
                <a:ea typeface="IBM Plex Sans" charset="0"/>
                <a:cs typeface="IBM Plex Sans" charset="0"/>
              </a:rPr>
              <a:t>Update: Evaluates information collected, connects with OCR document scanner to populate data fields, makes suggestions to workers based on policy and program for additional information, updates verification codes for notice readouts, highlights discrepancies. </a:t>
            </a:r>
          </a:p>
          <a:p>
            <a:pPr marL="695315" lvl="1" indent="-238115">
              <a:lnSpc>
                <a:spcPct val="110000"/>
              </a:lnSpc>
              <a:buFont typeface="Arial" panose="020B0604020202020204" pitchFamily="34" charset="0"/>
              <a:buChar char="•"/>
            </a:pPr>
            <a:r>
              <a:rPr lang="en-US" sz="1167" dirty="0">
                <a:latin typeface="Abadi" panose="020B0604020104020204" pitchFamily="34" charset="0"/>
                <a:ea typeface="IBM Plex Sans" charset="0"/>
                <a:cs typeface="IBM Plex Sans" charset="0"/>
              </a:rPr>
              <a:t>Used during application and redetermination. </a:t>
            </a:r>
          </a:p>
          <a:p>
            <a:pPr algn="l">
              <a:lnSpc>
                <a:spcPct val="110000"/>
              </a:lnSpc>
            </a:pPr>
            <a:endParaRPr lang="en-US" sz="1000" dirty="0" err="1">
              <a:latin typeface="Abadi" panose="020B0604020104020204" pitchFamily="34" charset="0"/>
              <a:ea typeface="IBM Plex Sans" charset="0"/>
              <a:cs typeface="IBM Plex Sans" charset="0"/>
            </a:endParaRPr>
          </a:p>
        </p:txBody>
      </p:sp>
      <p:sp>
        <p:nvSpPr>
          <p:cNvPr id="20" name="TextBox 19">
            <a:extLst>
              <a:ext uri="{FF2B5EF4-FFF2-40B4-BE49-F238E27FC236}">
                <a16:creationId xmlns:a16="http://schemas.microsoft.com/office/drawing/2014/main" id="{E87D0BEE-6F62-9396-58D4-23B14B84CA70}"/>
              </a:ext>
            </a:extLst>
          </p:cNvPr>
          <p:cNvSpPr txBox="1"/>
          <p:nvPr/>
        </p:nvSpPr>
        <p:spPr>
          <a:xfrm>
            <a:off x="3392930" y="721674"/>
            <a:ext cx="2703069" cy="1816101"/>
          </a:xfrm>
          <a:prstGeom prst="rect">
            <a:avLst/>
          </a:prstGeom>
          <a:noFill/>
        </p:spPr>
        <p:txBody>
          <a:bodyPr wrap="square" lIns="0" tIns="0" rIns="0" bIns="0" rtlCol="0">
            <a:noAutofit/>
          </a:bodyPr>
          <a:lstStyle/>
          <a:p>
            <a:pPr algn="l">
              <a:lnSpc>
                <a:spcPct val="110000"/>
              </a:lnSpc>
            </a:pPr>
            <a:r>
              <a:rPr lang="en-US" sz="1167" b="1" dirty="0">
                <a:latin typeface="Abadi" panose="020B0604020104020204" pitchFamily="34" charset="0"/>
                <a:ea typeface="IBM Plex Sans" charset="0"/>
                <a:cs typeface="IBM Plex Sans" charset="0"/>
              </a:rPr>
              <a:t>Applies to web portals used by customers to get information on Medicaid or engage with Medicaid Eligibility:</a:t>
            </a:r>
          </a:p>
          <a:p>
            <a:pPr algn="l">
              <a:lnSpc>
                <a:spcPct val="110000"/>
              </a:lnSpc>
            </a:pPr>
            <a:endParaRPr lang="en-US" sz="1167" b="1" dirty="0">
              <a:latin typeface="Abadi" panose="020B0604020104020204" pitchFamily="34" charset="0"/>
              <a:ea typeface="IBM Plex Sans" charset="0"/>
              <a:cs typeface="IBM Plex Sans" charset="0"/>
            </a:endParaRPr>
          </a:p>
          <a:p>
            <a:pPr marL="238115" indent="-238115">
              <a:lnSpc>
                <a:spcPct val="110000"/>
              </a:lnSpc>
              <a:buFont typeface="Arial" panose="020B0604020202020204" pitchFamily="34" charset="0"/>
              <a:buChar char="•"/>
            </a:pPr>
            <a:r>
              <a:rPr lang="en-US" sz="1167" dirty="0">
                <a:latin typeface="Abadi" panose="020B0604020104020204" pitchFamily="34" charset="0"/>
                <a:ea typeface="IBM Plex Sans" charset="0"/>
                <a:cs typeface="IBM Plex Sans" charset="0"/>
              </a:rPr>
              <a:t>Information only: Interactive web agent pulls from the most recent Medicaid policy to answer questions on specific Medicaid policy.</a:t>
            </a:r>
          </a:p>
          <a:p>
            <a:pPr marL="695315" lvl="1" indent="-238115">
              <a:lnSpc>
                <a:spcPct val="110000"/>
              </a:lnSpc>
              <a:buFont typeface="Arial" panose="020B0604020202020204" pitchFamily="34" charset="0"/>
              <a:buChar char="•"/>
            </a:pPr>
            <a:r>
              <a:rPr lang="en-US" sz="1167" dirty="0">
                <a:latin typeface="Abadi" panose="020B0604020104020204" pitchFamily="34" charset="0"/>
                <a:ea typeface="IBM Plex Sans" charset="0"/>
                <a:cs typeface="IBM Plex Sans" charset="0"/>
              </a:rPr>
              <a:t>Used during anonymous browsing or logged into the application</a:t>
            </a:r>
          </a:p>
          <a:p>
            <a:pPr marL="238115" indent="-238115">
              <a:lnSpc>
                <a:spcPct val="110000"/>
              </a:lnSpc>
              <a:buFont typeface="Arial" panose="020B0604020202020204" pitchFamily="34" charset="0"/>
              <a:buChar char="•"/>
            </a:pPr>
            <a:r>
              <a:rPr lang="en-US" sz="1167" dirty="0">
                <a:latin typeface="Abadi" panose="020B0604020104020204" pitchFamily="34" charset="0"/>
                <a:ea typeface="IBM Plex Sans" charset="0"/>
                <a:cs typeface="IBM Plex Sans" charset="0"/>
              </a:rPr>
              <a:t>Information plus: Interactive web agent uses information gathered during question chat to populate web application if customer proceeds </a:t>
            </a:r>
          </a:p>
          <a:p>
            <a:pPr marL="695315" lvl="1" indent="-238115">
              <a:lnSpc>
                <a:spcPct val="110000"/>
              </a:lnSpc>
              <a:buFont typeface="Arial" panose="020B0604020202020204" pitchFamily="34" charset="0"/>
              <a:buChar char="•"/>
            </a:pPr>
            <a:r>
              <a:rPr lang="en-US" sz="1167" dirty="0">
                <a:latin typeface="Abadi" panose="020B0604020104020204" pitchFamily="34" charset="0"/>
                <a:ea typeface="IBM Plex Sans" charset="0"/>
                <a:cs typeface="IBM Plex Sans" charset="0"/>
              </a:rPr>
              <a:t>Used during completion of the application for help understanding questions, why a question is relevant and how the answer is used to determine benefits</a:t>
            </a:r>
          </a:p>
          <a:p>
            <a:pPr marL="238115" indent="-238115">
              <a:lnSpc>
                <a:spcPct val="110000"/>
              </a:lnSpc>
              <a:buFont typeface="Arial" panose="020B0604020202020204" pitchFamily="34" charset="0"/>
              <a:buChar char="•"/>
            </a:pPr>
            <a:r>
              <a:rPr lang="en-US" sz="1167" dirty="0">
                <a:latin typeface="Abadi" panose="020B0604020104020204" pitchFamily="34" charset="0"/>
                <a:ea typeface="IBM Plex Sans" charset="0"/>
                <a:cs typeface="IBM Plex Sans" charset="0"/>
              </a:rPr>
              <a:t>Decision making: Collects additional information based on programs applied for. Does preliminary screening for Work Supports. If work supports is a requirement:</a:t>
            </a:r>
          </a:p>
          <a:p>
            <a:pPr marL="695315" lvl="1" indent="-238115">
              <a:lnSpc>
                <a:spcPct val="110000"/>
              </a:lnSpc>
              <a:buFont typeface="Arial" panose="020B0604020202020204" pitchFamily="34" charset="0"/>
              <a:buChar char="•"/>
            </a:pPr>
            <a:r>
              <a:rPr lang="en-US" sz="1167" dirty="0">
                <a:latin typeface="Abadi" panose="020B0604020104020204" pitchFamily="34" charset="0"/>
                <a:ea typeface="IBM Plex Sans" charset="0"/>
                <a:cs typeface="IBM Plex Sans" charset="0"/>
              </a:rPr>
              <a:t>Completes Orientation</a:t>
            </a:r>
          </a:p>
          <a:p>
            <a:pPr marL="695315" lvl="1" indent="-238115">
              <a:lnSpc>
                <a:spcPct val="110000"/>
              </a:lnSpc>
              <a:buFont typeface="Arial" panose="020B0604020202020204" pitchFamily="34" charset="0"/>
              <a:buChar char="•"/>
            </a:pPr>
            <a:r>
              <a:rPr lang="en-US" sz="1167" dirty="0">
                <a:latin typeface="Abadi" panose="020B0604020104020204" pitchFamily="34" charset="0"/>
                <a:ea typeface="IBM Plex Sans" charset="0"/>
                <a:cs typeface="IBM Plex Sans" charset="0"/>
              </a:rPr>
              <a:t>API Referral to Work Supports</a:t>
            </a:r>
          </a:p>
          <a:p>
            <a:pPr marL="695315" lvl="1" indent="-238115">
              <a:lnSpc>
                <a:spcPct val="110000"/>
              </a:lnSpc>
              <a:buFont typeface="Arial" panose="020B0604020202020204" pitchFamily="34" charset="0"/>
              <a:buChar char="•"/>
            </a:pPr>
            <a:r>
              <a:rPr lang="en-US" sz="1167" dirty="0">
                <a:latin typeface="Abadi" panose="020B0604020104020204" pitchFamily="34" charset="0"/>
                <a:ea typeface="IBM Plex Sans" charset="0"/>
                <a:cs typeface="IBM Plex Sans" charset="0"/>
              </a:rPr>
              <a:t>Work Supports information to agency</a:t>
            </a:r>
          </a:p>
          <a:p>
            <a:pPr marL="238115" indent="-238115">
              <a:lnSpc>
                <a:spcPct val="110000"/>
              </a:lnSpc>
              <a:buFont typeface="Arial" panose="020B0604020202020204" pitchFamily="34" charset="0"/>
              <a:buChar char="•"/>
            </a:pPr>
            <a:endParaRPr lang="en-US" sz="1167" dirty="0">
              <a:latin typeface="Abadi" panose="020B0604020104020204" pitchFamily="34" charset="0"/>
              <a:ea typeface="IBM Plex Sans" charset="0"/>
              <a:cs typeface="IBM Plex Sans" charset="0"/>
            </a:endParaRPr>
          </a:p>
          <a:p>
            <a:pPr marL="238115" indent="-238115">
              <a:lnSpc>
                <a:spcPct val="110000"/>
              </a:lnSpc>
              <a:buFont typeface="Arial" panose="020B0604020202020204" pitchFamily="34" charset="0"/>
              <a:buChar char="•"/>
            </a:pPr>
            <a:endParaRPr lang="en-US" sz="1167" dirty="0">
              <a:latin typeface="Abadi" panose="020B0604020104020204" pitchFamily="34" charset="0"/>
              <a:ea typeface="IBM Plex Sans" charset="0"/>
              <a:cs typeface="IBM Plex Sans" charset="0"/>
            </a:endParaRPr>
          </a:p>
          <a:p>
            <a:pPr>
              <a:lnSpc>
                <a:spcPct val="110000"/>
              </a:lnSpc>
            </a:pPr>
            <a:r>
              <a:rPr lang="en-US" sz="1167" dirty="0">
                <a:latin typeface="Abadi" panose="020B0604020104020204" pitchFamily="34" charset="0"/>
                <a:ea typeface="IBM Plex Sans" charset="0"/>
                <a:cs typeface="IBM Plex Sans" charset="0"/>
              </a:rPr>
              <a:t> </a:t>
            </a:r>
          </a:p>
          <a:p>
            <a:pPr algn="l">
              <a:lnSpc>
                <a:spcPct val="110000"/>
              </a:lnSpc>
            </a:pPr>
            <a:endParaRPr lang="en-US" sz="1000" dirty="0" err="1">
              <a:latin typeface="Abadi" panose="020B0604020104020204" pitchFamily="34" charset="0"/>
              <a:ea typeface="IBM Plex Sans" charset="0"/>
              <a:cs typeface="IBM Plex Sans" charset="0"/>
            </a:endParaRPr>
          </a:p>
        </p:txBody>
      </p:sp>
      <p:sp>
        <p:nvSpPr>
          <p:cNvPr id="21" name="TextBox 20">
            <a:extLst>
              <a:ext uri="{FF2B5EF4-FFF2-40B4-BE49-F238E27FC236}">
                <a16:creationId xmlns:a16="http://schemas.microsoft.com/office/drawing/2014/main" id="{90AF0E74-56C9-B0BD-8CEB-0804F850C02B}"/>
              </a:ext>
            </a:extLst>
          </p:cNvPr>
          <p:cNvSpPr txBox="1"/>
          <p:nvPr/>
        </p:nvSpPr>
        <p:spPr>
          <a:xfrm>
            <a:off x="9465435" y="684540"/>
            <a:ext cx="2585336" cy="1816101"/>
          </a:xfrm>
          <a:prstGeom prst="rect">
            <a:avLst/>
          </a:prstGeom>
          <a:noFill/>
        </p:spPr>
        <p:txBody>
          <a:bodyPr wrap="square" lIns="0" tIns="0" rIns="0" bIns="0" rtlCol="0">
            <a:noAutofit/>
          </a:bodyPr>
          <a:lstStyle/>
          <a:p>
            <a:pPr algn="l">
              <a:lnSpc>
                <a:spcPct val="110000"/>
              </a:lnSpc>
            </a:pPr>
            <a:r>
              <a:rPr lang="en-US" sz="1167" b="1" dirty="0">
                <a:latin typeface="Abadi" panose="020B0604020104020204" pitchFamily="34" charset="0"/>
                <a:ea typeface="IBM Plex Sans" charset="0"/>
                <a:cs typeface="IBM Plex Sans" charset="0"/>
              </a:rPr>
              <a:t>Used with IVR system to handle first and second level calls:</a:t>
            </a:r>
          </a:p>
          <a:p>
            <a:pPr algn="l">
              <a:lnSpc>
                <a:spcPct val="110000"/>
              </a:lnSpc>
            </a:pPr>
            <a:endParaRPr lang="en-US" sz="1167" b="1" dirty="0">
              <a:latin typeface="Abadi" panose="020B0604020104020204" pitchFamily="34" charset="0"/>
              <a:ea typeface="IBM Plex Sans" charset="0"/>
              <a:cs typeface="IBM Plex Sans" charset="0"/>
            </a:endParaRPr>
          </a:p>
          <a:p>
            <a:pPr marL="238115" indent="-238115">
              <a:lnSpc>
                <a:spcPct val="110000"/>
              </a:lnSpc>
              <a:buFont typeface="Arial" panose="020B0604020202020204" pitchFamily="34" charset="0"/>
              <a:buChar char="•"/>
            </a:pPr>
            <a:r>
              <a:rPr lang="en-US" sz="1167" dirty="0">
                <a:latin typeface="Abadi" panose="020B0604020104020204" pitchFamily="34" charset="0"/>
                <a:ea typeface="IBM Plex Sans" charset="0"/>
                <a:cs typeface="IBM Plex Sans" charset="0"/>
              </a:rPr>
              <a:t>Information only: Interactive web agent pulls from the most recent Medicaid policy to answer questions on specific Medicaid policy.</a:t>
            </a:r>
          </a:p>
          <a:p>
            <a:pPr marL="695315" lvl="1" indent="-238115">
              <a:lnSpc>
                <a:spcPct val="110000"/>
              </a:lnSpc>
              <a:buFont typeface="Arial" panose="020B0604020202020204" pitchFamily="34" charset="0"/>
              <a:buChar char="•"/>
            </a:pPr>
            <a:r>
              <a:rPr lang="en-US" sz="1167" dirty="0">
                <a:latin typeface="Abadi" panose="020B0604020104020204" pitchFamily="34" charset="0"/>
                <a:ea typeface="IBM Plex Sans" charset="0"/>
                <a:cs typeface="IBM Plex Sans" charset="0"/>
              </a:rPr>
              <a:t>Screens customers calling about policy information or information provided by API</a:t>
            </a:r>
          </a:p>
          <a:p>
            <a:pPr marL="238115" indent="-238115">
              <a:lnSpc>
                <a:spcPct val="110000"/>
              </a:lnSpc>
              <a:buFont typeface="Arial" panose="020B0604020202020204" pitchFamily="34" charset="0"/>
              <a:buChar char="•"/>
            </a:pPr>
            <a:r>
              <a:rPr lang="en-US" sz="1167" dirty="0">
                <a:latin typeface="Abadi" panose="020B0604020104020204" pitchFamily="34" charset="0"/>
                <a:ea typeface="IBM Plex Sans" charset="0"/>
                <a:cs typeface="IBM Plex Sans" charset="0"/>
              </a:rPr>
              <a:t>Information plus: Interactive voice agent uses information gathered during conversation to make updates to a case, like entering a new address. Updates conveyed back to the Agency Portal by API.</a:t>
            </a:r>
          </a:p>
          <a:p>
            <a:pPr marL="695315" lvl="1" indent="-238115">
              <a:lnSpc>
                <a:spcPct val="110000"/>
              </a:lnSpc>
              <a:buFont typeface="Arial" panose="020B0604020202020204" pitchFamily="34" charset="0"/>
              <a:buChar char="•"/>
            </a:pPr>
            <a:r>
              <a:rPr lang="en-US" sz="1167" dirty="0">
                <a:latin typeface="Abadi" panose="020B0604020104020204" pitchFamily="34" charset="0"/>
                <a:ea typeface="IBM Plex Sans" charset="0"/>
                <a:cs typeface="IBM Plex Sans" charset="0"/>
              </a:rPr>
              <a:t>Provide help understanding application and renewal questions. </a:t>
            </a:r>
          </a:p>
          <a:p>
            <a:pPr marL="238115" indent="-238115">
              <a:lnSpc>
                <a:spcPct val="110000"/>
              </a:lnSpc>
              <a:buFont typeface="Arial" panose="020B0604020202020204" pitchFamily="34" charset="0"/>
              <a:buChar char="•"/>
            </a:pPr>
            <a:r>
              <a:rPr lang="en-US" sz="1167" dirty="0">
                <a:latin typeface="Abadi" panose="020B0604020104020204" pitchFamily="34" charset="0"/>
                <a:ea typeface="IBM Plex Sans" charset="0"/>
                <a:cs typeface="IBM Plex Sans" charset="0"/>
              </a:rPr>
              <a:t>Update: Collects additional information based on data discrepancies. Does preliminary screening for Work Supports. If work supports is a requirement:</a:t>
            </a:r>
          </a:p>
          <a:p>
            <a:pPr marL="695315" lvl="1" indent="-238115">
              <a:lnSpc>
                <a:spcPct val="110000"/>
              </a:lnSpc>
              <a:buFont typeface="Arial" panose="020B0604020202020204" pitchFamily="34" charset="0"/>
              <a:buChar char="•"/>
            </a:pPr>
            <a:r>
              <a:rPr lang="en-US" sz="1167" dirty="0">
                <a:latin typeface="Abadi" panose="020B0604020104020204" pitchFamily="34" charset="0"/>
                <a:ea typeface="IBM Plex Sans" charset="0"/>
                <a:cs typeface="IBM Plex Sans" charset="0"/>
              </a:rPr>
              <a:t>Completes Orientation</a:t>
            </a:r>
          </a:p>
          <a:p>
            <a:pPr marL="695315" lvl="1" indent="-238115">
              <a:lnSpc>
                <a:spcPct val="110000"/>
              </a:lnSpc>
              <a:buFont typeface="Arial" panose="020B0604020202020204" pitchFamily="34" charset="0"/>
              <a:buChar char="•"/>
            </a:pPr>
            <a:r>
              <a:rPr lang="en-US" sz="1167" dirty="0">
                <a:latin typeface="Abadi" panose="020B0604020104020204" pitchFamily="34" charset="0"/>
                <a:ea typeface="IBM Plex Sans" charset="0"/>
                <a:cs typeface="IBM Plex Sans" charset="0"/>
              </a:rPr>
              <a:t>API Referral to Work Supports</a:t>
            </a:r>
          </a:p>
          <a:p>
            <a:pPr marL="695315" lvl="1" indent="-238115">
              <a:lnSpc>
                <a:spcPct val="110000"/>
              </a:lnSpc>
              <a:buFont typeface="Arial" panose="020B0604020202020204" pitchFamily="34" charset="0"/>
              <a:buChar char="•"/>
            </a:pPr>
            <a:r>
              <a:rPr lang="en-US" sz="1167" dirty="0">
                <a:latin typeface="Abadi" panose="020B0604020104020204" pitchFamily="34" charset="0"/>
                <a:ea typeface="IBM Plex Sans" charset="0"/>
                <a:cs typeface="IBM Plex Sans" charset="0"/>
              </a:rPr>
              <a:t>Work Supports information to agency</a:t>
            </a:r>
          </a:p>
          <a:p>
            <a:pPr algn="l">
              <a:lnSpc>
                <a:spcPct val="110000"/>
              </a:lnSpc>
            </a:pPr>
            <a:endParaRPr lang="en-US" sz="1000" dirty="0" err="1">
              <a:latin typeface="Abadi" panose="020B0604020104020204" pitchFamily="34" charset="0"/>
              <a:ea typeface="IBM Plex Sans" charset="0"/>
              <a:cs typeface="IBM Plex Sans" charset="0"/>
            </a:endParaRPr>
          </a:p>
        </p:txBody>
      </p:sp>
      <p:sp>
        <p:nvSpPr>
          <p:cNvPr id="3" name="TextBox 2">
            <a:extLst>
              <a:ext uri="{FF2B5EF4-FFF2-40B4-BE49-F238E27FC236}">
                <a16:creationId xmlns:a16="http://schemas.microsoft.com/office/drawing/2014/main" id="{DF4E6E54-DD3A-4964-27E7-66022576D6F5}"/>
              </a:ext>
            </a:extLst>
          </p:cNvPr>
          <p:cNvSpPr txBox="1"/>
          <p:nvPr/>
        </p:nvSpPr>
        <p:spPr>
          <a:xfrm>
            <a:off x="141228" y="323841"/>
            <a:ext cx="2803209" cy="1411650"/>
          </a:xfrm>
          <a:prstGeom prst="rect">
            <a:avLst/>
          </a:prstGeom>
          <a:noFill/>
          <a:ln>
            <a:solidFill>
              <a:srgbClr val="F4F4F4"/>
            </a:solidFill>
          </a:ln>
        </p:spPr>
        <p:txBody>
          <a:bodyPr wrap="square" lIns="0" tIns="0" rIns="0" bIns="0" rtlCol="0">
            <a:noAutofit/>
          </a:bodyPr>
          <a:lstStyle/>
          <a:p>
            <a:pPr>
              <a:lnSpc>
                <a:spcPct val="110000"/>
              </a:lnSpc>
              <a:spcBef>
                <a:spcPts val="1500"/>
              </a:spcBef>
            </a:pPr>
            <a:r>
              <a:rPr lang="en-US" sz="1667" b="1" dirty="0">
                <a:effectLst>
                  <a:outerShdw blurRad="38100" dist="38100" dir="2700000" algn="tl">
                    <a:srgbClr val="000000">
                      <a:alpha val="43137"/>
                    </a:srgbClr>
                  </a:outerShdw>
                </a:effectLst>
                <a:ea typeface="IBM Plex Sans" charset="0"/>
                <a:cs typeface="IBM Plex Sans" charset="0"/>
              </a:rPr>
              <a:t>Overview OMNI Channel Agent</a:t>
            </a:r>
          </a:p>
          <a:p>
            <a:pPr>
              <a:lnSpc>
                <a:spcPct val="110000"/>
              </a:lnSpc>
              <a:spcBef>
                <a:spcPts val="1500"/>
              </a:spcBef>
            </a:pPr>
            <a:r>
              <a:rPr lang="en-US" sz="1667" b="1" dirty="0">
                <a:effectLst>
                  <a:outerShdw blurRad="38100" dist="38100" dir="2700000" algn="tl">
                    <a:srgbClr val="000000">
                      <a:alpha val="43137"/>
                    </a:srgbClr>
                  </a:outerShdw>
                </a:effectLst>
                <a:ea typeface="IBM Plex Sans" charset="0"/>
                <a:cs typeface="IBM Plex Sans" charset="0"/>
              </a:rPr>
              <a:t>Focus: Work Supports </a:t>
            </a:r>
          </a:p>
          <a:p>
            <a:pPr>
              <a:lnSpc>
                <a:spcPct val="110000"/>
              </a:lnSpc>
              <a:spcBef>
                <a:spcPts val="1500"/>
              </a:spcBef>
            </a:pPr>
            <a:r>
              <a:rPr lang="en-US" sz="1667" b="1" dirty="0">
                <a:effectLst>
                  <a:outerShdw blurRad="38100" dist="38100" dir="2700000" algn="tl">
                    <a:srgbClr val="000000">
                      <a:alpha val="43137"/>
                    </a:srgbClr>
                  </a:outerShdw>
                </a:effectLst>
                <a:ea typeface="IBM Plex Sans" charset="0"/>
                <a:cs typeface="IBM Plex Sans" charset="0"/>
              </a:rPr>
              <a:t>Medicaid Agency</a:t>
            </a:r>
          </a:p>
        </p:txBody>
      </p:sp>
      <p:sp>
        <p:nvSpPr>
          <p:cNvPr id="5" name="AutoShape 2" descr="Thumbnail Image integrated eligibility programs">
            <a:extLst>
              <a:ext uri="{FF2B5EF4-FFF2-40B4-BE49-F238E27FC236}">
                <a16:creationId xmlns:a16="http://schemas.microsoft.com/office/drawing/2014/main" id="{5C5748CF-D82E-6732-43A8-CD12D7998BD1}"/>
              </a:ext>
            </a:extLst>
          </p:cNvPr>
          <p:cNvSpPr>
            <a:spLocks noChangeAspect="1" noChangeArrowheads="1"/>
          </p:cNvSpPr>
          <p:nvPr/>
        </p:nvSpPr>
        <p:spPr bwMode="auto">
          <a:xfrm>
            <a:off x="5969000" y="3302000"/>
            <a:ext cx="254000" cy="254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endParaRPr lang="en-US" sz="1500"/>
          </a:p>
        </p:txBody>
      </p:sp>
      <p:sp>
        <p:nvSpPr>
          <p:cNvPr id="54" name="Oval 53">
            <a:extLst>
              <a:ext uri="{FF2B5EF4-FFF2-40B4-BE49-F238E27FC236}">
                <a16:creationId xmlns:a16="http://schemas.microsoft.com/office/drawing/2014/main" id="{294CCC88-4253-63C5-ADB0-9BBF1937DB10}"/>
              </a:ext>
            </a:extLst>
          </p:cNvPr>
          <p:cNvSpPr/>
          <p:nvPr/>
        </p:nvSpPr>
        <p:spPr>
          <a:xfrm>
            <a:off x="422787" y="2281084"/>
            <a:ext cx="1976284" cy="16714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Thomas: What is the difference in cost if we use this for work supports or for all of IE?</a:t>
            </a:r>
          </a:p>
        </p:txBody>
      </p:sp>
      <p:sp>
        <p:nvSpPr>
          <p:cNvPr id="56" name="TextBox 55">
            <a:extLst>
              <a:ext uri="{FF2B5EF4-FFF2-40B4-BE49-F238E27FC236}">
                <a16:creationId xmlns:a16="http://schemas.microsoft.com/office/drawing/2014/main" id="{338A88D7-A37C-5B08-8B60-4542FA1591AE}"/>
              </a:ext>
            </a:extLst>
          </p:cNvPr>
          <p:cNvSpPr txBox="1"/>
          <p:nvPr/>
        </p:nvSpPr>
        <p:spPr>
          <a:xfrm>
            <a:off x="141228" y="4300990"/>
            <a:ext cx="2803209" cy="1411650"/>
          </a:xfrm>
          <a:prstGeom prst="rect">
            <a:avLst/>
          </a:prstGeom>
          <a:noFill/>
          <a:ln>
            <a:solidFill>
              <a:srgbClr val="F4F4F4"/>
            </a:solidFill>
          </a:ln>
        </p:spPr>
        <p:txBody>
          <a:bodyPr wrap="square" lIns="0" tIns="0" rIns="0" bIns="0" rtlCol="0">
            <a:noAutofit/>
          </a:bodyPr>
          <a:lstStyle/>
          <a:p>
            <a:pPr>
              <a:lnSpc>
                <a:spcPct val="110000"/>
              </a:lnSpc>
              <a:spcBef>
                <a:spcPts val="1500"/>
              </a:spcBef>
            </a:pPr>
            <a:r>
              <a:rPr lang="en-US" sz="1667" b="1" dirty="0">
                <a:effectLst>
                  <a:outerShdw blurRad="38100" dist="38100" dir="2700000" algn="tl">
                    <a:srgbClr val="000000">
                      <a:alpha val="43137"/>
                    </a:srgbClr>
                  </a:outerShdw>
                </a:effectLst>
                <a:ea typeface="IBM Plex Sans" charset="0"/>
                <a:cs typeface="IBM Plex Sans" charset="0"/>
              </a:rPr>
              <a:t>Recommendation: Combine Call Center Numbers for Eligibility Programs</a:t>
            </a:r>
          </a:p>
        </p:txBody>
      </p:sp>
    </p:spTree>
    <p:extLst>
      <p:ext uri="{BB962C8B-B14F-4D97-AF65-F5344CB8AC3E}">
        <p14:creationId xmlns:p14="http://schemas.microsoft.com/office/powerpoint/2010/main" val="897508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9F500A-F48D-8C01-C068-48521DE060AA}"/>
            </a:ext>
          </a:extLst>
        </p:cNvPr>
        <p:cNvGrpSpPr/>
        <p:nvPr/>
      </p:nvGrpSpPr>
      <p:grpSpPr>
        <a:xfrm>
          <a:off x="0" y="0"/>
          <a:ext cx="0" cy="0"/>
          <a:chOff x="0" y="0"/>
          <a:chExt cx="0" cy="0"/>
        </a:xfrm>
      </p:grpSpPr>
      <p:pic>
        <p:nvPicPr>
          <p:cNvPr id="33" name="Graphic 32">
            <a:extLst>
              <a:ext uri="{FF2B5EF4-FFF2-40B4-BE49-F238E27FC236}">
                <a16:creationId xmlns:a16="http://schemas.microsoft.com/office/drawing/2014/main" id="{ADDC7655-8334-9D8D-CC7F-A34A22CB88E8}"/>
              </a:ext>
            </a:extLst>
          </p:cNvPr>
          <p:cNvPicPr>
            <a:picLocks noChangeAspect="1"/>
          </p:cNvPicPr>
          <p:nvPr/>
        </p:nvPicPr>
        <p:blipFill>
          <a:blip r:embed="rId3">
            <a:alphaModFix amt="48000"/>
            <a:extLst>
              <a:ext uri="{96DAC541-7B7A-43D3-8B79-37D633B846F1}">
                <asvg:svgBlip xmlns:asvg="http://schemas.microsoft.com/office/drawing/2016/SVG/main" r:embed="rId4"/>
              </a:ext>
            </a:extLst>
          </a:blip>
          <a:stretch>
            <a:fillRect/>
          </a:stretch>
        </p:blipFill>
        <p:spPr>
          <a:xfrm flipV="1">
            <a:off x="0" y="9112"/>
            <a:ext cx="12291493" cy="6687741"/>
          </a:xfrm>
          <a:prstGeom prst="rect">
            <a:avLst/>
          </a:prstGeom>
        </p:spPr>
      </p:pic>
      <p:cxnSp>
        <p:nvCxnSpPr>
          <p:cNvPr id="6" name="Straight Connector 5">
            <a:extLst>
              <a:ext uri="{FF2B5EF4-FFF2-40B4-BE49-F238E27FC236}">
                <a16:creationId xmlns:a16="http://schemas.microsoft.com/office/drawing/2014/main" id="{5F9DD0B1-1478-324D-2668-8A45BDB9ED5A}"/>
              </a:ext>
            </a:extLst>
          </p:cNvPr>
          <p:cNvCxnSpPr>
            <a:cxnSpLocks/>
          </p:cNvCxnSpPr>
          <p:nvPr/>
        </p:nvCxnSpPr>
        <p:spPr bwMode="auto">
          <a:xfrm rot="16200000" flipV="1">
            <a:off x="7689600" y="-4170085"/>
            <a:ext cx="2975" cy="8572500"/>
          </a:xfrm>
          <a:prstGeom prst="line">
            <a:avLst/>
          </a:prstGeom>
          <a:ln w="9144">
            <a:solidFill>
              <a:schemeClr val="tx1"/>
            </a:solidFill>
            <a:headEnd type="arrow"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Oval 12">
            <a:extLst>
              <a:ext uri="{FF2B5EF4-FFF2-40B4-BE49-F238E27FC236}">
                <a16:creationId xmlns:a16="http://schemas.microsoft.com/office/drawing/2014/main" id="{F64342C7-392C-172E-DBDB-7B307BE1FED9}"/>
              </a:ext>
            </a:extLst>
          </p:cNvPr>
          <p:cNvSpPr>
            <a:spLocks noChangeAspect="1"/>
          </p:cNvSpPr>
          <p:nvPr/>
        </p:nvSpPr>
        <p:spPr bwMode="auto">
          <a:xfrm>
            <a:off x="3185160" y="260579"/>
            <a:ext cx="106680" cy="106680"/>
          </a:xfrm>
          <a:prstGeom prst="ellipse">
            <a:avLst/>
          </a:prstGeom>
          <a:solidFill>
            <a:schemeClr val="tx1"/>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76200" tIns="76200" rIns="76200" bIns="76200" numCol="1" rtlCol="0" anchor="t" anchorCtr="0" compatLnSpc="1">
            <a:prstTxWarp prst="textNoShape">
              <a:avLst/>
            </a:prstTxWarp>
          </a:bodyPr>
          <a:lstStyle/>
          <a:p>
            <a:pPr defTabSz="761970" fontAlgn="base">
              <a:spcBef>
                <a:spcPct val="0"/>
              </a:spcBef>
              <a:spcAft>
                <a:spcPct val="0"/>
              </a:spcAft>
            </a:pPr>
            <a:endParaRPr lang="en-US" sz="1167">
              <a:solidFill>
                <a:schemeClr val="bg1"/>
              </a:solidFill>
            </a:endParaRPr>
          </a:p>
        </p:txBody>
      </p:sp>
      <p:grpSp>
        <p:nvGrpSpPr>
          <p:cNvPr id="39" name="Group 38">
            <a:extLst>
              <a:ext uri="{FF2B5EF4-FFF2-40B4-BE49-F238E27FC236}">
                <a16:creationId xmlns:a16="http://schemas.microsoft.com/office/drawing/2014/main" id="{A3CF6A57-E460-03FC-8AC7-9EA480283F41}"/>
              </a:ext>
            </a:extLst>
          </p:cNvPr>
          <p:cNvGrpSpPr/>
          <p:nvPr/>
        </p:nvGrpSpPr>
        <p:grpSpPr>
          <a:xfrm>
            <a:off x="3392931" y="184822"/>
            <a:ext cx="4221946" cy="399165"/>
            <a:chOff x="9516824" y="1122347"/>
            <a:chExt cx="3200400" cy="685800"/>
          </a:xfrm>
        </p:grpSpPr>
        <p:sp>
          <p:nvSpPr>
            <p:cNvPr id="43" name="Rounded Rectangle 42">
              <a:extLst>
                <a:ext uri="{FF2B5EF4-FFF2-40B4-BE49-F238E27FC236}">
                  <a16:creationId xmlns:a16="http://schemas.microsoft.com/office/drawing/2014/main" id="{55DF6CCB-FF30-72D5-F14F-40764E7C9E1E}"/>
                </a:ext>
              </a:extLst>
            </p:cNvPr>
            <p:cNvSpPr/>
            <p:nvPr/>
          </p:nvSpPr>
          <p:spPr bwMode="auto">
            <a:xfrm>
              <a:off x="9516824" y="1122347"/>
              <a:ext cx="3200400" cy="685800"/>
            </a:xfrm>
            <a:prstGeom prst="roundRect">
              <a:avLst>
                <a:gd name="adj" fmla="val 4422"/>
              </a:avLst>
            </a:prstGeom>
            <a:gradFill>
              <a:gsLst>
                <a:gs pos="0">
                  <a:schemeClr val="bg1">
                    <a:alpha val="80000"/>
                  </a:schemeClr>
                </a:gs>
                <a:gs pos="100000">
                  <a:schemeClr val="bg1">
                    <a:alpha val="50151"/>
                  </a:schemeClr>
                </a:gs>
              </a:gsLst>
              <a:lin ang="5400000" scaled="0"/>
            </a:gradFill>
            <a:ln w="3175">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76200" tIns="76200" rIns="76200" bIns="76200" numCol="1" rtlCol="0" anchor="t" anchorCtr="0" compatLnSpc="1">
              <a:prstTxWarp prst="textNoShape">
                <a:avLst/>
              </a:prstTxWarp>
            </a:bodyPr>
            <a:lstStyle/>
            <a:p>
              <a:pPr defTabSz="761970" fontAlgn="base">
                <a:spcBef>
                  <a:spcPct val="0"/>
                </a:spcBef>
                <a:spcAft>
                  <a:spcPct val="0"/>
                </a:spcAft>
              </a:pPr>
              <a:endParaRPr lang="en-US" sz="1167">
                <a:solidFill>
                  <a:schemeClr val="bg1"/>
                </a:solidFill>
              </a:endParaRPr>
            </a:p>
          </p:txBody>
        </p:sp>
        <p:sp>
          <p:nvSpPr>
            <p:cNvPr id="41" name="Content Placeholder 3">
              <a:extLst>
                <a:ext uri="{FF2B5EF4-FFF2-40B4-BE49-F238E27FC236}">
                  <a16:creationId xmlns:a16="http://schemas.microsoft.com/office/drawing/2014/main" id="{536585B9-9CA7-5ED8-00FE-C89E22E69DE4}"/>
                </a:ext>
              </a:extLst>
            </p:cNvPr>
            <p:cNvSpPr txBox="1">
              <a:spLocks/>
            </p:cNvSpPr>
            <p:nvPr/>
          </p:nvSpPr>
          <p:spPr>
            <a:xfrm>
              <a:off x="9531111" y="1200285"/>
              <a:ext cx="2902908" cy="322159"/>
            </a:xfrm>
            <a:prstGeom prst="rect">
              <a:avLst/>
            </a:prstGeom>
          </p:spPr>
          <p:txBody>
            <a:bodyPr lIns="91440" tIns="0"/>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defTabSz="761970">
                <a:lnSpc>
                  <a:spcPct val="106000"/>
                </a:lnSpc>
                <a:spcBef>
                  <a:spcPts val="1000"/>
                </a:spcBef>
              </a:pPr>
              <a:r>
                <a:rPr lang="en-US" sz="1250" kern="0" dirty="0">
                  <a:uFill>
                    <a:solidFill>
                      <a:srgbClr val="000000"/>
                    </a:solidFill>
                  </a:uFill>
                  <a:latin typeface="IBM Plex Sans Medm" panose="020B0503050203000203" pitchFamily="34" charset="0"/>
                  <a:ea typeface="HelvNeue Medium for IBM" charset="0"/>
                  <a:cs typeface="Arial"/>
                  <a:sym typeface="Helvetica"/>
                </a:rPr>
                <a:t>Voice Agent Scripting</a:t>
              </a:r>
              <a:endParaRPr lang="en-US" sz="1250" kern="0" dirty="0">
                <a:uFill>
                  <a:solidFill>
                    <a:srgbClr val="000000"/>
                  </a:solidFill>
                </a:uFill>
                <a:ea typeface="HelvNeue Medium for IBM" charset="0"/>
                <a:cs typeface="Arial"/>
                <a:sym typeface="Helvetica"/>
              </a:endParaRPr>
            </a:p>
            <a:p>
              <a:pPr defTabSz="761970">
                <a:lnSpc>
                  <a:spcPct val="106000"/>
                </a:lnSpc>
                <a:spcBef>
                  <a:spcPts val="1000"/>
                </a:spcBef>
              </a:pPr>
              <a:br>
                <a:rPr lang="en-US" sz="1000" kern="0" dirty="0">
                  <a:latin typeface="IBM Plex Sans Medm" panose="020B0503050203000203" pitchFamily="34" charset="0"/>
                </a:rPr>
              </a:br>
              <a:endParaRPr lang="en-US" sz="1000" kern="0" dirty="0"/>
            </a:p>
          </p:txBody>
        </p:sp>
      </p:grpSp>
      <p:cxnSp>
        <p:nvCxnSpPr>
          <p:cNvPr id="8" name="Straight Arrow Connector 7">
            <a:extLst>
              <a:ext uri="{FF2B5EF4-FFF2-40B4-BE49-F238E27FC236}">
                <a16:creationId xmlns:a16="http://schemas.microsoft.com/office/drawing/2014/main" id="{BCC076AC-3F9A-944D-7662-3383E832AEDD}"/>
              </a:ext>
            </a:extLst>
          </p:cNvPr>
          <p:cNvCxnSpPr/>
          <p:nvPr/>
        </p:nvCxnSpPr>
        <p:spPr bwMode="auto">
          <a:xfrm>
            <a:off x="3238500" y="5588000"/>
            <a:ext cx="8610600" cy="0"/>
          </a:xfrm>
          <a:prstGeom prst="straightConnector1">
            <a:avLst/>
          </a:prstGeom>
          <a:ln w="6350">
            <a:solidFill>
              <a:srgbClr val="CDE3F5"/>
            </a:solidFill>
            <a:headEnd type="none" w="med" len="med"/>
            <a:tailEnd type="none"/>
          </a:ln>
          <a:effectLst/>
        </p:spPr>
        <p:style>
          <a:lnRef idx="1">
            <a:schemeClr val="dk1"/>
          </a:lnRef>
          <a:fillRef idx="0">
            <a:schemeClr val="dk1"/>
          </a:fillRef>
          <a:effectRef idx="0">
            <a:schemeClr val="dk1"/>
          </a:effectRef>
          <a:fontRef idx="minor">
            <a:schemeClr val="tx1"/>
          </a:fontRef>
        </p:style>
      </p:cxnSp>
      <p:sp>
        <p:nvSpPr>
          <p:cNvPr id="11" name="Pentagon 10">
            <a:hlinkClick r:id="" action="ppaction://noaction"/>
            <a:extLst>
              <a:ext uri="{FF2B5EF4-FFF2-40B4-BE49-F238E27FC236}">
                <a16:creationId xmlns:a16="http://schemas.microsoft.com/office/drawing/2014/main" id="{2F29A6EB-4F90-DDB8-D245-48A2933B7C4F}"/>
              </a:ext>
            </a:extLst>
          </p:cNvPr>
          <p:cNvSpPr/>
          <p:nvPr/>
        </p:nvSpPr>
        <p:spPr bwMode="auto">
          <a:xfrm rot="16200000">
            <a:off x="2747975" y="6618628"/>
            <a:ext cx="112372" cy="112372"/>
          </a:xfrm>
          <a:prstGeom prst="homePlate">
            <a:avLst/>
          </a:prstGeom>
          <a:noFill/>
          <a:ln w="9525">
            <a:solidFill>
              <a:schemeClr val="bg1">
                <a:lumMod val="50000"/>
              </a:schemeClr>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76200" tIns="76200" rIns="76200" bIns="76200" numCol="1" rtlCol="0" anchor="t" anchorCtr="0" compatLnSpc="1">
            <a:prstTxWarp prst="textNoShape">
              <a:avLst/>
            </a:prstTxWarp>
          </a:bodyPr>
          <a:lstStyle/>
          <a:p>
            <a:pPr defTabSz="761970" fontAlgn="base">
              <a:spcBef>
                <a:spcPct val="0"/>
              </a:spcBef>
              <a:spcAft>
                <a:spcPct val="0"/>
              </a:spcAft>
            </a:pPr>
            <a:endParaRPr lang="en-US" sz="1167">
              <a:solidFill>
                <a:schemeClr val="bg1"/>
              </a:solidFill>
            </a:endParaRPr>
          </a:p>
        </p:txBody>
      </p:sp>
      <p:sp>
        <p:nvSpPr>
          <p:cNvPr id="3" name="TextBox 2">
            <a:extLst>
              <a:ext uri="{FF2B5EF4-FFF2-40B4-BE49-F238E27FC236}">
                <a16:creationId xmlns:a16="http://schemas.microsoft.com/office/drawing/2014/main" id="{4052763F-C09D-4D09-EF3E-514E6F3481FF}"/>
              </a:ext>
            </a:extLst>
          </p:cNvPr>
          <p:cNvSpPr txBox="1"/>
          <p:nvPr/>
        </p:nvSpPr>
        <p:spPr>
          <a:xfrm>
            <a:off x="141228" y="323841"/>
            <a:ext cx="2803209" cy="1411650"/>
          </a:xfrm>
          <a:prstGeom prst="rect">
            <a:avLst/>
          </a:prstGeom>
          <a:noFill/>
          <a:ln>
            <a:solidFill>
              <a:srgbClr val="F4F4F4"/>
            </a:solidFill>
          </a:ln>
        </p:spPr>
        <p:txBody>
          <a:bodyPr wrap="square" lIns="0" tIns="0" rIns="0" bIns="0" rtlCol="0">
            <a:noAutofit/>
          </a:bodyPr>
          <a:lstStyle/>
          <a:p>
            <a:pPr>
              <a:lnSpc>
                <a:spcPct val="110000"/>
              </a:lnSpc>
              <a:spcBef>
                <a:spcPts val="1500"/>
              </a:spcBef>
            </a:pPr>
            <a:r>
              <a:rPr lang="en-US" sz="1667" b="1" dirty="0">
                <a:effectLst>
                  <a:outerShdw blurRad="38100" dist="38100" dir="2700000" algn="tl">
                    <a:srgbClr val="000000">
                      <a:alpha val="43137"/>
                    </a:srgbClr>
                  </a:outerShdw>
                </a:effectLst>
                <a:ea typeface="IBM Plex Sans" charset="0"/>
                <a:cs typeface="IBM Plex Sans" charset="0"/>
              </a:rPr>
              <a:t>Script: Voice Agent</a:t>
            </a:r>
          </a:p>
          <a:p>
            <a:pPr>
              <a:lnSpc>
                <a:spcPct val="110000"/>
              </a:lnSpc>
              <a:spcBef>
                <a:spcPts val="1500"/>
              </a:spcBef>
            </a:pPr>
            <a:r>
              <a:rPr lang="en-US" sz="1667" b="1" dirty="0">
                <a:effectLst>
                  <a:outerShdw blurRad="38100" dist="38100" dir="2700000" algn="tl">
                    <a:srgbClr val="000000">
                      <a:alpha val="43137"/>
                    </a:srgbClr>
                  </a:outerShdw>
                </a:effectLst>
                <a:ea typeface="IBM Plex Sans" charset="0"/>
                <a:cs typeface="IBM Plex Sans" charset="0"/>
              </a:rPr>
              <a:t>Focus: Work Supports </a:t>
            </a:r>
          </a:p>
          <a:p>
            <a:pPr>
              <a:lnSpc>
                <a:spcPct val="110000"/>
              </a:lnSpc>
              <a:spcBef>
                <a:spcPts val="1500"/>
              </a:spcBef>
            </a:pPr>
            <a:r>
              <a:rPr lang="en-US" sz="1667" b="1" dirty="0">
                <a:effectLst>
                  <a:outerShdw blurRad="38100" dist="38100" dir="2700000" algn="tl">
                    <a:srgbClr val="000000">
                      <a:alpha val="43137"/>
                    </a:srgbClr>
                  </a:outerShdw>
                </a:effectLst>
                <a:ea typeface="IBM Plex Sans" charset="0"/>
                <a:cs typeface="IBM Plex Sans" charset="0"/>
              </a:rPr>
              <a:t>Medicaid Agency</a:t>
            </a:r>
          </a:p>
        </p:txBody>
      </p:sp>
      <p:sp>
        <p:nvSpPr>
          <p:cNvPr id="5" name="AutoShape 2" descr="Thumbnail Image integrated eligibility programs">
            <a:extLst>
              <a:ext uri="{FF2B5EF4-FFF2-40B4-BE49-F238E27FC236}">
                <a16:creationId xmlns:a16="http://schemas.microsoft.com/office/drawing/2014/main" id="{4EDA74B5-64FB-D34E-CF3F-AE7BEF3D1B03}"/>
              </a:ext>
            </a:extLst>
          </p:cNvPr>
          <p:cNvSpPr>
            <a:spLocks noChangeAspect="1" noChangeArrowheads="1"/>
          </p:cNvSpPr>
          <p:nvPr/>
        </p:nvSpPr>
        <p:spPr bwMode="auto">
          <a:xfrm>
            <a:off x="5969000" y="3302000"/>
            <a:ext cx="254000" cy="254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endParaRPr lang="en-US" sz="1500"/>
          </a:p>
        </p:txBody>
      </p:sp>
      <p:pic>
        <p:nvPicPr>
          <p:cNvPr id="4" name="Picture 3">
            <a:extLst>
              <a:ext uri="{FF2B5EF4-FFF2-40B4-BE49-F238E27FC236}">
                <a16:creationId xmlns:a16="http://schemas.microsoft.com/office/drawing/2014/main" id="{79AC6981-8042-0F82-38DD-C4EBDCF05F94}"/>
              </a:ext>
            </a:extLst>
          </p:cNvPr>
          <p:cNvPicPr>
            <a:picLocks noChangeAspect="1"/>
          </p:cNvPicPr>
          <p:nvPr/>
        </p:nvPicPr>
        <p:blipFill>
          <a:blip r:embed="rId5"/>
          <a:stretch>
            <a:fillRect/>
          </a:stretch>
        </p:blipFill>
        <p:spPr>
          <a:xfrm>
            <a:off x="3404836" y="759696"/>
            <a:ext cx="6566477" cy="5543707"/>
          </a:xfrm>
          <a:prstGeom prst="rect">
            <a:avLst/>
          </a:prstGeom>
        </p:spPr>
      </p:pic>
    </p:spTree>
    <p:extLst>
      <p:ext uri="{BB962C8B-B14F-4D97-AF65-F5344CB8AC3E}">
        <p14:creationId xmlns:p14="http://schemas.microsoft.com/office/powerpoint/2010/main" val="2342095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E01663-8D4F-987E-2D97-16129FE47082}"/>
            </a:ext>
          </a:extLst>
        </p:cNvPr>
        <p:cNvGrpSpPr/>
        <p:nvPr/>
      </p:nvGrpSpPr>
      <p:grpSpPr>
        <a:xfrm>
          <a:off x="0" y="0"/>
          <a:ext cx="0" cy="0"/>
          <a:chOff x="0" y="0"/>
          <a:chExt cx="0" cy="0"/>
        </a:xfrm>
      </p:grpSpPr>
      <p:pic>
        <p:nvPicPr>
          <p:cNvPr id="33" name="Graphic 32">
            <a:extLst>
              <a:ext uri="{FF2B5EF4-FFF2-40B4-BE49-F238E27FC236}">
                <a16:creationId xmlns:a16="http://schemas.microsoft.com/office/drawing/2014/main" id="{9FE9F039-04D7-D16B-0A5F-8A1D0AEFE645}"/>
              </a:ext>
            </a:extLst>
          </p:cNvPr>
          <p:cNvPicPr>
            <a:picLocks noChangeAspect="1"/>
          </p:cNvPicPr>
          <p:nvPr/>
        </p:nvPicPr>
        <p:blipFill>
          <a:blip r:embed="rId3">
            <a:alphaModFix amt="48000"/>
            <a:extLst>
              <a:ext uri="{96DAC541-7B7A-43D3-8B79-37D633B846F1}">
                <asvg:svgBlip xmlns:asvg="http://schemas.microsoft.com/office/drawing/2016/SVG/main" r:embed="rId4"/>
              </a:ext>
            </a:extLst>
          </a:blip>
          <a:stretch>
            <a:fillRect/>
          </a:stretch>
        </p:blipFill>
        <p:spPr>
          <a:xfrm flipV="1">
            <a:off x="0" y="9112"/>
            <a:ext cx="12291493" cy="6687741"/>
          </a:xfrm>
          <a:prstGeom prst="rect">
            <a:avLst/>
          </a:prstGeom>
        </p:spPr>
      </p:pic>
      <p:cxnSp>
        <p:nvCxnSpPr>
          <p:cNvPr id="6" name="Straight Connector 5">
            <a:extLst>
              <a:ext uri="{FF2B5EF4-FFF2-40B4-BE49-F238E27FC236}">
                <a16:creationId xmlns:a16="http://schemas.microsoft.com/office/drawing/2014/main" id="{1CFF81DC-3DBC-1391-4F00-76CE799642E8}"/>
              </a:ext>
            </a:extLst>
          </p:cNvPr>
          <p:cNvCxnSpPr>
            <a:cxnSpLocks/>
          </p:cNvCxnSpPr>
          <p:nvPr/>
        </p:nvCxnSpPr>
        <p:spPr bwMode="auto">
          <a:xfrm rot="16200000" flipV="1">
            <a:off x="7689600" y="-4170085"/>
            <a:ext cx="2975" cy="8572500"/>
          </a:xfrm>
          <a:prstGeom prst="line">
            <a:avLst/>
          </a:prstGeom>
          <a:ln w="9144">
            <a:solidFill>
              <a:schemeClr val="tx1"/>
            </a:solidFill>
            <a:headEnd type="arrow"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Oval 12">
            <a:extLst>
              <a:ext uri="{FF2B5EF4-FFF2-40B4-BE49-F238E27FC236}">
                <a16:creationId xmlns:a16="http://schemas.microsoft.com/office/drawing/2014/main" id="{26559B32-D698-9CC4-32B4-61DF0AA0EFC7}"/>
              </a:ext>
            </a:extLst>
          </p:cNvPr>
          <p:cNvSpPr>
            <a:spLocks noChangeAspect="1"/>
          </p:cNvSpPr>
          <p:nvPr/>
        </p:nvSpPr>
        <p:spPr bwMode="auto">
          <a:xfrm>
            <a:off x="3185160" y="260579"/>
            <a:ext cx="106680" cy="106680"/>
          </a:xfrm>
          <a:prstGeom prst="ellipse">
            <a:avLst/>
          </a:prstGeom>
          <a:solidFill>
            <a:schemeClr val="tx1"/>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76200" tIns="76200" rIns="76200" bIns="76200" numCol="1" rtlCol="0" anchor="t" anchorCtr="0" compatLnSpc="1">
            <a:prstTxWarp prst="textNoShape">
              <a:avLst/>
            </a:prstTxWarp>
          </a:bodyPr>
          <a:lstStyle/>
          <a:p>
            <a:pPr defTabSz="761970" fontAlgn="base">
              <a:spcBef>
                <a:spcPct val="0"/>
              </a:spcBef>
              <a:spcAft>
                <a:spcPct val="0"/>
              </a:spcAft>
            </a:pPr>
            <a:endParaRPr lang="en-US" sz="1167">
              <a:solidFill>
                <a:schemeClr val="bg1"/>
              </a:solidFill>
            </a:endParaRPr>
          </a:p>
        </p:txBody>
      </p:sp>
      <p:grpSp>
        <p:nvGrpSpPr>
          <p:cNvPr id="39" name="Group 38">
            <a:extLst>
              <a:ext uri="{FF2B5EF4-FFF2-40B4-BE49-F238E27FC236}">
                <a16:creationId xmlns:a16="http://schemas.microsoft.com/office/drawing/2014/main" id="{2D8C3D32-C742-139B-96F2-AAA012464C24}"/>
              </a:ext>
            </a:extLst>
          </p:cNvPr>
          <p:cNvGrpSpPr/>
          <p:nvPr/>
        </p:nvGrpSpPr>
        <p:grpSpPr>
          <a:xfrm>
            <a:off x="3392931" y="184822"/>
            <a:ext cx="4221946" cy="399165"/>
            <a:chOff x="9516824" y="1122347"/>
            <a:chExt cx="3200400" cy="685800"/>
          </a:xfrm>
        </p:grpSpPr>
        <p:sp>
          <p:nvSpPr>
            <p:cNvPr id="43" name="Rounded Rectangle 42">
              <a:extLst>
                <a:ext uri="{FF2B5EF4-FFF2-40B4-BE49-F238E27FC236}">
                  <a16:creationId xmlns:a16="http://schemas.microsoft.com/office/drawing/2014/main" id="{1375DC42-5014-2099-FF29-5AB993B67635}"/>
                </a:ext>
              </a:extLst>
            </p:cNvPr>
            <p:cNvSpPr/>
            <p:nvPr/>
          </p:nvSpPr>
          <p:spPr bwMode="auto">
            <a:xfrm>
              <a:off x="9516824" y="1122347"/>
              <a:ext cx="3200400" cy="685800"/>
            </a:xfrm>
            <a:prstGeom prst="roundRect">
              <a:avLst>
                <a:gd name="adj" fmla="val 4422"/>
              </a:avLst>
            </a:prstGeom>
            <a:gradFill>
              <a:gsLst>
                <a:gs pos="0">
                  <a:schemeClr val="bg1">
                    <a:alpha val="80000"/>
                  </a:schemeClr>
                </a:gs>
                <a:gs pos="100000">
                  <a:schemeClr val="bg1">
                    <a:alpha val="50151"/>
                  </a:schemeClr>
                </a:gs>
              </a:gsLst>
              <a:lin ang="5400000" scaled="0"/>
            </a:gradFill>
            <a:ln w="3175">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76200" tIns="76200" rIns="76200" bIns="76200" numCol="1" rtlCol="0" anchor="t" anchorCtr="0" compatLnSpc="1">
              <a:prstTxWarp prst="textNoShape">
                <a:avLst/>
              </a:prstTxWarp>
            </a:bodyPr>
            <a:lstStyle/>
            <a:p>
              <a:pPr defTabSz="761970" fontAlgn="base">
                <a:spcBef>
                  <a:spcPct val="0"/>
                </a:spcBef>
                <a:spcAft>
                  <a:spcPct val="0"/>
                </a:spcAft>
              </a:pPr>
              <a:endParaRPr lang="en-US" sz="1167">
                <a:solidFill>
                  <a:schemeClr val="bg1"/>
                </a:solidFill>
              </a:endParaRPr>
            </a:p>
          </p:txBody>
        </p:sp>
        <p:sp>
          <p:nvSpPr>
            <p:cNvPr id="41" name="Content Placeholder 3">
              <a:extLst>
                <a:ext uri="{FF2B5EF4-FFF2-40B4-BE49-F238E27FC236}">
                  <a16:creationId xmlns:a16="http://schemas.microsoft.com/office/drawing/2014/main" id="{1AB05491-4985-D33B-5A70-0B8A2BB1BEA6}"/>
                </a:ext>
              </a:extLst>
            </p:cNvPr>
            <p:cNvSpPr txBox="1">
              <a:spLocks/>
            </p:cNvSpPr>
            <p:nvPr/>
          </p:nvSpPr>
          <p:spPr>
            <a:xfrm>
              <a:off x="9531111" y="1200285"/>
              <a:ext cx="2902908" cy="322159"/>
            </a:xfrm>
            <a:prstGeom prst="rect">
              <a:avLst/>
            </a:prstGeom>
          </p:spPr>
          <p:txBody>
            <a:bodyPr lIns="91440" tIns="0"/>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defTabSz="761970">
                <a:lnSpc>
                  <a:spcPct val="106000"/>
                </a:lnSpc>
                <a:spcBef>
                  <a:spcPts val="1000"/>
                </a:spcBef>
              </a:pPr>
              <a:r>
                <a:rPr lang="en-US" sz="1250" kern="0" dirty="0">
                  <a:uFill>
                    <a:solidFill>
                      <a:srgbClr val="000000"/>
                    </a:solidFill>
                  </a:uFill>
                  <a:latin typeface="IBM Plex Sans Medm" panose="020B0503050203000203" pitchFamily="34" charset="0"/>
                  <a:ea typeface="HelvNeue Medium for IBM" charset="0"/>
                  <a:cs typeface="Arial"/>
                  <a:sym typeface="Helvetica"/>
                </a:rPr>
                <a:t>Voice Agent Scripting</a:t>
              </a:r>
              <a:endParaRPr lang="en-US" sz="1250" kern="0" dirty="0">
                <a:uFill>
                  <a:solidFill>
                    <a:srgbClr val="000000"/>
                  </a:solidFill>
                </a:uFill>
                <a:ea typeface="HelvNeue Medium for IBM" charset="0"/>
                <a:cs typeface="Arial"/>
                <a:sym typeface="Helvetica"/>
              </a:endParaRPr>
            </a:p>
            <a:p>
              <a:pPr defTabSz="761970">
                <a:lnSpc>
                  <a:spcPct val="106000"/>
                </a:lnSpc>
                <a:spcBef>
                  <a:spcPts val="1000"/>
                </a:spcBef>
              </a:pPr>
              <a:br>
                <a:rPr lang="en-US" sz="1000" kern="0" dirty="0">
                  <a:latin typeface="IBM Plex Sans Medm" panose="020B0503050203000203" pitchFamily="34" charset="0"/>
                </a:rPr>
              </a:br>
              <a:endParaRPr lang="en-US" sz="1000" kern="0" dirty="0"/>
            </a:p>
          </p:txBody>
        </p:sp>
      </p:grpSp>
      <p:cxnSp>
        <p:nvCxnSpPr>
          <p:cNvPr id="8" name="Straight Arrow Connector 7">
            <a:extLst>
              <a:ext uri="{FF2B5EF4-FFF2-40B4-BE49-F238E27FC236}">
                <a16:creationId xmlns:a16="http://schemas.microsoft.com/office/drawing/2014/main" id="{9831DFD4-3529-4DB3-CFD7-6FF777A150E5}"/>
              </a:ext>
            </a:extLst>
          </p:cNvPr>
          <p:cNvCxnSpPr/>
          <p:nvPr/>
        </p:nvCxnSpPr>
        <p:spPr bwMode="auto">
          <a:xfrm>
            <a:off x="3238500" y="5588000"/>
            <a:ext cx="8610600" cy="0"/>
          </a:xfrm>
          <a:prstGeom prst="straightConnector1">
            <a:avLst/>
          </a:prstGeom>
          <a:ln w="6350">
            <a:solidFill>
              <a:srgbClr val="CDE3F5"/>
            </a:solidFill>
            <a:headEnd type="none" w="med" len="med"/>
            <a:tailEnd type="none"/>
          </a:ln>
          <a:effectLst/>
        </p:spPr>
        <p:style>
          <a:lnRef idx="1">
            <a:schemeClr val="dk1"/>
          </a:lnRef>
          <a:fillRef idx="0">
            <a:schemeClr val="dk1"/>
          </a:fillRef>
          <a:effectRef idx="0">
            <a:schemeClr val="dk1"/>
          </a:effectRef>
          <a:fontRef idx="minor">
            <a:schemeClr val="tx1"/>
          </a:fontRef>
        </p:style>
      </p:cxnSp>
      <p:sp>
        <p:nvSpPr>
          <p:cNvPr id="11" name="Pentagon 10">
            <a:hlinkClick r:id="" action="ppaction://noaction"/>
            <a:extLst>
              <a:ext uri="{FF2B5EF4-FFF2-40B4-BE49-F238E27FC236}">
                <a16:creationId xmlns:a16="http://schemas.microsoft.com/office/drawing/2014/main" id="{6449E34A-16ED-4E27-640F-DA717AEDF796}"/>
              </a:ext>
            </a:extLst>
          </p:cNvPr>
          <p:cNvSpPr/>
          <p:nvPr/>
        </p:nvSpPr>
        <p:spPr bwMode="auto">
          <a:xfrm rot="16200000">
            <a:off x="2747975" y="6618628"/>
            <a:ext cx="112372" cy="112372"/>
          </a:xfrm>
          <a:prstGeom prst="homePlate">
            <a:avLst/>
          </a:prstGeom>
          <a:noFill/>
          <a:ln w="9525">
            <a:solidFill>
              <a:schemeClr val="bg1">
                <a:lumMod val="50000"/>
              </a:schemeClr>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76200" tIns="76200" rIns="76200" bIns="76200" numCol="1" rtlCol="0" anchor="t" anchorCtr="0" compatLnSpc="1">
            <a:prstTxWarp prst="textNoShape">
              <a:avLst/>
            </a:prstTxWarp>
          </a:bodyPr>
          <a:lstStyle/>
          <a:p>
            <a:pPr defTabSz="761970" fontAlgn="base">
              <a:spcBef>
                <a:spcPct val="0"/>
              </a:spcBef>
              <a:spcAft>
                <a:spcPct val="0"/>
              </a:spcAft>
            </a:pPr>
            <a:endParaRPr lang="en-US" sz="1167">
              <a:solidFill>
                <a:schemeClr val="bg1"/>
              </a:solidFill>
            </a:endParaRPr>
          </a:p>
        </p:txBody>
      </p:sp>
      <p:sp>
        <p:nvSpPr>
          <p:cNvPr id="3" name="TextBox 2">
            <a:extLst>
              <a:ext uri="{FF2B5EF4-FFF2-40B4-BE49-F238E27FC236}">
                <a16:creationId xmlns:a16="http://schemas.microsoft.com/office/drawing/2014/main" id="{019F175B-EEC3-8D21-5BA8-419F29F38F84}"/>
              </a:ext>
            </a:extLst>
          </p:cNvPr>
          <p:cNvSpPr txBox="1"/>
          <p:nvPr/>
        </p:nvSpPr>
        <p:spPr>
          <a:xfrm>
            <a:off x="141228" y="323841"/>
            <a:ext cx="2803209" cy="1411650"/>
          </a:xfrm>
          <a:prstGeom prst="rect">
            <a:avLst/>
          </a:prstGeom>
          <a:noFill/>
          <a:ln>
            <a:solidFill>
              <a:srgbClr val="F4F4F4"/>
            </a:solidFill>
          </a:ln>
        </p:spPr>
        <p:txBody>
          <a:bodyPr wrap="square" lIns="0" tIns="0" rIns="0" bIns="0" rtlCol="0" anchor="t">
            <a:noAutofit/>
          </a:bodyPr>
          <a:lstStyle/>
          <a:p>
            <a:pPr>
              <a:lnSpc>
                <a:spcPct val="110000"/>
              </a:lnSpc>
              <a:spcBef>
                <a:spcPts val="1500"/>
              </a:spcBef>
            </a:pPr>
            <a:r>
              <a:rPr lang="en-US" sz="1667" b="1" dirty="0">
                <a:effectLst>
                  <a:outerShdw blurRad="38100" dist="38100" dir="2700000" algn="tl">
                    <a:srgbClr val="000000">
                      <a:alpha val="43137"/>
                    </a:srgbClr>
                  </a:outerShdw>
                </a:effectLst>
                <a:ea typeface="IBM Plex Sans" charset="0"/>
                <a:cs typeface="IBM Plex Sans" charset="0"/>
              </a:rPr>
              <a:t>Script: Voice Agent</a:t>
            </a:r>
          </a:p>
          <a:p>
            <a:pPr>
              <a:lnSpc>
                <a:spcPct val="110000"/>
              </a:lnSpc>
              <a:spcBef>
                <a:spcPts val="1500"/>
              </a:spcBef>
            </a:pPr>
            <a:r>
              <a:rPr lang="en-US" sz="1667" b="1" dirty="0">
                <a:effectLst>
                  <a:outerShdw blurRad="38100" dist="38100" dir="2700000" algn="tl">
                    <a:srgbClr val="000000">
                      <a:alpha val="43137"/>
                    </a:srgbClr>
                  </a:outerShdw>
                </a:effectLst>
                <a:ea typeface="IBM Plex Sans" charset="0"/>
                <a:cs typeface="IBM Plex Sans" charset="0"/>
              </a:rPr>
              <a:t>Focus: Work Supports </a:t>
            </a:r>
          </a:p>
          <a:p>
            <a:pPr>
              <a:lnSpc>
                <a:spcPct val="110000"/>
              </a:lnSpc>
              <a:spcBef>
                <a:spcPts val="1500"/>
              </a:spcBef>
            </a:pPr>
            <a:r>
              <a:rPr lang="en-US" sz="1667" b="1" dirty="0">
                <a:effectLst>
                  <a:outerShdw blurRad="38100" dist="38100" dir="2700000" algn="tl">
                    <a:srgbClr val="000000">
                      <a:alpha val="43137"/>
                    </a:srgbClr>
                  </a:outerShdw>
                </a:effectLst>
                <a:ea typeface="IBM Plex Sans" charset="0"/>
                <a:cs typeface="IBM Plex Sans" charset="0"/>
              </a:rPr>
              <a:t>Medicaid Agency</a:t>
            </a:r>
          </a:p>
          <a:p>
            <a:pPr>
              <a:lnSpc>
                <a:spcPct val="110000"/>
              </a:lnSpc>
              <a:spcBef>
                <a:spcPts val="1500"/>
              </a:spcBef>
            </a:pPr>
            <a:r>
              <a:rPr lang="en-US" sz="1650" b="1" dirty="0">
                <a:effectLst>
                  <a:outerShdw blurRad="38100" dist="38100" dir="2700000" algn="tl">
                    <a:srgbClr val="000000">
                      <a:alpha val="43137"/>
                    </a:srgbClr>
                  </a:outerShdw>
                </a:effectLst>
                <a:ea typeface="IBM Plex Sans" charset="0"/>
                <a:cs typeface="IBM Plex Sans" charset="0"/>
              </a:rPr>
              <a:t>Scenario: Caller contacts agency call center, Voice Agent provides information on Medicaid changes  </a:t>
            </a:r>
          </a:p>
        </p:txBody>
      </p:sp>
      <p:sp>
        <p:nvSpPr>
          <p:cNvPr id="5" name="AutoShape 2" descr="Thumbnail Image integrated eligibility programs">
            <a:extLst>
              <a:ext uri="{FF2B5EF4-FFF2-40B4-BE49-F238E27FC236}">
                <a16:creationId xmlns:a16="http://schemas.microsoft.com/office/drawing/2014/main" id="{377A6D4D-C579-DCE5-A7E0-1C2362CEEA2F}"/>
              </a:ext>
            </a:extLst>
          </p:cNvPr>
          <p:cNvSpPr>
            <a:spLocks noChangeAspect="1" noChangeArrowheads="1"/>
          </p:cNvSpPr>
          <p:nvPr/>
        </p:nvSpPr>
        <p:spPr bwMode="auto">
          <a:xfrm>
            <a:off x="5969000" y="3302000"/>
            <a:ext cx="254000" cy="254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endParaRPr lang="en-US" sz="1500"/>
          </a:p>
        </p:txBody>
      </p:sp>
      <p:sp>
        <p:nvSpPr>
          <p:cNvPr id="2" name="TextBox 1">
            <a:extLst>
              <a:ext uri="{FF2B5EF4-FFF2-40B4-BE49-F238E27FC236}">
                <a16:creationId xmlns:a16="http://schemas.microsoft.com/office/drawing/2014/main" id="{30235C77-8D34-AD79-9041-EEE422FF699B}"/>
              </a:ext>
            </a:extLst>
          </p:cNvPr>
          <p:cNvSpPr txBox="1"/>
          <p:nvPr/>
        </p:nvSpPr>
        <p:spPr>
          <a:xfrm>
            <a:off x="3404837" y="793918"/>
            <a:ext cx="7787164" cy="5478423"/>
          </a:xfrm>
          <a:prstGeom prst="rect">
            <a:avLst/>
          </a:prstGeom>
          <a:noFill/>
        </p:spPr>
        <p:txBody>
          <a:bodyPr wrap="square" rtlCol="0">
            <a:spAutoFit/>
          </a:bodyPr>
          <a:lstStyle/>
          <a:p>
            <a:r>
              <a:rPr lang="en-US" sz="1000" dirty="0"/>
              <a:t>Voice Agent: Hi, thank you for calling! I’m a digital agent that can help answer your questions about SNAP, TANF, Medicaid and other eligibility programs. There are some recent changes to the Medicaid program. I can give you more information about those changes or I can tell you more about your benefits. How can I help you?</a:t>
            </a:r>
          </a:p>
          <a:p>
            <a:r>
              <a:rPr lang="en-US" sz="1000" dirty="0"/>
              <a:t>*Repeat Message in Spanish* </a:t>
            </a:r>
          </a:p>
          <a:p>
            <a:r>
              <a:rPr lang="en-US" sz="1000" i="1" dirty="0"/>
              <a:t>Allow for interruption starting during Spanish message </a:t>
            </a:r>
          </a:p>
          <a:p>
            <a:r>
              <a:rPr lang="en-US" sz="1000" dirty="0"/>
              <a:t>Customer: Umm Medicaid changes, what are you talking about?</a:t>
            </a:r>
          </a:p>
          <a:p>
            <a:r>
              <a:rPr lang="en-US" sz="1000" dirty="0"/>
              <a:t>Voice Agent: There have been recent changes to Medicaid, that could affect your health care benefits. Am I talking to Jason?</a:t>
            </a:r>
          </a:p>
          <a:p>
            <a:r>
              <a:rPr lang="en-US" sz="1000" dirty="0"/>
              <a:t>Customer: Yea, this is Jason. What changes?</a:t>
            </a:r>
          </a:p>
          <a:p>
            <a:r>
              <a:rPr lang="en-US" sz="1000" dirty="0"/>
              <a:t>Voice Agent: Because you fall between the ages of 19 and 64, you will need to complete a renewal for health care every six months instead of every year. The other big change for you is called community engagement. It means that in order to remain eligible for health care, you have to be involved in a qualified activity for 80 hours a month. </a:t>
            </a:r>
          </a:p>
          <a:p>
            <a:r>
              <a:rPr lang="en-US" sz="1000" dirty="0"/>
              <a:t>Customer: I don’t understand, what does qualified activity mean?</a:t>
            </a:r>
          </a:p>
          <a:p>
            <a:r>
              <a:rPr lang="en-US" sz="1000" dirty="0"/>
              <a:t>Voice Agent: A qualified activity just means that you need to be working, volunteering, going to school for at least 80 hours a month. At renewal you will need to provide verification to remain eligible for health care. </a:t>
            </a:r>
          </a:p>
          <a:p>
            <a:r>
              <a:rPr lang="en-US" sz="1000" dirty="0"/>
              <a:t>Customer: I don’t really get it, like what kind of verification.</a:t>
            </a:r>
          </a:p>
          <a:p>
            <a:r>
              <a:rPr lang="en-US" sz="1000" dirty="0"/>
              <a:t>Voice Agent: For verification you can provide a pay stub, or timesheet, a statement from your teacher or the place you volunteer with. Changes like this can be overwhelming. I can provide information to you by text or email if that would be helpful. </a:t>
            </a:r>
          </a:p>
          <a:p>
            <a:r>
              <a:rPr lang="en-US" sz="1000" dirty="0"/>
              <a:t>Customer: yeah can you text that to me</a:t>
            </a:r>
          </a:p>
          <a:p>
            <a:r>
              <a:rPr lang="en-US" sz="1000" dirty="0"/>
              <a:t>Voice Agent: Sure! I have  000 000 0000 as your phone number, is that still correct?</a:t>
            </a:r>
          </a:p>
          <a:p>
            <a:r>
              <a:rPr lang="en-US" sz="1000" dirty="0"/>
              <a:t>Customer: No, that was like three numbers ago, my number is 111 111 1111</a:t>
            </a:r>
          </a:p>
          <a:p>
            <a:r>
              <a:rPr lang="en-US" sz="1000" dirty="0"/>
              <a:t>Voice Agent: Ok Great! I just sent you a summary message, did you get it?</a:t>
            </a:r>
          </a:p>
          <a:p>
            <a:r>
              <a:rPr lang="en-US" sz="1000" dirty="0"/>
              <a:t>Customer: yeah, I see a new text came in</a:t>
            </a:r>
          </a:p>
          <a:p>
            <a:r>
              <a:rPr lang="en-US" sz="1000" dirty="0"/>
              <a:t>Voice Agent: Look over the information when you have a chance, you can reply to the text if you need more information</a:t>
            </a:r>
          </a:p>
          <a:p>
            <a:r>
              <a:rPr lang="en-US" sz="1000" dirty="0"/>
              <a:t>Customer: What?  Like I can just text to ask you questions?</a:t>
            </a:r>
          </a:p>
          <a:p>
            <a:r>
              <a:rPr lang="en-US" sz="1000" dirty="0"/>
              <a:t>Voice Agent: Sure! But just so you know, I’m only able to give you general information over text, not anything specific to your benefits in order to protect your privacy. For questions specific to your benefits you can log into your account and chat with me there or call the call center and we can chat. Would it be helpful if I sent you a reminder about your renewal and the verifications you need to provide? I can do it by text or by email. </a:t>
            </a:r>
          </a:p>
          <a:p>
            <a:r>
              <a:rPr lang="en-US" sz="1000" dirty="0"/>
              <a:t>Customer: Yeah that would be cool if you sent me a text</a:t>
            </a:r>
          </a:p>
          <a:p>
            <a:r>
              <a:rPr lang="en-US" sz="1000" dirty="0"/>
              <a:t>Voice Agent: Got it, what else can I help you with?</a:t>
            </a:r>
          </a:p>
          <a:p>
            <a:r>
              <a:rPr lang="en-US" sz="1000" dirty="0"/>
              <a:t>Customer: I think I’m good. Thanks</a:t>
            </a:r>
          </a:p>
          <a:p>
            <a:r>
              <a:rPr lang="en-US" sz="1000" dirty="0"/>
              <a:t>Voice Agent: Have a great day</a:t>
            </a:r>
          </a:p>
          <a:p>
            <a:endParaRPr lang="en-US" sz="1000" dirty="0"/>
          </a:p>
          <a:p>
            <a:endParaRPr lang="en-US" sz="1000" dirty="0"/>
          </a:p>
          <a:p>
            <a:endParaRPr lang="en-US" sz="1000" dirty="0"/>
          </a:p>
        </p:txBody>
      </p:sp>
    </p:spTree>
    <p:extLst>
      <p:ext uri="{BB962C8B-B14F-4D97-AF65-F5344CB8AC3E}">
        <p14:creationId xmlns:p14="http://schemas.microsoft.com/office/powerpoint/2010/main" val="1220090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B69165-E439-F06E-8C57-312203066CAA}"/>
            </a:ext>
          </a:extLst>
        </p:cNvPr>
        <p:cNvGrpSpPr/>
        <p:nvPr/>
      </p:nvGrpSpPr>
      <p:grpSpPr>
        <a:xfrm>
          <a:off x="0" y="0"/>
          <a:ext cx="0" cy="0"/>
          <a:chOff x="0" y="0"/>
          <a:chExt cx="0" cy="0"/>
        </a:xfrm>
      </p:grpSpPr>
      <p:pic>
        <p:nvPicPr>
          <p:cNvPr id="33" name="Graphic 32">
            <a:extLst>
              <a:ext uri="{FF2B5EF4-FFF2-40B4-BE49-F238E27FC236}">
                <a16:creationId xmlns:a16="http://schemas.microsoft.com/office/drawing/2014/main" id="{9E2159D0-BFB0-3B3A-E2B3-9B2045F631C0}"/>
              </a:ext>
            </a:extLst>
          </p:cNvPr>
          <p:cNvPicPr>
            <a:picLocks noChangeAspect="1"/>
          </p:cNvPicPr>
          <p:nvPr/>
        </p:nvPicPr>
        <p:blipFill>
          <a:blip r:embed="rId3">
            <a:alphaModFix amt="48000"/>
            <a:extLst>
              <a:ext uri="{96DAC541-7B7A-43D3-8B79-37D633B846F1}">
                <asvg:svgBlip xmlns:asvg="http://schemas.microsoft.com/office/drawing/2016/SVG/main" r:embed="rId4"/>
              </a:ext>
            </a:extLst>
          </a:blip>
          <a:stretch>
            <a:fillRect/>
          </a:stretch>
        </p:blipFill>
        <p:spPr>
          <a:xfrm flipV="1">
            <a:off x="0" y="9112"/>
            <a:ext cx="12291493" cy="6687741"/>
          </a:xfrm>
          <a:prstGeom prst="rect">
            <a:avLst/>
          </a:prstGeom>
        </p:spPr>
      </p:pic>
      <p:cxnSp>
        <p:nvCxnSpPr>
          <p:cNvPr id="6" name="Straight Connector 5">
            <a:extLst>
              <a:ext uri="{FF2B5EF4-FFF2-40B4-BE49-F238E27FC236}">
                <a16:creationId xmlns:a16="http://schemas.microsoft.com/office/drawing/2014/main" id="{ADCD8B70-444F-B92C-9E1E-AC6EDE42C6C1}"/>
              </a:ext>
            </a:extLst>
          </p:cNvPr>
          <p:cNvCxnSpPr>
            <a:cxnSpLocks/>
          </p:cNvCxnSpPr>
          <p:nvPr/>
        </p:nvCxnSpPr>
        <p:spPr bwMode="auto">
          <a:xfrm rot="16200000" flipV="1">
            <a:off x="7689600" y="-4170085"/>
            <a:ext cx="2975" cy="8572500"/>
          </a:xfrm>
          <a:prstGeom prst="line">
            <a:avLst/>
          </a:prstGeom>
          <a:ln w="9144">
            <a:solidFill>
              <a:schemeClr val="tx1"/>
            </a:solidFill>
            <a:headEnd type="arrow"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Oval 12">
            <a:extLst>
              <a:ext uri="{FF2B5EF4-FFF2-40B4-BE49-F238E27FC236}">
                <a16:creationId xmlns:a16="http://schemas.microsoft.com/office/drawing/2014/main" id="{6BD650C2-DF50-A70C-90F9-5684BDFD5320}"/>
              </a:ext>
            </a:extLst>
          </p:cNvPr>
          <p:cNvSpPr>
            <a:spLocks noChangeAspect="1"/>
          </p:cNvSpPr>
          <p:nvPr/>
        </p:nvSpPr>
        <p:spPr bwMode="auto">
          <a:xfrm>
            <a:off x="3185160" y="260579"/>
            <a:ext cx="106680" cy="106680"/>
          </a:xfrm>
          <a:prstGeom prst="ellipse">
            <a:avLst/>
          </a:prstGeom>
          <a:solidFill>
            <a:schemeClr val="tx1"/>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76200" tIns="76200" rIns="76200" bIns="76200" numCol="1" rtlCol="0" anchor="t" anchorCtr="0" compatLnSpc="1">
            <a:prstTxWarp prst="textNoShape">
              <a:avLst/>
            </a:prstTxWarp>
          </a:bodyPr>
          <a:lstStyle/>
          <a:p>
            <a:pPr defTabSz="761970" fontAlgn="base">
              <a:spcBef>
                <a:spcPct val="0"/>
              </a:spcBef>
              <a:spcAft>
                <a:spcPct val="0"/>
              </a:spcAft>
            </a:pPr>
            <a:endParaRPr lang="en-US" sz="1167">
              <a:solidFill>
                <a:schemeClr val="bg1"/>
              </a:solidFill>
            </a:endParaRPr>
          </a:p>
        </p:txBody>
      </p:sp>
      <p:grpSp>
        <p:nvGrpSpPr>
          <p:cNvPr id="39" name="Group 38">
            <a:extLst>
              <a:ext uri="{FF2B5EF4-FFF2-40B4-BE49-F238E27FC236}">
                <a16:creationId xmlns:a16="http://schemas.microsoft.com/office/drawing/2014/main" id="{C897F0FA-F621-C623-F523-1A1782772917}"/>
              </a:ext>
            </a:extLst>
          </p:cNvPr>
          <p:cNvGrpSpPr/>
          <p:nvPr/>
        </p:nvGrpSpPr>
        <p:grpSpPr>
          <a:xfrm>
            <a:off x="3392931" y="184822"/>
            <a:ext cx="4221946" cy="399165"/>
            <a:chOff x="9516824" y="1122347"/>
            <a:chExt cx="3200400" cy="685800"/>
          </a:xfrm>
        </p:grpSpPr>
        <p:sp>
          <p:nvSpPr>
            <p:cNvPr id="43" name="Rounded Rectangle 42">
              <a:extLst>
                <a:ext uri="{FF2B5EF4-FFF2-40B4-BE49-F238E27FC236}">
                  <a16:creationId xmlns:a16="http://schemas.microsoft.com/office/drawing/2014/main" id="{9A985095-DBFA-7878-D399-BD21BB438956}"/>
                </a:ext>
              </a:extLst>
            </p:cNvPr>
            <p:cNvSpPr/>
            <p:nvPr/>
          </p:nvSpPr>
          <p:spPr bwMode="auto">
            <a:xfrm>
              <a:off x="9516824" y="1122347"/>
              <a:ext cx="3200400" cy="685800"/>
            </a:xfrm>
            <a:prstGeom prst="roundRect">
              <a:avLst>
                <a:gd name="adj" fmla="val 4422"/>
              </a:avLst>
            </a:prstGeom>
            <a:gradFill>
              <a:gsLst>
                <a:gs pos="0">
                  <a:schemeClr val="bg1">
                    <a:alpha val="80000"/>
                  </a:schemeClr>
                </a:gs>
                <a:gs pos="100000">
                  <a:schemeClr val="bg1">
                    <a:alpha val="50151"/>
                  </a:schemeClr>
                </a:gs>
              </a:gsLst>
              <a:lin ang="5400000" scaled="0"/>
            </a:gradFill>
            <a:ln w="3175">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76200" tIns="76200" rIns="76200" bIns="76200" numCol="1" rtlCol="0" anchor="t" anchorCtr="0" compatLnSpc="1">
              <a:prstTxWarp prst="textNoShape">
                <a:avLst/>
              </a:prstTxWarp>
            </a:bodyPr>
            <a:lstStyle/>
            <a:p>
              <a:pPr defTabSz="761970" fontAlgn="base">
                <a:spcBef>
                  <a:spcPct val="0"/>
                </a:spcBef>
                <a:spcAft>
                  <a:spcPct val="0"/>
                </a:spcAft>
              </a:pPr>
              <a:endParaRPr lang="en-US" sz="1167">
                <a:solidFill>
                  <a:schemeClr val="bg1"/>
                </a:solidFill>
              </a:endParaRPr>
            </a:p>
          </p:txBody>
        </p:sp>
        <p:sp>
          <p:nvSpPr>
            <p:cNvPr id="41" name="Content Placeholder 3">
              <a:extLst>
                <a:ext uri="{FF2B5EF4-FFF2-40B4-BE49-F238E27FC236}">
                  <a16:creationId xmlns:a16="http://schemas.microsoft.com/office/drawing/2014/main" id="{EF34A092-802A-B288-2365-E6A08901AA3C}"/>
                </a:ext>
              </a:extLst>
            </p:cNvPr>
            <p:cNvSpPr txBox="1">
              <a:spLocks/>
            </p:cNvSpPr>
            <p:nvPr/>
          </p:nvSpPr>
          <p:spPr>
            <a:xfrm>
              <a:off x="9531111" y="1200285"/>
              <a:ext cx="2902908" cy="322159"/>
            </a:xfrm>
            <a:prstGeom prst="rect">
              <a:avLst/>
            </a:prstGeom>
          </p:spPr>
          <p:txBody>
            <a:bodyPr lIns="91440" tIns="0" rIns="91440" bIns="45720" anchor="t"/>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defTabSz="761970">
                <a:lnSpc>
                  <a:spcPct val="106000"/>
                </a:lnSpc>
                <a:spcBef>
                  <a:spcPts val="1000"/>
                </a:spcBef>
              </a:pPr>
              <a:r>
                <a:rPr lang="en-US" sz="1250" kern="0" dirty="0">
                  <a:uFill>
                    <a:solidFill>
                      <a:srgbClr val="000000"/>
                    </a:solidFill>
                  </a:uFill>
                  <a:latin typeface="IBM Plex Sans Medm"/>
                  <a:ea typeface="HelvNeue Medium for IBM" charset="0"/>
                  <a:cs typeface="Arial"/>
                  <a:sym typeface="Helvetica"/>
                </a:rPr>
                <a:t>Agency Chat Agent Scripting</a:t>
              </a:r>
            </a:p>
            <a:p>
              <a:pPr defTabSz="761970">
                <a:lnSpc>
                  <a:spcPct val="106000"/>
                </a:lnSpc>
                <a:spcBef>
                  <a:spcPts val="1000"/>
                </a:spcBef>
              </a:pPr>
              <a:br>
                <a:rPr lang="en-US" sz="1000" kern="0" dirty="0">
                  <a:latin typeface="IBM Plex Sans Medm" panose="020B0503050203000203" pitchFamily="34" charset="0"/>
                </a:rPr>
              </a:br>
              <a:endParaRPr lang="en-US" sz="1000" kern="0" dirty="0"/>
            </a:p>
          </p:txBody>
        </p:sp>
      </p:grpSp>
      <p:cxnSp>
        <p:nvCxnSpPr>
          <p:cNvPr id="8" name="Straight Arrow Connector 7">
            <a:extLst>
              <a:ext uri="{FF2B5EF4-FFF2-40B4-BE49-F238E27FC236}">
                <a16:creationId xmlns:a16="http://schemas.microsoft.com/office/drawing/2014/main" id="{FFA00D2D-8E37-4C06-1D84-5478101D7889}"/>
              </a:ext>
            </a:extLst>
          </p:cNvPr>
          <p:cNvCxnSpPr/>
          <p:nvPr/>
        </p:nvCxnSpPr>
        <p:spPr bwMode="auto">
          <a:xfrm>
            <a:off x="3238500" y="5588000"/>
            <a:ext cx="8610600" cy="0"/>
          </a:xfrm>
          <a:prstGeom prst="straightConnector1">
            <a:avLst/>
          </a:prstGeom>
          <a:ln w="6350">
            <a:solidFill>
              <a:srgbClr val="CDE3F5"/>
            </a:solidFill>
            <a:headEnd type="none" w="med" len="med"/>
            <a:tailEnd type="none"/>
          </a:ln>
          <a:effectLst/>
        </p:spPr>
        <p:style>
          <a:lnRef idx="1">
            <a:schemeClr val="dk1"/>
          </a:lnRef>
          <a:fillRef idx="0">
            <a:schemeClr val="dk1"/>
          </a:fillRef>
          <a:effectRef idx="0">
            <a:schemeClr val="dk1"/>
          </a:effectRef>
          <a:fontRef idx="minor">
            <a:schemeClr val="tx1"/>
          </a:fontRef>
        </p:style>
      </p:cxnSp>
      <p:sp>
        <p:nvSpPr>
          <p:cNvPr id="11" name="Pentagon 10">
            <a:hlinkClick r:id="" action="ppaction://noaction"/>
            <a:extLst>
              <a:ext uri="{FF2B5EF4-FFF2-40B4-BE49-F238E27FC236}">
                <a16:creationId xmlns:a16="http://schemas.microsoft.com/office/drawing/2014/main" id="{E99C2D1B-A529-0ED8-7377-2C2EAAAC124A}"/>
              </a:ext>
            </a:extLst>
          </p:cNvPr>
          <p:cNvSpPr/>
          <p:nvPr/>
        </p:nvSpPr>
        <p:spPr bwMode="auto">
          <a:xfrm rot="16200000">
            <a:off x="2747975" y="6618628"/>
            <a:ext cx="112372" cy="112372"/>
          </a:xfrm>
          <a:prstGeom prst="homePlate">
            <a:avLst/>
          </a:prstGeom>
          <a:noFill/>
          <a:ln w="9525">
            <a:solidFill>
              <a:schemeClr val="bg1">
                <a:lumMod val="50000"/>
              </a:schemeClr>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76200" tIns="76200" rIns="76200" bIns="76200" numCol="1" rtlCol="0" anchor="t" anchorCtr="0" compatLnSpc="1">
            <a:prstTxWarp prst="textNoShape">
              <a:avLst/>
            </a:prstTxWarp>
          </a:bodyPr>
          <a:lstStyle/>
          <a:p>
            <a:pPr defTabSz="761970" fontAlgn="base">
              <a:spcBef>
                <a:spcPct val="0"/>
              </a:spcBef>
              <a:spcAft>
                <a:spcPct val="0"/>
              </a:spcAft>
            </a:pPr>
            <a:endParaRPr lang="en-US" sz="1167">
              <a:solidFill>
                <a:schemeClr val="bg1"/>
              </a:solidFill>
            </a:endParaRPr>
          </a:p>
        </p:txBody>
      </p:sp>
      <p:sp>
        <p:nvSpPr>
          <p:cNvPr id="3" name="TextBox 2">
            <a:extLst>
              <a:ext uri="{FF2B5EF4-FFF2-40B4-BE49-F238E27FC236}">
                <a16:creationId xmlns:a16="http://schemas.microsoft.com/office/drawing/2014/main" id="{19897E75-0E28-D37B-9A3B-33B8F7660A1C}"/>
              </a:ext>
            </a:extLst>
          </p:cNvPr>
          <p:cNvSpPr txBox="1"/>
          <p:nvPr/>
        </p:nvSpPr>
        <p:spPr>
          <a:xfrm>
            <a:off x="141228" y="323841"/>
            <a:ext cx="2803209" cy="1411650"/>
          </a:xfrm>
          <a:prstGeom prst="rect">
            <a:avLst/>
          </a:prstGeom>
          <a:noFill/>
          <a:ln>
            <a:solidFill>
              <a:srgbClr val="F4F4F4"/>
            </a:solidFill>
          </a:ln>
        </p:spPr>
        <p:txBody>
          <a:bodyPr wrap="square" lIns="0" tIns="0" rIns="0" bIns="0" rtlCol="0" anchor="t">
            <a:noAutofit/>
          </a:bodyPr>
          <a:lstStyle/>
          <a:p>
            <a:pPr>
              <a:lnSpc>
                <a:spcPct val="110000"/>
              </a:lnSpc>
              <a:spcBef>
                <a:spcPts val="1500"/>
              </a:spcBef>
            </a:pPr>
            <a:r>
              <a:rPr lang="en-US" sz="1650" b="1" dirty="0">
                <a:effectLst>
                  <a:outerShdw blurRad="38100" dist="38100" dir="2700000" algn="tl">
                    <a:srgbClr val="000000">
                      <a:alpha val="43137"/>
                    </a:srgbClr>
                  </a:outerShdw>
                </a:effectLst>
                <a:ea typeface="IBM Plex Sans" charset="0"/>
                <a:cs typeface="IBM Plex Sans" charset="0"/>
              </a:rPr>
              <a:t>Script: Web Agent</a:t>
            </a:r>
          </a:p>
          <a:p>
            <a:pPr>
              <a:lnSpc>
                <a:spcPct val="110000"/>
              </a:lnSpc>
              <a:spcBef>
                <a:spcPts val="1500"/>
              </a:spcBef>
            </a:pPr>
            <a:r>
              <a:rPr lang="en-US" sz="1667" b="1" dirty="0">
                <a:effectLst>
                  <a:outerShdw blurRad="38100" dist="38100" dir="2700000" algn="tl">
                    <a:srgbClr val="000000">
                      <a:alpha val="43137"/>
                    </a:srgbClr>
                  </a:outerShdw>
                </a:effectLst>
                <a:ea typeface="IBM Plex Sans" charset="0"/>
                <a:cs typeface="IBM Plex Sans" charset="0"/>
              </a:rPr>
              <a:t>Focus: Work Supports </a:t>
            </a:r>
          </a:p>
          <a:p>
            <a:pPr>
              <a:lnSpc>
                <a:spcPct val="110000"/>
              </a:lnSpc>
              <a:spcBef>
                <a:spcPts val="1500"/>
              </a:spcBef>
            </a:pPr>
            <a:r>
              <a:rPr lang="en-US" sz="1667" b="1" dirty="0">
                <a:effectLst>
                  <a:outerShdw blurRad="38100" dist="38100" dir="2700000" algn="tl">
                    <a:srgbClr val="000000">
                      <a:alpha val="43137"/>
                    </a:srgbClr>
                  </a:outerShdw>
                </a:effectLst>
                <a:ea typeface="IBM Plex Sans" charset="0"/>
                <a:cs typeface="IBM Plex Sans" charset="0"/>
              </a:rPr>
              <a:t>Medicaid Agency</a:t>
            </a:r>
          </a:p>
          <a:p>
            <a:pPr>
              <a:lnSpc>
                <a:spcPct val="110000"/>
              </a:lnSpc>
              <a:spcBef>
                <a:spcPts val="1500"/>
              </a:spcBef>
            </a:pPr>
            <a:r>
              <a:rPr lang="en-US" sz="1650" b="1" dirty="0">
                <a:effectLst>
                  <a:outerShdw blurRad="38100" dist="38100" dir="2700000" algn="tl">
                    <a:srgbClr val="000000">
                      <a:alpha val="43137"/>
                    </a:srgbClr>
                  </a:outerShdw>
                </a:effectLst>
                <a:ea typeface="IBM Plex Sans" charset="0"/>
                <a:cs typeface="IBM Plex Sans" charset="0"/>
              </a:rPr>
              <a:t>Scenario: Agency Worker is processing a new Medicaid application and has questions on the Community Support requirements</a:t>
            </a:r>
          </a:p>
        </p:txBody>
      </p:sp>
      <p:sp>
        <p:nvSpPr>
          <p:cNvPr id="5" name="AutoShape 2" descr="Thumbnail Image integrated eligibility programs">
            <a:extLst>
              <a:ext uri="{FF2B5EF4-FFF2-40B4-BE49-F238E27FC236}">
                <a16:creationId xmlns:a16="http://schemas.microsoft.com/office/drawing/2014/main" id="{63817906-C440-4BB5-F65C-E106F313708A}"/>
              </a:ext>
            </a:extLst>
          </p:cNvPr>
          <p:cNvSpPr>
            <a:spLocks noChangeAspect="1" noChangeArrowheads="1"/>
          </p:cNvSpPr>
          <p:nvPr/>
        </p:nvSpPr>
        <p:spPr bwMode="auto">
          <a:xfrm>
            <a:off x="5969000" y="3302000"/>
            <a:ext cx="254000" cy="254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endParaRPr lang="en-US" sz="1500"/>
          </a:p>
        </p:txBody>
      </p:sp>
      <p:sp>
        <p:nvSpPr>
          <p:cNvPr id="2" name="TextBox 1">
            <a:extLst>
              <a:ext uri="{FF2B5EF4-FFF2-40B4-BE49-F238E27FC236}">
                <a16:creationId xmlns:a16="http://schemas.microsoft.com/office/drawing/2014/main" id="{F5060F2F-AB6D-2148-2993-9099224D2980}"/>
              </a:ext>
            </a:extLst>
          </p:cNvPr>
          <p:cNvSpPr txBox="1"/>
          <p:nvPr/>
        </p:nvSpPr>
        <p:spPr>
          <a:xfrm>
            <a:off x="3404837" y="793918"/>
            <a:ext cx="7787164" cy="5170646"/>
          </a:xfrm>
          <a:prstGeom prst="rect">
            <a:avLst/>
          </a:prstGeom>
          <a:noFill/>
        </p:spPr>
        <p:txBody>
          <a:bodyPr wrap="square" lIns="91440" tIns="45720" rIns="91440" bIns="45720" rtlCol="0" anchor="t">
            <a:spAutoFit/>
          </a:bodyPr>
          <a:lstStyle/>
          <a:p>
            <a:r>
              <a:rPr lang="en-US" sz="1000" dirty="0"/>
              <a:t>Chat Agent: Hi, how can I help you?</a:t>
            </a:r>
          </a:p>
          <a:p>
            <a:r>
              <a:rPr lang="en-US" sz="1000" dirty="0"/>
              <a:t>*Repeat Message in Spanish* </a:t>
            </a:r>
          </a:p>
          <a:p>
            <a:endParaRPr lang="en-US" sz="1000" i="1" dirty="0"/>
          </a:p>
          <a:p>
            <a:r>
              <a:rPr lang="en-US" sz="1000"/>
              <a:t>Agency Worker: How do I know if this person is in the community supports category?</a:t>
            </a:r>
          </a:p>
          <a:p>
            <a:r>
              <a:rPr lang="en-US" sz="1000" dirty="0"/>
              <a:t>Chat Agent: The first thing we will do is check to see if they are considered part of the expansion population. How many people are part of </a:t>
            </a:r>
            <a:r>
              <a:rPr lang="en-US" sz="1000"/>
              <a:t>the assistance unit?</a:t>
            </a:r>
          </a:p>
          <a:p>
            <a:r>
              <a:rPr lang="en-US" sz="1000"/>
              <a:t>Agency Worker: Assistance unit? I don't know what that is  </a:t>
            </a:r>
            <a:endParaRPr lang="en-US"/>
          </a:p>
          <a:p>
            <a:r>
              <a:rPr lang="en-US" sz="1000" dirty="0"/>
              <a:t>Chat Agent: An assistance unit is the people in the household that are considered as a group for eligibility. Typically people who are in the </a:t>
            </a:r>
            <a:r>
              <a:rPr lang="en-US" sz="1000"/>
              <a:t>same tax reporting household are an assistance unit. Does that clarify things?</a:t>
            </a:r>
          </a:p>
          <a:p>
            <a:r>
              <a:rPr lang="en-US" sz="1000"/>
              <a:t>Agency Worker: Oh ok, yeah. There are three people in the assistance unit</a:t>
            </a:r>
          </a:p>
          <a:p>
            <a:r>
              <a:rPr lang="en-US" sz="1000"/>
              <a:t>Chat Agent: Three people in the assistance unit need to have a combined income of $3,065 or below. </a:t>
            </a:r>
          </a:p>
          <a:p>
            <a:r>
              <a:rPr lang="en-US" sz="1000" dirty="0">
                <a:highlight>
                  <a:srgbClr val="FFFF00"/>
                </a:highlight>
              </a:rPr>
              <a:t>Agency Worker: I don’t really get it, like what kind of verification.</a:t>
            </a:r>
          </a:p>
          <a:p>
            <a:r>
              <a:rPr lang="en-US" sz="1000" dirty="0">
                <a:highlight>
                  <a:srgbClr val="FFFF00"/>
                </a:highlight>
              </a:rPr>
              <a:t>Chat Agent: For verification you can provide a pay stub, or timesheet, a statement from your teacher or the place you volunteer with. Changes like this can be overwhelming. I can provide information to you by text or email if that would be helpful. </a:t>
            </a:r>
          </a:p>
          <a:p>
            <a:r>
              <a:rPr lang="en-US" sz="1000" dirty="0">
                <a:highlight>
                  <a:srgbClr val="FFFF00"/>
                </a:highlight>
              </a:rPr>
              <a:t>Agency Worker: yeah can you text that to me</a:t>
            </a:r>
          </a:p>
          <a:p>
            <a:r>
              <a:rPr lang="en-US" sz="1000" dirty="0">
                <a:highlight>
                  <a:srgbClr val="FFFF00"/>
                </a:highlight>
              </a:rPr>
              <a:t>Chat Agent: Sure! I have  000 000 0000 as your phone number, is that still correct?</a:t>
            </a:r>
          </a:p>
          <a:p>
            <a:r>
              <a:rPr lang="en-US" sz="1000" dirty="0">
                <a:highlight>
                  <a:srgbClr val="FFFF00"/>
                </a:highlight>
              </a:rPr>
              <a:t>Agency Worker: No, that was like three numbers ago, my number is 111 111 1111</a:t>
            </a:r>
          </a:p>
          <a:p>
            <a:r>
              <a:rPr lang="en-US" sz="1000" dirty="0">
                <a:highlight>
                  <a:srgbClr val="FFFF00"/>
                </a:highlight>
              </a:rPr>
              <a:t>Chat Agent: Ok Great! I just sent you a summary message, did you get it?</a:t>
            </a:r>
          </a:p>
          <a:p>
            <a:r>
              <a:rPr lang="en-US" sz="1000" dirty="0">
                <a:highlight>
                  <a:srgbClr val="FFFF00"/>
                </a:highlight>
              </a:rPr>
              <a:t>Agency Worker: yeah, I see a new text came in</a:t>
            </a:r>
          </a:p>
          <a:p>
            <a:r>
              <a:rPr lang="en-US" sz="1000" dirty="0">
                <a:highlight>
                  <a:srgbClr val="FFFF00"/>
                </a:highlight>
              </a:rPr>
              <a:t>Chat Agent: Look over the information when you have a chance, you can reply to the text if you need more information</a:t>
            </a:r>
          </a:p>
          <a:p>
            <a:r>
              <a:rPr lang="en-US" sz="1000" dirty="0">
                <a:highlight>
                  <a:srgbClr val="FFFF00"/>
                </a:highlight>
              </a:rPr>
              <a:t>Agency Worker: What?  Like I can just text to ask you questions?</a:t>
            </a:r>
          </a:p>
          <a:p>
            <a:r>
              <a:rPr lang="en-US" sz="1000" dirty="0">
                <a:highlight>
                  <a:srgbClr val="FFFF00"/>
                </a:highlight>
              </a:rPr>
              <a:t>Chat Agent: Sure! But just so you know, I’m only able to give you general information over text, not anything specific to your benefits in order to protect your privacy. For questions specific to your benefits you can log into your account and chat with me there or call the call center and we can chat. Would it be helpful if I sent you a reminder about your renewal and the verifications you need to provide? I can do it by text or by email. </a:t>
            </a:r>
          </a:p>
          <a:p>
            <a:r>
              <a:rPr lang="en-US" sz="1000" dirty="0">
                <a:highlight>
                  <a:srgbClr val="FFFF00"/>
                </a:highlight>
              </a:rPr>
              <a:t>Agency Worker: Yeah that would be cool if you sent me a text</a:t>
            </a:r>
          </a:p>
          <a:p>
            <a:r>
              <a:rPr lang="en-US" sz="1000" dirty="0">
                <a:highlight>
                  <a:srgbClr val="FFFF00"/>
                </a:highlight>
              </a:rPr>
              <a:t>Chat Agent: Got it, what else can I help you with?</a:t>
            </a:r>
          </a:p>
          <a:p>
            <a:r>
              <a:rPr lang="en-US" sz="1000" dirty="0">
                <a:highlight>
                  <a:srgbClr val="FFFF00"/>
                </a:highlight>
              </a:rPr>
              <a:t>Agency Worker: I think I’m good. Thanks</a:t>
            </a:r>
          </a:p>
          <a:p>
            <a:r>
              <a:rPr lang="en-US" sz="1000" dirty="0">
                <a:highlight>
                  <a:srgbClr val="FFFF00"/>
                </a:highlight>
              </a:rPr>
              <a:t>Chat Agent: Have a great day</a:t>
            </a:r>
          </a:p>
          <a:p>
            <a:endParaRPr lang="en-US" sz="1000" dirty="0">
              <a:highlight>
                <a:srgbClr val="FFFF00"/>
              </a:highlight>
            </a:endParaRPr>
          </a:p>
          <a:p>
            <a:endParaRPr lang="en-US" sz="1000" dirty="0"/>
          </a:p>
          <a:p>
            <a:endParaRPr lang="en-US" sz="1000" dirty="0"/>
          </a:p>
        </p:txBody>
      </p:sp>
    </p:spTree>
    <p:extLst>
      <p:ext uri="{BB962C8B-B14F-4D97-AF65-F5344CB8AC3E}">
        <p14:creationId xmlns:p14="http://schemas.microsoft.com/office/powerpoint/2010/main" val="2318422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93C336-941D-328E-C0A7-6FC7D5E0E922}"/>
            </a:ext>
          </a:extLst>
        </p:cNvPr>
        <p:cNvGrpSpPr/>
        <p:nvPr/>
      </p:nvGrpSpPr>
      <p:grpSpPr>
        <a:xfrm>
          <a:off x="0" y="0"/>
          <a:ext cx="0" cy="0"/>
          <a:chOff x="0" y="0"/>
          <a:chExt cx="0" cy="0"/>
        </a:xfrm>
      </p:grpSpPr>
      <p:pic>
        <p:nvPicPr>
          <p:cNvPr id="33" name="Graphic 32">
            <a:extLst>
              <a:ext uri="{FF2B5EF4-FFF2-40B4-BE49-F238E27FC236}">
                <a16:creationId xmlns:a16="http://schemas.microsoft.com/office/drawing/2014/main" id="{5B3D2E19-9E4B-DE47-8BF3-F380B684A58F}"/>
              </a:ext>
            </a:extLst>
          </p:cNvPr>
          <p:cNvPicPr>
            <a:picLocks noChangeAspect="1"/>
          </p:cNvPicPr>
          <p:nvPr/>
        </p:nvPicPr>
        <p:blipFill>
          <a:blip r:embed="rId3">
            <a:alphaModFix amt="48000"/>
            <a:extLst>
              <a:ext uri="{96DAC541-7B7A-43D3-8B79-37D633B846F1}">
                <asvg:svgBlip xmlns:asvg="http://schemas.microsoft.com/office/drawing/2016/SVG/main" r:embed="rId4"/>
              </a:ext>
            </a:extLst>
          </a:blip>
          <a:stretch>
            <a:fillRect/>
          </a:stretch>
        </p:blipFill>
        <p:spPr>
          <a:xfrm flipV="1">
            <a:off x="0" y="9112"/>
            <a:ext cx="12291493" cy="6687741"/>
          </a:xfrm>
          <a:prstGeom prst="rect">
            <a:avLst/>
          </a:prstGeom>
        </p:spPr>
      </p:pic>
      <p:cxnSp>
        <p:nvCxnSpPr>
          <p:cNvPr id="6" name="Straight Connector 5">
            <a:extLst>
              <a:ext uri="{FF2B5EF4-FFF2-40B4-BE49-F238E27FC236}">
                <a16:creationId xmlns:a16="http://schemas.microsoft.com/office/drawing/2014/main" id="{CC44FC11-5F26-3A86-325C-5BFFEEE2AE0B}"/>
              </a:ext>
            </a:extLst>
          </p:cNvPr>
          <p:cNvCxnSpPr>
            <a:cxnSpLocks/>
          </p:cNvCxnSpPr>
          <p:nvPr/>
        </p:nvCxnSpPr>
        <p:spPr bwMode="auto">
          <a:xfrm rot="16200000" flipV="1">
            <a:off x="7689600" y="-4170085"/>
            <a:ext cx="2975" cy="8572500"/>
          </a:xfrm>
          <a:prstGeom prst="line">
            <a:avLst/>
          </a:prstGeom>
          <a:ln w="9144">
            <a:solidFill>
              <a:schemeClr val="tx1"/>
            </a:solidFill>
            <a:headEnd type="arrow"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Oval 12">
            <a:extLst>
              <a:ext uri="{FF2B5EF4-FFF2-40B4-BE49-F238E27FC236}">
                <a16:creationId xmlns:a16="http://schemas.microsoft.com/office/drawing/2014/main" id="{9D6E0AC6-DA56-FCB5-4CDC-63C86D230DE4}"/>
              </a:ext>
            </a:extLst>
          </p:cNvPr>
          <p:cNvSpPr>
            <a:spLocks noChangeAspect="1"/>
          </p:cNvSpPr>
          <p:nvPr/>
        </p:nvSpPr>
        <p:spPr bwMode="auto">
          <a:xfrm>
            <a:off x="3185160" y="260579"/>
            <a:ext cx="106680" cy="106680"/>
          </a:xfrm>
          <a:prstGeom prst="ellipse">
            <a:avLst/>
          </a:prstGeom>
          <a:solidFill>
            <a:schemeClr val="tx1"/>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76200" tIns="76200" rIns="76200" bIns="76200" numCol="1" rtlCol="0" anchor="t" anchorCtr="0" compatLnSpc="1">
            <a:prstTxWarp prst="textNoShape">
              <a:avLst/>
            </a:prstTxWarp>
          </a:bodyPr>
          <a:lstStyle/>
          <a:p>
            <a:pPr defTabSz="761970" fontAlgn="base">
              <a:spcBef>
                <a:spcPct val="0"/>
              </a:spcBef>
              <a:spcAft>
                <a:spcPct val="0"/>
              </a:spcAft>
            </a:pPr>
            <a:endParaRPr lang="en-US" sz="1167">
              <a:solidFill>
                <a:schemeClr val="bg1"/>
              </a:solidFill>
            </a:endParaRPr>
          </a:p>
        </p:txBody>
      </p:sp>
      <p:grpSp>
        <p:nvGrpSpPr>
          <p:cNvPr id="39" name="Group 38">
            <a:extLst>
              <a:ext uri="{FF2B5EF4-FFF2-40B4-BE49-F238E27FC236}">
                <a16:creationId xmlns:a16="http://schemas.microsoft.com/office/drawing/2014/main" id="{5F4517B3-4011-3AD9-9F09-C5A456550E63}"/>
              </a:ext>
            </a:extLst>
          </p:cNvPr>
          <p:cNvGrpSpPr/>
          <p:nvPr/>
        </p:nvGrpSpPr>
        <p:grpSpPr>
          <a:xfrm>
            <a:off x="3392931" y="184822"/>
            <a:ext cx="4221946" cy="399165"/>
            <a:chOff x="9516824" y="1122347"/>
            <a:chExt cx="3200400" cy="685800"/>
          </a:xfrm>
        </p:grpSpPr>
        <p:sp>
          <p:nvSpPr>
            <p:cNvPr id="43" name="Rounded Rectangle 42">
              <a:extLst>
                <a:ext uri="{FF2B5EF4-FFF2-40B4-BE49-F238E27FC236}">
                  <a16:creationId xmlns:a16="http://schemas.microsoft.com/office/drawing/2014/main" id="{4A9EB388-1806-2B1C-29FA-53E63F8AF519}"/>
                </a:ext>
              </a:extLst>
            </p:cNvPr>
            <p:cNvSpPr/>
            <p:nvPr/>
          </p:nvSpPr>
          <p:spPr bwMode="auto">
            <a:xfrm>
              <a:off x="9516824" y="1122347"/>
              <a:ext cx="3200400" cy="685800"/>
            </a:xfrm>
            <a:prstGeom prst="roundRect">
              <a:avLst>
                <a:gd name="adj" fmla="val 4422"/>
              </a:avLst>
            </a:prstGeom>
            <a:gradFill>
              <a:gsLst>
                <a:gs pos="0">
                  <a:schemeClr val="bg1">
                    <a:alpha val="80000"/>
                  </a:schemeClr>
                </a:gs>
                <a:gs pos="100000">
                  <a:schemeClr val="bg1">
                    <a:alpha val="50151"/>
                  </a:schemeClr>
                </a:gs>
              </a:gsLst>
              <a:lin ang="5400000" scaled="0"/>
            </a:gradFill>
            <a:ln w="3175">
              <a:solidFill>
                <a:schemeClr val="bg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76200" tIns="76200" rIns="76200" bIns="76200" numCol="1" rtlCol="0" anchor="t" anchorCtr="0" compatLnSpc="1">
              <a:prstTxWarp prst="textNoShape">
                <a:avLst/>
              </a:prstTxWarp>
            </a:bodyPr>
            <a:lstStyle/>
            <a:p>
              <a:pPr defTabSz="761970" fontAlgn="base">
                <a:spcBef>
                  <a:spcPct val="0"/>
                </a:spcBef>
                <a:spcAft>
                  <a:spcPct val="0"/>
                </a:spcAft>
              </a:pPr>
              <a:endParaRPr lang="en-US" sz="1167">
                <a:solidFill>
                  <a:schemeClr val="bg1"/>
                </a:solidFill>
              </a:endParaRPr>
            </a:p>
          </p:txBody>
        </p:sp>
        <p:sp>
          <p:nvSpPr>
            <p:cNvPr id="41" name="Content Placeholder 3">
              <a:extLst>
                <a:ext uri="{FF2B5EF4-FFF2-40B4-BE49-F238E27FC236}">
                  <a16:creationId xmlns:a16="http://schemas.microsoft.com/office/drawing/2014/main" id="{9F634D69-8B96-4AEA-6E60-AFDC68CD7709}"/>
                </a:ext>
              </a:extLst>
            </p:cNvPr>
            <p:cNvSpPr txBox="1">
              <a:spLocks/>
            </p:cNvSpPr>
            <p:nvPr/>
          </p:nvSpPr>
          <p:spPr>
            <a:xfrm>
              <a:off x="9531111" y="1200285"/>
              <a:ext cx="2902908" cy="322159"/>
            </a:xfrm>
            <a:prstGeom prst="rect">
              <a:avLst/>
            </a:prstGeom>
          </p:spPr>
          <p:txBody>
            <a:bodyPr lIns="91440" tIns="0"/>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defTabSz="761970">
                <a:lnSpc>
                  <a:spcPct val="106000"/>
                </a:lnSpc>
                <a:spcBef>
                  <a:spcPts val="1000"/>
                </a:spcBef>
              </a:pPr>
              <a:r>
                <a:rPr lang="en-US" sz="1250" kern="0" dirty="0">
                  <a:uFill>
                    <a:solidFill>
                      <a:srgbClr val="000000"/>
                    </a:solidFill>
                  </a:uFill>
                  <a:latin typeface="IBM Plex Sans Medm" panose="020B0503050203000203" pitchFamily="34" charset="0"/>
                  <a:ea typeface="HelvNeue Medium for IBM" charset="0"/>
                  <a:cs typeface="Arial"/>
                  <a:sym typeface="Helvetica"/>
                </a:rPr>
                <a:t>Voice Agent Scripting</a:t>
              </a:r>
              <a:endParaRPr lang="en-US" sz="1250" kern="0" dirty="0">
                <a:uFill>
                  <a:solidFill>
                    <a:srgbClr val="000000"/>
                  </a:solidFill>
                </a:uFill>
                <a:ea typeface="HelvNeue Medium for IBM" charset="0"/>
                <a:cs typeface="Arial"/>
                <a:sym typeface="Helvetica"/>
              </a:endParaRPr>
            </a:p>
            <a:p>
              <a:pPr defTabSz="761970">
                <a:lnSpc>
                  <a:spcPct val="106000"/>
                </a:lnSpc>
                <a:spcBef>
                  <a:spcPts val="1000"/>
                </a:spcBef>
              </a:pPr>
              <a:br>
                <a:rPr lang="en-US" sz="1000" kern="0" dirty="0">
                  <a:latin typeface="IBM Plex Sans Medm" panose="020B0503050203000203" pitchFamily="34" charset="0"/>
                </a:rPr>
              </a:br>
              <a:endParaRPr lang="en-US" sz="1000" kern="0" dirty="0"/>
            </a:p>
          </p:txBody>
        </p:sp>
      </p:grpSp>
      <p:cxnSp>
        <p:nvCxnSpPr>
          <p:cNvPr id="8" name="Straight Arrow Connector 7">
            <a:extLst>
              <a:ext uri="{FF2B5EF4-FFF2-40B4-BE49-F238E27FC236}">
                <a16:creationId xmlns:a16="http://schemas.microsoft.com/office/drawing/2014/main" id="{7F6A03F2-DBD2-4B4C-BA86-9B1D5ED8BB36}"/>
              </a:ext>
            </a:extLst>
          </p:cNvPr>
          <p:cNvCxnSpPr/>
          <p:nvPr/>
        </p:nvCxnSpPr>
        <p:spPr bwMode="auto">
          <a:xfrm>
            <a:off x="3238500" y="5588000"/>
            <a:ext cx="8610600" cy="0"/>
          </a:xfrm>
          <a:prstGeom prst="straightConnector1">
            <a:avLst/>
          </a:prstGeom>
          <a:ln w="6350">
            <a:solidFill>
              <a:srgbClr val="CDE3F5"/>
            </a:solidFill>
            <a:headEnd type="none" w="med" len="med"/>
            <a:tailEnd type="none"/>
          </a:ln>
          <a:effectLst/>
        </p:spPr>
        <p:style>
          <a:lnRef idx="1">
            <a:schemeClr val="dk1"/>
          </a:lnRef>
          <a:fillRef idx="0">
            <a:schemeClr val="dk1"/>
          </a:fillRef>
          <a:effectRef idx="0">
            <a:schemeClr val="dk1"/>
          </a:effectRef>
          <a:fontRef idx="minor">
            <a:schemeClr val="tx1"/>
          </a:fontRef>
        </p:style>
      </p:cxnSp>
      <p:sp>
        <p:nvSpPr>
          <p:cNvPr id="11" name="Pentagon 10">
            <a:hlinkClick r:id="" action="ppaction://noaction"/>
            <a:extLst>
              <a:ext uri="{FF2B5EF4-FFF2-40B4-BE49-F238E27FC236}">
                <a16:creationId xmlns:a16="http://schemas.microsoft.com/office/drawing/2014/main" id="{17928A60-262B-FBCA-FFA1-2D0866C72197}"/>
              </a:ext>
            </a:extLst>
          </p:cNvPr>
          <p:cNvSpPr/>
          <p:nvPr/>
        </p:nvSpPr>
        <p:spPr bwMode="auto">
          <a:xfrm rot="16200000">
            <a:off x="2747975" y="6618628"/>
            <a:ext cx="112372" cy="112372"/>
          </a:xfrm>
          <a:prstGeom prst="homePlate">
            <a:avLst/>
          </a:prstGeom>
          <a:noFill/>
          <a:ln w="9525">
            <a:solidFill>
              <a:schemeClr val="bg1">
                <a:lumMod val="50000"/>
              </a:schemeClr>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76200" tIns="76200" rIns="76200" bIns="76200" numCol="1" rtlCol="0" anchor="t" anchorCtr="0" compatLnSpc="1">
            <a:prstTxWarp prst="textNoShape">
              <a:avLst/>
            </a:prstTxWarp>
          </a:bodyPr>
          <a:lstStyle/>
          <a:p>
            <a:pPr defTabSz="761970" fontAlgn="base">
              <a:spcBef>
                <a:spcPct val="0"/>
              </a:spcBef>
              <a:spcAft>
                <a:spcPct val="0"/>
              </a:spcAft>
            </a:pPr>
            <a:endParaRPr lang="en-US" sz="1167">
              <a:solidFill>
                <a:schemeClr val="bg1"/>
              </a:solidFill>
            </a:endParaRPr>
          </a:p>
        </p:txBody>
      </p:sp>
      <p:sp>
        <p:nvSpPr>
          <p:cNvPr id="3" name="TextBox 2">
            <a:extLst>
              <a:ext uri="{FF2B5EF4-FFF2-40B4-BE49-F238E27FC236}">
                <a16:creationId xmlns:a16="http://schemas.microsoft.com/office/drawing/2014/main" id="{5397F601-A90E-89CC-9DB5-CF61D941F03B}"/>
              </a:ext>
            </a:extLst>
          </p:cNvPr>
          <p:cNvSpPr txBox="1"/>
          <p:nvPr/>
        </p:nvSpPr>
        <p:spPr>
          <a:xfrm>
            <a:off x="141228" y="323841"/>
            <a:ext cx="2803209" cy="1411650"/>
          </a:xfrm>
          <a:prstGeom prst="rect">
            <a:avLst/>
          </a:prstGeom>
          <a:noFill/>
          <a:ln>
            <a:solidFill>
              <a:srgbClr val="F4F4F4"/>
            </a:solidFill>
          </a:ln>
        </p:spPr>
        <p:txBody>
          <a:bodyPr wrap="square" lIns="0" tIns="0" rIns="0" bIns="0" rtlCol="0">
            <a:noAutofit/>
          </a:bodyPr>
          <a:lstStyle/>
          <a:p>
            <a:pPr>
              <a:lnSpc>
                <a:spcPct val="110000"/>
              </a:lnSpc>
              <a:spcBef>
                <a:spcPts val="1500"/>
              </a:spcBef>
            </a:pPr>
            <a:r>
              <a:rPr lang="en-US" sz="1667" b="1" dirty="0">
                <a:effectLst>
                  <a:outerShdw blurRad="38100" dist="38100" dir="2700000" algn="tl">
                    <a:srgbClr val="000000">
                      <a:alpha val="43137"/>
                    </a:srgbClr>
                  </a:outerShdw>
                </a:effectLst>
                <a:ea typeface="IBM Plex Sans" charset="0"/>
                <a:cs typeface="IBM Plex Sans" charset="0"/>
              </a:rPr>
              <a:t>Script: Voice Agent</a:t>
            </a:r>
          </a:p>
          <a:p>
            <a:pPr>
              <a:lnSpc>
                <a:spcPct val="110000"/>
              </a:lnSpc>
              <a:spcBef>
                <a:spcPts val="1500"/>
              </a:spcBef>
            </a:pPr>
            <a:r>
              <a:rPr lang="en-US" sz="1667" b="1" dirty="0">
                <a:effectLst>
                  <a:outerShdw blurRad="38100" dist="38100" dir="2700000" algn="tl">
                    <a:srgbClr val="000000">
                      <a:alpha val="43137"/>
                    </a:srgbClr>
                  </a:outerShdw>
                </a:effectLst>
                <a:ea typeface="IBM Plex Sans" charset="0"/>
                <a:cs typeface="IBM Plex Sans" charset="0"/>
              </a:rPr>
              <a:t>Focus: Work Supports </a:t>
            </a:r>
          </a:p>
          <a:p>
            <a:pPr>
              <a:lnSpc>
                <a:spcPct val="110000"/>
              </a:lnSpc>
              <a:spcBef>
                <a:spcPts val="1500"/>
              </a:spcBef>
            </a:pPr>
            <a:r>
              <a:rPr lang="en-US" sz="1667" b="1" dirty="0">
                <a:effectLst>
                  <a:outerShdw blurRad="38100" dist="38100" dir="2700000" algn="tl">
                    <a:srgbClr val="000000">
                      <a:alpha val="43137"/>
                    </a:srgbClr>
                  </a:outerShdw>
                </a:effectLst>
                <a:ea typeface="IBM Plex Sans" charset="0"/>
                <a:cs typeface="IBM Plex Sans" charset="0"/>
              </a:rPr>
              <a:t>Medicaid Agency</a:t>
            </a:r>
          </a:p>
        </p:txBody>
      </p:sp>
      <p:sp>
        <p:nvSpPr>
          <p:cNvPr id="5" name="AutoShape 2" descr="Thumbnail Image integrated eligibility programs">
            <a:extLst>
              <a:ext uri="{FF2B5EF4-FFF2-40B4-BE49-F238E27FC236}">
                <a16:creationId xmlns:a16="http://schemas.microsoft.com/office/drawing/2014/main" id="{4AA01F1A-F11F-7BF8-25C9-0CF7847CD02C}"/>
              </a:ext>
            </a:extLst>
          </p:cNvPr>
          <p:cNvSpPr>
            <a:spLocks noChangeAspect="1" noChangeArrowheads="1"/>
          </p:cNvSpPr>
          <p:nvPr/>
        </p:nvSpPr>
        <p:spPr bwMode="auto">
          <a:xfrm>
            <a:off x="5969000" y="3302000"/>
            <a:ext cx="254000" cy="254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76200" tIns="38100" rIns="76200" bIns="38100" numCol="1" anchor="t" anchorCtr="0" compatLnSpc="1">
            <a:prstTxWarp prst="textNoShape">
              <a:avLst/>
            </a:prstTxWarp>
          </a:bodyPr>
          <a:lstStyle/>
          <a:p>
            <a:endParaRPr lang="en-US" sz="1500"/>
          </a:p>
        </p:txBody>
      </p:sp>
      <p:sp>
        <p:nvSpPr>
          <p:cNvPr id="7" name="TextBox 6">
            <a:extLst>
              <a:ext uri="{FF2B5EF4-FFF2-40B4-BE49-F238E27FC236}">
                <a16:creationId xmlns:a16="http://schemas.microsoft.com/office/drawing/2014/main" id="{D50EB351-A121-ACF3-6E1F-107B3D0E4FC6}"/>
              </a:ext>
            </a:extLst>
          </p:cNvPr>
          <p:cNvSpPr txBox="1"/>
          <p:nvPr/>
        </p:nvSpPr>
        <p:spPr>
          <a:xfrm>
            <a:off x="3392931" y="992470"/>
            <a:ext cx="10152893" cy="3970318"/>
          </a:xfrm>
          <a:prstGeom prst="rect">
            <a:avLst/>
          </a:prstGeom>
          <a:noFill/>
        </p:spPr>
        <p:txBody>
          <a:bodyPr wrap="square">
            <a:spAutoFit/>
          </a:bodyPr>
          <a:lstStyle/>
          <a:p>
            <a:pPr algn="l">
              <a:buFont typeface="+mj-lt"/>
              <a:buAutoNum type="arabicPeriod"/>
            </a:pPr>
            <a:r>
              <a:rPr lang="en-US" b="0" i="0" dirty="0">
                <a:solidFill>
                  <a:srgbClr val="1D1C1D"/>
                </a:solidFill>
                <a:effectLst/>
                <a:latin typeface="Slack-Lato"/>
              </a:rPr>
              <a:t>Simple member engagement approach</a:t>
            </a:r>
          </a:p>
          <a:p>
            <a:pPr algn="l">
              <a:buFont typeface="+mj-lt"/>
              <a:buAutoNum type="arabicPeriod"/>
            </a:pPr>
            <a:r>
              <a:rPr lang="en-US" b="0" i="0" dirty="0">
                <a:solidFill>
                  <a:srgbClr val="1D1C1D"/>
                </a:solidFill>
                <a:effectLst/>
                <a:latin typeface="Slack-Lato"/>
              </a:rPr>
              <a:t>Consolidate call center to one number</a:t>
            </a:r>
          </a:p>
          <a:p>
            <a:pPr algn="l">
              <a:buFont typeface="+mj-lt"/>
              <a:buAutoNum type="arabicPeriod"/>
            </a:pPr>
            <a:r>
              <a:rPr lang="en-US" b="0" i="0" dirty="0">
                <a:solidFill>
                  <a:srgbClr val="1D1C1D"/>
                </a:solidFill>
                <a:effectLst/>
                <a:latin typeface="Slack-Lato"/>
              </a:rPr>
              <a:t>Use case: Community Engagement</a:t>
            </a:r>
          </a:p>
          <a:p>
            <a:pPr algn="l">
              <a:buFont typeface="+mj-lt"/>
              <a:buAutoNum type="arabicPeriod"/>
            </a:pPr>
            <a:r>
              <a:rPr lang="en-US" b="0" i="0" dirty="0">
                <a:solidFill>
                  <a:srgbClr val="1D1C1D"/>
                </a:solidFill>
                <a:effectLst/>
                <a:latin typeface="Slack-Lato"/>
              </a:rPr>
              <a:t>Member calls, AI voice interaction</a:t>
            </a:r>
          </a:p>
          <a:p>
            <a:pPr algn="l">
              <a:buFont typeface="+mj-lt"/>
              <a:buAutoNum type="arabicPeriod"/>
            </a:pPr>
            <a:r>
              <a:rPr lang="en-US" b="0" i="0" dirty="0">
                <a:solidFill>
                  <a:srgbClr val="1D1C1D"/>
                </a:solidFill>
                <a:effectLst/>
                <a:latin typeface="Slack-Lato"/>
              </a:rPr>
              <a:t>AI identifies call intent submit CE docs</a:t>
            </a:r>
          </a:p>
          <a:p>
            <a:pPr algn="l">
              <a:buFont typeface="+mj-lt"/>
              <a:buAutoNum type="arabicPeriod"/>
            </a:pPr>
            <a:r>
              <a:rPr lang="en-US" b="0" i="0" dirty="0">
                <a:solidFill>
                  <a:srgbClr val="1D1C1D"/>
                </a:solidFill>
                <a:effectLst/>
                <a:latin typeface="Slack-Lato"/>
              </a:rPr>
              <a:t>AI verifies caller identity</a:t>
            </a:r>
          </a:p>
          <a:p>
            <a:pPr algn="l">
              <a:buFont typeface="+mj-lt"/>
              <a:buAutoNum type="arabicPeriod"/>
            </a:pPr>
            <a:r>
              <a:rPr lang="en-US" b="0" i="0" dirty="0">
                <a:solidFill>
                  <a:srgbClr val="1D1C1D"/>
                </a:solidFill>
                <a:effectLst/>
                <a:latin typeface="Slack-Lato"/>
              </a:rPr>
              <a:t>AI texts link for caller to submit CE docs</a:t>
            </a:r>
          </a:p>
          <a:p>
            <a:pPr algn="l">
              <a:buFont typeface="+mj-lt"/>
              <a:buAutoNum type="arabicPeriod"/>
            </a:pPr>
            <a:r>
              <a:rPr lang="en-US" b="0" i="0" dirty="0">
                <a:solidFill>
                  <a:srgbClr val="1D1C1D"/>
                </a:solidFill>
                <a:effectLst/>
                <a:latin typeface="Slack-Lato"/>
              </a:rPr>
              <a:t>AI confirms receipt, processes doc</a:t>
            </a:r>
          </a:p>
          <a:p>
            <a:pPr algn="l">
              <a:buFont typeface="+mj-lt"/>
              <a:buAutoNum type="arabicPeriod"/>
            </a:pPr>
            <a:r>
              <a:rPr lang="en-US" b="0" i="0" dirty="0">
                <a:solidFill>
                  <a:srgbClr val="1D1C1D"/>
                </a:solidFill>
                <a:effectLst/>
                <a:latin typeface="Slack-Lato"/>
              </a:rPr>
              <a:t>AI summarizes doc contents to caller</a:t>
            </a:r>
          </a:p>
          <a:p>
            <a:pPr algn="l">
              <a:buFont typeface="+mj-lt"/>
              <a:buAutoNum type="arabicPeriod"/>
            </a:pPr>
            <a:r>
              <a:rPr lang="en-US" b="0" i="0" dirty="0">
                <a:solidFill>
                  <a:srgbClr val="1D1C1D"/>
                </a:solidFill>
                <a:effectLst/>
                <a:latin typeface="Slack-Lato"/>
              </a:rPr>
              <a:t>AI closes the call with next steps</a:t>
            </a:r>
          </a:p>
          <a:p>
            <a:pPr algn="l">
              <a:buFont typeface="+mj-lt"/>
              <a:buAutoNum type="arabicPeriod"/>
            </a:pPr>
            <a:r>
              <a:rPr lang="en-US" b="0" i="0" dirty="0">
                <a:solidFill>
                  <a:srgbClr val="1D1C1D"/>
                </a:solidFill>
                <a:effectLst/>
                <a:latin typeface="Slack-Lato"/>
              </a:rPr>
              <a:t>Data routed to eligibility team</a:t>
            </a:r>
          </a:p>
          <a:p>
            <a:pPr algn="l">
              <a:buFont typeface="+mj-lt"/>
              <a:buAutoNum type="arabicPeriod"/>
            </a:pPr>
            <a:r>
              <a:rPr lang="en-US" b="0" i="0" dirty="0">
                <a:solidFill>
                  <a:srgbClr val="1D1C1D"/>
                </a:solidFill>
                <a:effectLst/>
                <a:latin typeface="Slack-Lato"/>
              </a:rPr>
              <a:t>AI assists eligibility team with review</a:t>
            </a:r>
          </a:p>
          <a:p>
            <a:pPr algn="l">
              <a:buFont typeface="+mj-lt"/>
              <a:buAutoNum type="arabicPeriod"/>
            </a:pPr>
            <a:r>
              <a:rPr lang="en-US" b="0" i="0" dirty="0">
                <a:solidFill>
                  <a:srgbClr val="1D1C1D"/>
                </a:solidFill>
                <a:effectLst/>
                <a:latin typeface="Slack-Lato"/>
              </a:rPr>
              <a:t>Eligibility team finalizes determination</a:t>
            </a:r>
          </a:p>
          <a:p>
            <a:pPr algn="l">
              <a:buFont typeface="+mj-lt"/>
              <a:buAutoNum type="arabicPeriod"/>
            </a:pPr>
            <a:r>
              <a:rPr lang="en-US" b="0" i="0" dirty="0">
                <a:solidFill>
                  <a:srgbClr val="1D1C1D"/>
                </a:solidFill>
                <a:effectLst/>
                <a:latin typeface="Slack-Lato"/>
              </a:rPr>
              <a:t>AI confirms determination with caller over text and provides any next steps</a:t>
            </a:r>
          </a:p>
        </p:txBody>
      </p:sp>
    </p:spTree>
    <p:extLst>
      <p:ext uri="{BB962C8B-B14F-4D97-AF65-F5344CB8AC3E}">
        <p14:creationId xmlns:p14="http://schemas.microsoft.com/office/powerpoint/2010/main" val="1666892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609</TotalTime>
  <Words>1513</Words>
  <Application>Microsoft Office PowerPoint</Application>
  <PresentationFormat>Widescreen</PresentationFormat>
  <Paragraphs>155</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Integrated Eligibility Universe GTM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Jeannette Evans</dc:creator>
  <cp:lastModifiedBy>Jeannette Evans</cp:lastModifiedBy>
  <cp:revision>87</cp:revision>
  <dcterms:created xsi:type="dcterms:W3CDTF">2025-06-17T17:26:46Z</dcterms:created>
  <dcterms:modified xsi:type="dcterms:W3CDTF">2025-08-08T20:35:04Z</dcterms:modified>
</cp:coreProperties>
</file>