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4.jpg" ContentType="image/jpeg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85" r:id="rId2"/>
    <p:sldId id="28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18EFC-4C21-4CB4-9CB7-9040F5AA1D19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93607-4371-4CAE-BEA1-A12BF9BF4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4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5248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8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E0F4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spc="-10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30" dirty="0"/>
              <a:t> </a:t>
            </a:r>
            <a:r>
              <a:rPr dirty="0"/>
              <a:t>Pilani</a:t>
            </a:r>
            <a:r>
              <a:rPr spc="-40" dirty="0"/>
              <a:t> </a:t>
            </a:r>
            <a:r>
              <a:rPr dirty="0"/>
              <a:t>Campus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E0F4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spc="-10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30" dirty="0"/>
              <a:t> </a:t>
            </a:r>
            <a:r>
              <a:rPr dirty="0"/>
              <a:t>Pilani</a:t>
            </a:r>
            <a:r>
              <a:rPr spc="-40" dirty="0"/>
              <a:t> </a:t>
            </a:r>
            <a:r>
              <a:rPr dirty="0"/>
              <a:t>Campus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E0F4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spc="-10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30" dirty="0"/>
              <a:t> </a:t>
            </a:r>
            <a:r>
              <a:rPr dirty="0"/>
              <a:t>Pilani</a:t>
            </a:r>
            <a:r>
              <a:rPr spc="-40" dirty="0"/>
              <a:t> </a:t>
            </a:r>
            <a:r>
              <a:rPr dirty="0"/>
              <a:t>Campus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400" y="0"/>
            <a:ext cx="2191511" cy="69189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497323" y="6576059"/>
            <a:ext cx="2328545" cy="0"/>
          </a:xfrm>
          <a:custGeom>
            <a:avLst/>
            <a:gdLst/>
            <a:ahLst/>
            <a:cxnLst/>
            <a:rect l="l" t="t" r="r" b="b"/>
            <a:pathLst>
              <a:path w="2328545">
                <a:moveTo>
                  <a:pt x="0" y="0"/>
                </a:moveTo>
                <a:lnTo>
                  <a:pt x="2328291" y="0"/>
                </a:lnTo>
              </a:path>
            </a:pathLst>
          </a:custGeom>
          <a:ln w="45720">
            <a:solidFill>
              <a:srgbClr val="76C2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135123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1946" y="0"/>
                </a:lnTo>
              </a:path>
            </a:pathLst>
          </a:custGeom>
          <a:ln w="45720">
            <a:solidFill>
              <a:srgbClr val="FBAE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816852" y="6576059"/>
            <a:ext cx="2328545" cy="0"/>
          </a:xfrm>
          <a:custGeom>
            <a:avLst/>
            <a:gdLst/>
            <a:ahLst/>
            <a:cxnLst/>
            <a:rect l="l" t="t" r="r" b="b"/>
            <a:pathLst>
              <a:path w="2328545">
                <a:moveTo>
                  <a:pt x="0" y="0"/>
                </a:moveTo>
                <a:lnTo>
                  <a:pt x="2328291" y="0"/>
                </a:lnTo>
              </a:path>
            </a:pathLst>
          </a:custGeom>
          <a:ln w="4572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363723" y="1318259"/>
            <a:ext cx="2328545" cy="0"/>
          </a:xfrm>
          <a:custGeom>
            <a:avLst/>
            <a:gdLst/>
            <a:ahLst/>
            <a:cxnLst/>
            <a:rect l="l" t="t" r="r" b="b"/>
            <a:pathLst>
              <a:path w="2328545">
                <a:moveTo>
                  <a:pt x="0" y="0"/>
                </a:moveTo>
                <a:lnTo>
                  <a:pt x="2328291" y="0"/>
                </a:lnTo>
              </a:path>
            </a:pathLst>
          </a:custGeom>
          <a:ln w="45720">
            <a:solidFill>
              <a:srgbClr val="76C2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523" y="13182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1946" y="0"/>
                </a:lnTo>
              </a:path>
            </a:pathLst>
          </a:custGeom>
          <a:ln w="45720">
            <a:solidFill>
              <a:srgbClr val="FBAE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683252" y="1318259"/>
            <a:ext cx="2328545" cy="0"/>
          </a:xfrm>
          <a:custGeom>
            <a:avLst/>
            <a:gdLst/>
            <a:ahLst/>
            <a:cxnLst/>
            <a:rect l="l" t="t" r="r" b="b"/>
            <a:pathLst>
              <a:path w="2328545">
                <a:moveTo>
                  <a:pt x="0" y="0"/>
                </a:moveTo>
                <a:lnTo>
                  <a:pt x="2328291" y="0"/>
                </a:lnTo>
              </a:path>
            </a:pathLst>
          </a:custGeom>
          <a:ln w="4572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E0F4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spc="-10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30" dirty="0"/>
              <a:t> </a:t>
            </a:r>
            <a:r>
              <a:rPr dirty="0"/>
              <a:t>Pilani</a:t>
            </a:r>
            <a:r>
              <a:rPr spc="-40" dirty="0"/>
              <a:t> </a:t>
            </a:r>
            <a:r>
              <a:rPr dirty="0"/>
              <a:t>Campus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E0F4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spc="-10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30" dirty="0"/>
              <a:t> </a:t>
            </a:r>
            <a:r>
              <a:rPr dirty="0"/>
              <a:t>Pilani</a:t>
            </a:r>
            <a:r>
              <a:rPr spc="-40" dirty="0"/>
              <a:t> </a:t>
            </a:r>
            <a:r>
              <a:rPr dirty="0"/>
              <a:t>Campus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600" y="6596065"/>
            <a:ext cx="5867400" cy="2192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1" i="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BITS 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084388" y="6550027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1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9"/>
            <a:ext cx="8229600" cy="1384995"/>
          </a:xfrm>
        </p:spPr>
        <p:txBody>
          <a:bodyPr/>
          <a:lstStyle>
            <a:lvl1pPr marL="257175" marR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1800">
                <a:latin typeface="Arial" pitchFamily="34" charset="0"/>
                <a:cs typeface="Arial" pitchFamily="34" charset="0"/>
              </a:defRPr>
            </a:lvl1pPr>
            <a:lvl2pPr marL="557213" marR="0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2700"/>
              </a:lnSpc>
              <a:spcBef>
                <a:spcPts val="0"/>
              </a:spcBef>
              <a:buNone/>
              <a:defRPr sz="2700" b="1" spc="-113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73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668011" y="6576060"/>
            <a:ext cx="2291715" cy="0"/>
          </a:xfrm>
          <a:custGeom>
            <a:avLst/>
            <a:gdLst/>
            <a:ahLst/>
            <a:cxnLst/>
            <a:rect l="l" t="t" r="r" b="b"/>
            <a:pathLst>
              <a:path w="2291715">
                <a:moveTo>
                  <a:pt x="0" y="0"/>
                </a:moveTo>
                <a:lnTo>
                  <a:pt x="2291715" y="0"/>
                </a:lnTo>
              </a:path>
            </a:pathLst>
          </a:custGeom>
          <a:ln w="51815">
            <a:solidFill>
              <a:srgbClr val="76C2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909815" y="6571488"/>
            <a:ext cx="2234565" cy="0"/>
          </a:xfrm>
          <a:custGeom>
            <a:avLst/>
            <a:gdLst/>
            <a:ahLst/>
            <a:cxnLst/>
            <a:rect l="l" t="t" r="r" b="b"/>
            <a:pathLst>
              <a:path w="2234565">
                <a:moveTo>
                  <a:pt x="0" y="0"/>
                </a:moveTo>
                <a:lnTo>
                  <a:pt x="2234183" y="0"/>
                </a:lnTo>
              </a:path>
            </a:pathLst>
          </a:custGeom>
          <a:ln w="48768">
            <a:solidFill>
              <a:srgbClr val="E21C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086355" y="6576060"/>
            <a:ext cx="2581910" cy="0"/>
          </a:xfrm>
          <a:custGeom>
            <a:avLst/>
            <a:gdLst/>
            <a:ahLst/>
            <a:cxnLst/>
            <a:rect l="l" t="t" r="r" b="b"/>
            <a:pathLst>
              <a:path w="258191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1816">
            <a:solidFill>
              <a:srgbClr val="FBAE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629400" y="0"/>
            <a:ext cx="2194559" cy="691896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4495800" y="6577583"/>
            <a:ext cx="2328545" cy="0"/>
          </a:xfrm>
          <a:custGeom>
            <a:avLst/>
            <a:gdLst/>
            <a:ahLst/>
            <a:cxnLst/>
            <a:rect l="l" t="t" r="r" b="b"/>
            <a:pathLst>
              <a:path w="2328545">
                <a:moveTo>
                  <a:pt x="0" y="0"/>
                </a:moveTo>
                <a:lnTo>
                  <a:pt x="2328418" y="0"/>
                </a:lnTo>
              </a:path>
            </a:pathLst>
          </a:custGeom>
          <a:ln w="48768">
            <a:solidFill>
              <a:srgbClr val="76C2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133600" y="6577583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8768">
            <a:solidFill>
              <a:srgbClr val="FBAE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815328" y="6577583"/>
            <a:ext cx="2328545" cy="0"/>
          </a:xfrm>
          <a:custGeom>
            <a:avLst/>
            <a:gdLst/>
            <a:ahLst/>
            <a:cxnLst/>
            <a:rect l="l" t="t" r="r" b="b"/>
            <a:pathLst>
              <a:path w="2328545">
                <a:moveTo>
                  <a:pt x="0" y="0"/>
                </a:moveTo>
                <a:lnTo>
                  <a:pt x="2328291" y="0"/>
                </a:lnTo>
              </a:path>
            </a:pathLst>
          </a:custGeom>
          <a:ln w="4876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362200" y="1319783"/>
            <a:ext cx="2328545" cy="0"/>
          </a:xfrm>
          <a:custGeom>
            <a:avLst/>
            <a:gdLst/>
            <a:ahLst/>
            <a:cxnLst/>
            <a:rect l="l" t="t" r="r" b="b"/>
            <a:pathLst>
              <a:path w="2328545">
                <a:moveTo>
                  <a:pt x="0" y="0"/>
                </a:moveTo>
                <a:lnTo>
                  <a:pt x="2328417" y="0"/>
                </a:lnTo>
              </a:path>
            </a:pathLst>
          </a:custGeom>
          <a:ln w="48768">
            <a:solidFill>
              <a:srgbClr val="76C2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1319783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8768">
            <a:solidFill>
              <a:srgbClr val="FBAE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681728" y="1319783"/>
            <a:ext cx="2328545" cy="0"/>
          </a:xfrm>
          <a:custGeom>
            <a:avLst/>
            <a:gdLst/>
            <a:ahLst/>
            <a:cxnLst/>
            <a:rect l="l" t="t" r="r" b="b"/>
            <a:pathLst>
              <a:path w="2328545">
                <a:moveTo>
                  <a:pt x="0" y="0"/>
                </a:moveTo>
                <a:lnTo>
                  <a:pt x="2328291" y="0"/>
                </a:lnTo>
              </a:path>
            </a:pathLst>
          </a:custGeom>
          <a:ln w="4876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244" y="2809494"/>
            <a:ext cx="8071510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8150" y="1914525"/>
            <a:ext cx="4406900" cy="3176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361681" y="6650432"/>
            <a:ext cx="1705609" cy="182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E0F4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spc="-10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30" dirty="0"/>
              <a:t> </a:t>
            </a:r>
            <a:r>
              <a:rPr dirty="0"/>
              <a:t>Pilani</a:t>
            </a:r>
            <a:r>
              <a:rPr spc="-40" dirty="0"/>
              <a:t> </a:t>
            </a:r>
            <a:r>
              <a:rPr dirty="0"/>
              <a:t>Campus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hyperlink" Target="mailto:Chakri.ls@wilp.bits-Pilani.ac.in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"/>
          <p:cNvGrpSpPr/>
          <p:nvPr/>
        </p:nvGrpSpPr>
        <p:grpSpPr>
          <a:xfrm>
            <a:off x="-304800" y="-646761"/>
            <a:ext cx="10306050" cy="7880726"/>
            <a:chOff x="0" y="0"/>
            <a:chExt cx="9144000" cy="6858000"/>
          </a:xfrm>
        </p:grpSpPr>
        <p:pic>
          <p:nvPicPr>
            <p:cNvPr id="61" name="Google Shape;61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Google Shape;62;p1"/>
            <p:cNvSpPr/>
            <p:nvPr/>
          </p:nvSpPr>
          <p:spPr>
            <a:xfrm>
              <a:off x="0" y="3352800"/>
              <a:ext cx="8686800" cy="2743200"/>
            </a:xfrm>
            <a:custGeom>
              <a:avLst/>
              <a:gdLst/>
              <a:ahLst/>
              <a:cxnLst/>
              <a:rect l="l" t="t" r="r" b="b"/>
              <a:pathLst>
                <a:path w="8686800" h="2743200" extrusionOk="0">
                  <a:moveTo>
                    <a:pt x="8686800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8686800" y="2743200"/>
                  </a:lnTo>
                  <a:lnTo>
                    <a:pt x="8686800" y="0"/>
                  </a:lnTo>
                  <a:close/>
                </a:path>
              </a:pathLst>
            </a:custGeom>
            <a:solidFill>
              <a:srgbClr val="0F114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2895600" y="6096000"/>
              <a:ext cx="2895600" cy="76200"/>
            </a:xfrm>
            <a:custGeom>
              <a:avLst/>
              <a:gdLst/>
              <a:ahLst/>
              <a:cxnLst/>
              <a:rect l="l" t="t" r="r" b="b"/>
              <a:pathLst>
                <a:path w="2895600" h="76200" extrusionOk="0">
                  <a:moveTo>
                    <a:pt x="28956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895600" y="7620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0" y="6096000"/>
              <a:ext cx="2895600" cy="76200"/>
            </a:xfrm>
            <a:custGeom>
              <a:avLst/>
              <a:gdLst/>
              <a:ahLst/>
              <a:cxnLst/>
              <a:rect l="l" t="t" r="r" b="b"/>
              <a:pathLst>
                <a:path w="2895600" h="76200" extrusionOk="0">
                  <a:moveTo>
                    <a:pt x="28956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895600" y="7620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5791200" y="6096000"/>
              <a:ext cx="2895600" cy="76200"/>
            </a:xfrm>
            <a:custGeom>
              <a:avLst/>
              <a:gdLst/>
              <a:ahLst/>
              <a:cxnLst/>
              <a:rect l="l" t="t" r="r" b="b"/>
              <a:pathLst>
                <a:path w="2895600" h="76200" extrusionOk="0">
                  <a:moveTo>
                    <a:pt x="28956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895600" y="7620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66" name="Google Shape;66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6200" y="3352800"/>
              <a:ext cx="2057400" cy="19781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" name="Google Shape;67;p1"/>
          <p:cNvSpPr txBox="1"/>
          <p:nvPr/>
        </p:nvSpPr>
        <p:spPr>
          <a:xfrm>
            <a:off x="94284" y="5283809"/>
            <a:ext cx="1869439" cy="62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163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29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Pilani</a:t>
            </a:r>
            <a:endParaRPr sz="2900">
              <a:latin typeface="Tahoma"/>
              <a:ea typeface="Tahoma"/>
              <a:cs typeface="Tahoma"/>
              <a:sym typeface="Tahoma"/>
            </a:endParaRPr>
          </a:p>
          <a:p>
            <a:pPr marL="149225" marR="0" lvl="0" indent="0" algn="l" rtl="0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Pilani Campus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2061196" y="3293602"/>
            <a:ext cx="6941631" cy="50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/>
            <a:r>
              <a:rPr lang="en-US" sz="32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Artificial and Computational Intelligence</a:t>
            </a:r>
            <a:endParaRPr sz="3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1741687" y="3877996"/>
            <a:ext cx="7580647" cy="1397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AIMLCZG557</a:t>
            </a:r>
          </a:p>
          <a:p>
            <a:pPr marL="12700" lvl="0" algn="ctr">
              <a:spcBef>
                <a:spcPts val="5"/>
              </a:spcBef>
            </a:pPr>
            <a:r>
              <a:rPr lang="en-US" sz="18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Contributors &amp; Designers of document content : Cluster Course Faculty Team</a:t>
            </a:r>
          </a:p>
          <a:p>
            <a:pPr marL="12700" lvl="0" algn="ctr">
              <a:spcBef>
                <a:spcPts val="5"/>
              </a:spcBef>
            </a:pPr>
            <a:r>
              <a:rPr lang="en-US" sz="24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M1 : Introduction &amp;</a:t>
            </a:r>
          </a:p>
          <a:p>
            <a:pPr marL="12700" lvl="0" algn="ctr">
              <a:spcBef>
                <a:spcPts val="5"/>
              </a:spcBef>
            </a:pPr>
            <a:r>
              <a:rPr lang="en-US" sz="24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M2 : </a:t>
            </a:r>
            <a:r>
              <a:rPr lang="en-US" sz="2400" b="1" dirty="0">
                <a:solidFill>
                  <a:srgbClr val="FFC000"/>
                </a:solidFill>
                <a:cs typeface="Calibri"/>
              </a:rPr>
              <a:t>:</a:t>
            </a:r>
            <a:r>
              <a:rPr lang="en-US" sz="2400" b="1" spc="-20" dirty="0">
                <a:solidFill>
                  <a:srgbClr val="FFC000"/>
                </a:solidFill>
                <a:cs typeface="Calibri"/>
              </a:rPr>
              <a:t> </a:t>
            </a:r>
            <a:r>
              <a:rPr lang="en-US" sz="2400" b="1" dirty="0">
                <a:solidFill>
                  <a:srgbClr val="FFC000"/>
                </a:solidFill>
                <a:cs typeface="Calibri"/>
              </a:rPr>
              <a:t>Problem</a:t>
            </a:r>
            <a:r>
              <a:rPr lang="en-US" sz="2400" b="1" spc="-35" dirty="0">
                <a:solidFill>
                  <a:srgbClr val="FFC000"/>
                </a:solidFill>
                <a:cs typeface="Calibri"/>
              </a:rPr>
              <a:t> </a:t>
            </a:r>
            <a:r>
              <a:rPr lang="en-US" sz="2400" b="1" dirty="0">
                <a:solidFill>
                  <a:srgbClr val="FFC000"/>
                </a:solidFill>
                <a:cs typeface="Calibri"/>
              </a:rPr>
              <a:t>Solving</a:t>
            </a:r>
            <a:r>
              <a:rPr lang="en-US" sz="2400" b="1" spc="-30" dirty="0">
                <a:solidFill>
                  <a:srgbClr val="FFC000"/>
                </a:solidFill>
                <a:cs typeface="Calibri"/>
              </a:rPr>
              <a:t> </a:t>
            </a:r>
            <a:r>
              <a:rPr lang="en-US" sz="2400" b="1" spc="-5" dirty="0">
                <a:solidFill>
                  <a:srgbClr val="FFC000"/>
                </a:solidFill>
                <a:cs typeface="Calibri"/>
              </a:rPr>
              <a:t>Agent</a:t>
            </a:r>
            <a:r>
              <a:rPr lang="en-US" sz="2400" b="1" spc="-15" dirty="0">
                <a:solidFill>
                  <a:srgbClr val="FFC000"/>
                </a:solidFill>
                <a:cs typeface="Calibri"/>
              </a:rPr>
              <a:t> </a:t>
            </a:r>
            <a:r>
              <a:rPr lang="en-US" sz="2400" b="1" dirty="0">
                <a:solidFill>
                  <a:srgbClr val="FFC000"/>
                </a:solidFill>
                <a:cs typeface="Calibri"/>
              </a:rPr>
              <a:t>using</a:t>
            </a:r>
            <a:r>
              <a:rPr lang="en-US" sz="2400" b="1" spc="-30" dirty="0">
                <a:solidFill>
                  <a:srgbClr val="FFC000"/>
                </a:solidFill>
                <a:cs typeface="Calibri"/>
              </a:rPr>
              <a:t> </a:t>
            </a:r>
            <a:r>
              <a:rPr lang="en-US" sz="2400" b="1" spc="-5" dirty="0">
                <a:solidFill>
                  <a:srgbClr val="FFC000"/>
                </a:solidFill>
                <a:cs typeface="Calibri"/>
              </a:rPr>
              <a:t>Search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36365" y="5356230"/>
            <a:ext cx="4572000" cy="1315745"/>
          </a:xfrm>
          <a:prstGeom prst="rect">
            <a:avLst/>
          </a:prstGeom>
        </p:spPr>
        <p:txBody>
          <a:bodyPr>
            <a:spAutoFit/>
          </a:bodyPr>
          <a:lstStyle/>
          <a:p>
            <a:pPr marR="147320" lvl="0" algn="r">
              <a:spcBef>
                <a:spcPts val="340"/>
              </a:spcBef>
            </a:pPr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Presented by </a:t>
            </a:r>
          </a:p>
          <a:p>
            <a:pPr marR="147320" lvl="0" algn="r">
              <a:spcBef>
                <a:spcPts val="340"/>
              </a:spcBef>
            </a:pPr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Dr. Srinivasa </a:t>
            </a:r>
            <a:r>
              <a:rPr lang="en-US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L.Chakravarthy</a:t>
            </a:r>
            <a:endParaRPr lang="en-US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147320" lvl="0" algn="r">
              <a:spcBef>
                <a:spcPts val="340"/>
              </a:spcBef>
            </a:pPr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Chakri.ls@wilp.bits-Pilani.ac.in</a:t>
            </a:r>
            <a:endParaRPr lang="en-US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147320" lvl="0" algn="r">
              <a:spcBef>
                <a:spcPts val="340"/>
              </a:spcBef>
            </a:pPr>
            <a:endParaRPr lang="en-US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1275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844" y="1729816"/>
            <a:ext cx="7136130" cy="19805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E0F40"/>
              </a:buClr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Omniscience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Expected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Vs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Actual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E0F40"/>
              </a:buClr>
              <a:buFont typeface="Wingdings"/>
              <a:buChar char=""/>
            </a:pPr>
            <a:endParaRPr sz="2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lr>
                <a:srgbClr val="0E0F40"/>
              </a:buClr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Learning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Capability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Apriori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Knowledge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ts val="4320"/>
              </a:lnSpc>
              <a:spcBef>
                <a:spcPts val="90"/>
              </a:spcBef>
              <a:buClr>
                <a:srgbClr val="0E0F40"/>
              </a:buClr>
              <a:buFont typeface="Wingdings"/>
              <a:buChar char="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Autonomous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decision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making: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agent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autonomous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if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behaviour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determined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own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experience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(with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ability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adapt)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0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30" dirty="0"/>
              <a:t> </a:t>
            </a:r>
            <a:r>
              <a:rPr dirty="0"/>
              <a:t>Pilani</a:t>
            </a:r>
            <a:r>
              <a:rPr spc="-40" dirty="0"/>
              <a:t> </a:t>
            </a:r>
            <a:r>
              <a:rPr dirty="0"/>
              <a:t>Campus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844" y="566369"/>
            <a:ext cx="30740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7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400" b="1" spc="-18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14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spc="-16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16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16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16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spc="-2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4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spc="200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204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16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16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spc="-14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spc="-16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400" b="1" spc="-2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6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204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19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844" y="566369"/>
            <a:ext cx="18053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spc="-19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18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160" dirty="0">
                <a:solidFill>
                  <a:srgbClr val="C00000"/>
                </a:solidFill>
                <a:latin typeface="Calibri"/>
                <a:cs typeface="Calibri"/>
              </a:rPr>
              <a:t>lli</a:t>
            </a:r>
            <a:r>
              <a:rPr sz="2400" b="1" spc="-204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16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3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6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204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19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5368" y="1650872"/>
            <a:ext cx="7416800" cy="1129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Rational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Agent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acts </a:t>
            </a:r>
            <a:r>
              <a:rPr sz="1800" spc="-30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achieve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best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outcome</a:t>
            </a:r>
            <a:r>
              <a:rPr sz="1800" spc="-10" dirty="0">
                <a:latin typeface="Calibri"/>
                <a:cs typeface="Calibri"/>
              </a:rPr>
              <a:t> 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best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expected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outcome </a:t>
            </a:r>
            <a:r>
              <a:rPr sz="1800" spc="-20" dirty="0">
                <a:latin typeface="Calibri"/>
                <a:cs typeface="Calibri"/>
              </a:rPr>
              <a:t>even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under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uncertainty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Maps</a:t>
            </a:r>
            <a:r>
              <a:rPr sz="1800" dirty="0">
                <a:latin typeface="Calibri"/>
                <a:cs typeface="Calibri"/>
              </a:rPr>
              <a:t> /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Tabulated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Programmed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2272" y="3011423"/>
            <a:ext cx="1371600" cy="1289685"/>
          </a:xfrm>
          <a:custGeom>
            <a:avLst/>
            <a:gdLst/>
            <a:ahLst/>
            <a:cxnLst/>
            <a:rect l="l" t="t" r="r" b="b"/>
            <a:pathLst>
              <a:path w="1371600" h="1289685">
                <a:moveTo>
                  <a:pt x="0" y="219455"/>
                </a:moveTo>
                <a:lnTo>
                  <a:pt x="1179322" y="219455"/>
                </a:lnTo>
                <a:lnTo>
                  <a:pt x="1179322" y="1077721"/>
                </a:lnTo>
                <a:lnTo>
                  <a:pt x="1095121" y="1080134"/>
                </a:lnTo>
                <a:lnTo>
                  <a:pt x="1018921" y="1086865"/>
                </a:lnTo>
                <a:lnTo>
                  <a:pt x="949833" y="1097280"/>
                </a:lnTo>
                <a:lnTo>
                  <a:pt x="886841" y="1110742"/>
                </a:lnTo>
                <a:lnTo>
                  <a:pt x="829183" y="1126744"/>
                </a:lnTo>
                <a:lnTo>
                  <a:pt x="775969" y="1144651"/>
                </a:lnTo>
                <a:lnTo>
                  <a:pt x="726313" y="1163701"/>
                </a:lnTo>
                <a:lnTo>
                  <a:pt x="679322" y="1183386"/>
                </a:lnTo>
                <a:lnTo>
                  <a:pt x="633984" y="1203198"/>
                </a:lnTo>
                <a:lnTo>
                  <a:pt x="589661" y="1222248"/>
                </a:lnTo>
                <a:lnTo>
                  <a:pt x="545287" y="1240155"/>
                </a:lnTo>
                <a:lnTo>
                  <a:pt x="500037" y="1256157"/>
                </a:lnTo>
                <a:lnTo>
                  <a:pt x="453009" y="1269619"/>
                </a:lnTo>
                <a:lnTo>
                  <a:pt x="403326" y="1280033"/>
                </a:lnTo>
                <a:lnTo>
                  <a:pt x="350113" y="1286764"/>
                </a:lnTo>
                <a:lnTo>
                  <a:pt x="292481" y="1289177"/>
                </a:lnTo>
                <a:lnTo>
                  <a:pt x="229527" y="1286637"/>
                </a:lnTo>
                <a:lnTo>
                  <a:pt x="160388" y="1278382"/>
                </a:lnTo>
                <a:lnTo>
                  <a:pt x="84175" y="1264158"/>
                </a:lnTo>
                <a:lnTo>
                  <a:pt x="0" y="1242949"/>
                </a:lnTo>
                <a:lnTo>
                  <a:pt x="0" y="219455"/>
                </a:lnTo>
                <a:close/>
              </a:path>
              <a:path w="1371600" h="1289685">
                <a:moveTo>
                  <a:pt x="94487" y="218186"/>
                </a:moveTo>
                <a:lnTo>
                  <a:pt x="94487" y="106679"/>
                </a:lnTo>
                <a:lnTo>
                  <a:pt x="1267841" y="106679"/>
                </a:lnTo>
                <a:lnTo>
                  <a:pt x="1267841" y="972438"/>
                </a:lnTo>
                <a:lnTo>
                  <a:pt x="1248917" y="972819"/>
                </a:lnTo>
                <a:lnTo>
                  <a:pt x="1230757" y="973582"/>
                </a:lnTo>
                <a:lnTo>
                  <a:pt x="1214247" y="974725"/>
                </a:lnTo>
                <a:lnTo>
                  <a:pt x="1199896" y="975994"/>
                </a:lnTo>
                <a:lnTo>
                  <a:pt x="1188720" y="977138"/>
                </a:lnTo>
                <a:lnTo>
                  <a:pt x="1181354" y="978026"/>
                </a:lnTo>
                <a:lnTo>
                  <a:pt x="1178560" y="978407"/>
                </a:lnTo>
              </a:path>
              <a:path w="1371600" h="1289685">
                <a:moveTo>
                  <a:pt x="188975" y="108585"/>
                </a:moveTo>
                <a:lnTo>
                  <a:pt x="188975" y="0"/>
                </a:lnTo>
                <a:lnTo>
                  <a:pt x="1371473" y="0"/>
                </a:lnTo>
                <a:lnTo>
                  <a:pt x="1371473" y="860678"/>
                </a:lnTo>
                <a:lnTo>
                  <a:pt x="1352550" y="860932"/>
                </a:lnTo>
                <a:lnTo>
                  <a:pt x="1334135" y="861440"/>
                </a:lnTo>
                <a:lnTo>
                  <a:pt x="1288669" y="863853"/>
                </a:lnTo>
                <a:lnTo>
                  <a:pt x="1272159" y="864996"/>
                </a:lnTo>
                <a:lnTo>
                  <a:pt x="1269873" y="865251"/>
                </a:lnTo>
              </a:path>
            </a:pathLst>
          </a:custGeom>
          <a:ln w="24384">
            <a:solidFill>
              <a:srgbClr val="F794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6122" y="3475735"/>
            <a:ext cx="922655" cy="57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ts val="215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Percept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50"/>
              </a:lnSpc>
            </a:pP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qu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ce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05921" y="3227641"/>
            <a:ext cx="1624965" cy="862965"/>
            <a:chOff x="4705921" y="3227641"/>
            <a:chExt cx="1624965" cy="86296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0640" y="3273552"/>
              <a:ext cx="197865" cy="1036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7794" y="3273552"/>
              <a:ext cx="197992" cy="10363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18304" y="3240024"/>
              <a:ext cx="1600200" cy="838200"/>
            </a:xfrm>
            <a:custGeom>
              <a:avLst/>
              <a:gdLst/>
              <a:ahLst/>
              <a:cxnLst/>
              <a:rect l="l" t="t" r="r" b="b"/>
              <a:pathLst>
                <a:path w="1600200" h="838200">
                  <a:moveTo>
                    <a:pt x="0" y="0"/>
                  </a:moveTo>
                  <a:lnTo>
                    <a:pt x="550163" y="0"/>
                  </a:lnTo>
                  <a:lnTo>
                    <a:pt x="566547" y="1904"/>
                  </a:lnTo>
                  <a:lnTo>
                    <a:pt x="580644" y="7238"/>
                  </a:lnTo>
                  <a:lnTo>
                    <a:pt x="591566" y="15366"/>
                  </a:lnTo>
                  <a:lnTo>
                    <a:pt x="598297" y="25653"/>
                  </a:lnTo>
                  <a:lnTo>
                    <a:pt x="596900" y="40259"/>
                  </a:lnTo>
                  <a:lnTo>
                    <a:pt x="555498" y="69596"/>
                  </a:lnTo>
                  <a:lnTo>
                    <a:pt x="450088" y="69850"/>
                  </a:lnTo>
                  <a:lnTo>
                    <a:pt x="433705" y="71754"/>
                  </a:lnTo>
                  <a:lnTo>
                    <a:pt x="419608" y="77088"/>
                  </a:lnTo>
                  <a:lnTo>
                    <a:pt x="408686" y="85216"/>
                  </a:lnTo>
                  <a:lnTo>
                    <a:pt x="401828" y="95376"/>
                  </a:lnTo>
                  <a:lnTo>
                    <a:pt x="403225" y="110109"/>
                  </a:lnTo>
                  <a:lnTo>
                    <a:pt x="444500" y="139446"/>
                  </a:lnTo>
                  <a:lnTo>
                    <a:pt x="1150239" y="139700"/>
                  </a:lnTo>
                  <a:lnTo>
                    <a:pt x="1166622" y="137795"/>
                  </a:lnTo>
                  <a:lnTo>
                    <a:pt x="1180719" y="132461"/>
                  </a:lnTo>
                  <a:lnTo>
                    <a:pt x="1191641" y="124333"/>
                  </a:lnTo>
                  <a:lnTo>
                    <a:pt x="1198372" y="114046"/>
                  </a:lnTo>
                  <a:lnTo>
                    <a:pt x="1196975" y="99440"/>
                  </a:lnTo>
                  <a:lnTo>
                    <a:pt x="1155573" y="70103"/>
                  </a:lnTo>
                  <a:lnTo>
                    <a:pt x="1050163" y="69850"/>
                  </a:lnTo>
                  <a:lnTo>
                    <a:pt x="1033780" y="67945"/>
                  </a:lnTo>
                  <a:lnTo>
                    <a:pt x="1019683" y="62611"/>
                  </a:lnTo>
                  <a:lnTo>
                    <a:pt x="1008761" y="54483"/>
                  </a:lnTo>
                  <a:lnTo>
                    <a:pt x="1001903" y="44323"/>
                  </a:lnTo>
                  <a:lnTo>
                    <a:pt x="1003300" y="29590"/>
                  </a:lnTo>
                  <a:lnTo>
                    <a:pt x="1044575" y="253"/>
                  </a:lnTo>
                  <a:lnTo>
                    <a:pt x="1600200" y="0"/>
                  </a:lnTo>
                  <a:lnTo>
                    <a:pt x="1400175" y="349250"/>
                  </a:lnTo>
                  <a:lnTo>
                    <a:pt x="1600200" y="698500"/>
                  </a:lnTo>
                  <a:lnTo>
                    <a:pt x="1200150" y="698500"/>
                  </a:lnTo>
                  <a:lnTo>
                    <a:pt x="1200150" y="803275"/>
                  </a:lnTo>
                  <a:lnTo>
                    <a:pt x="1197356" y="814705"/>
                  </a:lnTo>
                  <a:lnTo>
                    <a:pt x="1189736" y="824611"/>
                  </a:lnTo>
                  <a:lnTo>
                    <a:pt x="1178179" y="832231"/>
                  </a:lnTo>
                  <a:lnTo>
                    <a:pt x="1163447" y="836930"/>
                  </a:lnTo>
                  <a:lnTo>
                    <a:pt x="450088" y="838200"/>
                  </a:lnTo>
                  <a:lnTo>
                    <a:pt x="433705" y="836294"/>
                  </a:lnTo>
                  <a:lnTo>
                    <a:pt x="419608" y="830961"/>
                  </a:lnTo>
                  <a:lnTo>
                    <a:pt x="408686" y="822832"/>
                  </a:lnTo>
                  <a:lnTo>
                    <a:pt x="401828" y="812673"/>
                  </a:lnTo>
                  <a:lnTo>
                    <a:pt x="400050" y="698500"/>
                  </a:lnTo>
                  <a:lnTo>
                    <a:pt x="0" y="698500"/>
                  </a:lnTo>
                  <a:lnTo>
                    <a:pt x="200025" y="349250"/>
                  </a:lnTo>
                  <a:lnTo>
                    <a:pt x="0" y="0"/>
                  </a:lnTo>
                  <a:close/>
                </a:path>
                <a:path w="1600200" h="838200">
                  <a:moveTo>
                    <a:pt x="600456" y="33527"/>
                  </a:moveTo>
                  <a:lnTo>
                    <a:pt x="600456" y="137160"/>
                  </a:lnTo>
                </a:path>
                <a:path w="1600200" h="838200">
                  <a:moveTo>
                    <a:pt x="999744" y="137160"/>
                  </a:moveTo>
                  <a:lnTo>
                    <a:pt x="999744" y="33527"/>
                  </a:lnTo>
                </a:path>
                <a:path w="1600200" h="838200">
                  <a:moveTo>
                    <a:pt x="399288" y="697357"/>
                  </a:moveTo>
                  <a:lnTo>
                    <a:pt x="399288" y="103631"/>
                  </a:lnTo>
                </a:path>
                <a:path w="1600200" h="838200">
                  <a:moveTo>
                    <a:pt x="1200912" y="103631"/>
                  </a:moveTo>
                  <a:lnTo>
                    <a:pt x="1200912" y="697357"/>
                  </a:lnTo>
                </a:path>
              </a:pathLst>
            </a:custGeom>
            <a:ln w="24384">
              <a:solidFill>
                <a:srgbClr val="F794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208270" y="3594861"/>
            <a:ext cx="621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c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600200" y="3553967"/>
            <a:ext cx="3733800" cy="3237230"/>
            <a:chOff x="1600200" y="3553967"/>
            <a:chExt cx="3733800" cy="323723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200" y="4352542"/>
              <a:ext cx="3733800" cy="24384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23872" y="3566159"/>
              <a:ext cx="2886710" cy="167640"/>
            </a:xfrm>
            <a:custGeom>
              <a:avLst/>
              <a:gdLst/>
              <a:ahLst/>
              <a:cxnLst/>
              <a:rect l="l" t="t" r="r" b="b"/>
              <a:pathLst>
                <a:path w="2886710" h="167639">
                  <a:moveTo>
                    <a:pt x="0" y="53339"/>
                  </a:moveTo>
                  <a:lnTo>
                    <a:pt x="758697" y="53339"/>
                  </a:lnTo>
                  <a:lnTo>
                    <a:pt x="758697" y="15239"/>
                  </a:lnTo>
                  <a:lnTo>
                    <a:pt x="834897" y="91439"/>
                  </a:lnTo>
                  <a:lnTo>
                    <a:pt x="758697" y="167639"/>
                  </a:lnTo>
                  <a:lnTo>
                    <a:pt x="758697" y="129539"/>
                  </a:lnTo>
                  <a:lnTo>
                    <a:pt x="0" y="129539"/>
                  </a:lnTo>
                  <a:lnTo>
                    <a:pt x="0" y="53339"/>
                  </a:lnTo>
                  <a:close/>
                </a:path>
                <a:path w="2886710" h="167639">
                  <a:moveTo>
                    <a:pt x="2054352" y="38100"/>
                  </a:moveTo>
                  <a:lnTo>
                    <a:pt x="2810255" y="38100"/>
                  </a:lnTo>
                  <a:lnTo>
                    <a:pt x="2810255" y="0"/>
                  </a:lnTo>
                  <a:lnTo>
                    <a:pt x="2886202" y="76200"/>
                  </a:lnTo>
                  <a:lnTo>
                    <a:pt x="2810255" y="152400"/>
                  </a:lnTo>
                  <a:lnTo>
                    <a:pt x="2810255" y="114300"/>
                  </a:lnTo>
                  <a:lnTo>
                    <a:pt x="2054352" y="114300"/>
                  </a:lnTo>
                  <a:lnTo>
                    <a:pt x="2054352" y="3810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832100" y="2936875"/>
          <a:ext cx="1219200" cy="1408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446"/>
                      </a:solidFill>
                      <a:prstDash val="solid"/>
                    </a:lnL>
                    <a:lnR w="28575">
                      <a:solidFill>
                        <a:srgbClr val="F79446"/>
                      </a:solidFill>
                      <a:prstDash val="solid"/>
                    </a:lnR>
                    <a:lnT w="28575">
                      <a:solidFill>
                        <a:srgbClr val="F79446"/>
                      </a:solidFill>
                      <a:prstDash val="solid"/>
                    </a:lnT>
                    <a:lnB w="28575">
                      <a:solidFill>
                        <a:srgbClr val="F794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446"/>
                      </a:solidFill>
                      <a:prstDash val="solid"/>
                    </a:lnL>
                    <a:lnR w="28575">
                      <a:solidFill>
                        <a:srgbClr val="F79446"/>
                      </a:solidFill>
                      <a:prstDash val="solid"/>
                    </a:lnR>
                    <a:lnT w="28575">
                      <a:solidFill>
                        <a:srgbClr val="F79446"/>
                      </a:solidFill>
                      <a:prstDash val="solid"/>
                    </a:lnT>
                    <a:lnB w="28575">
                      <a:solidFill>
                        <a:srgbClr val="F794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3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446"/>
                      </a:solidFill>
                      <a:prstDash val="solid"/>
                    </a:lnL>
                    <a:lnR w="28575">
                      <a:solidFill>
                        <a:srgbClr val="F79446"/>
                      </a:solidFill>
                      <a:prstDash val="solid"/>
                    </a:lnR>
                    <a:lnT w="28575">
                      <a:solidFill>
                        <a:srgbClr val="F79446"/>
                      </a:solidFill>
                      <a:prstDash val="solid"/>
                    </a:lnT>
                    <a:lnB w="28575">
                      <a:solidFill>
                        <a:srgbClr val="F794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206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Agent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R="16510" algn="ctr">
                        <a:lnSpc>
                          <a:spcPts val="215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Function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79446"/>
                      </a:solidFill>
                      <a:prstDash val="solid"/>
                    </a:lnL>
                    <a:lnR w="28575">
                      <a:solidFill>
                        <a:srgbClr val="F79446"/>
                      </a:solidFill>
                      <a:prstDash val="solid"/>
                    </a:lnR>
                    <a:lnT w="28575">
                      <a:solidFill>
                        <a:srgbClr val="F79446"/>
                      </a:solidFill>
                      <a:prstDash val="solid"/>
                    </a:lnT>
                    <a:lnB w="28575">
                      <a:solidFill>
                        <a:srgbClr val="F794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0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30" dirty="0"/>
              <a:t> </a:t>
            </a:r>
            <a:r>
              <a:rPr dirty="0"/>
              <a:t>Pilani</a:t>
            </a:r>
            <a:r>
              <a:rPr spc="-40" dirty="0"/>
              <a:t> </a:t>
            </a:r>
            <a:r>
              <a:rPr dirty="0"/>
              <a:t>Campus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844" y="566369"/>
            <a:ext cx="18053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spc="-19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18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160" dirty="0">
                <a:solidFill>
                  <a:srgbClr val="C00000"/>
                </a:solidFill>
                <a:latin typeface="Calibri"/>
                <a:cs typeface="Calibri"/>
              </a:rPr>
              <a:t>lli</a:t>
            </a:r>
            <a:r>
              <a:rPr sz="2400" b="1" spc="-204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16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3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6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204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19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566672"/>
            <a:ext cx="4538491" cy="220969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9194" y="4131691"/>
            <a:ext cx="8547735" cy="2280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measure: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objective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criterion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success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agent's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behaviour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E.g.,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measure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vacuum-cleaner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agent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»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amount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dirt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cleaned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up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»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amount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taken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»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amount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electricity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consumed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»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amount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noise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generated,</a:t>
            </a:r>
            <a:r>
              <a:rPr sz="1800" spc="1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etc.</a:t>
            </a:r>
            <a:endParaRPr sz="18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955"/>
              </a:spcBef>
            </a:pPr>
            <a:r>
              <a:rPr sz="1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PEAS</a:t>
            </a:r>
            <a:r>
              <a:rPr sz="1400"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Design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0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30" dirty="0"/>
              <a:t> </a:t>
            </a:r>
            <a:r>
              <a:rPr dirty="0"/>
              <a:t>Pilani</a:t>
            </a:r>
            <a:r>
              <a:rPr spc="-40" dirty="0"/>
              <a:t> </a:t>
            </a:r>
            <a:r>
              <a:rPr dirty="0"/>
              <a:t>Campus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86355" y="6547104"/>
            <a:ext cx="7058025" cy="55244"/>
            <a:chOff x="2086355" y="6547104"/>
            <a:chExt cx="7058025" cy="55244"/>
          </a:xfrm>
        </p:grpSpPr>
        <p:sp>
          <p:nvSpPr>
            <p:cNvPr id="3" name="object 3"/>
            <p:cNvSpPr/>
            <p:nvPr/>
          </p:nvSpPr>
          <p:spPr>
            <a:xfrm>
              <a:off x="4668011" y="6576060"/>
              <a:ext cx="2291715" cy="0"/>
            </a:xfrm>
            <a:custGeom>
              <a:avLst/>
              <a:gdLst/>
              <a:ahLst/>
              <a:cxnLst/>
              <a:rect l="l" t="t" r="r" b="b"/>
              <a:pathLst>
                <a:path w="2291715">
                  <a:moveTo>
                    <a:pt x="0" y="0"/>
                  </a:moveTo>
                  <a:lnTo>
                    <a:pt x="2291715" y="0"/>
                  </a:lnTo>
                </a:path>
              </a:pathLst>
            </a:custGeom>
            <a:ln w="51815">
              <a:solidFill>
                <a:srgbClr val="76C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09815" y="6571488"/>
              <a:ext cx="2234565" cy="0"/>
            </a:xfrm>
            <a:custGeom>
              <a:avLst/>
              <a:gdLst/>
              <a:ahLst/>
              <a:cxnLst/>
              <a:rect l="l" t="t" r="r" b="b"/>
              <a:pathLst>
                <a:path w="2234565">
                  <a:moveTo>
                    <a:pt x="0" y="0"/>
                  </a:moveTo>
                  <a:lnTo>
                    <a:pt x="2234183" y="0"/>
                  </a:lnTo>
                </a:path>
              </a:pathLst>
            </a:custGeom>
            <a:ln w="48768">
              <a:solidFill>
                <a:srgbClr val="E21C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86355" y="6576060"/>
              <a:ext cx="2581910" cy="0"/>
            </a:xfrm>
            <a:custGeom>
              <a:avLst/>
              <a:gdLst/>
              <a:ahLst/>
              <a:cxnLst/>
              <a:rect l="l" t="t" r="r" b="b"/>
              <a:pathLst>
                <a:path w="2581910">
                  <a:moveTo>
                    <a:pt x="0" y="0"/>
                  </a:moveTo>
                  <a:lnTo>
                    <a:pt x="2581656" y="0"/>
                  </a:lnTo>
                </a:path>
              </a:pathLst>
            </a:custGeom>
            <a:ln w="51816">
              <a:solidFill>
                <a:srgbClr val="FBAE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400" y="0"/>
            <a:ext cx="2194559" cy="69189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133600" y="6553200"/>
            <a:ext cx="7010400" cy="48895"/>
            <a:chOff x="2133600" y="6553200"/>
            <a:chExt cx="7010400" cy="48895"/>
          </a:xfrm>
        </p:grpSpPr>
        <p:sp>
          <p:nvSpPr>
            <p:cNvPr id="8" name="object 8"/>
            <p:cNvSpPr/>
            <p:nvPr/>
          </p:nvSpPr>
          <p:spPr>
            <a:xfrm>
              <a:off x="4495800" y="6577583"/>
              <a:ext cx="2328545" cy="0"/>
            </a:xfrm>
            <a:custGeom>
              <a:avLst/>
              <a:gdLst/>
              <a:ahLst/>
              <a:cxnLst/>
              <a:rect l="l" t="t" r="r" b="b"/>
              <a:pathLst>
                <a:path w="2328545">
                  <a:moveTo>
                    <a:pt x="0" y="0"/>
                  </a:moveTo>
                  <a:lnTo>
                    <a:pt x="2328418" y="0"/>
                  </a:lnTo>
                </a:path>
              </a:pathLst>
            </a:custGeom>
            <a:ln w="48768">
              <a:solidFill>
                <a:srgbClr val="76C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33600" y="6577583"/>
              <a:ext cx="2362200" cy="0"/>
            </a:xfrm>
            <a:custGeom>
              <a:avLst/>
              <a:gdLst/>
              <a:ahLst/>
              <a:cxnLst/>
              <a:rect l="l" t="t" r="r" b="b"/>
              <a:pathLst>
                <a:path w="2362200">
                  <a:moveTo>
                    <a:pt x="0" y="0"/>
                  </a:moveTo>
                  <a:lnTo>
                    <a:pt x="2362200" y="0"/>
                  </a:lnTo>
                </a:path>
              </a:pathLst>
            </a:custGeom>
            <a:ln w="48768">
              <a:solidFill>
                <a:srgbClr val="FBAE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15328" y="6577583"/>
              <a:ext cx="2328545" cy="0"/>
            </a:xfrm>
            <a:custGeom>
              <a:avLst/>
              <a:gdLst/>
              <a:ahLst/>
              <a:cxnLst/>
              <a:rect l="l" t="t" r="r" b="b"/>
              <a:pathLst>
                <a:path w="2328545">
                  <a:moveTo>
                    <a:pt x="0" y="0"/>
                  </a:moveTo>
                  <a:lnTo>
                    <a:pt x="2328291" y="0"/>
                  </a:lnTo>
                </a:path>
              </a:pathLst>
            </a:custGeom>
            <a:ln w="4876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0" y="1295400"/>
            <a:ext cx="7010400" cy="48895"/>
            <a:chOff x="0" y="1295400"/>
            <a:chExt cx="7010400" cy="48895"/>
          </a:xfrm>
        </p:grpSpPr>
        <p:sp>
          <p:nvSpPr>
            <p:cNvPr id="12" name="object 12"/>
            <p:cNvSpPr/>
            <p:nvPr/>
          </p:nvSpPr>
          <p:spPr>
            <a:xfrm>
              <a:off x="2362200" y="1319783"/>
              <a:ext cx="2328545" cy="0"/>
            </a:xfrm>
            <a:custGeom>
              <a:avLst/>
              <a:gdLst/>
              <a:ahLst/>
              <a:cxnLst/>
              <a:rect l="l" t="t" r="r" b="b"/>
              <a:pathLst>
                <a:path w="2328545">
                  <a:moveTo>
                    <a:pt x="0" y="0"/>
                  </a:moveTo>
                  <a:lnTo>
                    <a:pt x="2328417" y="0"/>
                  </a:lnTo>
                </a:path>
              </a:pathLst>
            </a:custGeom>
            <a:ln w="48768">
              <a:solidFill>
                <a:srgbClr val="76C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319783"/>
              <a:ext cx="2362200" cy="0"/>
            </a:xfrm>
            <a:custGeom>
              <a:avLst/>
              <a:gdLst/>
              <a:ahLst/>
              <a:cxnLst/>
              <a:rect l="l" t="t" r="r" b="b"/>
              <a:pathLst>
                <a:path w="2362200">
                  <a:moveTo>
                    <a:pt x="0" y="0"/>
                  </a:moveTo>
                  <a:lnTo>
                    <a:pt x="2362200" y="0"/>
                  </a:lnTo>
                </a:path>
              </a:pathLst>
            </a:custGeom>
            <a:ln w="48768">
              <a:solidFill>
                <a:srgbClr val="FBAE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81728" y="1319783"/>
              <a:ext cx="2328545" cy="0"/>
            </a:xfrm>
            <a:custGeom>
              <a:avLst/>
              <a:gdLst/>
              <a:ahLst/>
              <a:cxnLst/>
              <a:rect l="l" t="t" r="r" b="b"/>
              <a:pathLst>
                <a:path w="2328545">
                  <a:moveTo>
                    <a:pt x="0" y="0"/>
                  </a:moveTo>
                  <a:lnTo>
                    <a:pt x="2328291" y="0"/>
                  </a:lnTo>
                </a:path>
              </a:pathLst>
            </a:custGeom>
            <a:ln w="4876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83844" y="566369"/>
            <a:ext cx="18053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spc="-19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18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160" dirty="0">
                <a:solidFill>
                  <a:srgbClr val="C00000"/>
                </a:solidFill>
                <a:latin typeface="Calibri"/>
                <a:cs typeface="Calibri"/>
              </a:rPr>
              <a:t>lli</a:t>
            </a:r>
            <a:r>
              <a:rPr sz="2400" b="1" spc="-204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16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3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6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204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19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1527047"/>
            <a:ext cx="6792401" cy="3493007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0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30" dirty="0"/>
              <a:t> </a:t>
            </a:r>
            <a:r>
              <a:rPr dirty="0"/>
              <a:t>Pilani</a:t>
            </a:r>
            <a:r>
              <a:rPr spc="-40" dirty="0"/>
              <a:t> </a:t>
            </a:r>
            <a:r>
              <a:rPr dirty="0"/>
              <a:t>Campus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86355" y="6547104"/>
            <a:ext cx="7058025" cy="55244"/>
            <a:chOff x="2086355" y="6547104"/>
            <a:chExt cx="7058025" cy="55244"/>
          </a:xfrm>
        </p:grpSpPr>
        <p:sp>
          <p:nvSpPr>
            <p:cNvPr id="3" name="object 3"/>
            <p:cNvSpPr/>
            <p:nvPr/>
          </p:nvSpPr>
          <p:spPr>
            <a:xfrm>
              <a:off x="4668011" y="6576060"/>
              <a:ext cx="2291715" cy="0"/>
            </a:xfrm>
            <a:custGeom>
              <a:avLst/>
              <a:gdLst/>
              <a:ahLst/>
              <a:cxnLst/>
              <a:rect l="l" t="t" r="r" b="b"/>
              <a:pathLst>
                <a:path w="2291715">
                  <a:moveTo>
                    <a:pt x="0" y="0"/>
                  </a:moveTo>
                  <a:lnTo>
                    <a:pt x="2291715" y="0"/>
                  </a:lnTo>
                </a:path>
              </a:pathLst>
            </a:custGeom>
            <a:ln w="51815">
              <a:solidFill>
                <a:srgbClr val="76C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09815" y="6571488"/>
              <a:ext cx="2234565" cy="0"/>
            </a:xfrm>
            <a:custGeom>
              <a:avLst/>
              <a:gdLst/>
              <a:ahLst/>
              <a:cxnLst/>
              <a:rect l="l" t="t" r="r" b="b"/>
              <a:pathLst>
                <a:path w="2234565">
                  <a:moveTo>
                    <a:pt x="0" y="0"/>
                  </a:moveTo>
                  <a:lnTo>
                    <a:pt x="2234183" y="0"/>
                  </a:lnTo>
                </a:path>
              </a:pathLst>
            </a:custGeom>
            <a:ln w="48768">
              <a:solidFill>
                <a:srgbClr val="E21C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86355" y="6576060"/>
              <a:ext cx="2581910" cy="0"/>
            </a:xfrm>
            <a:custGeom>
              <a:avLst/>
              <a:gdLst/>
              <a:ahLst/>
              <a:cxnLst/>
              <a:rect l="l" t="t" r="r" b="b"/>
              <a:pathLst>
                <a:path w="2581910">
                  <a:moveTo>
                    <a:pt x="0" y="0"/>
                  </a:moveTo>
                  <a:lnTo>
                    <a:pt x="2581656" y="0"/>
                  </a:lnTo>
                </a:path>
              </a:pathLst>
            </a:custGeom>
            <a:ln w="51816">
              <a:solidFill>
                <a:srgbClr val="FBAE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400" y="0"/>
            <a:ext cx="2194559" cy="69189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133600" y="6553200"/>
            <a:ext cx="7010400" cy="48895"/>
            <a:chOff x="2133600" y="6553200"/>
            <a:chExt cx="7010400" cy="48895"/>
          </a:xfrm>
        </p:grpSpPr>
        <p:sp>
          <p:nvSpPr>
            <p:cNvPr id="8" name="object 8"/>
            <p:cNvSpPr/>
            <p:nvPr/>
          </p:nvSpPr>
          <p:spPr>
            <a:xfrm>
              <a:off x="4495800" y="6577583"/>
              <a:ext cx="2328545" cy="0"/>
            </a:xfrm>
            <a:custGeom>
              <a:avLst/>
              <a:gdLst/>
              <a:ahLst/>
              <a:cxnLst/>
              <a:rect l="l" t="t" r="r" b="b"/>
              <a:pathLst>
                <a:path w="2328545">
                  <a:moveTo>
                    <a:pt x="0" y="0"/>
                  </a:moveTo>
                  <a:lnTo>
                    <a:pt x="2328418" y="0"/>
                  </a:lnTo>
                </a:path>
              </a:pathLst>
            </a:custGeom>
            <a:ln w="48768">
              <a:solidFill>
                <a:srgbClr val="76C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33600" y="6577583"/>
              <a:ext cx="2362200" cy="0"/>
            </a:xfrm>
            <a:custGeom>
              <a:avLst/>
              <a:gdLst/>
              <a:ahLst/>
              <a:cxnLst/>
              <a:rect l="l" t="t" r="r" b="b"/>
              <a:pathLst>
                <a:path w="2362200">
                  <a:moveTo>
                    <a:pt x="0" y="0"/>
                  </a:moveTo>
                  <a:lnTo>
                    <a:pt x="2362200" y="0"/>
                  </a:lnTo>
                </a:path>
              </a:pathLst>
            </a:custGeom>
            <a:ln w="48768">
              <a:solidFill>
                <a:srgbClr val="FBAE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15328" y="6577583"/>
              <a:ext cx="2328545" cy="0"/>
            </a:xfrm>
            <a:custGeom>
              <a:avLst/>
              <a:gdLst/>
              <a:ahLst/>
              <a:cxnLst/>
              <a:rect l="l" t="t" r="r" b="b"/>
              <a:pathLst>
                <a:path w="2328545">
                  <a:moveTo>
                    <a:pt x="0" y="0"/>
                  </a:moveTo>
                  <a:lnTo>
                    <a:pt x="2328291" y="0"/>
                  </a:lnTo>
                </a:path>
              </a:pathLst>
            </a:custGeom>
            <a:ln w="4876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0" y="1295400"/>
            <a:ext cx="7010400" cy="48895"/>
            <a:chOff x="0" y="1295400"/>
            <a:chExt cx="7010400" cy="48895"/>
          </a:xfrm>
        </p:grpSpPr>
        <p:sp>
          <p:nvSpPr>
            <p:cNvPr id="12" name="object 12"/>
            <p:cNvSpPr/>
            <p:nvPr/>
          </p:nvSpPr>
          <p:spPr>
            <a:xfrm>
              <a:off x="2362200" y="1319783"/>
              <a:ext cx="2328545" cy="0"/>
            </a:xfrm>
            <a:custGeom>
              <a:avLst/>
              <a:gdLst/>
              <a:ahLst/>
              <a:cxnLst/>
              <a:rect l="l" t="t" r="r" b="b"/>
              <a:pathLst>
                <a:path w="2328545">
                  <a:moveTo>
                    <a:pt x="0" y="0"/>
                  </a:moveTo>
                  <a:lnTo>
                    <a:pt x="2328417" y="0"/>
                  </a:lnTo>
                </a:path>
              </a:pathLst>
            </a:custGeom>
            <a:ln w="48768">
              <a:solidFill>
                <a:srgbClr val="76C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319783"/>
              <a:ext cx="2362200" cy="0"/>
            </a:xfrm>
            <a:custGeom>
              <a:avLst/>
              <a:gdLst/>
              <a:ahLst/>
              <a:cxnLst/>
              <a:rect l="l" t="t" r="r" b="b"/>
              <a:pathLst>
                <a:path w="2362200">
                  <a:moveTo>
                    <a:pt x="0" y="0"/>
                  </a:moveTo>
                  <a:lnTo>
                    <a:pt x="2362200" y="0"/>
                  </a:lnTo>
                </a:path>
              </a:pathLst>
            </a:custGeom>
            <a:ln w="48768">
              <a:solidFill>
                <a:srgbClr val="FBAE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81728" y="1319783"/>
              <a:ext cx="2328545" cy="0"/>
            </a:xfrm>
            <a:custGeom>
              <a:avLst/>
              <a:gdLst/>
              <a:ahLst/>
              <a:cxnLst/>
              <a:rect l="l" t="t" r="r" b="b"/>
              <a:pathLst>
                <a:path w="2328545">
                  <a:moveTo>
                    <a:pt x="0" y="0"/>
                  </a:moveTo>
                  <a:lnTo>
                    <a:pt x="2328291" y="0"/>
                  </a:lnTo>
                </a:path>
              </a:pathLst>
            </a:custGeom>
            <a:ln w="4876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83844" y="566369"/>
            <a:ext cx="26523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9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14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400" b="1" spc="-160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2400" b="1" spc="-165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2400" b="1" spc="-2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260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2400" b="1" spc="-14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spc="-160" dirty="0">
                <a:solidFill>
                  <a:srgbClr val="C00000"/>
                </a:solidFill>
                <a:latin typeface="Calibri"/>
                <a:cs typeface="Calibri"/>
              </a:rPr>
              <a:t>rl</a:t>
            </a:r>
            <a:r>
              <a:rPr sz="2400" b="1" spc="19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400" b="1" spc="-17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400" b="1" spc="-18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14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spc="-165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2400" b="1" spc="-160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43922" y="2474599"/>
            <a:ext cx="5074099" cy="244377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6400" y="1752600"/>
            <a:ext cx="1685544" cy="865632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0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30" dirty="0"/>
              <a:t> </a:t>
            </a:r>
            <a:r>
              <a:rPr dirty="0"/>
              <a:t>Pilani</a:t>
            </a:r>
            <a:r>
              <a:rPr spc="-40" dirty="0"/>
              <a:t> </a:t>
            </a:r>
            <a:r>
              <a:rPr dirty="0"/>
              <a:t>Campus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90600"/>
            <a:ext cx="7010400" cy="462915"/>
            <a:chOff x="0" y="990600"/>
            <a:chExt cx="7010400" cy="462915"/>
          </a:xfrm>
        </p:grpSpPr>
        <p:sp>
          <p:nvSpPr>
            <p:cNvPr id="3" name="object 3"/>
            <p:cNvSpPr/>
            <p:nvPr/>
          </p:nvSpPr>
          <p:spPr>
            <a:xfrm>
              <a:off x="2816351" y="1025778"/>
              <a:ext cx="702310" cy="427990"/>
            </a:xfrm>
            <a:custGeom>
              <a:avLst/>
              <a:gdLst/>
              <a:ahLst/>
              <a:cxnLst/>
              <a:rect l="l" t="t" r="r" b="b"/>
              <a:pathLst>
                <a:path w="702310" h="427990">
                  <a:moveTo>
                    <a:pt x="697102" y="0"/>
                  </a:moveTo>
                  <a:lnTo>
                    <a:pt x="0" y="419608"/>
                  </a:lnTo>
                  <a:lnTo>
                    <a:pt x="4825" y="427736"/>
                  </a:lnTo>
                  <a:lnTo>
                    <a:pt x="702056" y="8255"/>
                  </a:lnTo>
                  <a:lnTo>
                    <a:pt x="697102" y="0"/>
                  </a:lnTo>
                  <a:close/>
                </a:path>
              </a:pathLst>
            </a:custGeom>
            <a:solidFill>
              <a:srgbClr val="487C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6309" y="990600"/>
              <a:ext cx="84962" cy="721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844" y="566369"/>
            <a:ext cx="20675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7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400" b="1" spc="-16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16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spc="-3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4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18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400" b="1" spc="-16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spc="-18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14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spc="-16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me</a:t>
            </a:r>
            <a:r>
              <a:rPr sz="2400" b="1" spc="-19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0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30" dirty="0"/>
              <a:t> </a:t>
            </a:r>
            <a:r>
              <a:rPr dirty="0"/>
              <a:t>Pilani</a:t>
            </a:r>
            <a:r>
              <a:rPr spc="-40" dirty="0"/>
              <a:t> </a:t>
            </a:r>
            <a:r>
              <a:rPr dirty="0"/>
              <a:t>Campus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34485" y="591438"/>
            <a:ext cx="2693035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976400"/>
                </a:solidFill>
                <a:latin typeface="Calibri"/>
                <a:cs typeface="Calibri"/>
              </a:rPr>
              <a:t>Design</a:t>
            </a:r>
            <a:r>
              <a:rPr sz="1400" spc="55" dirty="0">
                <a:solidFill>
                  <a:srgbClr val="97640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976400"/>
                </a:solidFill>
                <a:latin typeface="Calibri"/>
                <a:cs typeface="Calibri"/>
              </a:rPr>
              <a:t>on</a:t>
            </a:r>
            <a:r>
              <a:rPr sz="1400" spc="55" dirty="0">
                <a:solidFill>
                  <a:srgbClr val="976400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976400"/>
                </a:solidFill>
                <a:latin typeface="Calibri"/>
                <a:cs typeface="Calibri"/>
              </a:rPr>
              <a:t>what</a:t>
            </a:r>
            <a:r>
              <a:rPr sz="1400" spc="80" dirty="0">
                <a:solidFill>
                  <a:srgbClr val="97640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976400"/>
                </a:solidFill>
                <a:latin typeface="Calibri"/>
                <a:cs typeface="Calibri"/>
              </a:rPr>
              <a:t>an</a:t>
            </a:r>
            <a:r>
              <a:rPr sz="1400" spc="30" dirty="0">
                <a:solidFill>
                  <a:srgbClr val="976400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976400"/>
                </a:solidFill>
                <a:latin typeface="Calibri"/>
                <a:cs typeface="Calibri"/>
              </a:rPr>
              <a:t>application</a:t>
            </a:r>
            <a:r>
              <a:rPr sz="1400" spc="135" dirty="0">
                <a:solidFill>
                  <a:srgbClr val="976400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976400"/>
                </a:solidFill>
                <a:latin typeface="Calibri"/>
                <a:cs typeface="Calibri"/>
              </a:rPr>
              <a:t>wants </a:t>
            </a:r>
            <a:r>
              <a:rPr sz="1400" spc="-300" dirty="0">
                <a:solidFill>
                  <a:srgbClr val="976400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976400"/>
                </a:solidFill>
                <a:latin typeface="Calibri"/>
                <a:cs typeface="Calibri"/>
              </a:rPr>
              <a:t>the</a:t>
            </a:r>
            <a:r>
              <a:rPr sz="1400" spc="60" dirty="0">
                <a:solidFill>
                  <a:srgbClr val="976400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976400"/>
                </a:solidFill>
                <a:latin typeface="Calibri"/>
                <a:cs typeface="Calibri"/>
              </a:rPr>
              <a:t>agent</a:t>
            </a:r>
            <a:r>
              <a:rPr sz="1400" spc="75" dirty="0">
                <a:solidFill>
                  <a:srgbClr val="976400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976400"/>
                </a:solidFill>
                <a:latin typeface="Calibri"/>
                <a:cs typeface="Calibri"/>
              </a:rPr>
              <a:t>to</a:t>
            </a:r>
            <a:r>
              <a:rPr sz="1400" spc="75" dirty="0">
                <a:solidFill>
                  <a:srgbClr val="976400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976400"/>
                </a:solidFill>
                <a:latin typeface="Calibri"/>
                <a:cs typeface="Calibri"/>
              </a:rPr>
              <a:t>do</a:t>
            </a:r>
            <a:r>
              <a:rPr sz="1400" spc="45" dirty="0">
                <a:solidFill>
                  <a:srgbClr val="97640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976400"/>
                </a:solidFill>
                <a:latin typeface="Calibri"/>
                <a:cs typeface="Calibri"/>
              </a:rPr>
              <a:t>in</a:t>
            </a:r>
            <a:r>
              <a:rPr sz="1400" spc="55" dirty="0">
                <a:solidFill>
                  <a:srgbClr val="976400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976400"/>
                </a:solidFill>
                <a:latin typeface="Calibri"/>
                <a:cs typeface="Calibri"/>
              </a:rPr>
              <a:t>the</a:t>
            </a:r>
            <a:r>
              <a:rPr sz="1400" spc="60" dirty="0">
                <a:solidFill>
                  <a:srgbClr val="976400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976400"/>
                </a:solidFill>
                <a:latin typeface="Calibri"/>
                <a:cs typeface="Calibri"/>
              </a:rPr>
              <a:t>environment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30212" y="1450975"/>
          <a:ext cx="8456929" cy="477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5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6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2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4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84225">
                <a:tc>
                  <a:txBody>
                    <a:bodyPr/>
                    <a:lstStyle/>
                    <a:p>
                      <a:pPr marL="57785">
                        <a:lnSpc>
                          <a:spcPts val="204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B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204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Performance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B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204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Environment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B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204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Sensors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B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04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Actuators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3850">
                <a:tc>
                  <a:txBody>
                    <a:bodyPr/>
                    <a:lstStyle/>
                    <a:p>
                      <a:pPr marL="57785">
                        <a:lnSpc>
                          <a:spcPts val="207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Medical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7785">
                        <a:lnSpc>
                          <a:spcPts val="215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diagnosis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7785">
                        <a:lnSpc>
                          <a:spcPts val="215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system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207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Healthy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patient,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reduced</a:t>
                      </a:r>
                      <a:r>
                        <a:rPr sz="18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costs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207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Patient,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8419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hospital,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staff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207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Keyboard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entry</a:t>
                      </a:r>
                      <a:r>
                        <a:rPr sz="18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of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9690" marR="199390">
                        <a:lnSpc>
                          <a:spcPct val="99500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symptoms,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findings,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patient’s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answers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07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Display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of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0325" marR="298450">
                        <a:lnSpc>
                          <a:spcPct val="997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questions,</a:t>
                      </a:r>
                      <a:r>
                        <a:rPr sz="18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tests,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diagnosis,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treatments,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referrals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3625">
                <a:tc>
                  <a:txBody>
                    <a:bodyPr/>
                    <a:lstStyle/>
                    <a:p>
                      <a:pPr marL="57785">
                        <a:lnSpc>
                          <a:spcPts val="208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Satellite</a:t>
                      </a:r>
                      <a:r>
                        <a:rPr sz="18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Image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analysis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system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Correct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image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7785">
                        <a:lnSpc>
                          <a:spcPts val="215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categorization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208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Downlink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8419">
                        <a:lnSpc>
                          <a:spcPts val="21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orbiting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8419">
                        <a:lnSpc>
                          <a:spcPts val="215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satellite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208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Color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pixel</a:t>
                      </a:r>
                      <a:r>
                        <a:rPr sz="18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analysis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06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Display</a:t>
                      </a:r>
                      <a:r>
                        <a:rPr sz="18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scene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0325">
                        <a:lnSpc>
                          <a:spcPts val="215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categorization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3500">
                <a:tc>
                  <a:txBody>
                    <a:bodyPr/>
                    <a:lstStyle/>
                    <a:p>
                      <a:pPr marL="57785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Interactive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English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tutor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Student’s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score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Set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of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8419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students,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8419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testing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agency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Keyboard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entry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08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Display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of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0325" marR="680720">
                        <a:lnSpc>
                          <a:spcPct val="99500"/>
                        </a:lnSpc>
                        <a:spcBef>
                          <a:spcPts val="1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exercises,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gges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corrections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119" y="661238"/>
            <a:ext cx="23355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5" dirty="0">
                <a:solidFill>
                  <a:srgbClr val="C00000"/>
                </a:solidFill>
                <a:latin typeface="Calibri"/>
                <a:cs typeface="Calibri"/>
              </a:rPr>
              <a:t>Path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finding</a:t>
            </a:r>
            <a:r>
              <a:rPr sz="2400" b="1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Robot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43225" y="661238"/>
            <a:ext cx="17589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Lab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Example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38150" y="1920875"/>
          <a:ext cx="4638038" cy="3519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19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9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9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8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8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9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549">
                <a:tc>
                  <a:txBody>
                    <a:bodyPr/>
                    <a:lstStyle/>
                    <a:p>
                      <a:pPr marL="96520">
                        <a:lnSpc>
                          <a:spcPts val="2150"/>
                        </a:lnSpc>
                        <a:spcBef>
                          <a:spcPts val="5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150"/>
                        </a:lnSpc>
                        <a:spcBef>
                          <a:spcPts val="5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2150"/>
                        </a:lnSpc>
                        <a:spcBef>
                          <a:spcPts val="5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2150"/>
                        </a:lnSpc>
                        <a:spcBef>
                          <a:spcPts val="5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2150"/>
                        </a:lnSpc>
                        <a:spcBef>
                          <a:spcPts val="5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2150"/>
                        </a:lnSpc>
                        <a:spcBef>
                          <a:spcPts val="5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3414" y="3797808"/>
            <a:ext cx="485394" cy="3779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695" y="2389632"/>
            <a:ext cx="435864" cy="44500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0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30" dirty="0"/>
              <a:t> </a:t>
            </a:r>
            <a:r>
              <a:rPr dirty="0"/>
              <a:t>Pilani</a:t>
            </a:r>
            <a:r>
              <a:rPr spc="-40" dirty="0"/>
              <a:t> </a:t>
            </a:r>
            <a:r>
              <a:rPr dirty="0"/>
              <a:t>Campus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86355" y="6547104"/>
            <a:ext cx="7058025" cy="55244"/>
            <a:chOff x="2086355" y="6547104"/>
            <a:chExt cx="7058025" cy="55244"/>
          </a:xfrm>
        </p:grpSpPr>
        <p:sp>
          <p:nvSpPr>
            <p:cNvPr id="3" name="object 3"/>
            <p:cNvSpPr/>
            <p:nvPr/>
          </p:nvSpPr>
          <p:spPr>
            <a:xfrm>
              <a:off x="4668011" y="6576060"/>
              <a:ext cx="2291715" cy="0"/>
            </a:xfrm>
            <a:custGeom>
              <a:avLst/>
              <a:gdLst/>
              <a:ahLst/>
              <a:cxnLst/>
              <a:rect l="l" t="t" r="r" b="b"/>
              <a:pathLst>
                <a:path w="2291715">
                  <a:moveTo>
                    <a:pt x="0" y="0"/>
                  </a:moveTo>
                  <a:lnTo>
                    <a:pt x="2291715" y="0"/>
                  </a:lnTo>
                </a:path>
              </a:pathLst>
            </a:custGeom>
            <a:ln w="51815">
              <a:solidFill>
                <a:srgbClr val="76C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09815" y="6571488"/>
              <a:ext cx="2234565" cy="0"/>
            </a:xfrm>
            <a:custGeom>
              <a:avLst/>
              <a:gdLst/>
              <a:ahLst/>
              <a:cxnLst/>
              <a:rect l="l" t="t" r="r" b="b"/>
              <a:pathLst>
                <a:path w="2234565">
                  <a:moveTo>
                    <a:pt x="0" y="0"/>
                  </a:moveTo>
                  <a:lnTo>
                    <a:pt x="2234183" y="0"/>
                  </a:lnTo>
                </a:path>
              </a:pathLst>
            </a:custGeom>
            <a:ln w="48768">
              <a:solidFill>
                <a:srgbClr val="E21C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86355" y="6576060"/>
              <a:ext cx="2581910" cy="0"/>
            </a:xfrm>
            <a:custGeom>
              <a:avLst/>
              <a:gdLst/>
              <a:ahLst/>
              <a:cxnLst/>
              <a:rect l="l" t="t" r="r" b="b"/>
              <a:pathLst>
                <a:path w="2581910">
                  <a:moveTo>
                    <a:pt x="0" y="0"/>
                  </a:moveTo>
                  <a:lnTo>
                    <a:pt x="2581656" y="0"/>
                  </a:lnTo>
                </a:path>
              </a:pathLst>
            </a:custGeom>
            <a:ln w="51816">
              <a:solidFill>
                <a:srgbClr val="FBAE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400" y="0"/>
            <a:ext cx="2194559" cy="69189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133600" y="6553200"/>
            <a:ext cx="7010400" cy="48895"/>
            <a:chOff x="2133600" y="6553200"/>
            <a:chExt cx="7010400" cy="48895"/>
          </a:xfrm>
        </p:grpSpPr>
        <p:sp>
          <p:nvSpPr>
            <p:cNvPr id="8" name="object 8"/>
            <p:cNvSpPr/>
            <p:nvPr/>
          </p:nvSpPr>
          <p:spPr>
            <a:xfrm>
              <a:off x="4495800" y="6577583"/>
              <a:ext cx="2328545" cy="0"/>
            </a:xfrm>
            <a:custGeom>
              <a:avLst/>
              <a:gdLst/>
              <a:ahLst/>
              <a:cxnLst/>
              <a:rect l="l" t="t" r="r" b="b"/>
              <a:pathLst>
                <a:path w="2328545">
                  <a:moveTo>
                    <a:pt x="0" y="0"/>
                  </a:moveTo>
                  <a:lnTo>
                    <a:pt x="2328418" y="0"/>
                  </a:lnTo>
                </a:path>
              </a:pathLst>
            </a:custGeom>
            <a:ln w="48768">
              <a:solidFill>
                <a:srgbClr val="76C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33600" y="6577583"/>
              <a:ext cx="2362200" cy="0"/>
            </a:xfrm>
            <a:custGeom>
              <a:avLst/>
              <a:gdLst/>
              <a:ahLst/>
              <a:cxnLst/>
              <a:rect l="l" t="t" r="r" b="b"/>
              <a:pathLst>
                <a:path w="2362200">
                  <a:moveTo>
                    <a:pt x="0" y="0"/>
                  </a:moveTo>
                  <a:lnTo>
                    <a:pt x="2362200" y="0"/>
                  </a:lnTo>
                </a:path>
              </a:pathLst>
            </a:custGeom>
            <a:ln w="48768">
              <a:solidFill>
                <a:srgbClr val="FBAE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15328" y="6577583"/>
              <a:ext cx="2328545" cy="0"/>
            </a:xfrm>
            <a:custGeom>
              <a:avLst/>
              <a:gdLst/>
              <a:ahLst/>
              <a:cxnLst/>
              <a:rect l="l" t="t" r="r" b="b"/>
              <a:pathLst>
                <a:path w="2328545">
                  <a:moveTo>
                    <a:pt x="0" y="0"/>
                  </a:moveTo>
                  <a:lnTo>
                    <a:pt x="2328291" y="0"/>
                  </a:lnTo>
                </a:path>
              </a:pathLst>
            </a:custGeom>
            <a:ln w="4876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-24447" y="1295336"/>
            <a:ext cx="7059295" cy="412115"/>
            <a:chOff x="-24447" y="1295336"/>
            <a:chExt cx="7059295" cy="412115"/>
          </a:xfrm>
        </p:grpSpPr>
        <p:sp>
          <p:nvSpPr>
            <p:cNvPr id="12" name="object 12"/>
            <p:cNvSpPr/>
            <p:nvPr/>
          </p:nvSpPr>
          <p:spPr>
            <a:xfrm>
              <a:off x="2362200" y="1315218"/>
              <a:ext cx="2328545" cy="24765"/>
            </a:xfrm>
            <a:custGeom>
              <a:avLst/>
              <a:gdLst/>
              <a:ahLst/>
              <a:cxnLst/>
              <a:rect l="l" t="t" r="r" b="b"/>
              <a:pathLst>
                <a:path w="2328545" h="24765">
                  <a:moveTo>
                    <a:pt x="0" y="24384"/>
                  </a:moveTo>
                  <a:lnTo>
                    <a:pt x="2328417" y="24384"/>
                  </a:lnTo>
                </a:path>
                <a:path w="2328545" h="24765">
                  <a:moveTo>
                    <a:pt x="0" y="0"/>
                  </a:moveTo>
                  <a:lnTo>
                    <a:pt x="2328417" y="0"/>
                  </a:lnTo>
                </a:path>
              </a:pathLst>
            </a:custGeom>
            <a:ln w="9131">
              <a:solidFill>
                <a:srgbClr val="76C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319784"/>
              <a:ext cx="2362200" cy="0"/>
            </a:xfrm>
            <a:custGeom>
              <a:avLst/>
              <a:gdLst/>
              <a:ahLst/>
              <a:cxnLst/>
              <a:rect l="l" t="t" r="r" b="b"/>
              <a:pathLst>
                <a:path w="2362200">
                  <a:moveTo>
                    <a:pt x="0" y="0"/>
                  </a:moveTo>
                  <a:lnTo>
                    <a:pt x="2362200" y="0"/>
                  </a:lnTo>
                </a:path>
              </a:pathLst>
            </a:custGeom>
            <a:ln w="48768">
              <a:solidFill>
                <a:srgbClr val="FBAE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81728" y="1319784"/>
              <a:ext cx="2328545" cy="0"/>
            </a:xfrm>
            <a:custGeom>
              <a:avLst/>
              <a:gdLst/>
              <a:ahLst/>
              <a:cxnLst/>
              <a:rect l="l" t="t" r="r" b="b"/>
              <a:pathLst>
                <a:path w="2328545">
                  <a:moveTo>
                    <a:pt x="0" y="0"/>
                  </a:moveTo>
                  <a:lnTo>
                    <a:pt x="2328291" y="0"/>
                  </a:lnTo>
                </a:path>
              </a:pathLst>
            </a:custGeom>
            <a:ln w="4876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5384" y="1335036"/>
              <a:ext cx="3258820" cy="372110"/>
            </a:xfrm>
            <a:custGeom>
              <a:avLst/>
              <a:gdLst/>
              <a:ahLst/>
              <a:cxnLst/>
              <a:rect l="l" t="t" r="r" b="b"/>
              <a:pathLst>
                <a:path w="3258820" h="372110">
                  <a:moveTo>
                    <a:pt x="3258312" y="0"/>
                  </a:moveTo>
                  <a:lnTo>
                    <a:pt x="0" y="0"/>
                  </a:lnTo>
                  <a:lnTo>
                    <a:pt x="0" y="371843"/>
                  </a:lnTo>
                  <a:lnTo>
                    <a:pt x="3258312" y="371843"/>
                  </a:lnTo>
                  <a:lnTo>
                    <a:pt x="3258312" y="0"/>
                  </a:lnTo>
                  <a:close/>
                </a:path>
              </a:pathLst>
            </a:custGeom>
            <a:solidFill>
              <a:srgbClr val="4F80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83844" y="566369"/>
            <a:ext cx="20675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7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400" b="1" spc="-16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16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spc="-3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4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18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400" b="1" spc="-16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spc="-18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14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spc="-16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me</a:t>
            </a:r>
            <a:r>
              <a:rPr sz="2400" b="1" spc="-19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5384" y="2075738"/>
            <a:ext cx="3258820" cy="832485"/>
          </a:xfrm>
          <a:custGeom>
            <a:avLst/>
            <a:gdLst/>
            <a:ahLst/>
            <a:cxnLst/>
            <a:rect l="l" t="t" r="r" b="b"/>
            <a:pathLst>
              <a:path w="3258820" h="832485">
                <a:moveTo>
                  <a:pt x="3258312" y="0"/>
                </a:moveTo>
                <a:lnTo>
                  <a:pt x="0" y="0"/>
                </a:lnTo>
                <a:lnTo>
                  <a:pt x="0" y="831926"/>
                </a:lnTo>
                <a:lnTo>
                  <a:pt x="3258312" y="831926"/>
                </a:lnTo>
                <a:lnTo>
                  <a:pt x="325831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5384" y="3279698"/>
            <a:ext cx="3258820" cy="826135"/>
          </a:xfrm>
          <a:custGeom>
            <a:avLst/>
            <a:gdLst/>
            <a:ahLst/>
            <a:cxnLst/>
            <a:rect l="l" t="t" r="r" b="b"/>
            <a:pathLst>
              <a:path w="3258820" h="826135">
                <a:moveTo>
                  <a:pt x="3258312" y="0"/>
                </a:moveTo>
                <a:lnTo>
                  <a:pt x="0" y="0"/>
                </a:lnTo>
                <a:lnTo>
                  <a:pt x="0" y="825830"/>
                </a:lnTo>
                <a:lnTo>
                  <a:pt x="3258312" y="825830"/>
                </a:lnTo>
                <a:lnTo>
                  <a:pt x="325831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5384" y="4477562"/>
            <a:ext cx="3258820" cy="832485"/>
          </a:xfrm>
          <a:custGeom>
            <a:avLst/>
            <a:gdLst/>
            <a:ahLst/>
            <a:cxnLst/>
            <a:rect l="l" t="t" r="r" b="b"/>
            <a:pathLst>
              <a:path w="3258820" h="832485">
                <a:moveTo>
                  <a:pt x="3258312" y="0"/>
                </a:moveTo>
                <a:lnTo>
                  <a:pt x="0" y="0"/>
                </a:lnTo>
                <a:lnTo>
                  <a:pt x="0" y="831926"/>
                </a:lnTo>
                <a:lnTo>
                  <a:pt x="3258312" y="831926"/>
                </a:lnTo>
                <a:lnTo>
                  <a:pt x="325831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5384" y="5678423"/>
            <a:ext cx="3258820" cy="829310"/>
          </a:xfrm>
          <a:custGeom>
            <a:avLst/>
            <a:gdLst/>
            <a:ahLst/>
            <a:cxnLst/>
            <a:rect l="l" t="t" r="r" b="b"/>
            <a:pathLst>
              <a:path w="3258820" h="829309">
                <a:moveTo>
                  <a:pt x="3258312" y="0"/>
                </a:moveTo>
                <a:lnTo>
                  <a:pt x="0" y="0"/>
                </a:lnTo>
                <a:lnTo>
                  <a:pt x="0" y="828878"/>
                </a:lnTo>
                <a:lnTo>
                  <a:pt x="3258312" y="828878"/>
                </a:lnTo>
                <a:lnTo>
                  <a:pt x="325831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79550" y="1362136"/>
            <a:ext cx="1119505" cy="76898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1100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Agent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10"/>
              </a:spcBef>
            </a:pPr>
            <a:r>
              <a:rPr sz="1600" b="1" dirty="0">
                <a:latin typeface="Calibri"/>
                <a:cs typeface="Calibri"/>
              </a:rPr>
              <a:t>Performance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81074" y="2974086"/>
            <a:ext cx="10902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25" dirty="0">
                <a:latin typeface="Calibri"/>
                <a:cs typeface="Calibri"/>
              </a:rPr>
              <a:t>Environment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97227" y="4174616"/>
            <a:ext cx="6711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latin typeface="Calibri"/>
                <a:cs typeface="Calibri"/>
              </a:rPr>
              <a:t>S</a:t>
            </a:r>
            <a:r>
              <a:rPr sz="1600" b="1" dirty="0">
                <a:latin typeface="Calibri"/>
                <a:cs typeface="Calibri"/>
              </a:rPr>
              <a:t>en</a:t>
            </a:r>
            <a:r>
              <a:rPr sz="1600" b="1" spc="5" dirty="0">
                <a:latin typeface="Calibri"/>
                <a:cs typeface="Calibri"/>
              </a:rPr>
              <a:t>s</a:t>
            </a:r>
            <a:r>
              <a:rPr sz="1600" b="1" spc="-20" dirty="0">
                <a:latin typeface="Calibri"/>
                <a:cs typeface="Calibri"/>
              </a:rPr>
              <a:t>o</a:t>
            </a:r>
            <a:r>
              <a:rPr sz="1600" b="1" spc="-70" dirty="0">
                <a:latin typeface="Calibri"/>
                <a:cs typeface="Calibri"/>
              </a:rPr>
              <a:t>r</a:t>
            </a:r>
            <a:r>
              <a:rPr sz="1600" b="1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9400" y="725423"/>
            <a:ext cx="2514599" cy="1798320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0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30" dirty="0"/>
              <a:t> </a:t>
            </a:r>
            <a:r>
              <a:rPr dirty="0"/>
              <a:t>Pilani</a:t>
            </a:r>
            <a:r>
              <a:rPr spc="-40" dirty="0"/>
              <a:t> </a:t>
            </a:r>
            <a:r>
              <a:rPr dirty="0"/>
              <a:t>Campus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844" y="1493959"/>
            <a:ext cx="3477895" cy="31845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700" b="1" dirty="0">
                <a:latin typeface="Calibri"/>
                <a:cs typeface="Calibri"/>
              </a:rPr>
              <a:t>Sensor</a:t>
            </a:r>
            <a:r>
              <a:rPr sz="1700" b="1" spc="-8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Based:</a:t>
            </a:r>
            <a:endParaRPr sz="1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195"/>
              </a:spcBef>
              <a:buClr>
                <a:srgbClr val="0E0F40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700" spc="-10" dirty="0">
                <a:latin typeface="Calibri"/>
                <a:cs typeface="Calibri"/>
              </a:rPr>
              <a:t>Observability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: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Full</a:t>
            </a:r>
            <a:r>
              <a:rPr sz="1700" spc="-85" dirty="0">
                <a:latin typeface="Calibri"/>
                <a:cs typeface="Calibri"/>
              </a:rPr>
              <a:t> </a:t>
            </a:r>
            <a:r>
              <a:rPr sz="1700" spc="-75" dirty="0">
                <a:latin typeface="Calibri"/>
                <a:cs typeface="Calibri"/>
              </a:rPr>
              <a:t>Vs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Partial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E0F40"/>
              </a:buClr>
              <a:buFont typeface="Wingdings"/>
              <a:buChar char=""/>
            </a:pP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b="1" spc="-5" dirty="0">
                <a:latin typeface="Calibri"/>
                <a:cs typeface="Calibri"/>
              </a:rPr>
              <a:t>A</a:t>
            </a:r>
            <a:r>
              <a:rPr sz="1700" b="1" spc="5" dirty="0">
                <a:latin typeface="Calibri"/>
                <a:cs typeface="Calibri"/>
              </a:rPr>
              <a:t>ct</a:t>
            </a:r>
            <a:r>
              <a:rPr sz="1700" b="1" spc="-15" dirty="0">
                <a:latin typeface="Calibri"/>
                <a:cs typeface="Calibri"/>
              </a:rPr>
              <a:t>i</a:t>
            </a:r>
            <a:r>
              <a:rPr sz="1700" b="1" spc="-10" dirty="0">
                <a:latin typeface="Calibri"/>
                <a:cs typeface="Calibri"/>
              </a:rPr>
              <a:t>o</a:t>
            </a:r>
            <a:r>
              <a:rPr sz="1700" b="1" dirty="0">
                <a:latin typeface="Calibri"/>
                <a:cs typeface="Calibri"/>
              </a:rPr>
              <a:t>n</a:t>
            </a:r>
            <a:r>
              <a:rPr sz="1700" b="1" spc="-5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B</a:t>
            </a:r>
            <a:r>
              <a:rPr sz="1700" b="1" spc="-5" dirty="0">
                <a:latin typeface="Calibri"/>
                <a:cs typeface="Calibri"/>
              </a:rPr>
              <a:t>a</a:t>
            </a:r>
            <a:r>
              <a:rPr sz="1700" b="1" spc="-10" dirty="0">
                <a:latin typeface="Calibri"/>
                <a:cs typeface="Calibri"/>
              </a:rPr>
              <a:t>s</a:t>
            </a:r>
            <a:r>
              <a:rPr sz="1700" b="1" spc="5" dirty="0">
                <a:latin typeface="Calibri"/>
                <a:cs typeface="Calibri"/>
              </a:rPr>
              <a:t>e</a:t>
            </a:r>
            <a:r>
              <a:rPr sz="1700" b="1" spc="-5" dirty="0">
                <a:latin typeface="Calibri"/>
                <a:cs typeface="Calibri"/>
              </a:rPr>
              <a:t>d:</a:t>
            </a:r>
            <a:endParaRPr sz="17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95"/>
              </a:spcBef>
              <a:buClr>
                <a:srgbClr val="0E0F40"/>
              </a:buClr>
              <a:buFont typeface="Wingdings"/>
              <a:buChar char=""/>
              <a:tabLst>
                <a:tab pos="299720" algn="l"/>
              </a:tabLst>
            </a:pPr>
            <a:r>
              <a:rPr sz="1700" spc="5" dirty="0">
                <a:latin typeface="Calibri"/>
                <a:cs typeface="Calibri"/>
              </a:rPr>
              <a:t>D</a:t>
            </a:r>
            <a:r>
              <a:rPr sz="1700" spc="-10" dirty="0">
                <a:latin typeface="Calibri"/>
                <a:cs typeface="Calibri"/>
              </a:rPr>
              <a:t>e</a:t>
            </a:r>
            <a:r>
              <a:rPr sz="1700" spc="-5" dirty="0">
                <a:latin typeface="Calibri"/>
                <a:cs typeface="Calibri"/>
              </a:rPr>
              <a:t>p</a:t>
            </a:r>
            <a:r>
              <a:rPr sz="1700" spc="-10" dirty="0">
                <a:latin typeface="Calibri"/>
                <a:cs typeface="Calibri"/>
              </a:rPr>
              <a:t>enden</a:t>
            </a:r>
            <a:r>
              <a:rPr sz="1700" dirty="0">
                <a:latin typeface="Calibri"/>
                <a:cs typeface="Calibri"/>
              </a:rPr>
              <a:t>cy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: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E</a:t>
            </a:r>
            <a:r>
              <a:rPr sz="1700" spc="-10" dirty="0">
                <a:latin typeface="Calibri"/>
                <a:cs typeface="Calibri"/>
              </a:rPr>
              <a:t>pi</a:t>
            </a:r>
            <a:r>
              <a:rPr sz="1700" spc="5" dirty="0">
                <a:latin typeface="Calibri"/>
                <a:cs typeface="Calibri"/>
              </a:rPr>
              <a:t>s</a:t>
            </a:r>
            <a:r>
              <a:rPr sz="1700" spc="-15" dirty="0">
                <a:latin typeface="Calibri"/>
                <a:cs typeface="Calibri"/>
              </a:rPr>
              <a:t>o</a:t>
            </a:r>
            <a:r>
              <a:rPr sz="1700" spc="-10" dirty="0">
                <a:latin typeface="Calibri"/>
                <a:cs typeface="Calibri"/>
              </a:rPr>
              <a:t>d</a:t>
            </a:r>
            <a:r>
              <a:rPr sz="1700" spc="-35" dirty="0">
                <a:latin typeface="Calibri"/>
                <a:cs typeface="Calibri"/>
              </a:rPr>
              <a:t>i</a:t>
            </a:r>
            <a:r>
              <a:rPr sz="1700" dirty="0">
                <a:latin typeface="Calibri"/>
                <a:cs typeface="Calibri"/>
              </a:rPr>
              <a:t>c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50" dirty="0">
                <a:latin typeface="Calibri"/>
                <a:cs typeface="Calibri"/>
              </a:rPr>
              <a:t>V</a:t>
            </a:r>
            <a:r>
              <a:rPr sz="1700" dirty="0">
                <a:latin typeface="Calibri"/>
                <a:cs typeface="Calibri"/>
              </a:rPr>
              <a:t>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S</a:t>
            </a:r>
            <a:r>
              <a:rPr sz="1700" spc="-10" dirty="0">
                <a:latin typeface="Calibri"/>
                <a:cs typeface="Calibri"/>
              </a:rPr>
              <a:t>eque</a:t>
            </a:r>
            <a:r>
              <a:rPr sz="1700" spc="-60" dirty="0">
                <a:latin typeface="Calibri"/>
                <a:cs typeface="Calibri"/>
              </a:rPr>
              <a:t>n</a:t>
            </a:r>
            <a:r>
              <a:rPr sz="1700" spc="5" dirty="0">
                <a:latin typeface="Calibri"/>
                <a:cs typeface="Calibri"/>
              </a:rPr>
              <a:t>t</a:t>
            </a:r>
            <a:r>
              <a:rPr sz="1700" spc="-10" dirty="0">
                <a:latin typeface="Calibri"/>
                <a:cs typeface="Calibri"/>
              </a:rPr>
              <a:t>i</a:t>
            </a:r>
            <a:r>
              <a:rPr sz="1700" spc="-5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l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E0F40"/>
              </a:buClr>
              <a:buFont typeface="Wingdings"/>
              <a:buChar char=""/>
            </a:pP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b="1" spc="10" dirty="0">
                <a:latin typeface="Calibri"/>
                <a:cs typeface="Calibri"/>
              </a:rPr>
              <a:t>S</a:t>
            </a:r>
            <a:r>
              <a:rPr sz="1700" b="1" spc="-40" dirty="0">
                <a:latin typeface="Calibri"/>
                <a:cs typeface="Calibri"/>
              </a:rPr>
              <a:t>t</a:t>
            </a:r>
            <a:r>
              <a:rPr sz="1700" b="1" spc="-50" dirty="0">
                <a:latin typeface="Calibri"/>
                <a:cs typeface="Calibri"/>
              </a:rPr>
              <a:t>a</a:t>
            </a:r>
            <a:r>
              <a:rPr sz="1700" b="1" spc="-40" dirty="0">
                <a:latin typeface="Calibri"/>
                <a:cs typeface="Calibri"/>
              </a:rPr>
              <a:t>t</a:t>
            </a:r>
            <a:r>
              <a:rPr sz="1700" b="1" dirty="0">
                <a:latin typeface="Calibri"/>
                <a:cs typeface="Calibri"/>
              </a:rPr>
              <a:t>e</a:t>
            </a:r>
            <a:r>
              <a:rPr sz="1700" b="1" spc="-45" dirty="0">
                <a:latin typeface="Calibri"/>
                <a:cs typeface="Calibri"/>
              </a:rPr>
              <a:t> </a:t>
            </a:r>
            <a:r>
              <a:rPr sz="1700" b="1" spc="5" dirty="0">
                <a:latin typeface="Calibri"/>
                <a:cs typeface="Calibri"/>
              </a:rPr>
              <a:t>B</a:t>
            </a:r>
            <a:r>
              <a:rPr sz="1700" b="1" dirty="0">
                <a:latin typeface="Calibri"/>
                <a:cs typeface="Calibri"/>
              </a:rPr>
              <a:t>as</a:t>
            </a:r>
            <a:r>
              <a:rPr sz="1700" b="1" spc="-5" dirty="0">
                <a:latin typeface="Calibri"/>
                <a:cs typeface="Calibri"/>
              </a:rPr>
              <a:t>e</a:t>
            </a:r>
            <a:r>
              <a:rPr sz="1700" b="1" spc="-30" dirty="0">
                <a:latin typeface="Calibri"/>
                <a:cs typeface="Calibri"/>
              </a:rPr>
              <a:t>d</a:t>
            </a:r>
            <a:r>
              <a:rPr sz="1700" b="1" dirty="0">
                <a:latin typeface="Calibri"/>
                <a:cs typeface="Calibri"/>
              </a:rPr>
              <a:t>:</a:t>
            </a:r>
            <a:endParaRPr sz="17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15"/>
              </a:spcBef>
              <a:buClr>
                <a:srgbClr val="0E0F40"/>
              </a:buClr>
              <a:buFont typeface="Wingdings"/>
              <a:buChar char=""/>
              <a:tabLst>
                <a:tab pos="299720" algn="l"/>
              </a:tabLst>
            </a:pPr>
            <a:r>
              <a:rPr sz="1700" dirty="0">
                <a:latin typeface="Calibri"/>
                <a:cs typeface="Calibri"/>
              </a:rPr>
              <a:t>N</a:t>
            </a:r>
            <a:r>
              <a:rPr sz="1700" spc="-10" dirty="0">
                <a:latin typeface="Calibri"/>
                <a:cs typeface="Calibri"/>
              </a:rPr>
              <a:t>o</a:t>
            </a:r>
            <a:r>
              <a:rPr sz="1700" dirty="0">
                <a:latin typeface="Calibri"/>
                <a:cs typeface="Calibri"/>
              </a:rPr>
              <a:t>.</a:t>
            </a:r>
            <a:r>
              <a:rPr sz="1700" spc="-15" dirty="0">
                <a:latin typeface="Calibri"/>
                <a:cs typeface="Calibri"/>
              </a:rPr>
              <a:t>o</a:t>
            </a:r>
            <a:r>
              <a:rPr sz="1700" spc="-235" dirty="0">
                <a:latin typeface="Calibri"/>
                <a:cs typeface="Calibri"/>
              </a:rPr>
              <a:t>f</a:t>
            </a:r>
            <a:r>
              <a:rPr sz="1700" dirty="0">
                <a:latin typeface="Calibri"/>
                <a:cs typeface="Calibri"/>
              </a:rPr>
              <a:t>.</a:t>
            </a:r>
            <a:r>
              <a:rPr sz="1700" spc="5" dirty="0">
                <a:latin typeface="Calibri"/>
                <a:cs typeface="Calibri"/>
              </a:rPr>
              <a:t>S</a:t>
            </a:r>
            <a:r>
              <a:rPr sz="1700" spc="-45" dirty="0">
                <a:latin typeface="Calibri"/>
                <a:cs typeface="Calibri"/>
              </a:rPr>
              <a:t>t</a:t>
            </a:r>
            <a:r>
              <a:rPr sz="1700" spc="-50" dirty="0">
                <a:latin typeface="Calibri"/>
                <a:cs typeface="Calibri"/>
              </a:rPr>
              <a:t>a</a:t>
            </a:r>
            <a:r>
              <a:rPr sz="1700" spc="-45" dirty="0">
                <a:latin typeface="Calibri"/>
                <a:cs typeface="Calibri"/>
              </a:rPr>
              <a:t>t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: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D</a:t>
            </a:r>
            <a:r>
              <a:rPr sz="1700" spc="-10" dirty="0">
                <a:latin typeface="Calibri"/>
                <a:cs typeface="Calibri"/>
              </a:rPr>
              <a:t>i</a:t>
            </a:r>
            <a:r>
              <a:rPr sz="1700" spc="5" dirty="0">
                <a:latin typeface="Calibri"/>
                <a:cs typeface="Calibri"/>
              </a:rPr>
              <a:t>s</a:t>
            </a:r>
            <a:r>
              <a:rPr sz="1700" spc="-5" dirty="0">
                <a:latin typeface="Calibri"/>
                <a:cs typeface="Calibri"/>
              </a:rPr>
              <a:t>c</a:t>
            </a:r>
            <a:r>
              <a:rPr sz="1700" spc="-45" dirty="0">
                <a:latin typeface="Calibri"/>
                <a:cs typeface="Calibri"/>
              </a:rPr>
              <a:t>r</a:t>
            </a:r>
            <a:r>
              <a:rPr sz="1700" spc="-10" dirty="0">
                <a:latin typeface="Calibri"/>
                <a:cs typeface="Calibri"/>
              </a:rPr>
              <a:t>e</a:t>
            </a:r>
            <a:r>
              <a:rPr sz="1700" spc="-45" dirty="0">
                <a:latin typeface="Calibri"/>
                <a:cs typeface="Calibri"/>
              </a:rPr>
              <a:t>t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55" dirty="0">
                <a:latin typeface="Calibri"/>
                <a:cs typeface="Calibri"/>
              </a:rPr>
              <a:t>V</a:t>
            </a:r>
            <a:r>
              <a:rPr sz="1700" dirty="0">
                <a:latin typeface="Calibri"/>
                <a:cs typeface="Calibri"/>
              </a:rPr>
              <a:t>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</a:t>
            </a:r>
            <a:r>
              <a:rPr sz="1700" spc="-15" dirty="0">
                <a:latin typeface="Calibri"/>
                <a:cs typeface="Calibri"/>
              </a:rPr>
              <a:t>o</a:t>
            </a:r>
            <a:r>
              <a:rPr sz="1700" spc="-35" dirty="0">
                <a:latin typeface="Calibri"/>
                <a:cs typeface="Calibri"/>
              </a:rPr>
              <a:t>n</a:t>
            </a:r>
            <a:r>
              <a:rPr sz="1700" spc="5" dirty="0">
                <a:latin typeface="Calibri"/>
                <a:cs typeface="Calibri"/>
              </a:rPr>
              <a:t>t</a:t>
            </a:r>
            <a:r>
              <a:rPr sz="1700" spc="-10" dirty="0">
                <a:latin typeface="Calibri"/>
                <a:cs typeface="Calibri"/>
              </a:rPr>
              <a:t>inu</a:t>
            </a:r>
            <a:r>
              <a:rPr sz="1700" spc="-15" dirty="0">
                <a:latin typeface="Calibri"/>
                <a:cs typeface="Calibri"/>
              </a:rPr>
              <a:t>o</a:t>
            </a:r>
            <a:r>
              <a:rPr sz="1700" spc="-10" dirty="0">
                <a:latin typeface="Calibri"/>
                <a:cs typeface="Calibri"/>
              </a:rPr>
              <a:t>u</a:t>
            </a:r>
            <a:r>
              <a:rPr sz="1700" dirty="0">
                <a:latin typeface="Calibri"/>
                <a:cs typeface="Calibri"/>
              </a:rPr>
              <a:t>s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b="1" spc="-5" dirty="0">
                <a:latin typeface="Calibri"/>
                <a:cs typeface="Calibri"/>
              </a:rPr>
              <a:t>A</a:t>
            </a:r>
            <a:r>
              <a:rPr sz="1700" b="1" spc="-40" dirty="0">
                <a:latin typeface="Calibri"/>
                <a:cs typeface="Calibri"/>
              </a:rPr>
              <a:t>g</a:t>
            </a:r>
            <a:r>
              <a:rPr sz="1700" b="1" spc="5" dirty="0">
                <a:latin typeface="Calibri"/>
                <a:cs typeface="Calibri"/>
              </a:rPr>
              <a:t>e</a:t>
            </a:r>
            <a:r>
              <a:rPr sz="1700" b="1" spc="-55" dirty="0">
                <a:latin typeface="Calibri"/>
                <a:cs typeface="Calibri"/>
              </a:rPr>
              <a:t>n</a:t>
            </a:r>
            <a:r>
              <a:rPr sz="1700" b="1" dirty="0">
                <a:latin typeface="Calibri"/>
                <a:cs typeface="Calibri"/>
              </a:rPr>
              <a:t>t</a:t>
            </a:r>
            <a:r>
              <a:rPr sz="1700" b="1" spc="-6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B</a:t>
            </a:r>
            <a:r>
              <a:rPr sz="1700" b="1" spc="-5" dirty="0">
                <a:latin typeface="Calibri"/>
                <a:cs typeface="Calibri"/>
              </a:rPr>
              <a:t>a</a:t>
            </a:r>
            <a:r>
              <a:rPr sz="1700" b="1" spc="-10" dirty="0">
                <a:latin typeface="Calibri"/>
                <a:cs typeface="Calibri"/>
              </a:rPr>
              <a:t>s</a:t>
            </a:r>
            <a:r>
              <a:rPr sz="1700" b="1" spc="5" dirty="0">
                <a:latin typeface="Calibri"/>
                <a:cs typeface="Calibri"/>
              </a:rPr>
              <a:t>e</a:t>
            </a:r>
            <a:r>
              <a:rPr sz="1700" b="1" spc="-5" dirty="0">
                <a:latin typeface="Calibri"/>
                <a:cs typeface="Calibri"/>
              </a:rPr>
              <a:t>d: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700" dirty="0">
                <a:latin typeface="Calibri"/>
                <a:cs typeface="Calibri"/>
              </a:rPr>
              <a:t>&gt;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Cardinality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:</a:t>
            </a:r>
            <a:r>
              <a:rPr sz="1700" spc="-5" dirty="0">
                <a:latin typeface="Calibri"/>
                <a:cs typeface="Calibri"/>
              </a:rPr>
              <a:t> Single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75" dirty="0">
                <a:latin typeface="Calibri"/>
                <a:cs typeface="Calibri"/>
              </a:rPr>
              <a:t>Vs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MultiAgent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0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30" dirty="0"/>
              <a:t> </a:t>
            </a:r>
            <a:r>
              <a:rPr dirty="0"/>
              <a:t>Pilani</a:t>
            </a:r>
            <a:r>
              <a:rPr spc="-40" dirty="0"/>
              <a:t> </a:t>
            </a:r>
            <a:r>
              <a:rPr dirty="0"/>
              <a:t>Campus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844" y="4916609"/>
            <a:ext cx="4413885" cy="87630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700" b="1" dirty="0">
                <a:latin typeface="Calibri"/>
                <a:cs typeface="Calibri"/>
              </a:rPr>
              <a:t>Action</a:t>
            </a:r>
            <a:r>
              <a:rPr sz="1700" b="1" spc="-7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&amp;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25" dirty="0">
                <a:latin typeface="Calibri"/>
                <a:cs typeface="Calibri"/>
              </a:rPr>
              <a:t>State</a:t>
            </a:r>
            <a:r>
              <a:rPr sz="1700" b="1" spc="-6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Based:</a:t>
            </a:r>
            <a:endParaRPr sz="17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95"/>
              </a:spcBef>
              <a:buClr>
                <a:srgbClr val="0E0F40"/>
              </a:buClr>
              <a:buFont typeface="Wingdings"/>
              <a:buChar char=""/>
              <a:tabLst>
                <a:tab pos="299720" algn="l"/>
              </a:tabLst>
            </a:pPr>
            <a:r>
              <a:rPr sz="1700" spc="5" dirty="0">
                <a:latin typeface="Calibri"/>
                <a:cs typeface="Calibri"/>
              </a:rPr>
              <a:t>S</a:t>
            </a:r>
            <a:r>
              <a:rPr sz="1700" spc="-45" dirty="0">
                <a:latin typeface="Calibri"/>
                <a:cs typeface="Calibri"/>
              </a:rPr>
              <a:t>t</a:t>
            </a:r>
            <a:r>
              <a:rPr sz="1700" spc="-50" dirty="0">
                <a:latin typeface="Calibri"/>
                <a:cs typeface="Calibri"/>
              </a:rPr>
              <a:t>a</a:t>
            </a:r>
            <a:r>
              <a:rPr sz="1700" spc="-45" dirty="0">
                <a:latin typeface="Calibri"/>
                <a:cs typeface="Calibri"/>
              </a:rPr>
              <a:t>t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D</a:t>
            </a:r>
            <a:r>
              <a:rPr sz="1700" spc="-10" dirty="0">
                <a:latin typeface="Calibri"/>
                <a:cs typeface="Calibri"/>
              </a:rPr>
              <a:t>e</a:t>
            </a:r>
            <a:r>
              <a:rPr sz="1700" spc="-45" dirty="0">
                <a:latin typeface="Calibri"/>
                <a:cs typeface="Calibri"/>
              </a:rPr>
              <a:t>t</a:t>
            </a:r>
            <a:r>
              <a:rPr sz="1700" spc="-10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rm</a:t>
            </a:r>
            <a:r>
              <a:rPr sz="1700" spc="-10" dirty="0">
                <a:latin typeface="Calibri"/>
                <a:cs typeface="Calibri"/>
              </a:rPr>
              <a:t>ini</a:t>
            </a:r>
            <a:r>
              <a:rPr sz="1700" dirty="0">
                <a:latin typeface="Calibri"/>
                <a:cs typeface="Calibri"/>
              </a:rPr>
              <a:t>sm</a:t>
            </a:r>
            <a:r>
              <a:rPr sz="1700" spc="-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: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D</a:t>
            </a:r>
            <a:r>
              <a:rPr sz="1700" spc="-35" dirty="0">
                <a:latin typeface="Calibri"/>
                <a:cs typeface="Calibri"/>
              </a:rPr>
              <a:t>e</a:t>
            </a:r>
            <a:r>
              <a:rPr sz="1700" spc="-45" dirty="0">
                <a:latin typeface="Calibri"/>
                <a:cs typeface="Calibri"/>
              </a:rPr>
              <a:t>t</a:t>
            </a:r>
            <a:r>
              <a:rPr sz="1700" spc="-10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rm</a:t>
            </a:r>
            <a:r>
              <a:rPr sz="1700" spc="-10" dirty="0">
                <a:latin typeface="Calibri"/>
                <a:cs typeface="Calibri"/>
              </a:rPr>
              <a:t>ini</a:t>
            </a:r>
            <a:r>
              <a:rPr sz="1700" spc="-45" dirty="0">
                <a:latin typeface="Calibri"/>
                <a:cs typeface="Calibri"/>
              </a:rPr>
              <a:t>s</a:t>
            </a:r>
            <a:r>
              <a:rPr sz="1700" dirty="0">
                <a:latin typeface="Calibri"/>
                <a:cs typeface="Calibri"/>
              </a:rPr>
              <a:t>tic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55" dirty="0">
                <a:latin typeface="Calibri"/>
                <a:cs typeface="Calibri"/>
              </a:rPr>
              <a:t>V</a:t>
            </a:r>
            <a:r>
              <a:rPr sz="1700" dirty="0">
                <a:latin typeface="Calibri"/>
                <a:cs typeface="Calibri"/>
              </a:rPr>
              <a:t>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S</a:t>
            </a:r>
            <a:r>
              <a:rPr sz="1700" spc="-20" dirty="0">
                <a:latin typeface="Calibri"/>
                <a:cs typeface="Calibri"/>
              </a:rPr>
              <a:t>t</a:t>
            </a:r>
            <a:r>
              <a:rPr sz="1700" spc="-15" dirty="0">
                <a:latin typeface="Calibri"/>
                <a:cs typeface="Calibri"/>
              </a:rPr>
              <a:t>o</a:t>
            </a:r>
            <a:r>
              <a:rPr sz="1700" spc="-5" dirty="0">
                <a:latin typeface="Calibri"/>
                <a:cs typeface="Calibri"/>
              </a:rPr>
              <a:t>c</a:t>
            </a:r>
            <a:r>
              <a:rPr sz="1700" spc="-10" dirty="0">
                <a:latin typeface="Calibri"/>
                <a:cs typeface="Calibri"/>
              </a:rPr>
              <a:t>h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45" dirty="0">
                <a:latin typeface="Calibri"/>
                <a:cs typeface="Calibri"/>
              </a:rPr>
              <a:t>s</a:t>
            </a:r>
            <a:r>
              <a:rPr sz="1700" dirty="0">
                <a:latin typeface="Calibri"/>
                <a:cs typeface="Calibri"/>
              </a:rPr>
              <a:t>tic</a:t>
            </a:r>
            <a:endParaRPr sz="17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95"/>
              </a:spcBef>
              <a:buClr>
                <a:srgbClr val="0E0F40"/>
              </a:buClr>
              <a:buFont typeface="Wingdings"/>
              <a:buChar char=""/>
              <a:tabLst>
                <a:tab pos="299720" algn="l"/>
              </a:tabLst>
            </a:pPr>
            <a:r>
              <a:rPr sz="1700" dirty="0">
                <a:latin typeface="Calibri"/>
                <a:cs typeface="Calibri"/>
              </a:rPr>
              <a:t>C</a:t>
            </a:r>
            <a:r>
              <a:rPr sz="1700" spc="-10" dirty="0">
                <a:latin typeface="Calibri"/>
                <a:cs typeface="Calibri"/>
              </a:rPr>
              <a:t>h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10" dirty="0">
                <a:latin typeface="Calibri"/>
                <a:cs typeface="Calibri"/>
              </a:rPr>
              <a:t>n</a:t>
            </a:r>
            <a:r>
              <a:rPr sz="1700" spc="-35" dirty="0">
                <a:latin typeface="Calibri"/>
                <a:cs typeface="Calibri"/>
              </a:rPr>
              <a:t>g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</a:t>
            </a:r>
            <a:r>
              <a:rPr sz="1700" dirty="0">
                <a:latin typeface="Calibri"/>
                <a:cs typeface="Calibri"/>
              </a:rPr>
              <a:t>n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</a:t>
            </a:r>
            <a:r>
              <a:rPr sz="1700" spc="-10" dirty="0">
                <a:latin typeface="Calibri"/>
                <a:cs typeface="Calibri"/>
              </a:rPr>
              <a:t>i</a:t>
            </a:r>
            <a:r>
              <a:rPr sz="1700" spc="5" dirty="0">
                <a:latin typeface="Calibri"/>
                <a:cs typeface="Calibri"/>
              </a:rPr>
              <a:t>m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: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S</a:t>
            </a:r>
            <a:r>
              <a:rPr sz="1700" spc="-45" dirty="0">
                <a:latin typeface="Calibri"/>
                <a:cs typeface="Calibri"/>
              </a:rPr>
              <a:t>t</a:t>
            </a:r>
            <a:r>
              <a:rPr sz="1700" spc="-50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-10" dirty="0">
                <a:latin typeface="Calibri"/>
                <a:cs typeface="Calibri"/>
              </a:rPr>
              <a:t>i</a:t>
            </a:r>
            <a:r>
              <a:rPr sz="1700" dirty="0">
                <a:latin typeface="Calibri"/>
                <a:cs typeface="Calibri"/>
              </a:rPr>
              <a:t>c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55" dirty="0">
                <a:latin typeface="Calibri"/>
                <a:cs typeface="Calibri"/>
              </a:rPr>
              <a:t>V</a:t>
            </a:r>
            <a:r>
              <a:rPr sz="1700" dirty="0">
                <a:latin typeface="Calibri"/>
                <a:cs typeface="Calibri"/>
              </a:rPr>
              <a:t>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D</a:t>
            </a:r>
            <a:r>
              <a:rPr sz="1700" spc="-5" dirty="0">
                <a:latin typeface="Calibri"/>
                <a:cs typeface="Calibri"/>
              </a:rPr>
              <a:t>y</a:t>
            </a:r>
            <a:r>
              <a:rPr sz="1700" spc="-10" dirty="0">
                <a:latin typeface="Calibri"/>
                <a:cs typeface="Calibri"/>
              </a:rPr>
              <a:t>n</a:t>
            </a:r>
            <a:r>
              <a:rPr sz="1700" spc="-5" dirty="0">
                <a:latin typeface="Calibri"/>
                <a:cs typeface="Calibri"/>
              </a:rPr>
              <a:t>a</a:t>
            </a:r>
            <a:r>
              <a:rPr sz="1700" spc="5" dirty="0">
                <a:latin typeface="Calibri"/>
                <a:cs typeface="Calibri"/>
              </a:rPr>
              <a:t>m</a:t>
            </a:r>
            <a:r>
              <a:rPr sz="1700" spc="-5" dirty="0">
                <a:latin typeface="Calibri"/>
                <a:cs typeface="Calibri"/>
              </a:rPr>
              <a:t>ic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1292" y="5224398"/>
            <a:ext cx="931544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Calibri"/>
                <a:cs typeface="Calibri"/>
              </a:rPr>
              <a:t>|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Strategic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844" y="566369"/>
            <a:ext cx="35833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7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400" b="1" spc="-16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me</a:t>
            </a:r>
            <a:r>
              <a:rPr sz="2400" b="1" spc="-16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14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spc="-16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spc="-14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spc="-16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spc="-3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4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400" b="1" spc="-3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3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14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sz="2400" b="1" spc="-3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4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18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400" b="1" spc="-16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spc="-18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14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spc="-16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me</a:t>
            </a:r>
            <a:r>
              <a:rPr sz="2400" b="1" spc="-19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844" y="1544573"/>
            <a:ext cx="7408545" cy="24434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2140"/>
              </a:lnSpc>
              <a:spcBef>
                <a:spcPts val="185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rational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agent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built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solve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specific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task.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such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task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would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then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have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10"/>
              </a:lnSpc>
            </a:pPr>
            <a:r>
              <a:rPr sz="1800" spc="-20" dirty="0">
                <a:latin typeface="Calibri"/>
                <a:cs typeface="Calibri"/>
              </a:rPr>
              <a:t>different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environment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refer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Task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Environment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Based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applicability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each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technique</a:t>
            </a:r>
            <a:r>
              <a:rPr sz="1800" spc="1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agent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implementation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task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Calibri"/>
                <a:cs typeface="Calibri"/>
              </a:rPr>
              <a:t>environment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design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determined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multiple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dimension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800" b="1" spc="-10" dirty="0">
                <a:latin typeface="Calibri"/>
                <a:cs typeface="Calibri"/>
              </a:rPr>
              <a:t>Sensor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Based:</a:t>
            </a:r>
            <a:endParaRPr sz="18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414"/>
              </a:spcBef>
              <a:buClr>
                <a:srgbClr val="0E0F40"/>
              </a:buClr>
              <a:buSzPct val="94444"/>
              <a:buFont typeface="Wingdings"/>
              <a:buChar char=""/>
              <a:tabLst>
                <a:tab pos="195580" algn="l"/>
              </a:tabLst>
            </a:pPr>
            <a:r>
              <a:rPr sz="1800" spc="-5" dirty="0">
                <a:latin typeface="Calibri"/>
                <a:cs typeface="Calibri"/>
              </a:rPr>
              <a:t>Observability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Full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Vs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Partial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844" y="566369"/>
            <a:ext cx="19792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14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sz="2400" b="1" spc="-3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4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19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400" b="1" spc="-16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spc="-18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14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spc="-16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me</a:t>
            </a:r>
            <a:r>
              <a:rPr sz="2400" b="1" spc="-19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4600" y="3864864"/>
            <a:ext cx="2334768" cy="21549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4047" y="4181855"/>
            <a:ext cx="3249167" cy="21549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0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30" dirty="0"/>
              <a:t> </a:t>
            </a:r>
            <a:r>
              <a:rPr dirty="0"/>
              <a:t>Pilani</a:t>
            </a:r>
            <a:r>
              <a:rPr spc="-40" dirty="0"/>
              <a:t> </a:t>
            </a:r>
            <a:r>
              <a:rPr dirty="0"/>
              <a:t>Campus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54876" y="819070"/>
            <a:ext cx="59447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n-lt"/>
                <a:ea typeface="Cambria" panose="02040503050406030204" pitchFamily="18" charset="0"/>
              </a:rPr>
              <a:t>Artificial and Computational Intelligence</a:t>
            </a:r>
            <a:endParaRPr sz="2400" b="1" dirty="0">
              <a:solidFill>
                <a:schemeClr val="tx1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876" y="2483529"/>
            <a:ext cx="8699938" cy="4733817"/>
          </a:xfrm>
          <a:prstGeom prst="rect">
            <a:avLst/>
          </a:prstGeom>
        </p:spPr>
        <p:txBody>
          <a:bodyPr vert="horz" wrap="square" lIns="0" tIns="24595" rIns="0" bIns="0" rtlCol="0">
            <a:spAutoFit/>
          </a:bodyPr>
          <a:lstStyle/>
          <a:p>
            <a:pPr marL="306030" marR="29324" indent="-285750" algn="just">
              <a:spcBef>
                <a:spcPts val="600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Few content for these slides may have been obtained from prescribed books and various other  source on the Internet</a:t>
            </a:r>
          </a:p>
          <a:p>
            <a:pPr marL="306030" indent="-285750" algn="just">
              <a:spcBef>
                <a:spcPts val="600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 hereby acknowledge all the contributors for their material and inputs and gratefully acknowledge people others who made their course materials freely available online.</a:t>
            </a:r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6030" indent="-285750" algn="just">
              <a:spcBef>
                <a:spcPts val="600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.I have provided source information wherever necessary</a:t>
            </a:r>
          </a:p>
          <a:p>
            <a:pPr marL="296506" indent="-285750" algn="just">
              <a:spcBef>
                <a:spcPts val="600"/>
              </a:spcBef>
              <a:buClr>
                <a:prstClr val="black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not a full fledged reading materials. Students are requested to refer to the textbook w.r.t detailed content of the presentation deck that is expected to be shared over e-learning portal - 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taxilla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6506" indent="-285750" algn="just">
              <a:spcBef>
                <a:spcPts val="600"/>
              </a:spcBef>
              <a:buClr>
                <a:prstClr val="black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600" spc="-2" dirty="0">
                <a:solidFill>
                  <a:srgbClr val="FF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 </a:t>
            </a:r>
            <a:r>
              <a:rPr lang="en-US" sz="1600" spc="-10" dirty="0">
                <a:solidFill>
                  <a:srgbClr val="FF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have</a:t>
            </a:r>
            <a:r>
              <a:rPr lang="en-US" sz="1600" spc="-2" dirty="0">
                <a:solidFill>
                  <a:srgbClr val="FF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added</a:t>
            </a:r>
            <a:r>
              <a:rPr lang="en-US" sz="1600" spc="-8" dirty="0">
                <a:solidFill>
                  <a:srgbClr val="FF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600" spc="-2" dirty="0">
                <a:solidFill>
                  <a:srgbClr val="FF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and </a:t>
            </a:r>
            <a:r>
              <a:rPr lang="en-US" sz="1600" spc="-5" dirty="0">
                <a:solidFill>
                  <a:srgbClr val="FF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modified</a:t>
            </a:r>
            <a:r>
              <a:rPr lang="en-US" sz="1600" spc="-8" dirty="0">
                <a:solidFill>
                  <a:srgbClr val="FF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600" spc="-2" dirty="0">
                <a:solidFill>
                  <a:srgbClr val="FF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the</a:t>
            </a:r>
            <a:r>
              <a:rPr lang="en-US" sz="1600" spc="-8" dirty="0">
                <a:solidFill>
                  <a:srgbClr val="FF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content to</a:t>
            </a:r>
            <a:r>
              <a:rPr lang="en-US" sz="1600" spc="-2" dirty="0">
                <a:solidFill>
                  <a:srgbClr val="FF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suit the</a:t>
            </a:r>
            <a:r>
              <a:rPr lang="en-US" sz="1600" spc="-8" dirty="0">
                <a:solidFill>
                  <a:srgbClr val="FF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solidFill>
                  <a:srgbClr val="FF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requirements</a:t>
            </a:r>
            <a:r>
              <a:rPr lang="en-US" sz="1600" spc="-12" dirty="0">
                <a:solidFill>
                  <a:srgbClr val="FF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600" spc="-2" dirty="0">
                <a:solidFill>
                  <a:srgbClr val="FF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of the</a:t>
            </a:r>
            <a:r>
              <a:rPr lang="en-US" sz="1600" spc="-8" dirty="0">
                <a:solidFill>
                  <a:srgbClr val="FF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class dynamics &amp; live session’s lecture delivery flow for presentation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377468" indent="-285750" algn="just">
              <a:spcBef>
                <a:spcPts val="600"/>
              </a:spcBef>
              <a:buClr>
                <a:prstClr val="black"/>
              </a:buClr>
              <a:buSzPts val="1800"/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Clr>
                <a:prstClr val="blac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Source / Preparation / Review:</a:t>
            </a:r>
          </a:p>
          <a:p>
            <a:pPr marL="285750" indent="-285750">
              <a:spcBef>
                <a:spcPts val="600"/>
              </a:spcBef>
              <a:buClr>
                <a:prstClr val="blac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BITS </a:t>
            </a:r>
            <a:r>
              <a:rPr lang="en-US" sz="1600" u="sng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Pilani</a:t>
            </a:r>
            <a:r>
              <a:rPr lang="en-US" sz="1600" u="sng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WILP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Prof.Raja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vadhana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Prof. </a:t>
            </a:r>
            <a:r>
              <a:rPr lang="en-US" sz="1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Indumathi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Prof.Sangeetha</a:t>
            </a:r>
            <a:endParaRPr lang="en-US" sz="16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Clr>
                <a:prstClr val="blac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BITS </a:t>
            </a:r>
            <a:r>
              <a:rPr lang="en-US" sz="1600" u="sng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Oncampus</a:t>
            </a:r>
            <a:r>
              <a:rPr lang="en-US" sz="1600" u="sng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External :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Mr.Santosh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GSK </a:t>
            </a:r>
          </a:p>
          <a:p>
            <a:pPr marL="285750" indent="-285750">
              <a:spcBef>
                <a:spcPts val="600"/>
              </a:spcBef>
              <a:buClr>
                <a:prstClr val="black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7468" indent="-285750" algn="just">
              <a:spcBef>
                <a:spcPts val="600"/>
              </a:spcBef>
              <a:buClr>
                <a:prstClr val="black"/>
              </a:buClr>
              <a:buSzPts val="1800"/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85278" y="1396330"/>
            <a:ext cx="3804253" cy="284641"/>
          </a:xfrm>
          <a:prstGeom prst="rect">
            <a:avLst/>
          </a:prstGeom>
        </p:spPr>
        <p:txBody>
          <a:bodyPr vert="horz" wrap="square" lIns="0" tIns="7568" rIns="0" bIns="0" rtlCol="0">
            <a:spAutoFit/>
          </a:bodyPr>
          <a:lstStyle/>
          <a:p>
            <a:pPr marL="6306" algn="ctr" fontAlgn="base">
              <a:spcBef>
                <a:spcPts val="59"/>
              </a:spcBef>
              <a:spcAft>
                <a:spcPct val="0"/>
              </a:spcAft>
              <a:defRPr/>
            </a:pPr>
            <a:r>
              <a:rPr sz="1800" b="1" spc="-8" dirty="0">
                <a:solidFill>
                  <a:schemeClr val="tx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r>
              <a:rPr sz="1800" b="1" spc="-35" dirty="0">
                <a:solidFill>
                  <a:schemeClr val="tx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sz="1800" b="1" spc="-5" dirty="0">
                <a:solidFill>
                  <a:schemeClr val="tx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and</a:t>
            </a:r>
            <a:r>
              <a:rPr sz="1800" b="1" spc="-35" dirty="0">
                <a:solidFill>
                  <a:schemeClr val="tx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sz="1800" b="1" spc="-12" dirty="0">
                <a:solidFill>
                  <a:schemeClr val="tx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Acknowledgement</a:t>
            </a:r>
            <a:endParaRPr sz="1800" b="1" dirty="0">
              <a:solidFill>
                <a:schemeClr val="tx1"/>
              </a:solidFill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3010" y="1680970"/>
            <a:ext cx="812314" cy="65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75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844" y="1495805"/>
            <a:ext cx="3679190" cy="6718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t</a:t>
            </a:r>
            <a:r>
              <a:rPr sz="1800" b="1" spc="-15" dirty="0">
                <a:latin typeface="Calibri"/>
                <a:cs typeface="Calibri"/>
              </a:rPr>
              <a:t>i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Base</a:t>
            </a:r>
            <a:r>
              <a:rPr sz="1800" b="1" spc="-10" dirty="0">
                <a:latin typeface="Calibri"/>
                <a:cs typeface="Calibri"/>
              </a:rPr>
              <a:t>d: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380"/>
              </a:spcBef>
              <a:buClr>
                <a:srgbClr val="0E0F40"/>
              </a:buClr>
              <a:buFont typeface="Wingdings"/>
              <a:buChar char="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Dependency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Episodic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80" dirty="0">
                <a:latin typeface="Calibri"/>
                <a:cs typeface="Calibri"/>
              </a:rPr>
              <a:t>Vs</a:t>
            </a:r>
            <a:r>
              <a:rPr sz="1800" spc="-15" dirty="0">
                <a:latin typeface="Calibri"/>
                <a:cs typeface="Calibri"/>
              </a:rPr>
              <a:t> Sequential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844" y="566369"/>
            <a:ext cx="19792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14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sz="2400" b="1" spc="-3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4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19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400" b="1" spc="-16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spc="-18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14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spc="-16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me</a:t>
            </a:r>
            <a:r>
              <a:rPr sz="2400" b="1" spc="-19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" y="3099816"/>
            <a:ext cx="4486656" cy="170078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91455" y="4419600"/>
            <a:ext cx="2093976" cy="20817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91455" y="2459735"/>
            <a:ext cx="2599944" cy="176174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0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30" dirty="0"/>
              <a:t> </a:t>
            </a:r>
            <a:r>
              <a:rPr dirty="0"/>
              <a:t>Pilani</a:t>
            </a:r>
            <a:r>
              <a:rPr spc="-40" dirty="0"/>
              <a:t> </a:t>
            </a:r>
            <a:r>
              <a:rPr dirty="0"/>
              <a:t>Campus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844" y="1825315"/>
            <a:ext cx="3590925" cy="67246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800" b="1" spc="-35" dirty="0">
                <a:latin typeface="Calibri"/>
                <a:cs typeface="Calibri"/>
              </a:rPr>
              <a:t>State</a:t>
            </a:r>
            <a:r>
              <a:rPr sz="1800" b="1" spc="-5" dirty="0">
                <a:latin typeface="Calibri"/>
                <a:cs typeface="Calibri"/>
              </a:rPr>
              <a:t> Based: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390"/>
              </a:spcBef>
              <a:buClr>
                <a:srgbClr val="0E0F40"/>
              </a:buClr>
              <a:buFont typeface="Wingdings"/>
              <a:buChar char=""/>
              <a:tabLst>
                <a:tab pos="299720" algn="l"/>
              </a:tabLst>
            </a:pPr>
            <a:r>
              <a:rPr sz="1800" spc="-40" dirty="0">
                <a:latin typeface="Calibri"/>
                <a:cs typeface="Calibri"/>
              </a:rPr>
              <a:t>No.of.State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Discrete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spc="-80" dirty="0">
                <a:latin typeface="Calibri"/>
                <a:cs typeface="Calibri"/>
              </a:rPr>
              <a:t>Vs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Continuous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844" y="566369"/>
            <a:ext cx="19792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14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sz="2400" b="1" spc="-3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4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19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400" b="1" spc="-16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spc="-18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14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spc="-16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me</a:t>
            </a:r>
            <a:r>
              <a:rPr sz="2400" b="1" spc="-19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18821" y="2496311"/>
            <a:ext cx="8325484" cy="2832100"/>
            <a:chOff x="818821" y="2496311"/>
            <a:chExt cx="8325484" cy="28321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8821" y="3459355"/>
              <a:ext cx="2854211" cy="16083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1504" y="2496311"/>
              <a:ext cx="5492496" cy="283159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0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30" dirty="0"/>
              <a:t> </a:t>
            </a:r>
            <a:r>
              <a:rPr dirty="0"/>
              <a:t>Pilani</a:t>
            </a:r>
            <a:r>
              <a:rPr spc="-40" dirty="0"/>
              <a:t> </a:t>
            </a:r>
            <a:r>
              <a:rPr dirty="0"/>
              <a:t>Campus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844" y="1825315"/>
            <a:ext cx="3578860" cy="67246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800" b="1" spc="-35" dirty="0">
                <a:latin typeface="Calibri"/>
                <a:cs typeface="Calibri"/>
              </a:rPr>
              <a:t>State</a:t>
            </a:r>
            <a:r>
              <a:rPr sz="1800" b="1" spc="-5" dirty="0">
                <a:latin typeface="Calibri"/>
                <a:cs typeface="Calibri"/>
              </a:rPr>
              <a:t> Based: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390"/>
              </a:spcBef>
              <a:buClr>
                <a:srgbClr val="0E0F40"/>
              </a:buClr>
              <a:buFont typeface="Wingdings"/>
              <a:buChar char=""/>
              <a:tabLst>
                <a:tab pos="299720" algn="l"/>
              </a:tabLst>
            </a:pPr>
            <a:r>
              <a:rPr sz="1800" spc="-40" dirty="0">
                <a:latin typeface="Calibri"/>
                <a:cs typeface="Calibri"/>
              </a:rPr>
              <a:t>No.of.State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Discrete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80" dirty="0">
                <a:latin typeface="Calibri"/>
                <a:cs typeface="Calibri"/>
              </a:rPr>
              <a:t>Vs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Continuous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844" y="566369"/>
            <a:ext cx="19792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14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sz="2400" b="1" spc="-3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4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19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400" b="1" spc="-16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spc="-18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14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spc="-16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me</a:t>
            </a:r>
            <a:r>
              <a:rPr sz="2400" b="1" spc="-19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1496" y="3463642"/>
            <a:ext cx="5713107" cy="1931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0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30" dirty="0"/>
              <a:t> </a:t>
            </a:r>
            <a:r>
              <a:rPr dirty="0"/>
              <a:t>Pilani</a:t>
            </a:r>
            <a:r>
              <a:rPr spc="-40" dirty="0"/>
              <a:t> </a:t>
            </a:r>
            <a:r>
              <a:rPr dirty="0"/>
              <a:t>Campus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844" y="1544573"/>
            <a:ext cx="7432675" cy="156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Action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-35" dirty="0">
                <a:latin typeface="Calibri"/>
                <a:cs typeface="Calibri"/>
              </a:rPr>
              <a:t> State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Based: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0E0F40"/>
              </a:buClr>
              <a:buFont typeface="Wingdings"/>
              <a:buChar char=""/>
              <a:tabLst>
                <a:tab pos="299720" algn="l"/>
                <a:tab pos="4893945" algn="l"/>
              </a:tabLst>
            </a:pPr>
            <a:r>
              <a:rPr sz="1800" spc="-40" dirty="0">
                <a:latin typeface="Calibri"/>
                <a:cs typeface="Calibri"/>
              </a:rPr>
              <a:t>State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Determinism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Deterministic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80" dirty="0">
                <a:latin typeface="Calibri"/>
                <a:cs typeface="Calibri"/>
              </a:rPr>
              <a:t>Vs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Stochastic	</a:t>
            </a:r>
            <a:r>
              <a:rPr sz="2700" baseline="-3086" dirty="0">
                <a:latin typeface="Calibri"/>
                <a:cs typeface="Calibri"/>
              </a:rPr>
              <a:t>|</a:t>
            </a:r>
            <a:r>
              <a:rPr sz="2700" spc="-22" baseline="-3086" dirty="0">
                <a:latin typeface="Calibri"/>
                <a:cs typeface="Calibri"/>
              </a:rPr>
              <a:t> </a:t>
            </a:r>
            <a:r>
              <a:rPr sz="2700" spc="-52" baseline="-3086" dirty="0">
                <a:latin typeface="Calibri"/>
                <a:cs typeface="Calibri"/>
              </a:rPr>
              <a:t>Strategic</a:t>
            </a:r>
            <a:endParaRPr sz="2700" baseline="-3086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latin typeface="Calibri"/>
                <a:cs typeface="Calibri"/>
              </a:rPr>
              <a:t>(If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environment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deterministic</a:t>
            </a:r>
            <a:r>
              <a:rPr sz="1800" spc="1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except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actions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agents,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environment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strategic)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844" y="566369"/>
            <a:ext cx="19792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14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sz="2400" b="1" spc="-3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4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19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400" b="1" spc="-16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spc="-18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14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spc="-16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me</a:t>
            </a:r>
            <a:r>
              <a:rPr sz="2400" b="1" spc="-19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928" y="4002023"/>
            <a:ext cx="5751917" cy="20184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4664" y="4096511"/>
            <a:ext cx="2938272" cy="181051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0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30" dirty="0"/>
              <a:t> </a:t>
            </a:r>
            <a:r>
              <a:rPr dirty="0"/>
              <a:t>Pilani</a:t>
            </a:r>
            <a:r>
              <a:rPr spc="-40" dirty="0"/>
              <a:t> </a:t>
            </a:r>
            <a:r>
              <a:rPr dirty="0"/>
              <a:t>Campus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844" y="1495805"/>
            <a:ext cx="3233420" cy="6718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800" b="1" spc="-25" dirty="0">
                <a:latin typeface="Calibri"/>
                <a:cs typeface="Calibri"/>
              </a:rPr>
              <a:t>Agent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Based: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800" dirty="0">
                <a:latin typeface="Calibri"/>
                <a:cs typeface="Calibri"/>
              </a:rPr>
              <a:t>&gt;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Cardinality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Single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80" dirty="0">
                <a:latin typeface="Calibri"/>
                <a:cs typeface="Calibri"/>
              </a:rPr>
              <a:t>Vs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MultiAgent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844" y="566369"/>
            <a:ext cx="19792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14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sz="2400" b="1" spc="-3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4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19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400" b="1" spc="-16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spc="-18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14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spc="-16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me</a:t>
            </a:r>
            <a:r>
              <a:rPr sz="2400" b="1" spc="-19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600" y="3048000"/>
            <a:ext cx="2618231" cy="17434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7344" y="3020567"/>
            <a:ext cx="2621280" cy="174345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0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30" dirty="0"/>
              <a:t> </a:t>
            </a:r>
            <a:r>
              <a:rPr dirty="0"/>
              <a:t>Pilani</a:t>
            </a:r>
            <a:r>
              <a:rPr spc="-40" dirty="0"/>
              <a:t> </a:t>
            </a:r>
            <a:r>
              <a:rPr dirty="0"/>
              <a:t>Campus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844" y="1495805"/>
            <a:ext cx="7799070" cy="12725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800" b="1" spc="-10" dirty="0">
                <a:latin typeface="Calibri"/>
                <a:cs typeface="Calibri"/>
              </a:rPr>
              <a:t>Action</a:t>
            </a:r>
            <a:r>
              <a:rPr sz="1800" b="1" spc="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State</a:t>
            </a:r>
            <a:r>
              <a:rPr sz="1800" b="1" spc="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Based:</a:t>
            </a:r>
            <a:endParaRPr sz="18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380"/>
              </a:spcBef>
              <a:buClr>
                <a:srgbClr val="0E0F40"/>
              </a:buClr>
              <a:buSzPct val="94444"/>
              <a:buFont typeface="Wingdings"/>
              <a:buChar char=""/>
              <a:tabLst>
                <a:tab pos="195580" algn="l"/>
              </a:tabLst>
            </a:pPr>
            <a:r>
              <a:rPr sz="1800" spc="-10" dirty="0">
                <a:latin typeface="Calibri"/>
                <a:cs typeface="Calibri"/>
              </a:rPr>
              <a:t>Change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Static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Vs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Dynamic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409"/>
              </a:spcBef>
              <a:buClr>
                <a:srgbClr val="0E0F40"/>
              </a:buClr>
              <a:buSzPct val="94444"/>
              <a:buFont typeface="Wingdings"/>
              <a:buChar char=""/>
              <a:tabLst>
                <a:tab pos="195580" algn="l"/>
              </a:tabLst>
            </a:pPr>
            <a:r>
              <a:rPr sz="1800" dirty="0">
                <a:latin typeface="Calibri"/>
                <a:cs typeface="Calibri"/>
              </a:rPr>
              <a:t>(The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environment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semi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dynamic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if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environment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itself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does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change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passage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but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agent's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score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does)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844" y="566369"/>
            <a:ext cx="19792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14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sz="2400" b="1" spc="-3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4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19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400" b="1" spc="-16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spc="-18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14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spc="-16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me</a:t>
            </a:r>
            <a:r>
              <a:rPr sz="2400" b="1" spc="-19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136" y="2764535"/>
            <a:ext cx="3179064" cy="1981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2764535"/>
            <a:ext cx="3538728" cy="19812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0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30" dirty="0"/>
              <a:t> </a:t>
            </a:r>
            <a:r>
              <a:rPr dirty="0"/>
              <a:t>Pilani</a:t>
            </a:r>
            <a:r>
              <a:rPr spc="-40" dirty="0"/>
              <a:t> </a:t>
            </a:r>
            <a:r>
              <a:rPr dirty="0"/>
              <a:t>Campus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844" y="566369"/>
            <a:ext cx="19792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14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sz="2400" b="1" spc="-3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4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19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400" b="1" spc="-16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spc="-18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14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spc="-16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me</a:t>
            </a:r>
            <a:r>
              <a:rPr sz="2400" b="1" spc="-19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0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30" dirty="0"/>
              <a:t> </a:t>
            </a:r>
            <a:r>
              <a:rPr dirty="0"/>
              <a:t>Pilani</a:t>
            </a:r>
            <a:r>
              <a:rPr spc="-40" dirty="0"/>
              <a:t> </a:t>
            </a:r>
            <a:r>
              <a:rPr dirty="0"/>
              <a:t>Campus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600" y="1482725"/>
          <a:ext cx="8919845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7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2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3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4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85090">
                        <a:lnSpc>
                          <a:spcPts val="204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Task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Environment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B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070"/>
                        </a:lnSpc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Fully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ts val="215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Partially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ts val="215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Observable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B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07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Single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ts val="215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Multi-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ts val="215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B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204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Deterministic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vs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Stochastic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B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06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Episodic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86995">
                        <a:lnSpc>
                          <a:spcPts val="215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Sequential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B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206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Static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87630">
                        <a:lnSpc>
                          <a:spcPts val="215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Dynamic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B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206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Discrete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87630">
                        <a:lnSpc>
                          <a:spcPts val="215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Continuous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85090">
                        <a:lnSpc>
                          <a:spcPts val="207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Medical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ts val="215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diagnosis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ts val="215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system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05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Partially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05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Single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205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Stochastic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05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Sequential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205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Dynamic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205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Continuous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974">
                <a:tc>
                  <a:txBody>
                    <a:bodyPr/>
                    <a:lstStyle/>
                    <a:p>
                      <a:pPr marL="85090">
                        <a:lnSpc>
                          <a:spcPts val="207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Satellite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Image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ts val="215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Analysis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ts val="215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System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05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Fully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05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Single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205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Deterministic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05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Episodic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205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Static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205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Continuous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826">
                <a:tc>
                  <a:txBody>
                    <a:bodyPr/>
                    <a:lstStyle/>
                    <a:p>
                      <a:pPr marL="85090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Interactive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English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tutor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Partially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Multi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Stochastic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Sequential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Dynamic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Discrete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19" y="661238"/>
            <a:ext cx="23355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5" dirty="0">
                <a:solidFill>
                  <a:srgbClr val="C00000"/>
                </a:solidFill>
                <a:latin typeface="Calibri"/>
                <a:cs typeface="Calibri"/>
              </a:rPr>
              <a:t>Path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finding</a:t>
            </a:r>
            <a:r>
              <a:rPr sz="2400" b="1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Robot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43225" y="661238"/>
            <a:ext cx="17589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Lab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Example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20741" y="197606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20741" y="2430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20741" y="288226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20741" y="333306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20741" y="378790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0741" y="423925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20741" y="469005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8319" y="5141417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60475" y="5141417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92629" y="5141417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24657" y="5141417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56813" y="5141417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88714" y="5141417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3414" y="3797808"/>
            <a:ext cx="485394" cy="37795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695" y="2389632"/>
            <a:ext cx="435864" cy="445008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5971032" y="1572831"/>
            <a:ext cx="3017520" cy="463550"/>
          </a:xfrm>
          <a:custGeom>
            <a:avLst/>
            <a:gdLst/>
            <a:ahLst/>
            <a:cxnLst/>
            <a:rect l="l" t="t" r="r" b="b"/>
            <a:pathLst>
              <a:path w="3017520" h="463550">
                <a:moveTo>
                  <a:pt x="3017519" y="0"/>
                </a:moveTo>
                <a:lnTo>
                  <a:pt x="0" y="0"/>
                </a:lnTo>
                <a:lnTo>
                  <a:pt x="0" y="463105"/>
                </a:lnTo>
                <a:lnTo>
                  <a:pt x="3017519" y="463105"/>
                </a:lnTo>
                <a:lnTo>
                  <a:pt x="301751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71032" y="2407983"/>
            <a:ext cx="3017520" cy="460375"/>
          </a:xfrm>
          <a:custGeom>
            <a:avLst/>
            <a:gdLst/>
            <a:ahLst/>
            <a:cxnLst/>
            <a:rect l="l" t="t" r="r" b="b"/>
            <a:pathLst>
              <a:path w="3017520" h="460375">
                <a:moveTo>
                  <a:pt x="3017519" y="0"/>
                </a:moveTo>
                <a:lnTo>
                  <a:pt x="0" y="0"/>
                </a:lnTo>
                <a:lnTo>
                  <a:pt x="0" y="460057"/>
                </a:lnTo>
                <a:lnTo>
                  <a:pt x="3017519" y="460057"/>
                </a:lnTo>
                <a:lnTo>
                  <a:pt x="301751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71032" y="3240087"/>
            <a:ext cx="3017520" cy="463550"/>
          </a:xfrm>
          <a:custGeom>
            <a:avLst/>
            <a:gdLst/>
            <a:ahLst/>
            <a:cxnLst/>
            <a:rect l="l" t="t" r="r" b="b"/>
            <a:pathLst>
              <a:path w="3017520" h="463550">
                <a:moveTo>
                  <a:pt x="3017519" y="0"/>
                </a:moveTo>
                <a:lnTo>
                  <a:pt x="0" y="0"/>
                </a:lnTo>
                <a:lnTo>
                  <a:pt x="0" y="463105"/>
                </a:lnTo>
                <a:lnTo>
                  <a:pt x="3017519" y="463105"/>
                </a:lnTo>
                <a:lnTo>
                  <a:pt x="301751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71032" y="4072191"/>
            <a:ext cx="3017520" cy="466725"/>
          </a:xfrm>
          <a:custGeom>
            <a:avLst/>
            <a:gdLst/>
            <a:ahLst/>
            <a:cxnLst/>
            <a:rect l="l" t="t" r="r" b="b"/>
            <a:pathLst>
              <a:path w="3017520" h="466725">
                <a:moveTo>
                  <a:pt x="3017519" y="0"/>
                </a:moveTo>
                <a:lnTo>
                  <a:pt x="0" y="0"/>
                </a:lnTo>
                <a:lnTo>
                  <a:pt x="0" y="466153"/>
                </a:lnTo>
                <a:lnTo>
                  <a:pt x="3017519" y="466153"/>
                </a:lnTo>
                <a:lnTo>
                  <a:pt x="301751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71032" y="4998783"/>
            <a:ext cx="3017520" cy="463550"/>
          </a:xfrm>
          <a:custGeom>
            <a:avLst/>
            <a:gdLst/>
            <a:ahLst/>
            <a:cxnLst/>
            <a:rect l="l" t="t" r="r" b="b"/>
            <a:pathLst>
              <a:path w="3017520" h="463550">
                <a:moveTo>
                  <a:pt x="3017519" y="0"/>
                </a:moveTo>
                <a:lnTo>
                  <a:pt x="0" y="0"/>
                </a:lnTo>
                <a:lnTo>
                  <a:pt x="0" y="463105"/>
                </a:lnTo>
                <a:lnTo>
                  <a:pt x="3017519" y="463105"/>
                </a:lnTo>
                <a:lnTo>
                  <a:pt x="301751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71032" y="5925311"/>
            <a:ext cx="3017520" cy="460375"/>
          </a:xfrm>
          <a:custGeom>
            <a:avLst/>
            <a:gdLst/>
            <a:ahLst/>
            <a:cxnLst/>
            <a:rect l="l" t="t" r="r" b="b"/>
            <a:pathLst>
              <a:path w="3017520" h="460375">
                <a:moveTo>
                  <a:pt x="3017519" y="0"/>
                </a:moveTo>
                <a:lnTo>
                  <a:pt x="0" y="0"/>
                </a:lnTo>
                <a:lnTo>
                  <a:pt x="0" y="460057"/>
                </a:lnTo>
                <a:lnTo>
                  <a:pt x="3017519" y="460057"/>
                </a:lnTo>
                <a:lnTo>
                  <a:pt x="301751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971032" y="832103"/>
            <a:ext cx="3017520" cy="368935"/>
          </a:xfrm>
          <a:prstGeom prst="rect">
            <a:avLst/>
          </a:prstGeom>
          <a:solidFill>
            <a:srgbClr val="4F80BB"/>
          </a:solidFill>
        </p:spPr>
        <p:txBody>
          <a:bodyPr vert="horz" wrap="square" lIns="0" tIns="0" rIns="0" bIns="0" rtlCol="0">
            <a:spAutoFit/>
          </a:bodyPr>
          <a:lstStyle/>
          <a:p>
            <a:pPr marL="10795" algn="ctr">
              <a:lnSpc>
                <a:spcPts val="1810"/>
              </a:lnSpc>
            </a:pP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Agent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0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30" dirty="0"/>
              <a:t> </a:t>
            </a:r>
            <a:r>
              <a:rPr dirty="0"/>
              <a:t>Pilani</a:t>
            </a:r>
            <a:r>
              <a:rPr spc="-40" dirty="0"/>
              <a:t> </a:t>
            </a:r>
            <a:r>
              <a:rPr dirty="0"/>
              <a:t>Campus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910831" y="1267790"/>
            <a:ext cx="113411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spc="-15" dirty="0">
                <a:latin typeface="Calibri"/>
                <a:cs typeface="Calibri"/>
              </a:rPr>
              <a:t>Observability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21754" y="2101976"/>
            <a:ext cx="10972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30" dirty="0">
                <a:latin typeface="Calibri"/>
                <a:cs typeface="Calibri"/>
              </a:rPr>
              <a:t>No.of.Agents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55028" y="2935986"/>
            <a:ext cx="102552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35" dirty="0">
                <a:latin typeface="Calibri"/>
                <a:cs typeface="Calibri"/>
              </a:rPr>
              <a:t>No.of.States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26706" y="3769614"/>
            <a:ext cx="10941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25" dirty="0">
                <a:latin typeface="Calibri"/>
                <a:cs typeface="Calibri"/>
              </a:rPr>
              <a:t>Determinism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994906" y="4603496"/>
            <a:ext cx="96139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25" dirty="0">
                <a:latin typeface="Calibri"/>
                <a:cs typeface="Calibri"/>
              </a:rPr>
              <a:t>D</a:t>
            </a:r>
            <a:r>
              <a:rPr sz="1600" b="1" spc="-20" dirty="0">
                <a:latin typeface="Calibri"/>
                <a:cs typeface="Calibri"/>
              </a:rPr>
              <a:t>y</a:t>
            </a:r>
            <a:r>
              <a:rPr sz="1600" b="1" spc="-25" dirty="0">
                <a:latin typeface="Calibri"/>
                <a:cs typeface="Calibri"/>
              </a:rPr>
              <a:t>n</a:t>
            </a:r>
            <a:r>
              <a:rPr sz="1600" b="1" spc="-30" dirty="0">
                <a:latin typeface="Calibri"/>
                <a:cs typeface="Calibri"/>
              </a:rPr>
              <a:t>a</a:t>
            </a:r>
            <a:r>
              <a:rPr sz="1600" b="1" spc="-10" dirty="0">
                <a:latin typeface="Calibri"/>
                <a:cs typeface="Calibri"/>
              </a:rPr>
              <a:t>m</a:t>
            </a:r>
            <a:r>
              <a:rPr sz="1600" b="1" spc="-40" dirty="0">
                <a:latin typeface="Calibri"/>
                <a:cs typeface="Calibri"/>
              </a:rPr>
              <a:t>i</a:t>
            </a:r>
            <a:r>
              <a:rPr sz="1600" b="1" spc="-5" dirty="0">
                <a:latin typeface="Calibri"/>
                <a:cs typeface="Calibri"/>
              </a:rPr>
              <a:t>c</a:t>
            </a:r>
            <a:r>
              <a:rPr sz="1600" b="1" spc="-10" dirty="0">
                <a:latin typeface="Calibri"/>
                <a:cs typeface="Calibri"/>
              </a:rPr>
              <a:t>i</a:t>
            </a:r>
            <a:r>
              <a:rPr sz="1600" b="1" dirty="0">
                <a:latin typeface="Calibri"/>
                <a:cs typeface="Calibri"/>
              </a:rPr>
              <a:t>ty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20002" y="5532526"/>
            <a:ext cx="170497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20" dirty="0">
                <a:latin typeface="Calibri"/>
                <a:cs typeface="Calibri"/>
              </a:rPr>
              <a:t>Output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Dependency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38150" y="1914525"/>
          <a:ext cx="4389118" cy="31638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19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9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9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8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8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9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19" y="661238"/>
            <a:ext cx="34429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5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400" b="1" spc="-60" dirty="0">
                <a:solidFill>
                  <a:srgbClr val="C00000"/>
                </a:solidFill>
                <a:latin typeface="Calibri"/>
                <a:cs typeface="Calibri"/>
              </a:rPr>
              <a:t>ea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400" b="1" spc="-1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Ob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j</a:t>
            </a:r>
            <a:r>
              <a:rPr sz="2400" b="1" spc="-6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ct</a:t>
            </a:r>
            <a:r>
              <a:rPr sz="2400" b="1" spc="-6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spc="-80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1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Ach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spc="-6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80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400" b="1" spc="-6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1368" y="1567053"/>
            <a:ext cx="8074025" cy="2837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class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students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Should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able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to: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1350"/>
              </a:spcBef>
              <a:buClr>
                <a:srgbClr val="000000"/>
              </a:buClr>
              <a:buAutoNum type="arabicPeriod"/>
              <a:tabLst>
                <a:tab pos="356870" algn="l"/>
                <a:tab pos="357505" algn="l"/>
              </a:tabLst>
            </a:pPr>
            <a:r>
              <a:rPr sz="1800" dirty="0">
                <a:solidFill>
                  <a:srgbClr val="6F2F9F"/>
                </a:solidFill>
                <a:latin typeface="Arial MT"/>
                <a:cs typeface="Arial MT"/>
              </a:rPr>
              <a:t>Identify</a:t>
            </a:r>
            <a:r>
              <a:rPr sz="1800" spc="-2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F2F9F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F2F9F"/>
                </a:solidFill>
                <a:latin typeface="Arial MT"/>
                <a:cs typeface="Arial MT"/>
              </a:rPr>
              <a:t>requirement</a:t>
            </a:r>
            <a:r>
              <a:rPr sz="1800" spc="-8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F2F9F"/>
                </a:solidFill>
                <a:latin typeface="Arial MT"/>
                <a:cs typeface="Arial MT"/>
              </a:rPr>
              <a:t>for</a:t>
            </a:r>
            <a:r>
              <a:rPr sz="1800" spc="1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F2F9F"/>
                </a:solidFill>
                <a:latin typeface="Arial MT"/>
                <a:cs typeface="Arial MT"/>
              </a:rPr>
              <a:t>AI</a:t>
            </a:r>
            <a:r>
              <a:rPr sz="1800" spc="-1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F2F9F"/>
                </a:solidFill>
                <a:latin typeface="Arial MT"/>
                <a:cs typeface="Arial MT"/>
              </a:rPr>
              <a:t>solutions</a:t>
            </a:r>
            <a:r>
              <a:rPr sz="1800" spc="-5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F2F9F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F2F9F"/>
                </a:solidFill>
                <a:latin typeface="Arial MT"/>
                <a:cs typeface="Arial MT"/>
              </a:rPr>
              <a:t>given</a:t>
            </a:r>
            <a:r>
              <a:rPr sz="1800" spc="-1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F2F9F"/>
                </a:solidFill>
                <a:latin typeface="Arial MT"/>
                <a:cs typeface="Arial MT"/>
              </a:rPr>
              <a:t>problem</a:t>
            </a:r>
            <a:endParaRPr sz="1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1465"/>
              </a:spcBef>
              <a:buClr>
                <a:srgbClr val="000000"/>
              </a:buClr>
              <a:buAutoNum type="arabicPeriod"/>
              <a:tabLst>
                <a:tab pos="356870" algn="l"/>
                <a:tab pos="357505" algn="l"/>
              </a:tabLst>
            </a:pPr>
            <a:r>
              <a:rPr sz="1800" dirty="0">
                <a:solidFill>
                  <a:srgbClr val="6F2F9F"/>
                </a:solidFill>
                <a:latin typeface="Arial MT"/>
                <a:cs typeface="Arial MT"/>
              </a:rPr>
              <a:t>Understand</a:t>
            </a:r>
            <a:r>
              <a:rPr sz="1800" spc="-5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F2F9F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F2F9F"/>
                </a:solidFill>
                <a:latin typeface="Arial MT"/>
                <a:cs typeface="Arial MT"/>
              </a:rPr>
              <a:t>significance</a:t>
            </a:r>
            <a:r>
              <a:rPr sz="1800" spc="-5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F2F9F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F2F9F"/>
                </a:solidFill>
                <a:latin typeface="Arial MT"/>
                <a:cs typeface="Arial MT"/>
              </a:rPr>
              <a:t>State based</a:t>
            </a:r>
            <a:r>
              <a:rPr sz="1800" spc="-3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F2F9F"/>
                </a:solidFill>
                <a:latin typeface="Arial MT"/>
                <a:cs typeface="Arial MT"/>
              </a:rPr>
              <a:t>representations</a:t>
            </a:r>
            <a:endParaRPr sz="1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1490"/>
              </a:spcBef>
              <a:buClr>
                <a:srgbClr val="000000"/>
              </a:buClr>
              <a:buAutoNum type="arabicPeriod"/>
              <a:tabLst>
                <a:tab pos="356870" algn="l"/>
                <a:tab pos="357505" algn="l"/>
              </a:tabLst>
            </a:pPr>
            <a:r>
              <a:rPr sz="1800" spc="5" dirty="0">
                <a:solidFill>
                  <a:srgbClr val="6F2F9F"/>
                </a:solidFill>
                <a:latin typeface="Arial MT"/>
                <a:cs typeface="Arial MT"/>
              </a:rPr>
              <a:t>Design</a:t>
            </a:r>
            <a:r>
              <a:rPr sz="1800" spc="-4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F2F9F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F2F9F"/>
                </a:solidFill>
                <a:latin typeface="Arial MT"/>
                <a:cs typeface="Arial MT"/>
              </a:rPr>
              <a:t>PEAS</a:t>
            </a:r>
            <a:r>
              <a:rPr sz="1800" spc="5" dirty="0">
                <a:solidFill>
                  <a:srgbClr val="6F2F9F"/>
                </a:solidFill>
                <a:latin typeface="Arial MT"/>
                <a:cs typeface="Arial MT"/>
              </a:rPr>
              <a:t> (Performance,</a:t>
            </a:r>
            <a:r>
              <a:rPr sz="1800" spc="-7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F2F9F"/>
                </a:solidFill>
                <a:latin typeface="Arial MT"/>
                <a:cs typeface="Arial MT"/>
              </a:rPr>
              <a:t>Environment,</a:t>
            </a:r>
            <a:r>
              <a:rPr sz="1800" spc="-6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F2F9F"/>
                </a:solidFill>
                <a:latin typeface="Arial MT"/>
                <a:cs typeface="Arial MT"/>
              </a:rPr>
              <a:t>Actuators,</a:t>
            </a:r>
            <a:r>
              <a:rPr sz="1800" spc="-4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6F2F9F"/>
                </a:solidFill>
                <a:latin typeface="Arial MT"/>
                <a:cs typeface="Arial MT"/>
              </a:rPr>
              <a:t>Sensors)</a:t>
            </a:r>
            <a:r>
              <a:rPr sz="1800" spc="-4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F2F9F"/>
                </a:solidFill>
                <a:latin typeface="Arial MT"/>
                <a:cs typeface="Arial MT"/>
              </a:rPr>
              <a:t>for</a:t>
            </a:r>
            <a:r>
              <a:rPr sz="1800" spc="-2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F2F9F"/>
                </a:solidFill>
                <a:latin typeface="Arial MT"/>
                <a:cs typeface="Arial MT"/>
              </a:rPr>
              <a:t>given</a:t>
            </a:r>
            <a:endParaRPr sz="1800">
              <a:latin typeface="Arial MT"/>
              <a:cs typeface="Arial MT"/>
            </a:endParaRPr>
          </a:p>
          <a:p>
            <a:pPr marL="35687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6F2F9F"/>
                </a:solidFill>
                <a:latin typeface="Arial MT"/>
                <a:cs typeface="Arial MT"/>
              </a:rPr>
              <a:t>problem</a:t>
            </a:r>
            <a:endParaRPr sz="1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1490"/>
              </a:spcBef>
              <a:buClr>
                <a:srgbClr val="000000"/>
              </a:buClr>
              <a:buAutoNum type="arabicPeriod" startAt="4"/>
              <a:tabLst>
                <a:tab pos="356870" algn="l"/>
                <a:tab pos="357505" algn="l"/>
              </a:tabLst>
            </a:pPr>
            <a:r>
              <a:rPr sz="1800" dirty="0">
                <a:solidFill>
                  <a:srgbClr val="6F2F9F"/>
                </a:solidFill>
                <a:latin typeface="Arial MT"/>
                <a:cs typeface="Arial MT"/>
              </a:rPr>
              <a:t>Identify</a:t>
            </a:r>
            <a:r>
              <a:rPr sz="1800" spc="-2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F2F9F"/>
                </a:solidFill>
                <a:latin typeface="Arial MT"/>
                <a:cs typeface="Arial MT"/>
              </a:rPr>
              <a:t>dimensions</a:t>
            </a:r>
            <a:r>
              <a:rPr sz="1800" spc="-6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F2F9F"/>
                </a:solidFill>
                <a:latin typeface="Arial MT"/>
                <a:cs typeface="Arial MT"/>
              </a:rPr>
              <a:t>of</a:t>
            </a:r>
            <a:r>
              <a:rPr sz="1800" spc="-2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Arial MT"/>
                <a:cs typeface="Arial MT"/>
              </a:rPr>
              <a:t>TASK</a:t>
            </a:r>
            <a:r>
              <a:rPr sz="1800" spc="2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F2F9F"/>
                </a:solidFill>
                <a:latin typeface="Arial MT"/>
                <a:cs typeface="Arial MT"/>
              </a:rPr>
              <a:t>environment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86355" y="6547104"/>
            <a:ext cx="7058025" cy="55244"/>
            <a:chOff x="2086355" y="6547104"/>
            <a:chExt cx="7058025" cy="55244"/>
          </a:xfrm>
        </p:grpSpPr>
        <p:sp>
          <p:nvSpPr>
            <p:cNvPr id="3" name="object 3"/>
            <p:cNvSpPr/>
            <p:nvPr/>
          </p:nvSpPr>
          <p:spPr>
            <a:xfrm>
              <a:off x="4668011" y="6576060"/>
              <a:ext cx="2291715" cy="0"/>
            </a:xfrm>
            <a:custGeom>
              <a:avLst/>
              <a:gdLst/>
              <a:ahLst/>
              <a:cxnLst/>
              <a:rect l="l" t="t" r="r" b="b"/>
              <a:pathLst>
                <a:path w="2291715">
                  <a:moveTo>
                    <a:pt x="0" y="0"/>
                  </a:moveTo>
                  <a:lnTo>
                    <a:pt x="2291715" y="0"/>
                  </a:lnTo>
                </a:path>
              </a:pathLst>
            </a:custGeom>
            <a:ln w="51815">
              <a:solidFill>
                <a:srgbClr val="76C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09815" y="6571488"/>
              <a:ext cx="2234565" cy="0"/>
            </a:xfrm>
            <a:custGeom>
              <a:avLst/>
              <a:gdLst/>
              <a:ahLst/>
              <a:cxnLst/>
              <a:rect l="l" t="t" r="r" b="b"/>
              <a:pathLst>
                <a:path w="2234565">
                  <a:moveTo>
                    <a:pt x="0" y="0"/>
                  </a:moveTo>
                  <a:lnTo>
                    <a:pt x="2234183" y="0"/>
                  </a:lnTo>
                </a:path>
              </a:pathLst>
            </a:custGeom>
            <a:ln w="48768">
              <a:solidFill>
                <a:srgbClr val="E21C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86355" y="6576060"/>
              <a:ext cx="2581910" cy="0"/>
            </a:xfrm>
            <a:custGeom>
              <a:avLst/>
              <a:gdLst/>
              <a:ahLst/>
              <a:cxnLst/>
              <a:rect l="l" t="t" r="r" b="b"/>
              <a:pathLst>
                <a:path w="2581910">
                  <a:moveTo>
                    <a:pt x="0" y="0"/>
                  </a:moveTo>
                  <a:lnTo>
                    <a:pt x="2581656" y="0"/>
                  </a:lnTo>
                </a:path>
              </a:pathLst>
            </a:custGeom>
            <a:ln w="51816">
              <a:solidFill>
                <a:srgbClr val="FBAE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95800" y="6577584"/>
              <a:ext cx="2328545" cy="0"/>
            </a:xfrm>
            <a:custGeom>
              <a:avLst/>
              <a:gdLst/>
              <a:ahLst/>
              <a:cxnLst/>
              <a:rect l="l" t="t" r="r" b="b"/>
              <a:pathLst>
                <a:path w="2328545">
                  <a:moveTo>
                    <a:pt x="0" y="0"/>
                  </a:moveTo>
                  <a:lnTo>
                    <a:pt x="2328418" y="0"/>
                  </a:lnTo>
                </a:path>
              </a:pathLst>
            </a:custGeom>
            <a:ln w="48768">
              <a:solidFill>
                <a:srgbClr val="76C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3599" y="6577584"/>
              <a:ext cx="2362200" cy="0"/>
            </a:xfrm>
            <a:custGeom>
              <a:avLst/>
              <a:gdLst/>
              <a:ahLst/>
              <a:cxnLst/>
              <a:rect l="l" t="t" r="r" b="b"/>
              <a:pathLst>
                <a:path w="2362200">
                  <a:moveTo>
                    <a:pt x="0" y="0"/>
                  </a:moveTo>
                  <a:lnTo>
                    <a:pt x="2362200" y="0"/>
                  </a:lnTo>
                </a:path>
              </a:pathLst>
            </a:custGeom>
            <a:ln w="48768">
              <a:solidFill>
                <a:srgbClr val="FBAE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15327" y="6577584"/>
              <a:ext cx="2328545" cy="0"/>
            </a:xfrm>
            <a:custGeom>
              <a:avLst/>
              <a:gdLst/>
              <a:ahLst/>
              <a:cxnLst/>
              <a:rect l="l" t="t" r="r" b="b"/>
              <a:pathLst>
                <a:path w="2328545">
                  <a:moveTo>
                    <a:pt x="0" y="0"/>
                  </a:moveTo>
                  <a:lnTo>
                    <a:pt x="2328291" y="0"/>
                  </a:lnTo>
                </a:path>
              </a:pathLst>
            </a:custGeom>
            <a:ln w="4876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0" y="1295400"/>
            <a:ext cx="7010400" cy="48895"/>
            <a:chOff x="0" y="1295400"/>
            <a:chExt cx="7010400" cy="48895"/>
          </a:xfrm>
        </p:grpSpPr>
        <p:sp>
          <p:nvSpPr>
            <p:cNvPr id="10" name="object 10"/>
            <p:cNvSpPr/>
            <p:nvPr/>
          </p:nvSpPr>
          <p:spPr>
            <a:xfrm>
              <a:off x="2362200" y="1295400"/>
              <a:ext cx="2328545" cy="48895"/>
            </a:xfrm>
            <a:custGeom>
              <a:avLst/>
              <a:gdLst/>
              <a:ahLst/>
              <a:cxnLst/>
              <a:rect l="l" t="t" r="r" b="b"/>
              <a:pathLst>
                <a:path w="2328545" h="48894">
                  <a:moveTo>
                    <a:pt x="0" y="48768"/>
                  </a:moveTo>
                  <a:lnTo>
                    <a:pt x="2328417" y="48768"/>
                  </a:lnTo>
                  <a:lnTo>
                    <a:pt x="2328417" y="0"/>
                  </a:lnTo>
                  <a:lnTo>
                    <a:pt x="0" y="0"/>
                  </a:lnTo>
                  <a:lnTo>
                    <a:pt x="0" y="48768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295400"/>
              <a:ext cx="2362200" cy="48895"/>
            </a:xfrm>
            <a:custGeom>
              <a:avLst/>
              <a:gdLst/>
              <a:ahLst/>
              <a:cxnLst/>
              <a:rect l="l" t="t" r="r" b="b"/>
              <a:pathLst>
                <a:path w="2362200" h="48894">
                  <a:moveTo>
                    <a:pt x="0" y="48768"/>
                  </a:moveTo>
                  <a:lnTo>
                    <a:pt x="2362200" y="48768"/>
                  </a:lnTo>
                  <a:lnTo>
                    <a:pt x="2362200" y="0"/>
                  </a:lnTo>
                  <a:lnTo>
                    <a:pt x="0" y="0"/>
                  </a:lnTo>
                  <a:lnTo>
                    <a:pt x="0" y="48768"/>
                  </a:lnTo>
                  <a:close/>
                </a:path>
              </a:pathLst>
            </a:custGeom>
            <a:solidFill>
              <a:srgbClr val="FBAE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81728" y="1295400"/>
              <a:ext cx="2328545" cy="48895"/>
            </a:xfrm>
            <a:custGeom>
              <a:avLst/>
              <a:gdLst/>
              <a:ahLst/>
              <a:cxnLst/>
              <a:rect l="l" t="t" r="r" b="b"/>
              <a:pathLst>
                <a:path w="2328545" h="48894">
                  <a:moveTo>
                    <a:pt x="0" y="48768"/>
                  </a:moveTo>
                  <a:lnTo>
                    <a:pt x="2328291" y="48768"/>
                  </a:lnTo>
                  <a:lnTo>
                    <a:pt x="2328291" y="0"/>
                  </a:lnTo>
                  <a:lnTo>
                    <a:pt x="0" y="0"/>
                  </a:lnTo>
                  <a:lnTo>
                    <a:pt x="0" y="487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62200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12954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81728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400" y="0"/>
            <a:ext cx="2194559" cy="691896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2084832" y="6550152"/>
            <a:ext cx="7059295" cy="48895"/>
            <a:chOff x="2084832" y="6550152"/>
            <a:chExt cx="7059295" cy="48895"/>
          </a:xfrm>
        </p:grpSpPr>
        <p:sp>
          <p:nvSpPr>
            <p:cNvPr id="18" name="object 18"/>
            <p:cNvSpPr/>
            <p:nvPr/>
          </p:nvSpPr>
          <p:spPr>
            <a:xfrm>
              <a:off x="4629911" y="6550152"/>
              <a:ext cx="2329180" cy="48895"/>
            </a:xfrm>
            <a:custGeom>
              <a:avLst/>
              <a:gdLst/>
              <a:ahLst/>
              <a:cxnLst/>
              <a:rect l="l" t="t" r="r" b="b"/>
              <a:pathLst>
                <a:path w="2329179" h="48895">
                  <a:moveTo>
                    <a:pt x="2328672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328672" y="48768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09816" y="6550152"/>
              <a:ext cx="2234565" cy="45720"/>
            </a:xfrm>
            <a:custGeom>
              <a:avLst/>
              <a:gdLst/>
              <a:ahLst/>
              <a:cxnLst/>
              <a:rect l="l" t="t" r="r" b="b"/>
              <a:pathLst>
                <a:path w="2234565" h="45720">
                  <a:moveTo>
                    <a:pt x="223418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234183" y="45720"/>
                  </a:lnTo>
                  <a:lnTo>
                    <a:pt x="2234183" y="0"/>
                  </a:lnTo>
                  <a:close/>
                </a:path>
              </a:pathLst>
            </a:custGeom>
            <a:solidFill>
              <a:srgbClr val="E21C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84832" y="6550152"/>
              <a:ext cx="2581910" cy="48895"/>
            </a:xfrm>
            <a:custGeom>
              <a:avLst/>
              <a:gdLst/>
              <a:ahLst/>
              <a:cxnLst/>
              <a:rect l="l" t="t" r="r" b="b"/>
              <a:pathLst>
                <a:path w="2581910" h="48895">
                  <a:moveTo>
                    <a:pt x="2581656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581656" y="48768"/>
                  </a:lnTo>
                  <a:lnTo>
                    <a:pt x="2581656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95800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33600" y="65532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2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15328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36244" y="2809494"/>
            <a:ext cx="251523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Next</a:t>
            </a:r>
            <a:r>
              <a:rPr spc="-30" dirty="0"/>
              <a:t> </a:t>
            </a:r>
            <a:r>
              <a:rPr spc="-5" dirty="0"/>
              <a:t>Class Plan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356729" y="6642478"/>
            <a:ext cx="170942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0F1141"/>
                </a:solidFill>
                <a:latin typeface="Arial"/>
                <a:cs typeface="Arial"/>
              </a:rPr>
              <a:t>BITS</a:t>
            </a:r>
            <a:r>
              <a:rPr sz="1100" b="1" spc="-20" dirty="0">
                <a:solidFill>
                  <a:srgbClr val="0F1141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0F1141"/>
                </a:solidFill>
                <a:latin typeface="Arial MT"/>
                <a:cs typeface="Arial MT"/>
              </a:rPr>
              <a:t>Pilani,</a:t>
            </a:r>
            <a:r>
              <a:rPr sz="1100" spc="-25" dirty="0">
                <a:solidFill>
                  <a:srgbClr val="0F114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F1141"/>
                </a:solidFill>
                <a:latin typeface="Arial MT"/>
                <a:cs typeface="Arial MT"/>
              </a:rPr>
              <a:t>Pilani</a:t>
            </a:r>
            <a:r>
              <a:rPr sz="1100" spc="-10" dirty="0">
                <a:solidFill>
                  <a:srgbClr val="0F114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F1141"/>
                </a:solidFill>
                <a:latin typeface="Arial MT"/>
                <a:cs typeface="Arial MT"/>
              </a:rPr>
              <a:t>Campus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50975" y="3461121"/>
            <a:ext cx="3388360" cy="1453515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0"/>
              </a:spcBef>
            </a:pPr>
            <a:r>
              <a:rPr sz="1800" dirty="0">
                <a:latin typeface="Arial MT"/>
                <a:cs typeface="Arial MT"/>
              </a:rPr>
              <a:t>Structure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Agents-Architectures</a:t>
            </a:r>
            <a:endParaRPr sz="1800">
              <a:latin typeface="Arial MT"/>
              <a:cs typeface="Arial MT"/>
            </a:endParaRPr>
          </a:p>
          <a:p>
            <a:pPr marL="12700" marR="262255">
              <a:lnSpc>
                <a:spcPct val="120000"/>
              </a:lnSpc>
              <a:spcBef>
                <a:spcPts val="430"/>
              </a:spcBef>
            </a:pPr>
            <a:r>
              <a:rPr sz="1800" dirty="0">
                <a:latin typeface="Arial MT"/>
                <a:cs typeface="Arial MT"/>
              </a:rPr>
              <a:t>Problem Solving Agents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Problem Formulation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Uninformed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Search</a:t>
            </a:r>
            <a:r>
              <a:rPr sz="1800" spc="-1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Algorithms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33600" y="6553200"/>
            <a:ext cx="7010400" cy="45720"/>
            <a:chOff x="2133600" y="6553200"/>
            <a:chExt cx="7010400" cy="45720"/>
          </a:xfrm>
        </p:grpSpPr>
        <p:sp>
          <p:nvSpPr>
            <p:cNvPr id="3" name="object 3"/>
            <p:cNvSpPr/>
            <p:nvPr/>
          </p:nvSpPr>
          <p:spPr>
            <a:xfrm>
              <a:off x="4495800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33600" y="65532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2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15328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1295400"/>
            <a:ext cx="7010400" cy="45720"/>
            <a:chOff x="0" y="1295400"/>
            <a:chExt cx="7010400" cy="45720"/>
          </a:xfrm>
        </p:grpSpPr>
        <p:sp>
          <p:nvSpPr>
            <p:cNvPr id="7" name="object 7"/>
            <p:cNvSpPr/>
            <p:nvPr/>
          </p:nvSpPr>
          <p:spPr>
            <a:xfrm>
              <a:off x="2362200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2954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81728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62200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2954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81728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400" y="0"/>
            <a:ext cx="2194559" cy="691896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2084832" y="6550152"/>
            <a:ext cx="7059295" cy="48895"/>
            <a:chOff x="2084832" y="6550152"/>
            <a:chExt cx="7059295" cy="48895"/>
          </a:xfrm>
        </p:grpSpPr>
        <p:sp>
          <p:nvSpPr>
            <p:cNvPr id="15" name="object 15"/>
            <p:cNvSpPr/>
            <p:nvPr/>
          </p:nvSpPr>
          <p:spPr>
            <a:xfrm>
              <a:off x="4629911" y="6550152"/>
              <a:ext cx="2329180" cy="48895"/>
            </a:xfrm>
            <a:custGeom>
              <a:avLst/>
              <a:gdLst/>
              <a:ahLst/>
              <a:cxnLst/>
              <a:rect l="l" t="t" r="r" b="b"/>
              <a:pathLst>
                <a:path w="2329179" h="48895">
                  <a:moveTo>
                    <a:pt x="2328672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328672" y="48768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09816" y="6550152"/>
              <a:ext cx="2234565" cy="45720"/>
            </a:xfrm>
            <a:custGeom>
              <a:avLst/>
              <a:gdLst/>
              <a:ahLst/>
              <a:cxnLst/>
              <a:rect l="l" t="t" r="r" b="b"/>
              <a:pathLst>
                <a:path w="2234565" h="45720">
                  <a:moveTo>
                    <a:pt x="223418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234183" y="45720"/>
                  </a:lnTo>
                  <a:lnTo>
                    <a:pt x="2234183" y="0"/>
                  </a:lnTo>
                  <a:close/>
                </a:path>
              </a:pathLst>
            </a:custGeom>
            <a:solidFill>
              <a:srgbClr val="E21C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84832" y="6550152"/>
              <a:ext cx="2581910" cy="48895"/>
            </a:xfrm>
            <a:custGeom>
              <a:avLst/>
              <a:gdLst/>
              <a:ahLst/>
              <a:cxnLst/>
              <a:rect l="l" t="t" r="r" b="b"/>
              <a:pathLst>
                <a:path w="2581910" h="48895">
                  <a:moveTo>
                    <a:pt x="2581656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581656" y="48768"/>
                  </a:lnTo>
                  <a:lnTo>
                    <a:pt x="2581656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95800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33600" y="65532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2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5328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292608" y="1743455"/>
          <a:ext cx="6553200" cy="3180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R="141605" algn="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5879" marB="0">
                    <a:lnL w="28575">
                      <a:solidFill>
                        <a:srgbClr val="FF0000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Introduction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5879" marB="0"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R="14160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28575">
                      <a:solidFill>
                        <a:srgbClr val="FF0000"/>
                      </a:solidFill>
                      <a:prstDash val="solid"/>
                    </a:lnL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Problem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Solving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Agent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using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Search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R w="28575">
                      <a:solidFill>
                        <a:srgbClr val="FF0000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619">
                <a:tc>
                  <a:txBody>
                    <a:bodyPr/>
                    <a:lstStyle/>
                    <a:p>
                      <a:pPr marR="141605" algn="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843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Game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Playing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843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051">
                <a:tc>
                  <a:txBody>
                    <a:bodyPr/>
                    <a:lstStyle/>
                    <a:p>
                      <a:pPr marR="141605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Knowledge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Representation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using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Logics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432">
                <a:tc>
                  <a:txBody>
                    <a:bodyPr/>
                    <a:lstStyle/>
                    <a:p>
                      <a:pPr marR="14160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Probabilistic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Representation</a:t>
                      </a:r>
                      <a:r>
                        <a:rPr sz="1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Reasoning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1594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229">
                <a:tc>
                  <a:txBody>
                    <a:bodyPr/>
                    <a:lstStyle/>
                    <a:p>
                      <a:pPr marR="14160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Reasoning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over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1594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 marR="141605" algn="r">
                        <a:lnSpc>
                          <a:spcPts val="2150"/>
                        </a:lnSpc>
                        <a:spcBef>
                          <a:spcPts val="48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2150"/>
                        </a:lnSpc>
                        <a:spcBef>
                          <a:spcPts val="48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Ethics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1594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0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30" dirty="0"/>
              <a:t> </a:t>
            </a:r>
            <a:r>
              <a:rPr dirty="0"/>
              <a:t>Pilani</a:t>
            </a:r>
            <a:r>
              <a:rPr spc="-40" dirty="0"/>
              <a:t> </a:t>
            </a:r>
            <a:r>
              <a:rPr dirty="0"/>
              <a:t>Campus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83540" y="522173"/>
            <a:ext cx="13328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400" b="1" spc="-14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spc="-135" dirty="0">
                <a:solidFill>
                  <a:srgbClr val="C00000"/>
                </a:solidFill>
                <a:latin typeface="Calibri"/>
                <a:cs typeface="Calibri"/>
              </a:rPr>
              <a:t>ur</a:t>
            </a:r>
            <a:r>
              <a:rPr sz="2400" b="1" spc="-14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3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0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400" b="1" spc="-135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400" b="1" spc="-15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84832" y="6550152"/>
            <a:ext cx="7059295" cy="48895"/>
            <a:chOff x="2084832" y="6550152"/>
            <a:chExt cx="7059295" cy="48895"/>
          </a:xfrm>
        </p:grpSpPr>
        <p:sp>
          <p:nvSpPr>
            <p:cNvPr id="3" name="object 3"/>
            <p:cNvSpPr/>
            <p:nvPr/>
          </p:nvSpPr>
          <p:spPr>
            <a:xfrm>
              <a:off x="4629911" y="6550152"/>
              <a:ext cx="2329180" cy="48895"/>
            </a:xfrm>
            <a:custGeom>
              <a:avLst/>
              <a:gdLst/>
              <a:ahLst/>
              <a:cxnLst/>
              <a:rect l="l" t="t" r="r" b="b"/>
              <a:pathLst>
                <a:path w="2329179" h="48895">
                  <a:moveTo>
                    <a:pt x="2328672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328672" y="48768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09816" y="6550152"/>
              <a:ext cx="2234565" cy="45720"/>
            </a:xfrm>
            <a:custGeom>
              <a:avLst/>
              <a:gdLst/>
              <a:ahLst/>
              <a:cxnLst/>
              <a:rect l="l" t="t" r="r" b="b"/>
              <a:pathLst>
                <a:path w="2234565" h="45720">
                  <a:moveTo>
                    <a:pt x="223418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234183" y="45720"/>
                  </a:lnTo>
                  <a:lnTo>
                    <a:pt x="2234183" y="0"/>
                  </a:lnTo>
                  <a:close/>
                </a:path>
              </a:pathLst>
            </a:custGeom>
            <a:solidFill>
              <a:srgbClr val="E21C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84832" y="6550152"/>
              <a:ext cx="2581910" cy="48895"/>
            </a:xfrm>
            <a:custGeom>
              <a:avLst/>
              <a:gdLst/>
              <a:ahLst/>
              <a:cxnLst/>
              <a:rect l="l" t="t" r="r" b="b"/>
              <a:pathLst>
                <a:path w="2581910" h="48895">
                  <a:moveTo>
                    <a:pt x="2581656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581656" y="48768"/>
                  </a:lnTo>
                  <a:lnTo>
                    <a:pt x="2581656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95800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3600" y="65532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2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15328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400" y="0"/>
            <a:ext cx="2194559" cy="691896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1295400"/>
            <a:ext cx="7010400" cy="45720"/>
            <a:chOff x="0" y="1295400"/>
            <a:chExt cx="7010400" cy="45720"/>
          </a:xfrm>
        </p:grpSpPr>
        <p:sp>
          <p:nvSpPr>
            <p:cNvPr id="11" name="object 11"/>
            <p:cNvSpPr/>
            <p:nvPr/>
          </p:nvSpPr>
          <p:spPr>
            <a:xfrm>
              <a:off x="2362200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2954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81728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83540" y="2357755"/>
            <a:ext cx="321500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Arial"/>
                <a:cs typeface="Arial"/>
              </a:rPr>
              <a:t>Required</a:t>
            </a:r>
            <a:r>
              <a:rPr sz="1400" b="1" spc="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Reading:</a:t>
            </a:r>
            <a:r>
              <a:rPr sz="1400" b="1" spc="405" dirty="0">
                <a:latin typeface="Arial"/>
                <a:cs typeface="Arial"/>
              </a:rPr>
              <a:t> </a:t>
            </a:r>
            <a:r>
              <a:rPr sz="1400" spc="-20" dirty="0">
                <a:latin typeface="Arial MT"/>
                <a:cs typeface="Arial MT"/>
              </a:rPr>
              <a:t>AIMA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-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Chapter</a:t>
            </a:r>
            <a:r>
              <a:rPr sz="1400" spc="40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#2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56729" y="6642478"/>
            <a:ext cx="170942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0F1141"/>
                </a:solidFill>
                <a:latin typeface="Arial"/>
                <a:cs typeface="Arial"/>
              </a:rPr>
              <a:t>BITS</a:t>
            </a:r>
            <a:r>
              <a:rPr sz="1100" b="1" spc="-20" dirty="0">
                <a:solidFill>
                  <a:srgbClr val="0F1141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0F1141"/>
                </a:solidFill>
                <a:latin typeface="Arial MT"/>
                <a:cs typeface="Arial MT"/>
              </a:rPr>
              <a:t>Pilani,</a:t>
            </a:r>
            <a:r>
              <a:rPr sz="1100" spc="-25" dirty="0">
                <a:solidFill>
                  <a:srgbClr val="0F114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F1141"/>
                </a:solidFill>
                <a:latin typeface="Arial MT"/>
                <a:cs typeface="Arial MT"/>
              </a:rPr>
              <a:t>Pilani</a:t>
            </a:r>
            <a:r>
              <a:rPr sz="1100" spc="-10" dirty="0">
                <a:solidFill>
                  <a:srgbClr val="0F114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F1141"/>
                </a:solidFill>
                <a:latin typeface="Arial MT"/>
                <a:cs typeface="Arial MT"/>
              </a:rPr>
              <a:t>Campus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540" y="5377992"/>
            <a:ext cx="8219440" cy="4197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ts val="1664"/>
              </a:lnSpc>
              <a:spcBef>
                <a:spcPts val="105"/>
              </a:spcBef>
            </a:pPr>
            <a:r>
              <a:rPr sz="1600" dirty="0">
                <a:latin typeface="Calibri"/>
                <a:cs typeface="Calibri"/>
              </a:rPr>
              <a:t>Thank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for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your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Attention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425"/>
              </a:lnSpc>
            </a:pPr>
            <a:r>
              <a:rPr sz="1400" spc="-5" dirty="0">
                <a:latin typeface="Arial MT"/>
                <a:cs typeface="Arial MT"/>
              </a:rPr>
              <a:t>Note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: Some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slides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are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adopted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from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AIMA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TB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materials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844" y="531063"/>
            <a:ext cx="24892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Traveller’s</a:t>
            </a:r>
            <a:r>
              <a:rPr sz="2400" b="1" spc="-11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Problem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1600200"/>
            <a:ext cx="6373368" cy="452628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0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30" dirty="0"/>
              <a:t> </a:t>
            </a:r>
            <a:r>
              <a:rPr dirty="0"/>
              <a:t>Pilani</a:t>
            </a:r>
            <a:r>
              <a:rPr spc="-40" dirty="0"/>
              <a:t> </a:t>
            </a:r>
            <a:r>
              <a:rPr dirty="0"/>
              <a:t>Campus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844" y="531063"/>
            <a:ext cx="24892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Traveller’s</a:t>
            </a:r>
            <a:r>
              <a:rPr sz="2400" b="1" spc="-11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Problem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551" y="1600200"/>
            <a:ext cx="7425632" cy="452628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0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30" dirty="0"/>
              <a:t> </a:t>
            </a:r>
            <a:r>
              <a:rPr dirty="0"/>
              <a:t>Pilani</a:t>
            </a:r>
            <a:r>
              <a:rPr spc="-40" dirty="0"/>
              <a:t> </a:t>
            </a:r>
            <a:r>
              <a:rPr dirty="0"/>
              <a:t>Campus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844" y="531063"/>
            <a:ext cx="24892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Traveller’s</a:t>
            </a:r>
            <a:r>
              <a:rPr sz="2400" b="1" spc="-11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Problem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6551" y="1536191"/>
            <a:ext cx="7425690" cy="4654550"/>
            <a:chOff x="606551" y="1536191"/>
            <a:chExt cx="7425690" cy="46545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6551" y="1600199"/>
              <a:ext cx="7425632" cy="45262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21480" y="1536191"/>
              <a:ext cx="3624072" cy="465429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0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30" dirty="0"/>
              <a:t> </a:t>
            </a:r>
            <a:r>
              <a:rPr dirty="0"/>
              <a:t>Pilani</a:t>
            </a:r>
            <a:r>
              <a:rPr spc="-40" dirty="0"/>
              <a:t> </a:t>
            </a:r>
            <a:r>
              <a:rPr dirty="0"/>
              <a:t>Campus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84832" y="6550152"/>
            <a:ext cx="7060565" cy="48895"/>
            <a:chOff x="2084832" y="6550152"/>
            <a:chExt cx="7060565" cy="48895"/>
          </a:xfrm>
        </p:grpSpPr>
        <p:sp>
          <p:nvSpPr>
            <p:cNvPr id="3" name="object 3"/>
            <p:cNvSpPr/>
            <p:nvPr/>
          </p:nvSpPr>
          <p:spPr>
            <a:xfrm>
              <a:off x="4495800" y="6574536"/>
              <a:ext cx="2462530" cy="0"/>
            </a:xfrm>
            <a:custGeom>
              <a:avLst/>
              <a:gdLst/>
              <a:ahLst/>
              <a:cxnLst/>
              <a:rect l="l" t="t" r="r" b="b"/>
              <a:pathLst>
                <a:path w="2462529">
                  <a:moveTo>
                    <a:pt x="0" y="0"/>
                  </a:moveTo>
                  <a:lnTo>
                    <a:pt x="2462403" y="0"/>
                  </a:lnTo>
                </a:path>
              </a:pathLst>
            </a:custGeom>
            <a:ln w="48768">
              <a:solidFill>
                <a:srgbClr val="76C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11340" y="6576060"/>
              <a:ext cx="2233930" cy="0"/>
            </a:xfrm>
            <a:custGeom>
              <a:avLst/>
              <a:gdLst/>
              <a:ahLst/>
              <a:cxnLst/>
              <a:rect l="l" t="t" r="r" b="b"/>
              <a:pathLst>
                <a:path w="2233929">
                  <a:moveTo>
                    <a:pt x="0" y="0"/>
                  </a:moveTo>
                  <a:lnTo>
                    <a:pt x="2233676" y="0"/>
                  </a:lnTo>
                </a:path>
              </a:pathLst>
            </a:custGeom>
            <a:ln w="45720">
              <a:solidFill>
                <a:srgbClr val="E21C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84832" y="6574536"/>
              <a:ext cx="2578100" cy="0"/>
            </a:xfrm>
            <a:custGeom>
              <a:avLst/>
              <a:gdLst/>
              <a:ahLst/>
              <a:cxnLst/>
              <a:rect l="l" t="t" r="r" b="b"/>
              <a:pathLst>
                <a:path w="2578100">
                  <a:moveTo>
                    <a:pt x="0" y="0"/>
                  </a:moveTo>
                  <a:lnTo>
                    <a:pt x="2578100" y="0"/>
                  </a:lnTo>
                </a:path>
              </a:pathLst>
            </a:custGeom>
            <a:ln w="48768">
              <a:solidFill>
                <a:srgbClr val="FBAE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400" y="0"/>
            <a:ext cx="2191511" cy="69189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6816852" y="6576059"/>
            <a:ext cx="2328545" cy="0"/>
          </a:xfrm>
          <a:custGeom>
            <a:avLst/>
            <a:gdLst/>
            <a:ahLst/>
            <a:cxnLst/>
            <a:rect l="l" t="t" r="r" b="b"/>
            <a:pathLst>
              <a:path w="2328545">
                <a:moveTo>
                  <a:pt x="0" y="0"/>
                </a:moveTo>
                <a:lnTo>
                  <a:pt x="2328291" y="0"/>
                </a:lnTo>
              </a:path>
            </a:pathLst>
          </a:custGeom>
          <a:ln w="4572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523" y="1295400"/>
            <a:ext cx="7010400" cy="45720"/>
            <a:chOff x="1523" y="1295400"/>
            <a:chExt cx="7010400" cy="45720"/>
          </a:xfrm>
        </p:grpSpPr>
        <p:sp>
          <p:nvSpPr>
            <p:cNvPr id="9" name="object 9"/>
            <p:cNvSpPr/>
            <p:nvPr/>
          </p:nvSpPr>
          <p:spPr>
            <a:xfrm>
              <a:off x="2363723" y="1318259"/>
              <a:ext cx="2328545" cy="0"/>
            </a:xfrm>
            <a:custGeom>
              <a:avLst/>
              <a:gdLst/>
              <a:ahLst/>
              <a:cxnLst/>
              <a:rect l="l" t="t" r="r" b="b"/>
              <a:pathLst>
                <a:path w="2328545">
                  <a:moveTo>
                    <a:pt x="0" y="0"/>
                  </a:moveTo>
                  <a:lnTo>
                    <a:pt x="2328291" y="0"/>
                  </a:lnTo>
                </a:path>
              </a:pathLst>
            </a:custGeom>
            <a:ln w="45720">
              <a:solidFill>
                <a:srgbClr val="76C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23" y="1318259"/>
              <a:ext cx="2362200" cy="0"/>
            </a:xfrm>
            <a:custGeom>
              <a:avLst/>
              <a:gdLst/>
              <a:ahLst/>
              <a:cxnLst/>
              <a:rect l="l" t="t" r="r" b="b"/>
              <a:pathLst>
                <a:path w="2362200">
                  <a:moveTo>
                    <a:pt x="0" y="0"/>
                  </a:moveTo>
                  <a:lnTo>
                    <a:pt x="2361946" y="0"/>
                  </a:lnTo>
                </a:path>
              </a:pathLst>
            </a:custGeom>
            <a:ln w="45720">
              <a:solidFill>
                <a:srgbClr val="FBAE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83252" y="1318259"/>
              <a:ext cx="2328545" cy="0"/>
            </a:xfrm>
            <a:custGeom>
              <a:avLst/>
              <a:gdLst/>
              <a:ahLst/>
              <a:cxnLst/>
              <a:rect l="l" t="t" r="r" b="b"/>
              <a:pathLst>
                <a:path w="2328545">
                  <a:moveTo>
                    <a:pt x="0" y="0"/>
                  </a:moveTo>
                  <a:lnTo>
                    <a:pt x="2328291" y="0"/>
                  </a:lnTo>
                </a:path>
              </a:pathLst>
            </a:custGeom>
            <a:ln w="457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72795" y="3650437"/>
            <a:ext cx="260540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6E2E9F"/>
                </a:solidFill>
              </a:rPr>
              <a:t>Rational</a:t>
            </a:r>
            <a:r>
              <a:rPr spc="-70" dirty="0">
                <a:solidFill>
                  <a:srgbClr val="6E2E9F"/>
                </a:solidFill>
              </a:rPr>
              <a:t> </a:t>
            </a:r>
            <a:r>
              <a:rPr spc="-15" dirty="0">
                <a:solidFill>
                  <a:srgbClr val="6E2E9F"/>
                </a:solidFill>
              </a:rPr>
              <a:t>Agents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587366" y="6650432"/>
            <a:ext cx="4452620" cy="182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0E0F40"/>
                </a:solidFill>
                <a:latin typeface="Arial"/>
                <a:cs typeface="Arial"/>
              </a:rPr>
              <a:t>BITS </a:t>
            </a:r>
            <a:r>
              <a:rPr sz="1100" dirty="0">
                <a:solidFill>
                  <a:srgbClr val="0E0F40"/>
                </a:solidFill>
                <a:latin typeface="Arial MT"/>
                <a:cs typeface="Arial MT"/>
              </a:rPr>
              <a:t>Pilani,</a:t>
            </a:r>
            <a:r>
              <a:rPr sz="1100" spc="-15" dirty="0">
                <a:solidFill>
                  <a:srgbClr val="0E0F4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E0F40"/>
                </a:solidFill>
                <a:latin typeface="Arial MT"/>
                <a:cs typeface="Arial MT"/>
              </a:rPr>
              <a:t>Deemed</a:t>
            </a:r>
            <a:r>
              <a:rPr sz="1100" spc="-80" dirty="0">
                <a:solidFill>
                  <a:srgbClr val="0E0F4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E0F40"/>
                </a:solidFill>
                <a:latin typeface="Arial MT"/>
                <a:cs typeface="Arial MT"/>
              </a:rPr>
              <a:t>to</a:t>
            </a:r>
            <a:r>
              <a:rPr sz="1100" spc="-35" dirty="0">
                <a:solidFill>
                  <a:srgbClr val="0E0F40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E0F40"/>
                </a:solidFill>
                <a:latin typeface="Arial MT"/>
                <a:cs typeface="Arial MT"/>
              </a:rPr>
              <a:t>be</a:t>
            </a:r>
            <a:r>
              <a:rPr sz="1100" spc="-35" dirty="0">
                <a:solidFill>
                  <a:srgbClr val="0E0F40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E0F40"/>
                </a:solidFill>
                <a:latin typeface="Arial MT"/>
                <a:cs typeface="Arial MT"/>
              </a:rPr>
              <a:t>University</a:t>
            </a:r>
            <a:r>
              <a:rPr sz="1100" spc="-15" dirty="0">
                <a:solidFill>
                  <a:srgbClr val="0E0F40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E0F40"/>
                </a:solidFill>
                <a:latin typeface="Arial MT"/>
                <a:cs typeface="Arial MT"/>
              </a:rPr>
              <a:t>under</a:t>
            </a:r>
            <a:r>
              <a:rPr sz="1100" spc="-100" dirty="0">
                <a:solidFill>
                  <a:srgbClr val="0E0F40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E0F40"/>
                </a:solidFill>
                <a:latin typeface="Arial MT"/>
                <a:cs typeface="Arial MT"/>
              </a:rPr>
              <a:t>Section</a:t>
            </a:r>
            <a:r>
              <a:rPr sz="1100" spc="-85" dirty="0">
                <a:solidFill>
                  <a:srgbClr val="0E0F4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E0F40"/>
                </a:solidFill>
                <a:latin typeface="Arial MT"/>
                <a:cs typeface="Arial MT"/>
              </a:rPr>
              <a:t>3</a:t>
            </a:r>
            <a:r>
              <a:rPr sz="1100" spc="-5" dirty="0">
                <a:solidFill>
                  <a:srgbClr val="0E0F40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E0F40"/>
                </a:solidFill>
                <a:latin typeface="Arial MT"/>
                <a:cs typeface="Arial MT"/>
              </a:rPr>
              <a:t>of</a:t>
            </a:r>
            <a:r>
              <a:rPr sz="1100" spc="-40" dirty="0">
                <a:solidFill>
                  <a:srgbClr val="0E0F4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E0F40"/>
                </a:solidFill>
                <a:latin typeface="Arial MT"/>
                <a:cs typeface="Arial MT"/>
              </a:rPr>
              <a:t>UGC</a:t>
            </a:r>
            <a:r>
              <a:rPr sz="1100" spc="-25" dirty="0">
                <a:solidFill>
                  <a:srgbClr val="0E0F4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E0F40"/>
                </a:solidFill>
                <a:latin typeface="Arial MT"/>
                <a:cs typeface="Arial MT"/>
              </a:rPr>
              <a:t>Act,</a:t>
            </a:r>
            <a:r>
              <a:rPr sz="1100" spc="-55" dirty="0">
                <a:solidFill>
                  <a:srgbClr val="0E0F40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E0F40"/>
                </a:solidFill>
                <a:latin typeface="Arial MT"/>
                <a:cs typeface="Arial MT"/>
              </a:rPr>
              <a:t>1956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84832" y="6550152"/>
            <a:ext cx="7060565" cy="48895"/>
            <a:chOff x="2084832" y="6550152"/>
            <a:chExt cx="7060565" cy="48895"/>
          </a:xfrm>
        </p:grpSpPr>
        <p:sp>
          <p:nvSpPr>
            <p:cNvPr id="3" name="object 3"/>
            <p:cNvSpPr/>
            <p:nvPr/>
          </p:nvSpPr>
          <p:spPr>
            <a:xfrm>
              <a:off x="4495800" y="6574536"/>
              <a:ext cx="2462530" cy="0"/>
            </a:xfrm>
            <a:custGeom>
              <a:avLst/>
              <a:gdLst/>
              <a:ahLst/>
              <a:cxnLst/>
              <a:rect l="l" t="t" r="r" b="b"/>
              <a:pathLst>
                <a:path w="2462529">
                  <a:moveTo>
                    <a:pt x="0" y="0"/>
                  </a:moveTo>
                  <a:lnTo>
                    <a:pt x="2462403" y="0"/>
                  </a:lnTo>
                </a:path>
              </a:pathLst>
            </a:custGeom>
            <a:ln w="48768">
              <a:solidFill>
                <a:srgbClr val="76C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11340" y="6576060"/>
              <a:ext cx="2233930" cy="0"/>
            </a:xfrm>
            <a:custGeom>
              <a:avLst/>
              <a:gdLst/>
              <a:ahLst/>
              <a:cxnLst/>
              <a:rect l="l" t="t" r="r" b="b"/>
              <a:pathLst>
                <a:path w="2233929">
                  <a:moveTo>
                    <a:pt x="0" y="0"/>
                  </a:moveTo>
                  <a:lnTo>
                    <a:pt x="2233676" y="0"/>
                  </a:lnTo>
                </a:path>
              </a:pathLst>
            </a:custGeom>
            <a:ln w="45720">
              <a:solidFill>
                <a:srgbClr val="E21C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84832" y="6574536"/>
              <a:ext cx="2578100" cy="0"/>
            </a:xfrm>
            <a:custGeom>
              <a:avLst/>
              <a:gdLst/>
              <a:ahLst/>
              <a:cxnLst/>
              <a:rect l="l" t="t" r="r" b="b"/>
              <a:pathLst>
                <a:path w="2578100">
                  <a:moveTo>
                    <a:pt x="0" y="0"/>
                  </a:moveTo>
                  <a:lnTo>
                    <a:pt x="2578100" y="0"/>
                  </a:lnTo>
                </a:path>
              </a:pathLst>
            </a:custGeom>
            <a:ln w="48768">
              <a:solidFill>
                <a:srgbClr val="FBAE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400" y="0"/>
            <a:ext cx="2191511" cy="69189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6816852" y="6576059"/>
            <a:ext cx="2328545" cy="0"/>
          </a:xfrm>
          <a:custGeom>
            <a:avLst/>
            <a:gdLst/>
            <a:ahLst/>
            <a:cxnLst/>
            <a:rect l="l" t="t" r="r" b="b"/>
            <a:pathLst>
              <a:path w="2328545">
                <a:moveTo>
                  <a:pt x="0" y="0"/>
                </a:moveTo>
                <a:lnTo>
                  <a:pt x="2328291" y="0"/>
                </a:lnTo>
              </a:path>
            </a:pathLst>
          </a:custGeom>
          <a:ln w="4572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523" y="1295400"/>
            <a:ext cx="7010400" cy="45720"/>
            <a:chOff x="1523" y="1295400"/>
            <a:chExt cx="7010400" cy="45720"/>
          </a:xfrm>
        </p:grpSpPr>
        <p:sp>
          <p:nvSpPr>
            <p:cNvPr id="9" name="object 9"/>
            <p:cNvSpPr/>
            <p:nvPr/>
          </p:nvSpPr>
          <p:spPr>
            <a:xfrm>
              <a:off x="2363723" y="1318259"/>
              <a:ext cx="2328545" cy="0"/>
            </a:xfrm>
            <a:custGeom>
              <a:avLst/>
              <a:gdLst/>
              <a:ahLst/>
              <a:cxnLst/>
              <a:rect l="l" t="t" r="r" b="b"/>
              <a:pathLst>
                <a:path w="2328545">
                  <a:moveTo>
                    <a:pt x="0" y="0"/>
                  </a:moveTo>
                  <a:lnTo>
                    <a:pt x="2328291" y="0"/>
                  </a:lnTo>
                </a:path>
              </a:pathLst>
            </a:custGeom>
            <a:ln w="45720">
              <a:solidFill>
                <a:srgbClr val="76C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23" y="1318259"/>
              <a:ext cx="2362200" cy="0"/>
            </a:xfrm>
            <a:custGeom>
              <a:avLst/>
              <a:gdLst/>
              <a:ahLst/>
              <a:cxnLst/>
              <a:rect l="l" t="t" r="r" b="b"/>
              <a:pathLst>
                <a:path w="2362200">
                  <a:moveTo>
                    <a:pt x="0" y="0"/>
                  </a:moveTo>
                  <a:lnTo>
                    <a:pt x="2361946" y="0"/>
                  </a:lnTo>
                </a:path>
              </a:pathLst>
            </a:custGeom>
            <a:ln w="45720">
              <a:solidFill>
                <a:srgbClr val="FBAE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83252" y="1318259"/>
              <a:ext cx="2328545" cy="0"/>
            </a:xfrm>
            <a:custGeom>
              <a:avLst/>
              <a:gdLst/>
              <a:ahLst/>
              <a:cxnLst/>
              <a:rect l="l" t="t" r="r" b="b"/>
              <a:pathLst>
                <a:path w="2328545">
                  <a:moveTo>
                    <a:pt x="0" y="0"/>
                  </a:moveTo>
                  <a:lnTo>
                    <a:pt x="2328291" y="0"/>
                  </a:lnTo>
                </a:path>
              </a:pathLst>
            </a:custGeom>
            <a:ln w="457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3443" y="230835"/>
            <a:ext cx="186626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Rational 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Agent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23513" y="1037285"/>
            <a:ext cx="29279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7E5F00"/>
                </a:solidFill>
                <a:latin typeface="Calibri"/>
                <a:cs typeface="Calibri"/>
              </a:rPr>
              <a:t>Design</a:t>
            </a:r>
            <a:r>
              <a:rPr sz="1800" b="1" spc="-6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7E5F00"/>
                </a:solidFill>
                <a:latin typeface="Calibri"/>
                <a:cs typeface="Calibri"/>
              </a:rPr>
              <a:t>Principles</a:t>
            </a:r>
            <a:r>
              <a:rPr sz="1800" b="1" spc="-7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7E5F00"/>
                </a:solidFill>
                <a:latin typeface="Calibri"/>
                <a:cs typeface="Calibri"/>
              </a:rPr>
              <a:t>&amp;</a:t>
            </a:r>
            <a:r>
              <a:rPr sz="1800" b="1" spc="-3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7E5F00"/>
                </a:solidFill>
                <a:latin typeface="Calibri"/>
                <a:cs typeface="Calibri"/>
              </a:rPr>
              <a:t>Techniques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1578863"/>
            <a:ext cx="8360664" cy="451887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587366" y="6650432"/>
            <a:ext cx="4452620" cy="182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0E0F40"/>
                </a:solidFill>
                <a:latin typeface="Arial"/>
                <a:cs typeface="Arial"/>
              </a:rPr>
              <a:t>BITS </a:t>
            </a:r>
            <a:r>
              <a:rPr sz="1100" dirty="0">
                <a:solidFill>
                  <a:srgbClr val="0E0F40"/>
                </a:solidFill>
                <a:latin typeface="Arial MT"/>
                <a:cs typeface="Arial MT"/>
              </a:rPr>
              <a:t>Pilani,</a:t>
            </a:r>
            <a:r>
              <a:rPr sz="1100" spc="-15" dirty="0">
                <a:solidFill>
                  <a:srgbClr val="0E0F4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E0F40"/>
                </a:solidFill>
                <a:latin typeface="Arial MT"/>
                <a:cs typeface="Arial MT"/>
              </a:rPr>
              <a:t>Deemed</a:t>
            </a:r>
            <a:r>
              <a:rPr sz="1100" spc="-80" dirty="0">
                <a:solidFill>
                  <a:srgbClr val="0E0F4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E0F40"/>
                </a:solidFill>
                <a:latin typeface="Arial MT"/>
                <a:cs typeface="Arial MT"/>
              </a:rPr>
              <a:t>to</a:t>
            </a:r>
            <a:r>
              <a:rPr sz="1100" spc="-35" dirty="0">
                <a:solidFill>
                  <a:srgbClr val="0E0F40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E0F40"/>
                </a:solidFill>
                <a:latin typeface="Arial MT"/>
                <a:cs typeface="Arial MT"/>
              </a:rPr>
              <a:t>be</a:t>
            </a:r>
            <a:r>
              <a:rPr sz="1100" spc="-35" dirty="0">
                <a:solidFill>
                  <a:srgbClr val="0E0F40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E0F40"/>
                </a:solidFill>
                <a:latin typeface="Arial MT"/>
                <a:cs typeface="Arial MT"/>
              </a:rPr>
              <a:t>University</a:t>
            </a:r>
            <a:r>
              <a:rPr sz="1100" spc="-15" dirty="0">
                <a:solidFill>
                  <a:srgbClr val="0E0F40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E0F40"/>
                </a:solidFill>
                <a:latin typeface="Arial MT"/>
                <a:cs typeface="Arial MT"/>
              </a:rPr>
              <a:t>under</a:t>
            </a:r>
            <a:r>
              <a:rPr sz="1100" spc="-100" dirty="0">
                <a:solidFill>
                  <a:srgbClr val="0E0F40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E0F40"/>
                </a:solidFill>
                <a:latin typeface="Arial MT"/>
                <a:cs typeface="Arial MT"/>
              </a:rPr>
              <a:t>Section</a:t>
            </a:r>
            <a:r>
              <a:rPr sz="1100" spc="-85" dirty="0">
                <a:solidFill>
                  <a:srgbClr val="0E0F4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E0F40"/>
                </a:solidFill>
                <a:latin typeface="Arial MT"/>
                <a:cs typeface="Arial MT"/>
              </a:rPr>
              <a:t>3</a:t>
            </a:r>
            <a:r>
              <a:rPr sz="1100" spc="-5" dirty="0">
                <a:solidFill>
                  <a:srgbClr val="0E0F40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E0F40"/>
                </a:solidFill>
                <a:latin typeface="Arial MT"/>
                <a:cs typeface="Arial MT"/>
              </a:rPr>
              <a:t>of</a:t>
            </a:r>
            <a:r>
              <a:rPr sz="1100" spc="-40" dirty="0">
                <a:solidFill>
                  <a:srgbClr val="0E0F4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E0F40"/>
                </a:solidFill>
                <a:latin typeface="Arial MT"/>
                <a:cs typeface="Arial MT"/>
              </a:rPr>
              <a:t>UGC</a:t>
            </a:r>
            <a:r>
              <a:rPr sz="1100" spc="-25" dirty="0">
                <a:solidFill>
                  <a:srgbClr val="0E0F4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E0F40"/>
                </a:solidFill>
                <a:latin typeface="Arial MT"/>
                <a:cs typeface="Arial MT"/>
              </a:rPr>
              <a:t>Act,</a:t>
            </a:r>
            <a:r>
              <a:rPr sz="1100" spc="-55" dirty="0">
                <a:solidFill>
                  <a:srgbClr val="0E0F40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E0F40"/>
                </a:solidFill>
                <a:latin typeface="Arial MT"/>
                <a:cs typeface="Arial MT"/>
              </a:rPr>
              <a:t>1956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84832" y="6550152"/>
            <a:ext cx="7060565" cy="48895"/>
            <a:chOff x="2084832" y="6550152"/>
            <a:chExt cx="7060565" cy="48895"/>
          </a:xfrm>
        </p:grpSpPr>
        <p:sp>
          <p:nvSpPr>
            <p:cNvPr id="3" name="object 3"/>
            <p:cNvSpPr/>
            <p:nvPr/>
          </p:nvSpPr>
          <p:spPr>
            <a:xfrm>
              <a:off x="4495800" y="6574536"/>
              <a:ext cx="2462530" cy="0"/>
            </a:xfrm>
            <a:custGeom>
              <a:avLst/>
              <a:gdLst/>
              <a:ahLst/>
              <a:cxnLst/>
              <a:rect l="l" t="t" r="r" b="b"/>
              <a:pathLst>
                <a:path w="2462529">
                  <a:moveTo>
                    <a:pt x="0" y="0"/>
                  </a:moveTo>
                  <a:lnTo>
                    <a:pt x="2462403" y="0"/>
                  </a:lnTo>
                </a:path>
              </a:pathLst>
            </a:custGeom>
            <a:ln w="48768">
              <a:solidFill>
                <a:srgbClr val="76C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11340" y="6576060"/>
              <a:ext cx="2233930" cy="0"/>
            </a:xfrm>
            <a:custGeom>
              <a:avLst/>
              <a:gdLst/>
              <a:ahLst/>
              <a:cxnLst/>
              <a:rect l="l" t="t" r="r" b="b"/>
              <a:pathLst>
                <a:path w="2233929">
                  <a:moveTo>
                    <a:pt x="0" y="0"/>
                  </a:moveTo>
                  <a:lnTo>
                    <a:pt x="2233676" y="0"/>
                  </a:lnTo>
                </a:path>
              </a:pathLst>
            </a:custGeom>
            <a:ln w="45720">
              <a:solidFill>
                <a:srgbClr val="E21C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84832" y="6574536"/>
              <a:ext cx="2578100" cy="0"/>
            </a:xfrm>
            <a:custGeom>
              <a:avLst/>
              <a:gdLst/>
              <a:ahLst/>
              <a:cxnLst/>
              <a:rect l="l" t="t" r="r" b="b"/>
              <a:pathLst>
                <a:path w="2578100">
                  <a:moveTo>
                    <a:pt x="0" y="0"/>
                  </a:moveTo>
                  <a:lnTo>
                    <a:pt x="2578100" y="0"/>
                  </a:lnTo>
                </a:path>
              </a:pathLst>
            </a:custGeom>
            <a:ln w="48768">
              <a:solidFill>
                <a:srgbClr val="FBAE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400" y="0"/>
            <a:ext cx="2191511" cy="69189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6816852" y="6576059"/>
            <a:ext cx="2328545" cy="0"/>
          </a:xfrm>
          <a:custGeom>
            <a:avLst/>
            <a:gdLst/>
            <a:ahLst/>
            <a:cxnLst/>
            <a:rect l="l" t="t" r="r" b="b"/>
            <a:pathLst>
              <a:path w="2328545">
                <a:moveTo>
                  <a:pt x="0" y="0"/>
                </a:moveTo>
                <a:lnTo>
                  <a:pt x="2328291" y="0"/>
                </a:lnTo>
              </a:path>
            </a:pathLst>
          </a:custGeom>
          <a:ln w="4572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523" y="1295400"/>
            <a:ext cx="7010400" cy="45720"/>
            <a:chOff x="1523" y="1295400"/>
            <a:chExt cx="7010400" cy="45720"/>
          </a:xfrm>
        </p:grpSpPr>
        <p:sp>
          <p:nvSpPr>
            <p:cNvPr id="9" name="object 9"/>
            <p:cNvSpPr/>
            <p:nvPr/>
          </p:nvSpPr>
          <p:spPr>
            <a:xfrm>
              <a:off x="2363723" y="1318259"/>
              <a:ext cx="2328545" cy="0"/>
            </a:xfrm>
            <a:custGeom>
              <a:avLst/>
              <a:gdLst/>
              <a:ahLst/>
              <a:cxnLst/>
              <a:rect l="l" t="t" r="r" b="b"/>
              <a:pathLst>
                <a:path w="2328545">
                  <a:moveTo>
                    <a:pt x="0" y="0"/>
                  </a:moveTo>
                  <a:lnTo>
                    <a:pt x="2328291" y="0"/>
                  </a:lnTo>
                </a:path>
              </a:pathLst>
            </a:custGeom>
            <a:ln w="45720">
              <a:solidFill>
                <a:srgbClr val="76C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23" y="1318259"/>
              <a:ext cx="2362200" cy="0"/>
            </a:xfrm>
            <a:custGeom>
              <a:avLst/>
              <a:gdLst/>
              <a:ahLst/>
              <a:cxnLst/>
              <a:rect l="l" t="t" r="r" b="b"/>
              <a:pathLst>
                <a:path w="2362200">
                  <a:moveTo>
                    <a:pt x="0" y="0"/>
                  </a:moveTo>
                  <a:lnTo>
                    <a:pt x="2361946" y="0"/>
                  </a:lnTo>
                </a:path>
              </a:pathLst>
            </a:custGeom>
            <a:ln w="45720">
              <a:solidFill>
                <a:srgbClr val="FBAE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83252" y="1318259"/>
              <a:ext cx="2328545" cy="0"/>
            </a:xfrm>
            <a:custGeom>
              <a:avLst/>
              <a:gdLst/>
              <a:ahLst/>
              <a:cxnLst/>
              <a:rect l="l" t="t" r="r" b="b"/>
              <a:pathLst>
                <a:path w="2328545">
                  <a:moveTo>
                    <a:pt x="0" y="0"/>
                  </a:moveTo>
                  <a:lnTo>
                    <a:pt x="2328291" y="0"/>
                  </a:lnTo>
                </a:path>
              </a:pathLst>
            </a:custGeom>
            <a:ln w="457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73430" y="795985"/>
            <a:ext cx="7292340" cy="4022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643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7E5F00"/>
                </a:solidFill>
                <a:latin typeface="Calibri"/>
                <a:cs typeface="Calibri"/>
              </a:rPr>
              <a:t>The</a:t>
            </a:r>
            <a:r>
              <a:rPr sz="1800" b="1" spc="1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7E5F00"/>
                </a:solidFill>
                <a:latin typeface="Calibri"/>
                <a:cs typeface="Calibri"/>
              </a:rPr>
              <a:t>Rational</a:t>
            </a:r>
            <a:r>
              <a:rPr sz="1800" b="1" spc="5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7E5F00"/>
                </a:solidFill>
                <a:latin typeface="Calibri"/>
                <a:cs typeface="Calibri"/>
              </a:rPr>
              <a:t>Agent</a:t>
            </a:r>
            <a:r>
              <a:rPr sz="1800" b="1" spc="4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7E5F00"/>
                </a:solidFill>
                <a:latin typeface="Calibri"/>
                <a:cs typeface="Calibri"/>
              </a:rPr>
              <a:t>Approach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Calibri"/>
              <a:cs typeface="Calibri"/>
            </a:endParaRPr>
          </a:p>
          <a:p>
            <a:pPr marL="137795" indent="-125730">
              <a:lnSpc>
                <a:spcPct val="100000"/>
              </a:lnSpc>
              <a:buSzPct val="150000"/>
              <a:buFont typeface="Arial MT"/>
              <a:buChar char="•"/>
              <a:tabLst>
                <a:tab pos="138430" algn="l"/>
              </a:tabLst>
            </a:pPr>
            <a:r>
              <a:rPr sz="1800" spc="-5" dirty="0">
                <a:latin typeface="Calibri"/>
                <a:cs typeface="Calibri"/>
              </a:rPr>
              <a:t>An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agent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entity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perceives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acts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20"/>
              </a:lnSpc>
              <a:spcBef>
                <a:spcPts val="905"/>
              </a:spcBef>
            </a:pPr>
            <a:r>
              <a:rPr sz="1800" i="1" dirty="0">
                <a:solidFill>
                  <a:srgbClr val="095292"/>
                </a:solidFill>
                <a:latin typeface="Calibri"/>
                <a:cs typeface="Calibri"/>
              </a:rPr>
              <a:t>This</a:t>
            </a:r>
            <a:r>
              <a:rPr sz="1800" i="1" spc="15" dirty="0">
                <a:solidFill>
                  <a:srgbClr val="095292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095292"/>
                </a:solidFill>
                <a:latin typeface="Calibri"/>
                <a:cs typeface="Calibri"/>
              </a:rPr>
              <a:t>course</a:t>
            </a:r>
            <a:r>
              <a:rPr sz="1800" i="1" spc="50" dirty="0">
                <a:solidFill>
                  <a:srgbClr val="095292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095292"/>
                </a:solidFill>
                <a:latin typeface="Calibri"/>
                <a:cs typeface="Calibri"/>
              </a:rPr>
              <a:t>is</a:t>
            </a:r>
            <a:r>
              <a:rPr sz="1800" i="1" spc="35" dirty="0">
                <a:solidFill>
                  <a:srgbClr val="095292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095292"/>
                </a:solidFill>
                <a:latin typeface="Calibri"/>
                <a:cs typeface="Calibri"/>
              </a:rPr>
              <a:t>about</a:t>
            </a:r>
            <a:r>
              <a:rPr sz="1800" i="1" spc="25" dirty="0">
                <a:solidFill>
                  <a:srgbClr val="095292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095292"/>
                </a:solidFill>
                <a:latin typeface="Calibri"/>
                <a:cs typeface="Calibri"/>
              </a:rPr>
              <a:t>designing</a:t>
            </a:r>
            <a:r>
              <a:rPr sz="1800" i="1" spc="15" dirty="0">
                <a:solidFill>
                  <a:srgbClr val="095292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095292"/>
                </a:solidFill>
                <a:latin typeface="Calibri"/>
                <a:cs typeface="Calibri"/>
              </a:rPr>
              <a:t>rational</a:t>
            </a:r>
            <a:r>
              <a:rPr sz="1800" i="1" spc="25" dirty="0">
                <a:solidFill>
                  <a:srgbClr val="095292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095292"/>
                </a:solidFill>
                <a:latin typeface="Calibri"/>
                <a:cs typeface="Calibri"/>
              </a:rPr>
              <a:t>agents</a:t>
            </a:r>
            <a:endParaRPr sz="1800">
              <a:latin typeface="Calibri"/>
              <a:cs typeface="Calibri"/>
            </a:endParaRPr>
          </a:p>
          <a:p>
            <a:pPr marL="137795" indent="-125730">
              <a:lnSpc>
                <a:spcPts val="3220"/>
              </a:lnSpc>
              <a:buSzPct val="150000"/>
              <a:buFont typeface="Arial MT"/>
              <a:buChar char="•"/>
              <a:tabLst>
                <a:tab pos="138430" algn="l"/>
              </a:tabLst>
            </a:pPr>
            <a:r>
              <a:rPr sz="1800" spc="-25" dirty="0">
                <a:latin typeface="Calibri"/>
                <a:cs typeface="Calibri"/>
              </a:rPr>
              <a:t>Abstractly,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agent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percept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histories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actions: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[f:</a:t>
            </a:r>
            <a:r>
              <a:rPr sz="1800" spc="484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P*</a:t>
            </a:r>
            <a:r>
              <a:rPr sz="1800" spc="4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→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ts val="3240"/>
              </a:lnSpc>
              <a:spcBef>
                <a:spcPts val="290"/>
              </a:spcBef>
              <a:buSzPct val="150000"/>
              <a:buFont typeface="Arial MT"/>
              <a:buChar char="•"/>
              <a:tabLst>
                <a:tab pos="138430" algn="l"/>
              </a:tabLst>
            </a:pP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any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given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environments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tasks,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seek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agent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(or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agents)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best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endParaRPr sz="1800">
              <a:latin typeface="Calibri"/>
              <a:cs typeface="Calibri"/>
            </a:endParaRPr>
          </a:p>
          <a:p>
            <a:pPr marL="137795" indent="-125730">
              <a:lnSpc>
                <a:spcPts val="3315"/>
              </a:lnSpc>
              <a:spcBef>
                <a:spcPts val="155"/>
              </a:spcBef>
              <a:buSzPct val="150000"/>
              <a:buFont typeface="Arial MT"/>
              <a:buChar char="•"/>
              <a:tabLst>
                <a:tab pos="138430" algn="l"/>
              </a:tabLst>
            </a:pPr>
            <a:r>
              <a:rPr sz="1800" spc="-10" dirty="0">
                <a:latin typeface="Calibri"/>
                <a:cs typeface="Calibri"/>
              </a:rPr>
              <a:t>Computational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limitations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perfect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rationality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unachievable</a:t>
            </a:r>
            <a:endParaRPr sz="1800">
              <a:latin typeface="Calibri"/>
              <a:cs typeface="Calibri"/>
            </a:endParaRPr>
          </a:p>
          <a:p>
            <a:pPr marL="137795" indent="-125730">
              <a:lnSpc>
                <a:spcPts val="3315"/>
              </a:lnSpc>
              <a:buSzPct val="150000"/>
              <a:buFont typeface="Arial MT"/>
              <a:buChar char="•"/>
              <a:tabLst>
                <a:tab pos="138430" algn="l"/>
              </a:tabLst>
            </a:pPr>
            <a:r>
              <a:rPr sz="1800" spc="-10" dirty="0">
                <a:latin typeface="Calibri"/>
                <a:cs typeface="Calibri"/>
              </a:rPr>
              <a:t>Design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best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program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given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machine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resources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87366" y="6650432"/>
            <a:ext cx="4452620" cy="182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0E0F40"/>
                </a:solidFill>
                <a:latin typeface="Arial"/>
                <a:cs typeface="Arial"/>
              </a:rPr>
              <a:t>BITS </a:t>
            </a:r>
            <a:r>
              <a:rPr sz="1100" dirty="0">
                <a:solidFill>
                  <a:srgbClr val="0E0F40"/>
                </a:solidFill>
                <a:latin typeface="Arial MT"/>
                <a:cs typeface="Arial MT"/>
              </a:rPr>
              <a:t>Pilani,</a:t>
            </a:r>
            <a:r>
              <a:rPr sz="1100" spc="-15" dirty="0">
                <a:solidFill>
                  <a:srgbClr val="0E0F4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E0F40"/>
                </a:solidFill>
                <a:latin typeface="Arial MT"/>
                <a:cs typeface="Arial MT"/>
              </a:rPr>
              <a:t>Deemed</a:t>
            </a:r>
            <a:r>
              <a:rPr sz="1100" spc="-80" dirty="0">
                <a:solidFill>
                  <a:srgbClr val="0E0F4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E0F40"/>
                </a:solidFill>
                <a:latin typeface="Arial MT"/>
                <a:cs typeface="Arial MT"/>
              </a:rPr>
              <a:t>to</a:t>
            </a:r>
            <a:r>
              <a:rPr sz="1100" spc="-35" dirty="0">
                <a:solidFill>
                  <a:srgbClr val="0E0F40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E0F40"/>
                </a:solidFill>
                <a:latin typeface="Arial MT"/>
                <a:cs typeface="Arial MT"/>
              </a:rPr>
              <a:t>be</a:t>
            </a:r>
            <a:r>
              <a:rPr sz="1100" spc="-35" dirty="0">
                <a:solidFill>
                  <a:srgbClr val="0E0F40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E0F40"/>
                </a:solidFill>
                <a:latin typeface="Arial MT"/>
                <a:cs typeface="Arial MT"/>
              </a:rPr>
              <a:t>University</a:t>
            </a:r>
            <a:r>
              <a:rPr sz="1100" spc="-15" dirty="0">
                <a:solidFill>
                  <a:srgbClr val="0E0F40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E0F40"/>
                </a:solidFill>
                <a:latin typeface="Arial MT"/>
                <a:cs typeface="Arial MT"/>
              </a:rPr>
              <a:t>under</a:t>
            </a:r>
            <a:r>
              <a:rPr sz="1100" spc="-100" dirty="0">
                <a:solidFill>
                  <a:srgbClr val="0E0F40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E0F40"/>
                </a:solidFill>
                <a:latin typeface="Arial MT"/>
                <a:cs typeface="Arial MT"/>
              </a:rPr>
              <a:t>Section</a:t>
            </a:r>
            <a:r>
              <a:rPr sz="1100" spc="-85" dirty="0">
                <a:solidFill>
                  <a:srgbClr val="0E0F4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E0F40"/>
                </a:solidFill>
                <a:latin typeface="Arial MT"/>
                <a:cs typeface="Arial MT"/>
              </a:rPr>
              <a:t>3</a:t>
            </a:r>
            <a:r>
              <a:rPr sz="1100" spc="-5" dirty="0">
                <a:solidFill>
                  <a:srgbClr val="0E0F40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E0F40"/>
                </a:solidFill>
                <a:latin typeface="Arial MT"/>
                <a:cs typeface="Arial MT"/>
              </a:rPr>
              <a:t>of</a:t>
            </a:r>
            <a:r>
              <a:rPr sz="1100" spc="-40" dirty="0">
                <a:solidFill>
                  <a:srgbClr val="0E0F4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E0F40"/>
                </a:solidFill>
                <a:latin typeface="Arial MT"/>
                <a:cs typeface="Arial MT"/>
              </a:rPr>
              <a:t>UGC</a:t>
            </a:r>
            <a:r>
              <a:rPr sz="1100" spc="-25" dirty="0">
                <a:solidFill>
                  <a:srgbClr val="0E0F4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E0F40"/>
                </a:solidFill>
                <a:latin typeface="Arial MT"/>
                <a:cs typeface="Arial MT"/>
              </a:rPr>
              <a:t>Act,</a:t>
            </a:r>
            <a:r>
              <a:rPr sz="1100" spc="-55" dirty="0">
                <a:solidFill>
                  <a:srgbClr val="0E0F40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E0F40"/>
                </a:solidFill>
                <a:latin typeface="Arial MT"/>
                <a:cs typeface="Arial MT"/>
              </a:rPr>
              <a:t>1956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83844" y="401192"/>
            <a:ext cx="2168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400" b="1" spc="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400" b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1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lly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F12238A47FFD45821235F014964B92" ma:contentTypeVersion="28" ma:contentTypeDescription="Create a new document." ma:contentTypeScope="" ma:versionID="65c9ac6bf094db9014bbf3e19d58d842">
  <xsd:schema xmlns:xsd="http://www.w3.org/2001/XMLSchema" xmlns:xs="http://www.w3.org/2001/XMLSchema" xmlns:p="http://schemas.microsoft.com/office/2006/metadata/properties" xmlns:ns2="62c752f1-bd77-4b32-bcd5-44afe1204fc4" targetNamespace="http://schemas.microsoft.com/office/2006/metadata/properties" ma:root="true" ma:fieldsID="7f402cf50d817f512790344deaa09176" ns2:_="">
    <xsd:import namespace="62c752f1-bd77-4b32-bcd5-44afe1204f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c752f1-bd77-4b32-bcd5-44afe1204f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NotebookType" ma:index="15" nillable="true" ma:displayName="Notebook Type" ma:internalName="NotebookType">
      <xsd:simpleType>
        <xsd:restriction base="dms:Text"/>
      </xsd:simpleType>
    </xsd:element>
    <xsd:element name="FolderType" ma:index="16" nillable="true" ma:displayName="Folder Type" ma:internalName="FolderType">
      <xsd:simpleType>
        <xsd:restriction base="dms:Text"/>
      </xsd:simpleType>
    </xsd:element>
    <xsd:element name="CultureName" ma:index="17" nillable="true" ma:displayName="Culture Name" ma:internalName="CultureName">
      <xsd:simpleType>
        <xsd:restriction base="dms:Text"/>
      </xsd:simpleType>
    </xsd:element>
    <xsd:element name="AppVersion" ma:index="18" nillable="true" ma:displayName="App Version" ma:internalName="AppVersion">
      <xsd:simpleType>
        <xsd:restriction base="dms:Text"/>
      </xsd:simpleType>
    </xsd:element>
    <xsd:element name="TeamsChannelId" ma:index="19" nillable="true" ma:displayName="Teams Channel Id" ma:internalName="TeamsChannelId">
      <xsd:simpleType>
        <xsd:restriction base="dms:Text"/>
      </xsd:simpleType>
    </xsd:element>
    <xsd:element name="Owner" ma:index="2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1" nillable="true" ma:displayName="Math Settings" ma:internalName="Math_Settings">
      <xsd:simpleType>
        <xsd:restriction base="dms:Text"/>
      </xsd:simpleType>
    </xsd:element>
    <xsd:element name="DefaultSectionNames" ma:index="22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3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4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5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6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7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8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1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2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3" nillable="true" ma:displayName="Is Collaboration Space Locked" ma:internalName="Is_Collaboration_Space_Locked">
      <xsd:simpleType>
        <xsd:restriction base="dms:Boolean"/>
      </xsd:simpleType>
    </xsd:element>
    <xsd:element name="IsNotebookLocked" ma:index="34" nillable="true" ma:displayName="Is Notebook Locked" ma:internalName="IsNotebookLocked">
      <xsd:simpleType>
        <xsd:restriction base="dms:Boolean"/>
      </xsd:simpleType>
    </xsd:element>
    <xsd:element name="Teams_Channel_Section_Location" ma:index="35" nillable="true" ma:displayName="Teams Channel Section Location" ma:internalName="Teams_Channel_Section_Locat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62c752f1-bd77-4b32-bcd5-44afe1204fc4" xsi:nil="true"/>
    <Has_Teacher_Only_SectionGroup xmlns="62c752f1-bd77-4b32-bcd5-44afe1204fc4" xsi:nil="true"/>
    <Owner xmlns="62c752f1-bd77-4b32-bcd5-44afe1204fc4">
      <UserInfo>
        <DisplayName/>
        <AccountId xsi:nil="true"/>
        <AccountType/>
      </UserInfo>
    </Owner>
    <Students xmlns="62c752f1-bd77-4b32-bcd5-44afe1204fc4">
      <UserInfo>
        <DisplayName/>
        <AccountId xsi:nil="true"/>
        <AccountType/>
      </UserInfo>
    </Students>
    <Invited_Teachers xmlns="62c752f1-bd77-4b32-bcd5-44afe1204fc4" xsi:nil="true"/>
    <Invited_Students xmlns="62c752f1-bd77-4b32-bcd5-44afe1204fc4" xsi:nil="true"/>
    <CultureName xmlns="62c752f1-bd77-4b32-bcd5-44afe1204fc4" xsi:nil="true"/>
    <Distribution_Groups xmlns="62c752f1-bd77-4b32-bcd5-44afe1204fc4" xsi:nil="true"/>
    <TeamsChannelId xmlns="62c752f1-bd77-4b32-bcd5-44afe1204fc4" xsi:nil="true"/>
    <Math_Settings xmlns="62c752f1-bd77-4b32-bcd5-44afe1204fc4" xsi:nil="true"/>
    <Teachers xmlns="62c752f1-bd77-4b32-bcd5-44afe1204fc4">
      <UserInfo>
        <DisplayName/>
        <AccountId xsi:nil="true"/>
        <AccountType/>
      </UserInfo>
    </Teachers>
    <AppVersion xmlns="62c752f1-bd77-4b32-bcd5-44afe1204fc4" xsi:nil="true"/>
    <LMS_Mappings xmlns="62c752f1-bd77-4b32-bcd5-44afe1204fc4" xsi:nil="true"/>
    <Self_Registration_Enabled xmlns="62c752f1-bd77-4b32-bcd5-44afe1204fc4" xsi:nil="true"/>
    <FolderType xmlns="62c752f1-bd77-4b32-bcd5-44afe1204fc4" xsi:nil="true"/>
    <IsNotebookLocked xmlns="62c752f1-bd77-4b32-bcd5-44afe1204fc4" xsi:nil="true"/>
    <DefaultSectionNames xmlns="62c752f1-bd77-4b32-bcd5-44afe1204fc4" xsi:nil="true"/>
    <Teams_Channel_Section_Location xmlns="62c752f1-bd77-4b32-bcd5-44afe1204fc4" xsi:nil="true"/>
    <Templates xmlns="62c752f1-bd77-4b32-bcd5-44afe1204fc4" xsi:nil="true"/>
    <NotebookType xmlns="62c752f1-bd77-4b32-bcd5-44afe1204fc4" xsi:nil="true"/>
    <Student_Groups xmlns="62c752f1-bd77-4b32-bcd5-44afe1204fc4">
      <UserInfo>
        <DisplayName/>
        <AccountId xsi:nil="true"/>
        <AccountType/>
      </UserInfo>
    </Student_Groups>
  </documentManagement>
</p:properties>
</file>

<file path=customXml/itemProps1.xml><?xml version="1.0" encoding="utf-8"?>
<ds:datastoreItem xmlns:ds="http://schemas.openxmlformats.org/officeDocument/2006/customXml" ds:itemID="{9D7E5F70-D9BF-4B1F-8FBA-488D00B43D43}"/>
</file>

<file path=customXml/itemProps2.xml><?xml version="1.0" encoding="utf-8"?>
<ds:datastoreItem xmlns:ds="http://schemas.openxmlformats.org/officeDocument/2006/customXml" ds:itemID="{47CA0AAB-664B-4860-9C8A-E2632C73DB12}"/>
</file>

<file path=customXml/itemProps3.xml><?xml version="1.0" encoding="utf-8"?>
<ds:datastoreItem xmlns:ds="http://schemas.openxmlformats.org/officeDocument/2006/customXml" ds:itemID="{9856716E-3E11-4D57-9BEA-98CCBD52C9A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</TotalTime>
  <Words>1162</Words>
  <Application>Microsoft Office PowerPoint</Application>
  <PresentationFormat>On-screen Show (4:3)</PresentationFormat>
  <Paragraphs>287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 MT</vt:lpstr>
      <vt:lpstr>Calibri</vt:lpstr>
      <vt:lpstr>Tahoma</vt:lpstr>
      <vt:lpstr>Times New Roman</vt:lpstr>
      <vt:lpstr>Wingdings</vt:lpstr>
      <vt:lpstr>Office Theme</vt:lpstr>
      <vt:lpstr>PowerPoint Presentation</vt:lpstr>
      <vt:lpstr>Artificial and Computational Intelligence</vt:lpstr>
      <vt:lpstr>Course Plan</vt:lpstr>
      <vt:lpstr>Traveller’s Problem</vt:lpstr>
      <vt:lpstr>Traveller’s Problem</vt:lpstr>
      <vt:lpstr>Traveller’s Problem</vt:lpstr>
      <vt:lpstr>Rational Agents</vt:lpstr>
      <vt:lpstr>Rational Agent</vt:lpstr>
      <vt:lpstr>Acting Rationally</vt:lpstr>
      <vt:lpstr>Properties ofRational Agent</vt:lpstr>
      <vt:lpstr>Intelligent Agent</vt:lpstr>
      <vt:lpstr>Intelligent Agent</vt:lpstr>
      <vt:lpstr>Intelligent Agent</vt:lpstr>
      <vt:lpstr>Vacuum WorldProblem</vt:lpstr>
      <vt:lpstr>PEAS Environment</vt:lpstr>
      <vt:lpstr>- Lab Example</vt:lpstr>
      <vt:lpstr>PEAS Environment</vt:lpstr>
      <vt:lpstr>Dimensions of Task Environment</vt:lpstr>
      <vt:lpstr>Task Environment</vt:lpstr>
      <vt:lpstr>Task Environment</vt:lpstr>
      <vt:lpstr>Task Environment</vt:lpstr>
      <vt:lpstr>Task Environment</vt:lpstr>
      <vt:lpstr>Task Environment</vt:lpstr>
      <vt:lpstr>Task Environment</vt:lpstr>
      <vt:lpstr>Task Environment</vt:lpstr>
      <vt:lpstr>Task Environment</vt:lpstr>
      <vt:lpstr>Path finding Robot</vt:lpstr>
      <vt:lpstr>Learning Objective Achieved</vt:lpstr>
      <vt:lpstr>Next Class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bits-14-14</dc:creator>
  <cp:lastModifiedBy>srinivasa chakravarthy</cp:lastModifiedBy>
  <cp:revision>2</cp:revision>
  <dcterms:created xsi:type="dcterms:W3CDTF">2023-05-05T09:44:12Z</dcterms:created>
  <dcterms:modified xsi:type="dcterms:W3CDTF">2025-08-03T02:55:41Z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2023-05-05T00:00:00Z</vt:filetime>
  </property>
  <property fmtid="{D5CDD505-2E9C-101B-9397-08002B2CF9AE}" pid="5" name="ContentTypeId">
    <vt:lpwstr>0x010100C2F12238A47FFD45821235F014964B92</vt:lpwstr>
  </property>
</Properties>
</file>