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6.jpg" ContentType="image/jpg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88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91" r:id="rId16"/>
    <p:sldId id="290" r:id="rId17"/>
    <p:sldId id="29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</p:sldIdLst>
  <p:sldSz cx="9144000" cy="6858000" type="screen4x3"/>
  <p:notesSz cx="9144000" cy="6858000"/>
  <p:embeddedFontLst>
    <p:embeddedFont>
      <p:font typeface="Quattrocento Sans" panose="020B0502050000020003" pitchFamily="34" charset="0"/>
      <p:regular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NRppwVQjii9ULYZT9G/Klb7Pr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D90E3-BA94-438E-A184-230D78B35675}">
  <a:tblStyle styleId="{3ACD90E3-BA94-438E-A184-230D78B356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25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331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00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856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15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2225675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body" idx="1"/>
          </p:nvPr>
        </p:nvSpPr>
        <p:spPr>
          <a:xfrm>
            <a:off x="80962" y="1424050"/>
            <a:ext cx="4458335" cy="47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/>
          <p:nvPr/>
        </p:nvSpPr>
        <p:spPr>
          <a:xfrm>
            <a:off x="4495800" y="6574536"/>
            <a:ext cx="2462530" cy="0"/>
          </a:xfrm>
          <a:custGeom>
            <a:avLst/>
            <a:gdLst/>
            <a:ahLst/>
            <a:cxnLst/>
            <a:rect l="l" t="t" r="r" b="b"/>
            <a:pathLst>
              <a:path w="2462529" h="120000" extrusionOk="0">
                <a:moveTo>
                  <a:pt x="0" y="0"/>
                </a:moveTo>
                <a:lnTo>
                  <a:pt x="2462403" y="0"/>
                </a:lnTo>
              </a:path>
            </a:pathLst>
          </a:custGeom>
          <a:noFill/>
          <a:ln w="48750" cap="flat" cmpd="sng">
            <a:solidFill>
              <a:srgbClr val="76C2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" name="Google Shape;33;p36"/>
          <p:cNvSpPr/>
          <p:nvPr/>
        </p:nvSpPr>
        <p:spPr>
          <a:xfrm>
            <a:off x="6911340" y="6576060"/>
            <a:ext cx="2233930" cy="0"/>
          </a:xfrm>
          <a:custGeom>
            <a:avLst/>
            <a:gdLst/>
            <a:ahLst/>
            <a:cxnLst/>
            <a:rect l="l" t="t" r="r" b="b"/>
            <a:pathLst>
              <a:path w="2233929" h="120000" extrusionOk="0">
                <a:moveTo>
                  <a:pt x="0" y="0"/>
                </a:moveTo>
                <a:lnTo>
                  <a:pt x="2233676" y="0"/>
                </a:lnTo>
              </a:path>
            </a:pathLst>
          </a:custGeom>
          <a:noFill/>
          <a:ln w="45700" cap="flat" cmpd="sng">
            <a:solidFill>
              <a:srgbClr val="E21C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36"/>
          <p:cNvSpPr/>
          <p:nvPr/>
        </p:nvSpPr>
        <p:spPr>
          <a:xfrm>
            <a:off x="2084832" y="6574536"/>
            <a:ext cx="2578100" cy="0"/>
          </a:xfrm>
          <a:custGeom>
            <a:avLst/>
            <a:gdLst/>
            <a:ahLst/>
            <a:cxnLst/>
            <a:rect l="l" t="t" r="r" b="b"/>
            <a:pathLst>
              <a:path w="2578100" h="120000" extrusionOk="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48750" cap="flat" cmpd="sng">
            <a:solidFill>
              <a:srgbClr val="FBA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" name="Google Shape;3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400" y="0"/>
            <a:ext cx="2191511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6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5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36"/>
          <p:cNvSpPr/>
          <p:nvPr/>
        </p:nvSpPr>
        <p:spPr>
          <a:xfrm>
            <a:off x="2363723" y="13182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5700" cap="flat" cmpd="sng">
            <a:solidFill>
              <a:srgbClr val="76C2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36"/>
          <p:cNvSpPr/>
          <p:nvPr/>
        </p:nvSpPr>
        <p:spPr>
          <a:xfrm>
            <a:off x="1523" y="13182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120000" extrusionOk="0">
                <a:moveTo>
                  <a:pt x="0" y="0"/>
                </a:moveTo>
                <a:lnTo>
                  <a:pt x="2361946" y="0"/>
                </a:lnTo>
              </a:path>
            </a:pathLst>
          </a:custGeom>
          <a:noFill/>
          <a:ln w="45700" cap="flat" cmpd="sng">
            <a:solidFill>
              <a:srgbClr val="FBA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" name="Google Shape;39;p36"/>
          <p:cNvSpPr/>
          <p:nvPr/>
        </p:nvSpPr>
        <p:spPr>
          <a:xfrm>
            <a:off x="4683252" y="13182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5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2225675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2225675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8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1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BITS 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1384995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3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>
            <a:off x="4668011" y="6576060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 h="120000" extrusionOk="0">
                <a:moveTo>
                  <a:pt x="0" y="0"/>
                </a:moveTo>
                <a:lnTo>
                  <a:pt x="2291715" y="0"/>
                </a:lnTo>
              </a:path>
            </a:pathLst>
          </a:custGeom>
          <a:noFill/>
          <a:ln w="51800" cap="flat" cmpd="sng">
            <a:solidFill>
              <a:srgbClr val="76C2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33"/>
          <p:cNvSpPr/>
          <p:nvPr/>
        </p:nvSpPr>
        <p:spPr>
          <a:xfrm>
            <a:off x="6909815" y="6571488"/>
            <a:ext cx="2234565" cy="0"/>
          </a:xfrm>
          <a:custGeom>
            <a:avLst/>
            <a:gdLst/>
            <a:ahLst/>
            <a:cxnLst/>
            <a:rect l="l" t="t" r="r" b="b"/>
            <a:pathLst>
              <a:path w="2234565" h="120000" extrusionOk="0">
                <a:moveTo>
                  <a:pt x="0" y="0"/>
                </a:moveTo>
                <a:lnTo>
                  <a:pt x="2234183" y="0"/>
                </a:lnTo>
              </a:path>
            </a:pathLst>
          </a:custGeom>
          <a:noFill/>
          <a:ln w="48750" cap="flat" cmpd="sng">
            <a:solidFill>
              <a:srgbClr val="E21C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33"/>
          <p:cNvSpPr/>
          <p:nvPr/>
        </p:nvSpPr>
        <p:spPr>
          <a:xfrm>
            <a:off x="2086355" y="6576060"/>
            <a:ext cx="2581910" cy="0"/>
          </a:xfrm>
          <a:custGeom>
            <a:avLst/>
            <a:gdLst/>
            <a:ahLst/>
            <a:cxnLst/>
            <a:rect l="l" t="t" r="r" b="b"/>
            <a:pathLst>
              <a:path w="2581910" h="120000" extrusionOk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noFill/>
          <a:ln w="51800" cap="flat" cmpd="sng">
            <a:solidFill>
              <a:srgbClr val="FBA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" name="Google Shape;9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3"/>
          <p:cNvSpPr/>
          <p:nvPr/>
        </p:nvSpPr>
        <p:spPr>
          <a:xfrm>
            <a:off x="4495800" y="65775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418" y="0"/>
                </a:lnTo>
              </a:path>
            </a:pathLst>
          </a:custGeom>
          <a:noFill/>
          <a:ln w="48750" cap="flat" cmpd="sng">
            <a:solidFill>
              <a:srgbClr val="76C2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" name="Google Shape;11;p33"/>
          <p:cNvSpPr/>
          <p:nvPr/>
        </p:nvSpPr>
        <p:spPr>
          <a:xfrm>
            <a:off x="2133600" y="657758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120000" extrusionOk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noFill/>
          <a:ln w="48750" cap="flat" cmpd="sng">
            <a:solidFill>
              <a:srgbClr val="FBA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33"/>
          <p:cNvSpPr/>
          <p:nvPr/>
        </p:nvSpPr>
        <p:spPr>
          <a:xfrm>
            <a:off x="6815328" y="65775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8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33"/>
          <p:cNvSpPr/>
          <p:nvPr/>
        </p:nvSpPr>
        <p:spPr>
          <a:xfrm>
            <a:off x="2362200" y="13197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417" y="0"/>
                </a:lnTo>
              </a:path>
            </a:pathLst>
          </a:custGeom>
          <a:noFill/>
          <a:ln w="48750" cap="flat" cmpd="sng">
            <a:solidFill>
              <a:srgbClr val="76C2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33"/>
          <p:cNvSpPr/>
          <p:nvPr/>
        </p:nvSpPr>
        <p:spPr>
          <a:xfrm>
            <a:off x="0" y="131978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120000" extrusionOk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noFill/>
          <a:ln w="48750" cap="flat" cmpd="sng">
            <a:solidFill>
              <a:srgbClr val="FBA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33"/>
          <p:cNvSpPr/>
          <p:nvPr/>
        </p:nvSpPr>
        <p:spPr>
          <a:xfrm>
            <a:off x="4681728" y="1319783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8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33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2225675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body" idx="1"/>
          </p:nvPr>
        </p:nvSpPr>
        <p:spPr>
          <a:xfrm>
            <a:off x="80962" y="1424050"/>
            <a:ext cx="4458335" cy="4740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akri.ls@wilp.bits-Pilani.ac.in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"/>
          <p:cNvGrpSpPr/>
          <p:nvPr/>
        </p:nvGrpSpPr>
        <p:grpSpPr>
          <a:xfrm>
            <a:off x="-304800" y="-646761"/>
            <a:ext cx="10306050" cy="7880726"/>
            <a:chOff x="0" y="0"/>
            <a:chExt cx="9144000" cy="6858000"/>
          </a:xfrm>
        </p:grpSpPr>
        <p:pic>
          <p:nvPicPr>
            <p:cNvPr id="61" name="Google Shape;61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0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 extrusionOk="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28956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57912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66" name="Google Shape;6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3352800"/>
              <a:ext cx="2057400" cy="1978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1"/>
          <p:cNvSpPr txBox="1"/>
          <p:nvPr/>
        </p:nvSpPr>
        <p:spPr>
          <a:xfrm>
            <a:off x="94284" y="5283809"/>
            <a:ext cx="1869439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63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29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  <a:p>
            <a:pPr marL="149225" marR="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 Campus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61196" y="3293602"/>
            <a:ext cx="6941631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/>
            <a:r>
              <a:rPr lang="en-US" sz="32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Artificial and Computational Intelligence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741687" y="3877996"/>
            <a:ext cx="7580647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AIMLCZG557</a:t>
            </a:r>
          </a:p>
          <a:p>
            <a:pPr marL="12700" lvl="0" algn="ctr">
              <a:spcBef>
                <a:spcPts val="5"/>
              </a:spcBef>
            </a:pPr>
            <a:r>
              <a:rPr lang="en-US" sz="1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Contributors &amp; Designers of document content : Cluster Course Faculty Team</a:t>
            </a:r>
          </a:p>
          <a:p>
            <a:pPr marL="12700" lvl="0" algn="ctr">
              <a:spcBef>
                <a:spcPts val="5"/>
              </a:spcBef>
            </a:pPr>
            <a:endParaRPr lang="en-US" sz="2400" b="1" dirty="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algn="ctr">
              <a:spcBef>
                <a:spcPts val="5"/>
              </a:spcBef>
            </a:pPr>
            <a:r>
              <a:rPr lang="en-US" sz="2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M2 :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:</a:t>
            </a:r>
            <a:r>
              <a:rPr lang="en-US" sz="2400" b="1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Problem</a:t>
            </a:r>
            <a:r>
              <a:rPr lang="en-US" sz="2400" b="1" spc="-35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Solving</a:t>
            </a:r>
            <a:r>
              <a:rPr lang="en-US" sz="2400" b="1" spc="-3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FFC000"/>
                </a:solidFill>
                <a:cs typeface="Calibri"/>
              </a:rPr>
              <a:t>Agent</a:t>
            </a:r>
            <a:r>
              <a:rPr lang="en-US" sz="2400" b="1" spc="-15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dirty="0">
                <a:solidFill>
                  <a:srgbClr val="FFC000"/>
                </a:solidFill>
                <a:cs typeface="Calibri"/>
              </a:rPr>
              <a:t>using</a:t>
            </a:r>
            <a:r>
              <a:rPr lang="en-US" sz="2400" b="1" spc="-30" dirty="0">
                <a:solidFill>
                  <a:srgbClr val="FFC000"/>
                </a:solidFill>
                <a:cs typeface="Calibri"/>
              </a:rPr>
              <a:t> </a:t>
            </a:r>
            <a:r>
              <a:rPr lang="en-US" sz="2400" b="1" spc="-5" dirty="0">
                <a:solidFill>
                  <a:srgbClr val="FFC000"/>
                </a:solidFill>
                <a:cs typeface="Calibri"/>
              </a:rPr>
              <a:t>Search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365" y="5356230"/>
            <a:ext cx="4572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</a:p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Dr. Srinivasa L. Chakravarthy</a:t>
            </a:r>
          </a:p>
          <a:p>
            <a:pPr marR="147320" lvl="0" algn="r">
              <a:spcBef>
                <a:spcPts val="340"/>
              </a:spcBef>
            </a:pP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Chakri.ls@wilp.bits-Pilani.ac.in</a:t>
            </a:r>
            <a:endParaRPr lang="en-US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58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664156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Agent Architectures</a:t>
            </a:r>
            <a:endParaRPr dirty="0"/>
          </a:p>
        </p:txBody>
      </p:sp>
      <p:sp>
        <p:nvSpPr>
          <p:cNvPr id="181" name="Google Shape;181;p9"/>
          <p:cNvSpPr/>
          <p:nvPr/>
        </p:nvSpPr>
        <p:spPr>
          <a:xfrm>
            <a:off x="505968" y="1533144"/>
            <a:ext cx="1429385" cy="737235"/>
          </a:xfrm>
          <a:custGeom>
            <a:avLst/>
            <a:gdLst/>
            <a:ahLst/>
            <a:cxnLst/>
            <a:rect l="l" t="t" r="r" b="b"/>
            <a:pathLst>
              <a:path w="1429385" h="737235" extrusionOk="0">
                <a:moveTo>
                  <a:pt x="1355344" y="0"/>
                </a:moveTo>
                <a:lnTo>
                  <a:pt x="70523" y="126"/>
                </a:lnTo>
                <a:lnTo>
                  <a:pt x="30975" y="13715"/>
                </a:lnTo>
                <a:lnTo>
                  <a:pt x="5499" y="45719"/>
                </a:lnTo>
                <a:lnTo>
                  <a:pt x="0" y="73659"/>
                </a:lnTo>
                <a:lnTo>
                  <a:pt x="76" y="666750"/>
                </a:lnTo>
                <a:lnTo>
                  <a:pt x="13677" y="706373"/>
                </a:lnTo>
                <a:lnTo>
                  <a:pt x="45770" y="731773"/>
                </a:lnTo>
                <a:lnTo>
                  <a:pt x="73774" y="737234"/>
                </a:lnTo>
                <a:lnTo>
                  <a:pt x="1358645" y="737234"/>
                </a:lnTo>
                <a:lnTo>
                  <a:pt x="1398143" y="723645"/>
                </a:lnTo>
                <a:lnTo>
                  <a:pt x="1423670" y="691514"/>
                </a:lnTo>
                <a:lnTo>
                  <a:pt x="1429131" y="663575"/>
                </a:lnTo>
                <a:lnTo>
                  <a:pt x="1429004" y="70484"/>
                </a:lnTo>
                <a:lnTo>
                  <a:pt x="1415414" y="30987"/>
                </a:lnTo>
                <a:lnTo>
                  <a:pt x="1383411" y="5460"/>
                </a:lnTo>
                <a:lnTo>
                  <a:pt x="1355344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" name="Google Shape;182;p9"/>
          <p:cNvSpPr/>
          <p:nvPr/>
        </p:nvSpPr>
        <p:spPr>
          <a:xfrm>
            <a:off x="1051560" y="2316492"/>
            <a:ext cx="335280" cy="277495"/>
          </a:xfrm>
          <a:custGeom>
            <a:avLst/>
            <a:gdLst/>
            <a:ahLst/>
            <a:cxnLst/>
            <a:rect l="l" t="t" r="r" b="b"/>
            <a:pathLst>
              <a:path w="335280" h="277494" extrusionOk="0">
                <a:moveTo>
                  <a:pt x="334772" y="138544"/>
                </a:moveTo>
                <a:lnTo>
                  <a:pt x="267804" y="138544"/>
                </a:lnTo>
                <a:lnTo>
                  <a:pt x="267804" y="0"/>
                </a:lnTo>
                <a:lnTo>
                  <a:pt x="66941" y="0"/>
                </a:lnTo>
                <a:lnTo>
                  <a:pt x="66941" y="138544"/>
                </a:lnTo>
                <a:lnTo>
                  <a:pt x="0" y="138544"/>
                </a:lnTo>
                <a:lnTo>
                  <a:pt x="167360" y="277228"/>
                </a:lnTo>
                <a:lnTo>
                  <a:pt x="334772" y="138544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9"/>
          <p:cNvSpPr/>
          <p:nvPr/>
        </p:nvSpPr>
        <p:spPr>
          <a:xfrm>
            <a:off x="505968" y="2639567"/>
            <a:ext cx="1429385" cy="737235"/>
          </a:xfrm>
          <a:custGeom>
            <a:avLst/>
            <a:gdLst/>
            <a:ahLst/>
            <a:cxnLst/>
            <a:rect l="l" t="t" r="r" b="b"/>
            <a:pathLst>
              <a:path w="1429385" h="737235" extrusionOk="0">
                <a:moveTo>
                  <a:pt x="1355344" y="0"/>
                </a:moveTo>
                <a:lnTo>
                  <a:pt x="70523" y="127"/>
                </a:lnTo>
                <a:lnTo>
                  <a:pt x="30975" y="13716"/>
                </a:lnTo>
                <a:lnTo>
                  <a:pt x="5499" y="45720"/>
                </a:lnTo>
                <a:lnTo>
                  <a:pt x="0" y="73660"/>
                </a:lnTo>
                <a:lnTo>
                  <a:pt x="76" y="666750"/>
                </a:lnTo>
                <a:lnTo>
                  <a:pt x="13677" y="706374"/>
                </a:lnTo>
                <a:lnTo>
                  <a:pt x="45770" y="731774"/>
                </a:lnTo>
                <a:lnTo>
                  <a:pt x="73774" y="737235"/>
                </a:lnTo>
                <a:lnTo>
                  <a:pt x="1358645" y="737235"/>
                </a:lnTo>
                <a:lnTo>
                  <a:pt x="1398143" y="723646"/>
                </a:lnTo>
                <a:lnTo>
                  <a:pt x="1423670" y="691515"/>
                </a:lnTo>
                <a:lnTo>
                  <a:pt x="1429131" y="663575"/>
                </a:lnTo>
                <a:lnTo>
                  <a:pt x="1429004" y="70485"/>
                </a:lnTo>
                <a:lnTo>
                  <a:pt x="1415414" y="30987"/>
                </a:lnTo>
                <a:lnTo>
                  <a:pt x="1383411" y="5461"/>
                </a:lnTo>
                <a:lnTo>
                  <a:pt x="1355344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4" name="Google Shape;184;p9"/>
          <p:cNvSpPr/>
          <p:nvPr/>
        </p:nvSpPr>
        <p:spPr>
          <a:xfrm>
            <a:off x="1051560" y="3422929"/>
            <a:ext cx="335280" cy="277495"/>
          </a:xfrm>
          <a:custGeom>
            <a:avLst/>
            <a:gdLst/>
            <a:ahLst/>
            <a:cxnLst/>
            <a:rect l="l" t="t" r="r" b="b"/>
            <a:pathLst>
              <a:path w="335280" h="277495" extrusionOk="0">
                <a:moveTo>
                  <a:pt x="334772" y="138658"/>
                </a:moveTo>
                <a:lnTo>
                  <a:pt x="267804" y="138658"/>
                </a:lnTo>
                <a:lnTo>
                  <a:pt x="267804" y="0"/>
                </a:lnTo>
                <a:lnTo>
                  <a:pt x="66941" y="0"/>
                </a:lnTo>
                <a:lnTo>
                  <a:pt x="66941" y="138658"/>
                </a:lnTo>
                <a:lnTo>
                  <a:pt x="0" y="138658"/>
                </a:lnTo>
                <a:lnTo>
                  <a:pt x="167360" y="277342"/>
                </a:lnTo>
                <a:lnTo>
                  <a:pt x="334772" y="138658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5" name="Google Shape;185;p9"/>
          <p:cNvSpPr/>
          <p:nvPr/>
        </p:nvSpPr>
        <p:spPr>
          <a:xfrm>
            <a:off x="505968" y="3745991"/>
            <a:ext cx="1429385" cy="737870"/>
          </a:xfrm>
          <a:custGeom>
            <a:avLst/>
            <a:gdLst/>
            <a:ahLst/>
            <a:cxnLst/>
            <a:rect l="l" t="t" r="r" b="b"/>
            <a:pathLst>
              <a:path w="1429385" h="737870" extrusionOk="0">
                <a:moveTo>
                  <a:pt x="1355344" y="0"/>
                </a:moveTo>
                <a:lnTo>
                  <a:pt x="70421" y="126"/>
                </a:lnTo>
                <a:lnTo>
                  <a:pt x="30924" y="13715"/>
                </a:lnTo>
                <a:lnTo>
                  <a:pt x="5486" y="45846"/>
                </a:lnTo>
                <a:lnTo>
                  <a:pt x="0" y="73786"/>
                </a:lnTo>
                <a:lnTo>
                  <a:pt x="76" y="666876"/>
                </a:lnTo>
                <a:lnTo>
                  <a:pt x="13715" y="706500"/>
                </a:lnTo>
                <a:lnTo>
                  <a:pt x="45796" y="731900"/>
                </a:lnTo>
                <a:lnTo>
                  <a:pt x="73774" y="737361"/>
                </a:lnTo>
                <a:lnTo>
                  <a:pt x="1358645" y="737361"/>
                </a:lnTo>
                <a:lnTo>
                  <a:pt x="1398143" y="723645"/>
                </a:lnTo>
                <a:lnTo>
                  <a:pt x="1423670" y="691641"/>
                </a:lnTo>
                <a:lnTo>
                  <a:pt x="1429131" y="663574"/>
                </a:lnTo>
                <a:lnTo>
                  <a:pt x="1429004" y="70484"/>
                </a:lnTo>
                <a:lnTo>
                  <a:pt x="1415414" y="30987"/>
                </a:lnTo>
                <a:lnTo>
                  <a:pt x="1383411" y="5460"/>
                </a:lnTo>
                <a:lnTo>
                  <a:pt x="1355344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6" name="Google Shape;186;p9"/>
          <p:cNvSpPr/>
          <p:nvPr/>
        </p:nvSpPr>
        <p:spPr>
          <a:xfrm>
            <a:off x="1051560" y="4529340"/>
            <a:ext cx="335280" cy="277495"/>
          </a:xfrm>
          <a:custGeom>
            <a:avLst/>
            <a:gdLst/>
            <a:ahLst/>
            <a:cxnLst/>
            <a:rect l="l" t="t" r="r" b="b"/>
            <a:pathLst>
              <a:path w="335280" h="277495" extrusionOk="0">
                <a:moveTo>
                  <a:pt x="334772" y="138671"/>
                </a:moveTo>
                <a:lnTo>
                  <a:pt x="267804" y="138671"/>
                </a:lnTo>
                <a:lnTo>
                  <a:pt x="267804" y="0"/>
                </a:lnTo>
                <a:lnTo>
                  <a:pt x="66941" y="0"/>
                </a:lnTo>
                <a:lnTo>
                  <a:pt x="66941" y="138671"/>
                </a:lnTo>
                <a:lnTo>
                  <a:pt x="0" y="138671"/>
                </a:lnTo>
                <a:lnTo>
                  <a:pt x="167360" y="277355"/>
                </a:lnTo>
                <a:lnTo>
                  <a:pt x="334772" y="138671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7" name="Google Shape;187;p9"/>
          <p:cNvSpPr/>
          <p:nvPr/>
        </p:nvSpPr>
        <p:spPr>
          <a:xfrm>
            <a:off x="505968" y="4852415"/>
            <a:ext cx="1429385" cy="740410"/>
          </a:xfrm>
          <a:custGeom>
            <a:avLst/>
            <a:gdLst/>
            <a:ahLst/>
            <a:cxnLst/>
            <a:rect l="l" t="t" r="r" b="b"/>
            <a:pathLst>
              <a:path w="1429385" h="740410" extrusionOk="0">
                <a:moveTo>
                  <a:pt x="1355344" y="0"/>
                </a:moveTo>
                <a:lnTo>
                  <a:pt x="70535" y="126"/>
                </a:lnTo>
                <a:lnTo>
                  <a:pt x="30975" y="13715"/>
                </a:lnTo>
                <a:lnTo>
                  <a:pt x="5499" y="45846"/>
                </a:lnTo>
                <a:lnTo>
                  <a:pt x="0" y="74040"/>
                </a:lnTo>
                <a:lnTo>
                  <a:pt x="76" y="669543"/>
                </a:lnTo>
                <a:lnTo>
                  <a:pt x="13703" y="709294"/>
                </a:lnTo>
                <a:lnTo>
                  <a:pt x="45783" y="734821"/>
                </a:lnTo>
                <a:lnTo>
                  <a:pt x="73774" y="740346"/>
                </a:lnTo>
                <a:lnTo>
                  <a:pt x="1358645" y="740270"/>
                </a:lnTo>
                <a:lnTo>
                  <a:pt x="1398143" y="726566"/>
                </a:lnTo>
                <a:lnTo>
                  <a:pt x="1423670" y="694435"/>
                </a:lnTo>
                <a:lnTo>
                  <a:pt x="1429131" y="666241"/>
                </a:lnTo>
                <a:lnTo>
                  <a:pt x="1429004" y="70738"/>
                </a:lnTo>
                <a:lnTo>
                  <a:pt x="1415414" y="31114"/>
                </a:lnTo>
                <a:lnTo>
                  <a:pt x="1383411" y="5460"/>
                </a:lnTo>
                <a:lnTo>
                  <a:pt x="1355344" y="0"/>
                </a:lnTo>
                <a:close/>
              </a:path>
            </a:pathLst>
          </a:custGeom>
          <a:solidFill>
            <a:srgbClr val="00AE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8" name="Google Shape;188;p9"/>
          <p:cNvSpPr txBox="1"/>
          <p:nvPr/>
        </p:nvSpPr>
        <p:spPr>
          <a:xfrm>
            <a:off x="628096" y="1554139"/>
            <a:ext cx="1345464" cy="401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Reflex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95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8055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Based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635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13029" marR="108585" lvl="0" indent="0" algn="ctr" rtl="0">
              <a:lnSpc>
                <a:spcPct val="110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 Based  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05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Utility Based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4253" y="1558514"/>
            <a:ext cx="6934325" cy="403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9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sp>
        <p:nvSpPr>
          <p:cNvPr id="13" name="Google Shape;160;p7"/>
          <p:cNvSpPr txBox="1"/>
          <p:nvPr/>
        </p:nvSpPr>
        <p:spPr>
          <a:xfrm>
            <a:off x="4072890" y="786765"/>
            <a:ext cx="31280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Utility based Agent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778456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Agent Architectures</a:t>
            </a:r>
            <a:endParaRPr dirty="0"/>
          </a:p>
        </p:txBody>
      </p:sp>
      <p:grpSp>
        <p:nvGrpSpPr>
          <p:cNvPr id="196" name="Google Shape;196;p10"/>
          <p:cNvGrpSpPr/>
          <p:nvPr/>
        </p:nvGrpSpPr>
        <p:grpSpPr>
          <a:xfrm>
            <a:off x="158723" y="1464195"/>
            <a:ext cx="2121535" cy="4062984"/>
            <a:chOff x="158495" y="1530096"/>
            <a:chExt cx="2121535" cy="4062984"/>
          </a:xfrm>
        </p:grpSpPr>
        <p:sp>
          <p:nvSpPr>
            <p:cNvPr id="197" name="Google Shape;197;p10"/>
            <p:cNvSpPr/>
            <p:nvPr/>
          </p:nvSpPr>
          <p:spPr>
            <a:xfrm>
              <a:off x="158495" y="1530096"/>
              <a:ext cx="2121535" cy="582295"/>
            </a:xfrm>
            <a:custGeom>
              <a:avLst/>
              <a:gdLst/>
              <a:ahLst/>
              <a:cxnLst/>
              <a:rect l="l" t="t" r="r" b="b"/>
              <a:pathLst>
                <a:path w="2121535" h="582294" extrusionOk="0">
                  <a:moveTo>
                    <a:pt x="2063369" y="0"/>
                  </a:moveTo>
                  <a:lnTo>
                    <a:pt x="51231" y="380"/>
                  </a:lnTo>
                  <a:lnTo>
                    <a:pt x="14795" y="19430"/>
                  </a:lnTo>
                  <a:lnTo>
                    <a:pt x="0" y="58165"/>
                  </a:lnTo>
                  <a:lnTo>
                    <a:pt x="393" y="530732"/>
                  </a:lnTo>
                  <a:lnTo>
                    <a:pt x="19303" y="567308"/>
                  </a:lnTo>
                  <a:lnTo>
                    <a:pt x="58026" y="582167"/>
                  </a:lnTo>
                  <a:lnTo>
                    <a:pt x="2070227" y="581787"/>
                  </a:lnTo>
                  <a:lnTo>
                    <a:pt x="2106549" y="562863"/>
                  </a:lnTo>
                  <a:lnTo>
                    <a:pt x="2121408" y="524001"/>
                  </a:lnTo>
                  <a:lnTo>
                    <a:pt x="2121027" y="51434"/>
                  </a:lnTo>
                  <a:lnTo>
                    <a:pt x="2102104" y="14858"/>
                  </a:lnTo>
                  <a:lnTo>
                    <a:pt x="2063369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1088136" y="2145766"/>
              <a:ext cx="261620" cy="219710"/>
            </a:xfrm>
            <a:custGeom>
              <a:avLst/>
              <a:gdLst/>
              <a:ahLst/>
              <a:cxnLst/>
              <a:rect l="l" t="t" r="r" b="b"/>
              <a:pathLst>
                <a:path w="261619" h="219710" extrusionOk="0">
                  <a:moveTo>
                    <a:pt x="261620" y="109626"/>
                  </a:moveTo>
                  <a:lnTo>
                    <a:pt x="209359" y="109626"/>
                  </a:lnTo>
                  <a:lnTo>
                    <a:pt x="209359" y="0"/>
                  </a:lnTo>
                  <a:lnTo>
                    <a:pt x="52349" y="0"/>
                  </a:lnTo>
                  <a:lnTo>
                    <a:pt x="52349" y="109626"/>
                  </a:lnTo>
                  <a:lnTo>
                    <a:pt x="0" y="109626"/>
                  </a:lnTo>
                  <a:lnTo>
                    <a:pt x="130848" y="219354"/>
                  </a:lnTo>
                  <a:lnTo>
                    <a:pt x="261620" y="109626"/>
                  </a:lnTo>
                  <a:close/>
                </a:path>
              </a:pathLst>
            </a:custGeom>
            <a:solidFill>
              <a:srgbClr val="B0C1D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158495" y="2401824"/>
              <a:ext cx="2121535" cy="579120"/>
            </a:xfrm>
            <a:custGeom>
              <a:avLst/>
              <a:gdLst/>
              <a:ahLst/>
              <a:cxnLst/>
              <a:rect l="l" t="t" r="r" b="b"/>
              <a:pathLst>
                <a:path w="2121535" h="579119" extrusionOk="0">
                  <a:moveTo>
                    <a:pt x="2063369" y="0"/>
                  </a:moveTo>
                  <a:lnTo>
                    <a:pt x="51231" y="380"/>
                  </a:lnTo>
                  <a:lnTo>
                    <a:pt x="14795" y="19303"/>
                  </a:lnTo>
                  <a:lnTo>
                    <a:pt x="0" y="57912"/>
                  </a:lnTo>
                  <a:lnTo>
                    <a:pt x="393" y="527938"/>
                  </a:lnTo>
                  <a:lnTo>
                    <a:pt x="19316" y="564388"/>
                  </a:lnTo>
                  <a:lnTo>
                    <a:pt x="58026" y="579120"/>
                  </a:lnTo>
                  <a:lnTo>
                    <a:pt x="2070227" y="578738"/>
                  </a:lnTo>
                  <a:lnTo>
                    <a:pt x="2106549" y="559815"/>
                  </a:lnTo>
                  <a:lnTo>
                    <a:pt x="2121408" y="521208"/>
                  </a:lnTo>
                  <a:lnTo>
                    <a:pt x="2121027" y="51180"/>
                  </a:lnTo>
                  <a:lnTo>
                    <a:pt x="2102104" y="14731"/>
                  </a:lnTo>
                  <a:lnTo>
                    <a:pt x="2063369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088136" y="3017583"/>
              <a:ext cx="261620" cy="216535"/>
            </a:xfrm>
            <a:custGeom>
              <a:avLst/>
              <a:gdLst/>
              <a:ahLst/>
              <a:cxnLst/>
              <a:rect l="l" t="t" r="r" b="b"/>
              <a:pathLst>
                <a:path w="261619" h="216535" extrusionOk="0">
                  <a:moveTo>
                    <a:pt x="261620" y="108140"/>
                  </a:moveTo>
                  <a:lnTo>
                    <a:pt x="209359" y="108140"/>
                  </a:lnTo>
                  <a:lnTo>
                    <a:pt x="209359" y="0"/>
                  </a:lnTo>
                  <a:lnTo>
                    <a:pt x="52349" y="0"/>
                  </a:lnTo>
                  <a:lnTo>
                    <a:pt x="52349" y="108140"/>
                  </a:lnTo>
                  <a:lnTo>
                    <a:pt x="0" y="108140"/>
                  </a:lnTo>
                  <a:lnTo>
                    <a:pt x="130848" y="216217"/>
                  </a:lnTo>
                  <a:lnTo>
                    <a:pt x="261620" y="108140"/>
                  </a:lnTo>
                  <a:close/>
                </a:path>
              </a:pathLst>
            </a:custGeom>
            <a:solidFill>
              <a:srgbClr val="B0C1D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158495" y="3270503"/>
              <a:ext cx="2121535" cy="581660"/>
            </a:xfrm>
            <a:custGeom>
              <a:avLst/>
              <a:gdLst/>
              <a:ahLst/>
              <a:cxnLst/>
              <a:rect l="l" t="t" r="r" b="b"/>
              <a:pathLst>
                <a:path w="2121535" h="581660" extrusionOk="0">
                  <a:moveTo>
                    <a:pt x="2063369" y="0"/>
                  </a:moveTo>
                  <a:lnTo>
                    <a:pt x="51206" y="381"/>
                  </a:lnTo>
                  <a:lnTo>
                    <a:pt x="14795" y="19431"/>
                  </a:lnTo>
                  <a:lnTo>
                    <a:pt x="0" y="58166"/>
                  </a:lnTo>
                  <a:lnTo>
                    <a:pt x="393" y="530225"/>
                  </a:lnTo>
                  <a:lnTo>
                    <a:pt x="19303" y="566801"/>
                  </a:lnTo>
                  <a:lnTo>
                    <a:pt x="58026" y="581533"/>
                  </a:lnTo>
                  <a:lnTo>
                    <a:pt x="2070227" y="581152"/>
                  </a:lnTo>
                  <a:lnTo>
                    <a:pt x="2106549" y="562229"/>
                  </a:lnTo>
                  <a:lnTo>
                    <a:pt x="2121408" y="523367"/>
                  </a:lnTo>
                  <a:lnTo>
                    <a:pt x="2121027" y="51308"/>
                  </a:lnTo>
                  <a:lnTo>
                    <a:pt x="2102104" y="14859"/>
                  </a:lnTo>
                  <a:lnTo>
                    <a:pt x="2063369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1088136" y="3889311"/>
              <a:ext cx="261620" cy="216535"/>
            </a:xfrm>
            <a:custGeom>
              <a:avLst/>
              <a:gdLst/>
              <a:ahLst/>
              <a:cxnLst/>
              <a:rect l="l" t="t" r="r" b="b"/>
              <a:pathLst>
                <a:path w="261619" h="216535" extrusionOk="0">
                  <a:moveTo>
                    <a:pt x="261620" y="108140"/>
                  </a:moveTo>
                  <a:lnTo>
                    <a:pt x="209359" y="108140"/>
                  </a:lnTo>
                  <a:lnTo>
                    <a:pt x="209359" y="0"/>
                  </a:lnTo>
                  <a:lnTo>
                    <a:pt x="52349" y="0"/>
                  </a:lnTo>
                  <a:lnTo>
                    <a:pt x="52349" y="108140"/>
                  </a:lnTo>
                  <a:lnTo>
                    <a:pt x="0" y="108140"/>
                  </a:lnTo>
                  <a:lnTo>
                    <a:pt x="130848" y="216217"/>
                  </a:lnTo>
                  <a:lnTo>
                    <a:pt x="261620" y="108140"/>
                  </a:lnTo>
                  <a:close/>
                </a:path>
              </a:pathLst>
            </a:custGeom>
            <a:solidFill>
              <a:srgbClr val="B0C1D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158495" y="4142231"/>
              <a:ext cx="2121535" cy="579120"/>
            </a:xfrm>
            <a:custGeom>
              <a:avLst/>
              <a:gdLst/>
              <a:ahLst/>
              <a:cxnLst/>
              <a:rect l="l" t="t" r="r" b="b"/>
              <a:pathLst>
                <a:path w="2121535" h="579120" extrusionOk="0">
                  <a:moveTo>
                    <a:pt x="2063369" y="0"/>
                  </a:moveTo>
                  <a:lnTo>
                    <a:pt x="51231" y="381"/>
                  </a:lnTo>
                  <a:lnTo>
                    <a:pt x="14795" y="19304"/>
                  </a:lnTo>
                  <a:lnTo>
                    <a:pt x="0" y="57912"/>
                  </a:lnTo>
                  <a:lnTo>
                    <a:pt x="393" y="527558"/>
                  </a:lnTo>
                  <a:lnTo>
                    <a:pt x="19303" y="563880"/>
                  </a:lnTo>
                  <a:lnTo>
                    <a:pt x="58026" y="578612"/>
                  </a:lnTo>
                  <a:lnTo>
                    <a:pt x="2070227" y="578231"/>
                  </a:lnTo>
                  <a:lnTo>
                    <a:pt x="2106549" y="559308"/>
                  </a:lnTo>
                  <a:lnTo>
                    <a:pt x="2121408" y="520827"/>
                  </a:lnTo>
                  <a:lnTo>
                    <a:pt x="2121027" y="51054"/>
                  </a:lnTo>
                  <a:lnTo>
                    <a:pt x="2102104" y="14732"/>
                  </a:lnTo>
                  <a:lnTo>
                    <a:pt x="2063369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1088136" y="4757991"/>
              <a:ext cx="261620" cy="219710"/>
            </a:xfrm>
            <a:custGeom>
              <a:avLst/>
              <a:gdLst/>
              <a:ahLst/>
              <a:cxnLst/>
              <a:rect l="l" t="t" r="r" b="b"/>
              <a:pathLst>
                <a:path w="261619" h="219710" extrusionOk="0">
                  <a:moveTo>
                    <a:pt x="261620" y="109664"/>
                  </a:moveTo>
                  <a:lnTo>
                    <a:pt x="209359" y="109664"/>
                  </a:lnTo>
                  <a:lnTo>
                    <a:pt x="209359" y="0"/>
                  </a:lnTo>
                  <a:lnTo>
                    <a:pt x="52349" y="0"/>
                  </a:lnTo>
                  <a:lnTo>
                    <a:pt x="52349" y="109664"/>
                  </a:lnTo>
                  <a:lnTo>
                    <a:pt x="0" y="109664"/>
                  </a:lnTo>
                  <a:lnTo>
                    <a:pt x="130848" y="219265"/>
                  </a:lnTo>
                  <a:lnTo>
                    <a:pt x="261620" y="109664"/>
                  </a:lnTo>
                  <a:close/>
                </a:path>
              </a:pathLst>
            </a:custGeom>
            <a:solidFill>
              <a:srgbClr val="B0C1D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158495" y="5013960"/>
              <a:ext cx="2121535" cy="579120"/>
            </a:xfrm>
            <a:custGeom>
              <a:avLst/>
              <a:gdLst/>
              <a:ahLst/>
              <a:cxnLst/>
              <a:rect l="l" t="t" r="r" b="b"/>
              <a:pathLst>
                <a:path w="2121535" h="579120" extrusionOk="0">
                  <a:moveTo>
                    <a:pt x="2063369" y="0"/>
                  </a:moveTo>
                  <a:lnTo>
                    <a:pt x="51231" y="381"/>
                  </a:lnTo>
                  <a:lnTo>
                    <a:pt x="14795" y="19303"/>
                  </a:lnTo>
                  <a:lnTo>
                    <a:pt x="0" y="57784"/>
                  </a:lnTo>
                  <a:lnTo>
                    <a:pt x="393" y="527430"/>
                  </a:lnTo>
                  <a:lnTo>
                    <a:pt x="19316" y="563752"/>
                  </a:lnTo>
                  <a:lnTo>
                    <a:pt x="58026" y="578497"/>
                  </a:lnTo>
                  <a:lnTo>
                    <a:pt x="2070227" y="578103"/>
                  </a:lnTo>
                  <a:lnTo>
                    <a:pt x="2106549" y="559307"/>
                  </a:lnTo>
                  <a:lnTo>
                    <a:pt x="2121408" y="520699"/>
                  </a:lnTo>
                  <a:lnTo>
                    <a:pt x="2121027" y="51053"/>
                  </a:lnTo>
                  <a:lnTo>
                    <a:pt x="2102104" y="14731"/>
                  </a:lnTo>
                  <a:lnTo>
                    <a:pt x="2063369" y="0"/>
                  </a:lnTo>
                  <a:close/>
                </a:path>
              </a:pathLst>
            </a:custGeom>
            <a:solidFill>
              <a:srgbClr val="00AE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6" name="Google Shape;206;p10"/>
          <p:cNvSpPr txBox="1"/>
          <p:nvPr/>
        </p:nvSpPr>
        <p:spPr>
          <a:xfrm>
            <a:off x="239369" y="1677365"/>
            <a:ext cx="1960245" cy="363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Reflex 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27940" marR="20320" lvl="0" indent="0" algn="ctr" rtl="0">
              <a:lnSpc>
                <a:spcPct val="259000"/>
              </a:lnSpc>
              <a:spcBef>
                <a:spcPts val="137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Based Agents  Goal Based 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Utility Based 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05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Learning Agents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488" y="1571448"/>
            <a:ext cx="6419095" cy="402163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sp>
        <p:nvSpPr>
          <p:cNvPr id="16" name="Google Shape;160;p7"/>
          <p:cNvSpPr txBox="1"/>
          <p:nvPr/>
        </p:nvSpPr>
        <p:spPr>
          <a:xfrm>
            <a:off x="4072890" y="786765"/>
            <a:ext cx="312801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Learning Agent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5"/>
          <p:cNvGrpSpPr/>
          <p:nvPr/>
        </p:nvGrpSpPr>
        <p:grpSpPr>
          <a:xfrm>
            <a:off x="2086355" y="6571488"/>
            <a:ext cx="7058025" cy="6096"/>
            <a:chOff x="2086355" y="6571488"/>
            <a:chExt cx="7058025" cy="6096"/>
          </a:xfrm>
        </p:grpSpPr>
        <p:sp>
          <p:nvSpPr>
            <p:cNvPr id="313" name="Google Shape;313;p15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120000" extrusionOk="0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noFill/>
            <a:ln w="5180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 h="120000" extrusionOk="0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noFill/>
            <a:ln w="48750" cap="flat" cmpd="sng">
              <a:solidFill>
                <a:srgbClr val="E21C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120000" extrusionOk="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noFill/>
            <a:ln w="5180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4495800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noFill/>
            <a:ln w="4875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2133599" y="65775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120000" extrusionOk="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noFill/>
            <a:ln w="4875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815327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8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19" name="Google Shape;319;p15"/>
          <p:cNvGrpSpPr/>
          <p:nvPr/>
        </p:nvGrpSpPr>
        <p:grpSpPr>
          <a:xfrm>
            <a:off x="0" y="1295400"/>
            <a:ext cx="7010908" cy="48895"/>
            <a:chOff x="0" y="1295400"/>
            <a:chExt cx="7010908" cy="48895"/>
          </a:xfrm>
        </p:grpSpPr>
        <p:sp>
          <p:nvSpPr>
            <p:cNvPr id="320" name="Google Shape;320;p15"/>
            <p:cNvSpPr/>
            <p:nvPr/>
          </p:nvSpPr>
          <p:spPr>
            <a:xfrm>
              <a:off x="2362200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417" y="48768"/>
                  </a:lnTo>
                  <a:lnTo>
                    <a:pt x="2328417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0" y="1295400"/>
              <a:ext cx="2362200" cy="48895"/>
            </a:xfrm>
            <a:custGeom>
              <a:avLst/>
              <a:gdLst/>
              <a:ahLst/>
              <a:cxnLst/>
              <a:rect l="l" t="t" r="r" b="b"/>
              <a:pathLst>
                <a:path w="2362200" h="48894" extrusionOk="0">
                  <a:moveTo>
                    <a:pt x="0" y="48768"/>
                  </a:moveTo>
                  <a:lnTo>
                    <a:pt x="2362200" y="48768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BAE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681728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291" y="48768"/>
                  </a:lnTo>
                  <a:lnTo>
                    <a:pt x="2328291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26" name="Google Shape;32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15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328" name="Google Shape;328;p15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292100" y="522173"/>
            <a:ext cx="2305957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 dirty="0"/>
          </a:p>
        </p:txBody>
      </p:sp>
      <p:sp>
        <p:nvSpPr>
          <p:cNvPr id="355" name="Google Shape;355;p15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96575" y="1728501"/>
            <a:ext cx="7966220" cy="326208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Element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taking a decision of action based on percepts</a:t>
            </a:r>
          </a:p>
          <a:p>
            <a:pPr algn="just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Learning Element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Make the performance element select better actions such that the utility function is optimized</a:t>
            </a:r>
          </a:p>
          <a:p>
            <a:pPr algn="just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Critic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Provides feedback on the actions taken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Problem Generator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Make the Performance Element select sub-optimal actions such that you would learn from unseen actions</a:t>
            </a: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21279"/>
            <a:ext cx="1712722" cy="150622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 txBox="1"/>
          <p:nvPr/>
        </p:nvSpPr>
        <p:spPr>
          <a:xfrm>
            <a:off x="383844" y="1544573"/>
            <a:ext cx="8105343" cy="58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Agents that improve their performance by learning from their own experiences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9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3264992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 dirty="0"/>
          </a:p>
        </p:txBody>
      </p:sp>
      <p:grpSp>
        <p:nvGrpSpPr>
          <p:cNvPr id="218" name="Google Shape;218;p11"/>
          <p:cNvGrpSpPr/>
          <p:nvPr/>
        </p:nvGrpSpPr>
        <p:grpSpPr>
          <a:xfrm>
            <a:off x="5139690" y="2604172"/>
            <a:ext cx="1237615" cy="1407795"/>
            <a:chOff x="4401311" y="2624327"/>
            <a:chExt cx="1237615" cy="1407795"/>
          </a:xfrm>
        </p:grpSpPr>
        <p:sp>
          <p:nvSpPr>
            <p:cNvPr id="219" name="Google Shape;219;p11"/>
            <p:cNvSpPr/>
            <p:nvPr/>
          </p:nvSpPr>
          <p:spPr>
            <a:xfrm>
              <a:off x="4401311" y="2624327"/>
              <a:ext cx="1237615" cy="1407795"/>
            </a:xfrm>
            <a:custGeom>
              <a:avLst/>
              <a:gdLst/>
              <a:ahLst/>
              <a:cxnLst/>
              <a:rect l="l" t="t" r="r" b="b"/>
              <a:pathLst>
                <a:path w="1237614" h="1407795" extrusionOk="0">
                  <a:moveTo>
                    <a:pt x="784351" y="0"/>
                  </a:moveTo>
                  <a:lnTo>
                    <a:pt x="452882" y="0"/>
                  </a:lnTo>
                  <a:lnTo>
                    <a:pt x="165735" y="188595"/>
                  </a:lnTo>
                  <a:lnTo>
                    <a:pt x="0" y="515238"/>
                  </a:lnTo>
                  <a:lnTo>
                    <a:pt x="0" y="892429"/>
                  </a:lnTo>
                  <a:lnTo>
                    <a:pt x="165735" y="1219073"/>
                  </a:lnTo>
                  <a:lnTo>
                    <a:pt x="452882" y="1407668"/>
                  </a:lnTo>
                  <a:lnTo>
                    <a:pt x="784351" y="1407668"/>
                  </a:lnTo>
                  <a:lnTo>
                    <a:pt x="1071372" y="1219073"/>
                  </a:lnTo>
                  <a:lnTo>
                    <a:pt x="1237107" y="892429"/>
                  </a:lnTo>
                  <a:lnTo>
                    <a:pt x="1237107" y="515238"/>
                  </a:lnTo>
                  <a:lnTo>
                    <a:pt x="1071372" y="188595"/>
                  </a:lnTo>
                  <a:lnTo>
                    <a:pt x="78435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401311" y="2624327"/>
              <a:ext cx="1237615" cy="1407795"/>
            </a:xfrm>
            <a:custGeom>
              <a:avLst/>
              <a:gdLst/>
              <a:ahLst/>
              <a:cxnLst/>
              <a:rect l="l" t="t" r="r" b="b"/>
              <a:pathLst>
                <a:path w="1237614" h="1407795" extrusionOk="0">
                  <a:moveTo>
                    <a:pt x="0" y="515238"/>
                  </a:moveTo>
                  <a:lnTo>
                    <a:pt x="165735" y="188595"/>
                  </a:lnTo>
                  <a:lnTo>
                    <a:pt x="452882" y="0"/>
                  </a:lnTo>
                  <a:lnTo>
                    <a:pt x="784351" y="0"/>
                  </a:lnTo>
                  <a:lnTo>
                    <a:pt x="1071372" y="188595"/>
                  </a:lnTo>
                  <a:lnTo>
                    <a:pt x="1237107" y="515238"/>
                  </a:lnTo>
                  <a:lnTo>
                    <a:pt x="1237107" y="892429"/>
                  </a:lnTo>
                  <a:lnTo>
                    <a:pt x="1071372" y="1219073"/>
                  </a:lnTo>
                  <a:lnTo>
                    <a:pt x="784351" y="1407668"/>
                  </a:lnTo>
                  <a:lnTo>
                    <a:pt x="452882" y="1407668"/>
                  </a:lnTo>
                  <a:lnTo>
                    <a:pt x="165735" y="1219073"/>
                  </a:lnTo>
                  <a:lnTo>
                    <a:pt x="0" y="892429"/>
                  </a:lnTo>
                  <a:lnTo>
                    <a:pt x="0" y="515238"/>
                  </a:lnTo>
                  <a:close/>
                </a:path>
              </a:pathLst>
            </a:custGeom>
            <a:noFill/>
            <a:ln w="24375" cap="flat" cmpd="sng">
              <a:solidFill>
                <a:srgbClr val="8A38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1" name="Google Shape;221;p11"/>
          <p:cNvSpPr txBox="1"/>
          <p:nvPr/>
        </p:nvSpPr>
        <p:spPr>
          <a:xfrm>
            <a:off x="5465571" y="3083267"/>
            <a:ext cx="502284" cy="45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5080" lvl="0" indent="20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APPLY  BRAKE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1"/>
          <p:cNvGrpSpPr/>
          <p:nvPr/>
        </p:nvGrpSpPr>
        <p:grpSpPr>
          <a:xfrm>
            <a:off x="2439416" y="3241704"/>
            <a:ext cx="536066" cy="170434"/>
            <a:chOff x="2249424" y="3325367"/>
            <a:chExt cx="536066" cy="170434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16580" y="3380739"/>
              <a:ext cx="168910" cy="115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2249424" y="3325367"/>
              <a:ext cx="487680" cy="132715"/>
            </a:xfrm>
            <a:custGeom>
              <a:avLst/>
              <a:gdLst/>
              <a:ahLst/>
              <a:cxnLst/>
              <a:rect l="l" t="t" r="r" b="b"/>
              <a:pathLst>
                <a:path w="487680" h="132714" extrusionOk="0">
                  <a:moveTo>
                    <a:pt x="487680" y="55372"/>
                  </a:moveTo>
                  <a:lnTo>
                    <a:pt x="361315" y="0"/>
                  </a:lnTo>
                  <a:lnTo>
                    <a:pt x="364236" y="56769"/>
                  </a:lnTo>
                  <a:lnTo>
                    <a:pt x="0" y="75311"/>
                  </a:lnTo>
                  <a:lnTo>
                    <a:pt x="2921" y="132207"/>
                  </a:lnTo>
                  <a:lnTo>
                    <a:pt x="367157" y="113665"/>
                  </a:lnTo>
                  <a:lnTo>
                    <a:pt x="395605" y="112268"/>
                  </a:lnTo>
                  <a:lnTo>
                    <a:pt x="392684" y="55372"/>
                  </a:lnTo>
                  <a:lnTo>
                    <a:pt x="487680" y="553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25" name="Google Shape;225;p11"/>
          <p:cNvSpPr/>
          <p:nvPr/>
        </p:nvSpPr>
        <p:spPr>
          <a:xfrm>
            <a:off x="4363334" y="3230116"/>
            <a:ext cx="570230" cy="173990"/>
          </a:xfrm>
          <a:custGeom>
            <a:avLst/>
            <a:gdLst/>
            <a:ahLst/>
            <a:cxnLst/>
            <a:rect l="l" t="t" r="r" b="b"/>
            <a:pathLst>
              <a:path w="570229" h="173989" extrusionOk="0">
                <a:moveTo>
                  <a:pt x="513715" y="116078"/>
                </a:moveTo>
                <a:lnTo>
                  <a:pt x="426593" y="116078"/>
                </a:lnTo>
                <a:lnTo>
                  <a:pt x="397764" y="116078"/>
                </a:lnTo>
                <a:lnTo>
                  <a:pt x="397383" y="173736"/>
                </a:lnTo>
                <a:lnTo>
                  <a:pt x="513715" y="116078"/>
                </a:lnTo>
                <a:close/>
              </a:path>
              <a:path w="570229" h="173989" extrusionOk="0">
                <a:moveTo>
                  <a:pt x="569976" y="88138"/>
                </a:moveTo>
                <a:lnTo>
                  <a:pt x="398653" y="0"/>
                </a:lnTo>
                <a:lnTo>
                  <a:pt x="398272" y="57912"/>
                </a:lnTo>
                <a:lnTo>
                  <a:pt x="381" y="55118"/>
                </a:lnTo>
                <a:lnTo>
                  <a:pt x="0" y="113030"/>
                </a:lnTo>
                <a:lnTo>
                  <a:pt x="397764" y="115824"/>
                </a:lnTo>
                <a:lnTo>
                  <a:pt x="426593" y="116078"/>
                </a:lnTo>
                <a:lnTo>
                  <a:pt x="514096" y="115824"/>
                </a:lnTo>
                <a:lnTo>
                  <a:pt x="569976" y="881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6" name="Google Shape;226;p11"/>
          <p:cNvSpPr txBox="1"/>
          <p:nvPr/>
        </p:nvSpPr>
        <p:spPr>
          <a:xfrm>
            <a:off x="2546599" y="4430523"/>
            <a:ext cx="1816735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Resulting State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11"/>
          <p:cNvGrpSpPr/>
          <p:nvPr/>
        </p:nvGrpSpPr>
        <p:grpSpPr>
          <a:xfrm>
            <a:off x="1918947" y="4757816"/>
            <a:ext cx="3000772" cy="1798686"/>
            <a:chOff x="3471671" y="4474464"/>
            <a:chExt cx="2578863" cy="1941576"/>
          </a:xfrm>
        </p:grpSpPr>
        <p:sp>
          <p:nvSpPr>
            <p:cNvPr id="228" name="Google Shape;228;p11"/>
            <p:cNvSpPr/>
            <p:nvPr/>
          </p:nvSpPr>
          <p:spPr>
            <a:xfrm>
              <a:off x="5312664" y="5742432"/>
              <a:ext cx="737870" cy="173990"/>
            </a:xfrm>
            <a:custGeom>
              <a:avLst/>
              <a:gdLst/>
              <a:ahLst/>
              <a:cxnLst/>
              <a:rect l="l" t="t" r="r" b="b"/>
              <a:pathLst>
                <a:path w="737870" h="173989" extrusionOk="0">
                  <a:moveTo>
                    <a:pt x="680974" y="115951"/>
                  </a:moveTo>
                  <a:lnTo>
                    <a:pt x="594487" y="115951"/>
                  </a:lnTo>
                  <a:lnTo>
                    <a:pt x="565912" y="115951"/>
                  </a:lnTo>
                  <a:lnTo>
                    <a:pt x="565658" y="173723"/>
                  </a:lnTo>
                  <a:lnTo>
                    <a:pt x="680974" y="115951"/>
                  </a:lnTo>
                  <a:close/>
                </a:path>
                <a:path w="737870" h="173989" extrusionOk="0">
                  <a:moveTo>
                    <a:pt x="737489" y="87642"/>
                  </a:moveTo>
                  <a:lnTo>
                    <a:pt x="566420" y="0"/>
                  </a:lnTo>
                  <a:lnTo>
                    <a:pt x="566166" y="57912"/>
                  </a:lnTo>
                  <a:lnTo>
                    <a:pt x="254" y="55346"/>
                  </a:lnTo>
                  <a:lnTo>
                    <a:pt x="0" y="113258"/>
                  </a:lnTo>
                  <a:lnTo>
                    <a:pt x="565912" y="115824"/>
                  </a:lnTo>
                  <a:lnTo>
                    <a:pt x="594487" y="115951"/>
                  </a:lnTo>
                  <a:lnTo>
                    <a:pt x="681228" y="115824"/>
                  </a:lnTo>
                  <a:lnTo>
                    <a:pt x="737489" y="8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29" name="Google Shape;229;p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1671" y="4474464"/>
              <a:ext cx="1828800" cy="1941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11"/>
          <p:cNvSpPr txBox="1"/>
          <p:nvPr/>
        </p:nvSpPr>
        <p:spPr>
          <a:xfrm>
            <a:off x="5520180" y="5856618"/>
            <a:ext cx="857125" cy="31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Critic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884741" y="5903848"/>
            <a:ext cx="737870" cy="170815"/>
          </a:xfrm>
          <a:custGeom>
            <a:avLst/>
            <a:gdLst/>
            <a:ahLst/>
            <a:cxnLst/>
            <a:rect l="l" t="t" r="r" b="b"/>
            <a:pathLst>
              <a:path w="737870" h="170814" extrusionOk="0">
                <a:moveTo>
                  <a:pt x="681101" y="113919"/>
                </a:moveTo>
                <a:lnTo>
                  <a:pt x="594614" y="113919"/>
                </a:lnTo>
                <a:lnTo>
                  <a:pt x="566039" y="113919"/>
                </a:lnTo>
                <a:lnTo>
                  <a:pt x="565912" y="170688"/>
                </a:lnTo>
                <a:lnTo>
                  <a:pt x="681101" y="113919"/>
                </a:lnTo>
                <a:close/>
              </a:path>
              <a:path w="737870" h="170814" extrusionOk="0">
                <a:moveTo>
                  <a:pt x="737616" y="86106"/>
                </a:moveTo>
                <a:lnTo>
                  <a:pt x="566674" y="0"/>
                </a:lnTo>
                <a:lnTo>
                  <a:pt x="566420" y="56896"/>
                </a:lnTo>
                <a:lnTo>
                  <a:pt x="254" y="54368"/>
                </a:lnTo>
                <a:lnTo>
                  <a:pt x="0" y="111264"/>
                </a:lnTo>
                <a:lnTo>
                  <a:pt x="566039" y="113792"/>
                </a:lnTo>
                <a:lnTo>
                  <a:pt x="594614" y="113919"/>
                </a:lnTo>
                <a:lnTo>
                  <a:pt x="681355" y="113792"/>
                </a:lnTo>
                <a:lnTo>
                  <a:pt x="737616" y="861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11"/>
          <p:cNvSpPr txBox="1"/>
          <p:nvPr/>
        </p:nvSpPr>
        <p:spPr>
          <a:xfrm>
            <a:off x="8171378" y="5856618"/>
            <a:ext cx="511302" cy="31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7547101" y="4430523"/>
            <a:ext cx="1248555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4403" y="3004259"/>
            <a:ext cx="183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Performance</a:t>
            </a:r>
          </a:p>
          <a:p>
            <a:pPr algn="ctr"/>
            <a:r>
              <a:rPr lang="en-US" sz="1800" dirty="0"/>
              <a:t>Element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403" y="223337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Input Percept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19719" y="210456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Output 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383854" y="566375"/>
            <a:ext cx="295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772" y="2245995"/>
            <a:ext cx="2023872" cy="2255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2"/>
          <p:cNvSpPr txBox="1"/>
          <p:nvPr/>
        </p:nvSpPr>
        <p:spPr>
          <a:xfrm>
            <a:off x="1058672" y="1643837"/>
            <a:ext cx="1713557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Input Percept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3584155" y="1732663"/>
            <a:ext cx="2032146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Possible Actions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3584155" y="2383535"/>
            <a:ext cx="1778509" cy="1485899"/>
          </a:xfrm>
          <a:custGeom>
            <a:avLst/>
            <a:gdLst/>
            <a:ahLst/>
            <a:cxnLst/>
            <a:rect l="l" t="t" r="r" b="b"/>
            <a:pathLst>
              <a:path w="1280160" h="1463039" extrusionOk="0">
                <a:moveTo>
                  <a:pt x="0" y="1462658"/>
                </a:moveTo>
                <a:lnTo>
                  <a:pt x="1279905" y="1462658"/>
                </a:lnTo>
                <a:lnTo>
                  <a:pt x="1279905" y="0"/>
                </a:lnTo>
                <a:lnTo>
                  <a:pt x="0" y="0"/>
                </a:lnTo>
                <a:lnTo>
                  <a:pt x="0" y="1462658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2"/>
          <p:cNvSpPr txBox="1"/>
          <p:nvPr/>
        </p:nvSpPr>
        <p:spPr>
          <a:xfrm>
            <a:off x="3606800" y="2428443"/>
            <a:ext cx="1672589" cy="66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Brake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-381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Change Gear to Lower  Change Gear to Higher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047490" y="3068523"/>
            <a:ext cx="797560" cy="66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Accelerate  Steer left  Steer right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5580888" y="3520439"/>
            <a:ext cx="920115" cy="170815"/>
          </a:xfrm>
          <a:custGeom>
            <a:avLst/>
            <a:gdLst/>
            <a:ahLst/>
            <a:cxnLst/>
            <a:rect l="l" t="t" r="r" b="b"/>
            <a:pathLst>
              <a:path w="920114" h="170814" extrusionOk="0">
                <a:moveTo>
                  <a:pt x="863854" y="113919"/>
                </a:moveTo>
                <a:lnTo>
                  <a:pt x="776859" y="113919"/>
                </a:lnTo>
                <a:lnTo>
                  <a:pt x="748411" y="113919"/>
                </a:lnTo>
                <a:lnTo>
                  <a:pt x="748030" y="170688"/>
                </a:lnTo>
                <a:lnTo>
                  <a:pt x="863854" y="113919"/>
                </a:lnTo>
                <a:close/>
              </a:path>
              <a:path w="920114" h="170814" extrusionOk="0">
                <a:moveTo>
                  <a:pt x="920115" y="86360"/>
                </a:moveTo>
                <a:lnTo>
                  <a:pt x="749173" y="0"/>
                </a:lnTo>
                <a:lnTo>
                  <a:pt x="748792" y="56896"/>
                </a:lnTo>
                <a:lnTo>
                  <a:pt x="381" y="52324"/>
                </a:lnTo>
                <a:lnTo>
                  <a:pt x="0" y="109220"/>
                </a:lnTo>
                <a:lnTo>
                  <a:pt x="748411" y="113792"/>
                </a:lnTo>
                <a:lnTo>
                  <a:pt x="776859" y="113919"/>
                </a:lnTo>
                <a:lnTo>
                  <a:pt x="864235" y="113792"/>
                </a:lnTo>
                <a:lnTo>
                  <a:pt x="920115" y="863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7" name="Google Shape;247;p12"/>
          <p:cNvSpPr txBox="1"/>
          <p:nvPr/>
        </p:nvSpPr>
        <p:spPr>
          <a:xfrm>
            <a:off x="6713601" y="3404107"/>
            <a:ext cx="2116454" cy="2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Change Gear to Lower</a:t>
            </a:r>
            <a:endParaRPr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6791768" y="2641802"/>
            <a:ext cx="1757146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Selected Action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5738621" y="3135630"/>
            <a:ext cx="62865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Random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4703" y="3870959"/>
            <a:ext cx="2435352" cy="157276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>
            <a:spLocks noGrp="1"/>
          </p:cNvSpPr>
          <p:nvPr>
            <p:ph type="title"/>
          </p:nvPr>
        </p:nvSpPr>
        <p:spPr>
          <a:xfrm>
            <a:off x="383854" y="566375"/>
            <a:ext cx="295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/>
          </a:p>
        </p:txBody>
      </p:sp>
      <p:sp>
        <p:nvSpPr>
          <p:cNvPr id="251" name="Google Shape;251;p12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28" y="1646676"/>
            <a:ext cx="6721561" cy="402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0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47547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 dirty="0"/>
          </a:p>
        </p:txBody>
      </p:sp>
      <p:sp>
        <p:nvSpPr>
          <p:cNvPr id="307" name="Google Shape;307;p14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0" y="4186971"/>
            <a:ext cx="5268067" cy="24634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42" y="1692687"/>
            <a:ext cx="5537465" cy="213908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3844" y="958164"/>
            <a:ext cx="76425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Learning :  Supervised Vs Unsupervised Vs Reinforcement</a:t>
            </a:r>
          </a:p>
          <a:p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44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247547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Role of Learning</a:t>
            </a:r>
            <a:endParaRPr dirty="0"/>
          </a:p>
        </p:txBody>
      </p:sp>
      <p:sp>
        <p:nvSpPr>
          <p:cNvPr id="307" name="Google Shape;307;p14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4" y="1576803"/>
            <a:ext cx="7900173" cy="45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7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6"/>
          <p:cNvGrpSpPr/>
          <p:nvPr/>
        </p:nvGrpSpPr>
        <p:grpSpPr>
          <a:xfrm>
            <a:off x="2084832" y="6574536"/>
            <a:ext cx="7060438" cy="1524"/>
            <a:chOff x="2084832" y="6574536"/>
            <a:chExt cx="7060438" cy="1524"/>
          </a:xfrm>
        </p:grpSpPr>
        <p:sp>
          <p:nvSpPr>
            <p:cNvPr id="361" name="Google Shape;361;p16"/>
            <p:cNvSpPr/>
            <p:nvPr/>
          </p:nvSpPr>
          <p:spPr>
            <a:xfrm>
              <a:off x="4495800" y="6574536"/>
              <a:ext cx="2462530" cy="0"/>
            </a:xfrm>
            <a:custGeom>
              <a:avLst/>
              <a:gdLst/>
              <a:ahLst/>
              <a:cxnLst/>
              <a:rect l="l" t="t" r="r" b="b"/>
              <a:pathLst>
                <a:path w="2462529" h="120000" extrusionOk="0">
                  <a:moveTo>
                    <a:pt x="0" y="0"/>
                  </a:moveTo>
                  <a:lnTo>
                    <a:pt x="2462403" y="0"/>
                  </a:lnTo>
                </a:path>
              </a:pathLst>
            </a:custGeom>
            <a:noFill/>
            <a:ln w="4875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6911340" y="6576060"/>
              <a:ext cx="2233930" cy="0"/>
            </a:xfrm>
            <a:custGeom>
              <a:avLst/>
              <a:gdLst/>
              <a:ahLst/>
              <a:cxnLst/>
              <a:rect l="l" t="t" r="r" b="b"/>
              <a:pathLst>
                <a:path w="2233929" h="120000" extrusionOk="0">
                  <a:moveTo>
                    <a:pt x="0" y="0"/>
                  </a:moveTo>
                  <a:lnTo>
                    <a:pt x="2233676" y="0"/>
                  </a:lnTo>
                </a:path>
              </a:pathLst>
            </a:custGeom>
            <a:noFill/>
            <a:ln w="45700" cap="flat" cmpd="sng">
              <a:solidFill>
                <a:srgbClr val="E21C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2084832" y="6574536"/>
              <a:ext cx="2578100" cy="0"/>
            </a:xfrm>
            <a:custGeom>
              <a:avLst/>
              <a:gdLst/>
              <a:ahLst/>
              <a:cxnLst/>
              <a:rect l="l" t="t" r="r" b="b"/>
              <a:pathLst>
                <a:path w="2578100" h="120000" extrusionOk="0">
                  <a:moveTo>
                    <a:pt x="0" y="0"/>
                  </a:moveTo>
                  <a:lnTo>
                    <a:pt x="2578100" y="0"/>
                  </a:lnTo>
                </a:path>
              </a:pathLst>
            </a:custGeom>
            <a:noFill/>
            <a:ln w="4875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1511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6"/>
          <p:cNvSpPr/>
          <p:nvPr/>
        </p:nvSpPr>
        <p:spPr>
          <a:xfrm>
            <a:off x="6816852" y="6576059"/>
            <a:ext cx="2328545" cy="0"/>
          </a:xfrm>
          <a:custGeom>
            <a:avLst/>
            <a:gdLst/>
            <a:ahLst/>
            <a:cxnLst/>
            <a:rect l="l" t="t" r="r" b="b"/>
            <a:pathLst>
              <a:path w="2328545" h="120000" extrusionOk="0">
                <a:moveTo>
                  <a:pt x="0" y="0"/>
                </a:moveTo>
                <a:lnTo>
                  <a:pt x="2328291" y="0"/>
                </a:lnTo>
              </a:path>
            </a:pathLst>
          </a:custGeom>
          <a:noFill/>
          <a:ln w="45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6" name="Google Shape;366;p16"/>
          <p:cNvGrpSpPr/>
          <p:nvPr/>
        </p:nvGrpSpPr>
        <p:grpSpPr>
          <a:xfrm>
            <a:off x="1523" y="1318259"/>
            <a:ext cx="7010274" cy="0"/>
            <a:chOff x="1523" y="1318259"/>
            <a:chExt cx="7010274" cy="0"/>
          </a:xfrm>
        </p:grpSpPr>
        <p:sp>
          <p:nvSpPr>
            <p:cNvPr id="367" name="Google Shape;367;p16"/>
            <p:cNvSpPr/>
            <p:nvPr/>
          </p:nvSpPr>
          <p:spPr>
            <a:xfrm>
              <a:off x="2363723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570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523" y="1318259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120000" extrusionOk="0">
                  <a:moveTo>
                    <a:pt x="0" y="0"/>
                  </a:moveTo>
                  <a:lnTo>
                    <a:pt x="2361946" y="0"/>
                  </a:lnTo>
                </a:path>
              </a:pathLst>
            </a:custGeom>
            <a:noFill/>
            <a:ln w="4570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683252" y="1318259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5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0" name="Google Shape;370;p16"/>
          <p:cNvSpPr txBox="1"/>
          <p:nvPr/>
        </p:nvSpPr>
        <p:spPr>
          <a:xfrm>
            <a:off x="672795" y="3650437"/>
            <a:ext cx="4246046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6E2E9F"/>
                </a:solidFill>
                <a:latin typeface="Calibri"/>
                <a:ea typeface="Calibri"/>
                <a:cs typeface="Calibri"/>
                <a:sym typeface="Calibri"/>
              </a:rPr>
              <a:t>Problem Formulation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6"/>
          <p:cNvSpPr txBox="1"/>
          <p:nvPr/>
        </p:nvSpPr>
        <p:spPr>
          <a:xfrm>
            <a:off x="4587366" y="6637121"/>
            <a:ext cx="445262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"/>
          <p:cNvSpPr txBox="1">
            <a:spLocks noGrp="1"/>
          </p:cNvSpPr>
          <p:nvPr>
            <p:ph type="title"/>
          </p:nvPr>
        </p:nvSpPr>
        <p:spPr>
          <a:xfrm>
            <a:off x="383844" y="588975"/>
            <a:ext cx="3730956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</a:t>
            </a:r>
            <a:endParaRPr dirty="0"/>
          </a:p>
        </p:txBody>
      </p:sp>
      <p:sp>
        <p:nvSpPr>
          <p:cNvPr id="377" name="Google Shape;377;p17"/>
          <p:cNvSpPr txBox="1"/>
          <p:nvPr/>
        </p:nvSpPr>
        <p:spPr>
          <a:xfrm>
            <a:off x="383844" y="1496601"/>
            <a:ext cx="8876270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Goal based decision making agents finds sequence of actions that leads to  the desirable state.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8415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Phases of Solution Search by PSA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 txBox="1"/>
          <p:nvPr/>
        </p:nvSpPr>
        <p:spPr>
          <a:xfrm>
            <a:off x="2249322" y="2441825"/>
            <a:ext cx="4557878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Optimizes the Objective (Local |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Global) Limits the Actions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/>
          <p:nvPr/>
        </p:nvSpPr>
        <p:spPr>
          <a:xfrm>
            <a:off x="707136" y="2441448"/>
            <a:ext cx="1329055" cy="737235"/>
          </a:xfrm>
          <a:custGeom>
            <a:avLst/>
            <a:gdLst/>
            <a:ahLst/>
            <a:cxnLst/>
            <a:rect l="l" t="t" r="r" b="b"/>
            <a:pathLst>
              <a:path w="1329055" h="737235" extrusionOk="0">
                <a:moveTo>
                  <a:pt x="1254759" y="0"/>
                </a:moveTo>
                <a:lnTo>
                  <a:pt x="70599" y="126"/>
                </a:lnTo>
                <a:lnTo>
                  <a:pt x="31000" y="13588"/>
                </a:lnTo>
                <a:lnTo>
                  <a:pt x="5511" y="45719"/>
                </a:lnTo>
                <a:lnTo>
                  <a:pt x="0" y="73660"/>
                </a:lnTo>
                <a:lnTo>
                  <a:pt x="76" y="666750"/>
                </a:lnTo>
                <a:lnTo>
                  <a:pt x="13690" y="706247"/>
                </a:lnTo>
                <a:lnTo>
                  <a:pt x="45796" y="731774"/>
                </a:lnTo>
                <a:lnTo>
                  <a:pt x="73825" y="737235"/>
                </a:lnTo>
                <a:lnTo>
                  <a:pt x="1258062" y="737107"/>
                </a:lnTo>
                <a:lnTo>
                  <a:pt x="1297558" y="723518"/>
                </a:lnTo>
                <a:lnTo>
                  <a:pt x="1323086" y="691514"/>
                </a:lnTo>
                <a:lnTo>
                  <a:pt x="1328546" y="663448"/>
                </a:lnTo>
                <a:lnTo>
                  <a:pt x="1328546" y="70485"/>
                </a:lnTo>
                <a:lnTo>
                  <a:pt x="1314958" y="30987"/>
                </a:lnTo>
                <a:lnTo>
                  <a:pt x="1282827" y="5461"/>
                </a:lnTo>
                <a:lnTo>
                  <a:pt x="1254759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0" name="Google Shape;380;p17"/>
          <p:cNvSpPr txBox="1"/>
          <p:nvPr/>
        </p:nvSpPr>
        <p:spPr>
          <a:xfrm>
            <a:off x="795020" y="2465484"/>
            <a:ext cx="1153160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7"/>
          <p:cNvSpPr/>
          <p:nvPr/>
        </p:nvSpPr>
        <p:spPr>
          <a:xfrm>
            <a:off x="1203960" y="3224809"/>
            <a:ext cx="335280" cy="277495"/>
          </a:xfrm>
          <a:custGeom>
            <a:avLst/>
            <a:gdLst/>
            <a:ahLst/>
            <a:cxnLst/>
            <a:rect l="l" t="t" r="r" b="b"/>
            <a:pathLst>
              <a:path w="335280" h="277495" extrusionOk="0">
                <a:moveTo>
                  <a:pt x="334772" y="138658"/>
                </a:moveTo>
                <a:lnTo>
                  <a:pt x="267830" y="138658"/>
                </a:lnTo>
                <a:lnTo>
                  <a:pt x="267830" y="0"/>
                </a:lnTo>
                <a:lnTo>
                  <a:pt x="66929" y="0"/>
                </a:lnTo>
                <a:lnTo>
                  <a:pt x="66929" y="138658"/>
                </a:lnTo>
                <a:lnTo>
                  <a:pt x="0" y="138658"/>
                </a:lnTo>
                <a:lnTo>
                  <a:pt x="167386" y="277342"/>
                </a:lnTo>
                <a:lnTo>
                  <a:pt x="334772" y="138658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17"/>
          <p:cNvSpPr/>
          <p:nvPr/>
        </p:nvSpPr>
        <p:spPr>
          <a:xfrm>
            <a:off x="707136" y="3547871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59" y="0"/>
                </a:moveTo>
                <a:lnTo>
                  <a:pt x="70484" y="126"/>
                </a:lnTo>
                <a:lnTo>
                  <a:pt x="30949" y="13715"/>
                </a:lnTo>
                <a:lnTo>
                  <a:pt x="5499" y="45847"/>
                </a:lnTo>
                <a:lnTo>
                  <a:pt x="0" y="73786"/>
                </a:lnTo>
                <a:lnTo>
                  <a:pt x="63" y="666876"/>
                </a:lnTo>
                <a:lnTo>
                  <a:pt x="13690" y="706373"/>
                </a:lnTo>
                <a:lnTo>
                  <a:pt x="45796" y="731901"/>
                </a:lnTo>
                <a:lnTo>
                  <a:pt x="73825" y="737361"/>
                </a:lnTo>
                <a:lnTo>
                  <a:pt x="1258062" y="737234"/>
                </a:lnTo>
                <a:lnTo>
                  <a:pt x="1297558" y="723645"/>
                </a:lnTo>
                <a:lnTo>
                  <a:pt x="1323086" y="691641"/>
                </a:lnTo>
                <a:lnTo>
                  <a:pt x="1328546" y="663701"/>
                </a:lnTo>
                <a:lnTo>
                  <a:pt x="1328546" y="70484"/>
                </a:lnTo>
                <a:lnTo>
                  <a:pt x="1314831" y="30987"/>
                </a:lnTo>
                <a:lnTo>
                  <a:pt x="1282827" y="5461"/>
                </a:lnTo>
                <a:lnTo>
                  <a:pt x="1254759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17"/>
          <p:cNvSpPr/>
          <p:nvPr/>
        </p:nvSpPr>
        <p:spPr>
          <a:xfrm>
            <a:off x="1203960" y="4331220"/>
            <a:ext cx="335280" cy="277495"/>
          </a:xfrm>
          <a:custGeom>
            <a:avLst/>
            <a:gdLst/>
            <a:ahLst/>
            <a:cxnLst/>
            <a:rect l="l" t="t" r="r" b="b"/>
            <a:pathLst>
              <a:path w="335280" h="277495" extrusionOk="0">
                <a:moveTo>
                  <a:pt x="334772" y="138671"/>
                </a:moveTo>
                <a:lnTo>
                  <a:pt x="267830" y="138671"/>
                </a:lnTo>
                <a:lnTo>
                  <a:pt x="267830" y="0"/>
                </a:lnTo>
                <a:lnTo>
                  <a:pt x="66929" y="0"/>
                </a:lnTo>
                <a:lnTo>
                  <a:pt x="66929" y="138671"/>
                </a:lnTo>
                <a:lnTo>
                  <a:pt x="0" y="138671"/>
                </a:lnTo>
                <a:lnTo>
                  <a:pt x="167386" y="277355"/>
                </a:lnTo>
                <a:lnTo>
                  <a:pt x="334772" y="138671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17"/>
          <p:cNvSpPr/>
          <p:nvPr/>
        </p:nvSpPr>
        <p:spPr>
          <a:xfrm>
            <a:off x="707136" y="4654296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59" y="0"/>
                </a:moveTo>
                <a:lnTo>
                  <a:pt x="70573" y="126"/>
                </a:lnTo>
                <a:lnTo>
                  <a:pt x="30987" y="13715"/>
                </a:lnTo>
                <a:lnTo>
                  <a:pt x="5511" y="45719"/>
                </a:lnTo>
                <a:lnTo>
                  <a:pt x="0" y="73659"/>
                </a:lnTo>
                <a:lnTo>
                  <a:pt x="76" y="666876"/>
                </a:lnTo>
                <a:lnTo>
                  <a:pt x="13728" y="706373"/>
                </a:lnTo>
                <a:lnTo>
                  <a:pt x="45821" y="731900"/>
                </a:lnTo>
                <a:lnTo>
                  <a:pt x="73825" y="737361"/>
                </a:lnTo>
                <a:lnTo>
                  <a:pt x="1258062" y="737234"/>
                </a:lnTo>
                <a:lnTo>
                  <a:pt x="1297686" y="723645"/>
                </a:lnTo>
                <a:lnTo>
                  <a:pt x="1323086" y="691514"/>
                </a:lnTo>
                <a:lnTo>
                  <a:pt x="1328546" y="663574"/>
                </a:lnTo>
                <a:lnTo>
                  <a:pt x="1328546" y="70484"/>
                </a:lnTo>
                <a:lnTo>
                  <a:pt x="1314958" y="30987"/>
                </a:lnTo>
                <a:lnTo>
                  <a:pt x="1282827" y="5460"/>
                </a:lnTo>
                <a:lnTo>
                  <a:pt x="1254759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5" name="Google Shape;385;p17"/>
          <p:cNvSpPr/>
          <p:nvPr/>
        </p:nvSpPr>
        <p:spPr>
          <a:xfrm>
            <a:off x="1203960" y="5437644"/>
            <a:ext cx="335280" cy="280670"/>
          </a:xfrm>
          <a:custGeom>
            <a:avLst/>
            <a:gdLst/>
            <a:ahLst/>
            <a:cxnLst/>
            <a:rect l="l" t="t" r="r" b="b"/>
            <a:pathLst>
              <a:path w="335280" h="280670" extrusionOk="0">
                <a:moveTo>
                  <a:pt x="334772" y="140195"/>
                </a:moveTo>
                <a:lnTo>
                  <a:pt x="267830" y="140195"/>
                </a:lnTo>
                <a:lnTo>
                  <a:pt x="267830" y="0"/>
                </a:lnTo>
                <a:lnTo>
                  <a:pt x="66929" y="0"/>
                </a:lnTo>
                <a:lnTo>
                  <a:pt x="66929" y="140195"/>
                </a:lnTo>
                <a:lnTo>
                  <a:pt x="0" y="140195"/>
                </a:lnTo>
                <a:lnTo>
                  <a:pt x="167386" y="280352"/>
                </a:lnTo>
                <a:lnTo>
                  <a:pt x="334772" y="140195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17"/>
          <p:cNvSpPr/>
          <p:nvPr/>
        </p:nvSpPr>
        <p:spPr>
          <a:xfrm>
            <a:off x="707136" y="5763767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59" y="0"/>
                </a:moveTo>
                <a:lnTo>
                  <a:pt x="70561" y="63"/>
                </a:lnTo>
                <a:lnTo>
                  <a:pt x="30987" y="13677"/>
                </a:lnTo>
                <a:lnTo>
                  <a:pt x="5499" y="45732"/>
                </a:lnTo>
                <a:lnTo>
                  <a:pt x="0" y="73723"/>
                </a:lnTo>
                <a:lnTo>
                  <a:pt x="76" y="666826"/>
                </a:lnTo>
                <a:lnTo>
                  <a:pt x="13703" y="706361"/>
                </a:lnTo>
                <a:lnTo>
                  <a:pt x="45808" y="731799"/>
                </a:lnTo>
                <a:lnTo>
                  <a:pt x="73825" y="737298"/>
                </a:lnTo>
                <a:lnTo>
                  <a:pt x="1258062" y="737234"/>
                </a:lnTo>
                <a:lnTo>
                  <a:pt x="1297558" y="723620"/>
                </a:lnTo>
                <a:lnTo>
                  <a:pt x="1323086" y="691553"/>
                </a:lnTo>
                <a:lnTo>
                  <a:pt x="1328546" y="663562"/>
                </a:lnTo>
                <a:lnTo>
                  <a:pt x="1328546" y="70497"/>
                </a:lnTo>
                <a:lnTo>
                  <a:pt x="1314958" y="30949"/>
                </a:lnTo>
                <a:lnTo>
                  <a:pt x="1282827" y="5499"/>
                </a:lnTo>
                <a:lnTo>
                  <a:pt x="1254759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7" name="Google Shape;387;p17"/>
          <p:cNvSpPr txBox="1"/>
          <p:nvPr/>
        </p:nvSpPr>
        <p:spPr>
          <a:xfrm>
            <a:off x="764967" y="3693945"/>
            <a:ext cx="1241171" cy="280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68605" marR="260984" lvl="0" indent="0" algn="ctr" rtl="0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 Phase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3352800"/>
            <a:ext cx="4862100" cy="29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7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54876" y="819070"/>
            <a:ext cx="5944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Artificial and Computational Intelligence</a:t>
            </a:r>
            <a:endParaRPr sz="2400" b="1" dirty="0">
              <a:solidFill>
                <a:schemeClr val="tx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876" y="2483529"/>
            <a:ext cx="8699938" cy="4733817"/>
          </a:xfrm>
          <a:prstGeom prst="rect">
            <a:avLst/>
          </a:prstGeom>
        </p:spPr>
        <p:txBody>
          <a:bodyPr vert="horz" wrap="square" lIns="0" tIns="24595" rIns="0" bIns="0" rtlCol="0">
            <a:spAutoFit/>
          </a:bodyPr>
          <a:lstStyle/>
          <a:p>
            <a:pPr marL="306030" marR="29324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Few content for these slides may have been obtained from prescribed books and various other  source on the Internet</a:t>
            </a:r>
          </a:p>
          <a:p>
            <a:pPr marL="306030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 hereby acknowledge all the contributors for their material and inputs and gratefully acknowledge people others who made their course materials freely available online.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6030" indent="-285750" algn="just">
              <a:spcBef>
                <a:spcPts val="600"/>
              </a:spcBef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.I have provided source information wherever necessary</a:t>
            </a:r>
          </a:p>
          <a:p>
            <a:pPr marL="296506" indent="-285750" algn="just">
              <a:spcBef>
                <a:spcPts val="600"/>
              </a:spcBef>
              <a:buClr>
                <a:prstClr val="black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a full fledged reading materials. Students are requested to refer to the textbook w.r.t detailed content of the presentation deck that is expected to be shared over e-learning portal -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taxilla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6506" indent="-285750" algn="just">
              <a:spcBef>
                <a:spcPts val="600"/>
              </a:spcBef>
              <a:buClr>
                <a:prstClr val="black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 </a:t>
            </a:r>
            <a:r>
              <a:rPr lang="en-US" sz="1600" spc="-10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have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added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 </a:t>
            </a:r>
            <a:r>
              <a:rPr lang="en-US" sz="1600" spc="-5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modified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content to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suit 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5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requirements</a:t>
            </a:r>
            <a:r>
              <a:rPr lang="en-US" sz="1600" spc="-1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1600" spc="-2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of the</a:t>
            </a:r>
            <a:r>
              <a:rPr lang="en-US" sz="1600" spc="-8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class dynamics &amp; live session’s lecture delivery flow for presentation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377468" indent="-285750" algn="just">
              <a:spcBef>
                <a:spcPts val="600"/>
              </a:spcBef>
              <a:buClr>
                <a:prstClr val="black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Source / Preparation / Review:</a:t>
            </a: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BITS </a:t>
            </a:r>
            <a:r>
              <a:rPr lang="en-US" sz="1600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Pilani</a:t>
            </a: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WILP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Prof.Raja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vadhana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Prof.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Indumathi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Prof.Sangeetha</a:t>
            </a: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BITS </a:t>
            </a:r>
            <a:r>
              <a:rPr lang="en-US" sz="1600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Oncampus</a:t>
            </a:r>
            <a:r>
              <a:rPr lang="en-US" sz="16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External :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Mr.Santosh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GSK </a:t>
            </a:r>
          </a:p>
          <a:p>
            <a:pPr marL="285750" indent="-285750">
              <a:spcBef>
                <a:spcPts val="600"/>
              </a:spcBef>
              <a:buClr>
                <a:prstClr val="black"/>
              </a:buClr>
              <a:buSzPts val="11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7468" indent="-285750" algn="just">
              <a:spcBef>
                <a:spcPts val="600"/>
              </a:spcBef>
              <a:buClr>
                <a:prstClr val="black"/>
              </a:buClr>
              <a:buSzPts val="18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5278" y="1396330"/>
            <a:ext cx="3804253" cy="284641"/>
          </a:xfrm>
          <a:prstGeom prst="rect">
            <a:avLst/>
          </a:prstGeom>
        </p:spPr>
        <p:txBody>
          <a:bodyPr vert="horz" wrap="square" lIns="0" tIns="7568" rIns="0" bIns="0" rtlCol="0">
            <a:spAutoFit/>
          </a:bodyPr>
          <a:lstStyle/>
          <a:p>
            <a:pPr marL="6306" algn="ctr" fontAlgn="base">
              <a:spcBef>
                <a:spcPts val="59"/>
              </a:spcBef>
              <a:spcAft>
                <a:spcPct val="0"/>
              </a:spcAft>
              <a:defRPr/>
            </a:pPr>
            <a:r>
              <a:rPr sz="1800" b="1" spc="-8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r>
              <a:rPr sz="1800" b="1" spc="-3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and</a:t>
            </a:r>
            <a:r>
              <a:rPr sz="1800" b="1" spc="-35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sz="1800" b="1" spc="-12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Acknowledgement</a:t>
            </a:r>
            <a:endParaRPr sz="1800" b="1" dirty="0">
              <a:solidFill>
                <a:schemeClr val="tx1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010" y="1680970"/>
            <a:ext cx="812314" cy="65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94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2086355" y="6571488"/>
            <a:ext cx="7058025" cy="6096"/>
            <a:chOff x="2086355" y="6571488"/>
            <a:chExt cx="7058025" cy="6096"/>
          </a:xfrm>
        </p:grpSpPr>
        <p:sp>
          <p:nvSpPr>
            <p:cNvPr id="395" name="Google Shape;395;p18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120000" extrusionOk="0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noFill/>
            <a:ln w="5180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 h="120000" extrusionOk="0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noFill/>
            <a:ln w="48750" cap="flat" cmpd="sng">
              <a:solidFill>
                <a:srgbClr val="E21C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120000" extrusionOk="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noFill/>
            <a:ln w="5180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495800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noFill/>
            <a:ln w="4875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2133599" y="65775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120000" extrusionOk="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noFill/>
            <a:ln w="4875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6815327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8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0" y="1295400"/>
            <a:ext cx="7010908" cy="48895"/>
            <a:chOff x="0" y="1295400"/>
            <a:chExt cx="7010908" cy="48895"/>
          </a:xfrm>
        </p:grpSpPr>
        <p:sp>
          <p:nvSpPr>
            <p:cNvPr id="402" name="Google Shape;402;p18"/>
            <p:cNvSpPr/>
            <p:nvPr/>
          </p:nvSpPr>
          <p:spPr>
            <a:xfrm>
              <a:off x="2362200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417" y="48768"/>
                  </a:lnTo>
                  <a:lnTo>
                    <a:pt x="2328417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0" y="1295400"/>
              <a:ext cx="2362200" cy="48895"/>
            </a:xfrm>
            <a:custGeom>
              <a:avLst/>
              <a:gdLst/>
              <a:ahLst/>
              <a:cxnLst/>
              <a:rect l="l" t="t" r="r" b="b"/>
              <a:pathLst>
                <a:path w="2362200" h="48894" extrusionOk="0">
                  <a:moveTo>
                    <a:pt x="0" y="48768"/>
                  </a:moveTo>
                  <a:lnTo>
                    <a:pt x="2362200" y="48768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BAE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681728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291" y="48768"/>
                  </a:lnTo>
                  <a:lnTo>
                    <a:pt x="2328291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08" name="Google Shape;4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18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410" name="Google Shape;410;p18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6" name="Google Shape;416;p18"/>
          <p:cNvSpPr txBox="1">
            <a:spLocks noGrp="1"/>
          </p:cNvSpPr>
          <p:nvPr>
            <p:ph type="title"/>
          </p:nvPr>
        </p:nvSpPr>
        <p:spPr>
          <a:xfrm>
            <a:off x="292099" y="544779"/>
            <a:ext cx="3626757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</a:t>
            </a:r>
            <a:endParaRPr dirty="0"/>
          </a:p>
        </p:txBody>
      </p:sp>
      <p:sp>
        <p:nvSpPr>
          <p:cNvPr id="417" name="Google Shape;417;p18"/>
          <p:cNvSpPr txBox="1"/>
          <p:nvPr/>
        </p:nvSpPr>
        <p:spPr>
          <a:xfrm>
            <a:off x="2213229" y="2914903"/>
            <a:ext cx="4745862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State Space Creations [in the path of Goal]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Lists the Actions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8"/>
          <p:cNvSpPr/>
          <p:nvPr/>
        </p:nvSpPr>
        <p:spPr>
          <a:xfrm>
            <a:off x="576072" y="1755648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69" extrusionOk="0">
                <a:moveTo>
                  <a:pt x="1255141" y="0"/>
                </a:moveTo>
                <a:lnTo>
                  <a:pt x="73761" y="0"/>
                </a:lnTo>
                <a:lnTo>
                  <a:pt x="45048" y="5796"/>
                </a:lnTo>
                <a:lnTo>
                  <a:pt x="21602" y="21605"/>
                </a:lnTo>
                <a:lnTo>
                  <a:pt x="5795" y="45059"/>
                </a:lnTo>
                <a:lnTo>
                  <a:pt x="0" y="73787"/>
                </a:lnTo>
                <a:lnTo>
                  <a:pt x="0" y="663828"/>
                </a:lnTo>
                <a:lnTo>
                  <a:pt x="5795" y="692556"/>
                </a:lnTo>
                <a:lnTo>
                  <a:pt x="21602" y="716010"/>
                </a:lnTo>
                <a:lnTo>
                  <a:pt x="45048" y="731819"/>
                </a:lnTo>
                <a:lnTo>
                  <a:pt x="73761" y="737615"/>
                </a:lnTo>
                <a:lnTo>
                  <a:pt x="1255141" y="737615"/>
                </a:lnTo>
                <a:lnTo>
                  <a:pt x="1283868" y="731819"/>
                </a:lnTo>
                <a:lnTo>
                  <a:pt x="1307322" y="716010"/>
                </a:lnTo>
                <a:lnTo>
                  <a:pt x="1323131" y="692556"/>
                </a:lnTo>
                <a:lnTo>
                  <a:pt x="1328928" y="663828"/>
                </a:lnTo>
                <a:lnTo>
                  <a:pt x="1328928" y="73787"/>
                </a:lnTo>
                <a:lnTo>
                  <a:pt x="1323131" y="45059"/>
                </a:lnTo>
                <a:lnTo>
                  <a:pt x="1307322" y="21605"/>
                </a:lnTo>
                <a:lnTo>
                  <a:pt x="1283868" y="5796"/>
                </a:lnTo>
                <a:lnTo>
                  <a:pt x="1255141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9" name="Google Shape;419;p18"/>
          <p:cNvSpPr txBox="1"/>
          <p:nvPr/>
        </p:nvSpPr>
        <p:spPr>
          <a:xfrm>
            <a:off x="662735" y="1542669"/>
            <a:ext cx="4852693" cy="94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5627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Phases of Solution Search by PSA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3540759" lvl="0" indent="350520" algn="l" rtl="0">
              <a:lnSpc>
                <a:spcPct val="1105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  Formulation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8"/>
          <p:cNvSpPr/>
          <p:nvPr/>
        </p:nvSpPr>
        <p:spPr>
          <a:xfrm>
            <a:off x="1072896" y="2538983"/>
            <a:ext cx="332740" cy="277495"/>
          </a:xfrm>
          <a:custGeom>
            <a:avLst/>
            <a:gdLst/>
            <a:ahLst/>
            <a:cxnLst/>
            <a:rect l="l" t="t" r="r" b="b"/>
            <a:pathLst>
              <a:path w="332740" h="277494" extrusionOk="0">
                <a:moveTo>
                  <a:pt x="265810" y="0"/>
                </a:moveTo>
                <a:lnTo>
                  <a:pt x="66446" y="0"/>
                </a:lnTo>
                <a:lnTo>
                  <a:pt x="66446" y="138683"/>
                </a:lnTo>
                <a:lnTo>
                  <a:pt x="0" y="138683"/>
                </a:lnTo>
                <a:lnTo>
                  <a:pt x="166115" y="277367"/>
                </a:lnTo>
                <a:lnTo>
                  <a:pt x="332231" y="138683"/>
                </a:lnTo>
                <a:lnTo>
                  <a:pt x="265810" y="138683"/>
                </a:lnTo>
                <a:lnTo>
                  <a:pt x="265810" y="0"/>
                </a:lnTo>
                <a:close/>
              </a:path>
            </a:pathLst>
          </a:custGeom>
          <a:solidFill>
            <a:srgbClr val="B1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1" name="Google Shape;421;p18"/>
          <p:cNvSpPr/>
          <p:nvPr/>
        </p:nvSpPr>
        <p:spPr>
          <a:xfrm>
            <a:off x="576072" y="2862072"/>
            <a:ext cx="1329055" cy="741045"/>
          </a:xfrm>
          <a:custGeom>
            <a:avLst/>
            <a:gdLst/>
            <a:ahLst/>
            <a:cxnLst/>
            <a:rect l="l" t="t" r="r" b="b"/>
            <a:pathLst>
              <a:path w="1329055" h="741045" extrusionOk="0">
                <a:moveTo>
                  <a:pt x="1254886" y="0"/>
                </a:moveTo>
                <a:lnTo>
                  <a:pt x="74066" y="0"/>
                </a:lnTo>
                <a:lnTo>
                  <a:pt x="45236" y="5818"/>
                </a:lnTo>
                <a:lnTo>
                  <a:pt x="21693" y="21685"/>
                </a:lnTo>
                <a:lnTo>
                  <a:pt x="5820" y="45219"/>
                </a:lnTo>
                <a:lnTo>
                  <a:pt x="0" y="74040"/>
                </a:lnTo>
                <a:lnTo>
                  <a:pt x="0" y="666623"/>
                </a:lnTo>
                <a:lnTo>
                  <a:pt x="5820" y="695444"/>
                </a:lnTo>
                <a:lnTo>
                  <a:pt x="21693" y="718978"/>
                </a:lnTo>
                <a:lnTo>
                  <a:pt x="45236" y="734845"/>
                </a:lnTo>
                <a:lnTo>
                  <a:pt x="74066" y="740663"/>
                </a:lnTo>
                <a:lnTo>
                  <a:pt x="1254886" y="740663"/>
                </a:lnTo>
                <a:lnTo>
                  <a:pt x="1283708" y="734845"/>
                </a:lnTo>
                <a:lnTo>
                  <a:pt x="1307242" y="718978"/>
                </a:lnTo>
                <a:lnTo>
                  <a:pt x="1323109" y="695444"/>
                </a:lnTo>
                <a:lnTo>
                  <a:pt x="1328928" y="666623"/>
                </a:lnTo>
                <a:lnTo>
                  <a:pt x="1328928" y="74040"/>
                </a:lnTo>
                <a:lnTo>
                  <a:pt x="1323109" y="45219"/>
                </a:lnTo>
                <a:lnTo>
                  <a:pt x="1307242" y="21685"/>
                </a:lnTo>
                <a:lnTo>
                  <a:pt x="1283708" y="5818"/>
                </a:lnTo>
                <a:lnTo>
                  <a:pt x="1254886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2" name="Google Shape;422;p18"/>
          <p:cNvSpPr txBox="1"/>
          <p:nvPr/>
        </p:nvSpPr>
        <p:spPr>
          <a:xfrm>
            <a:off x="662736" y="2930397"/>
            <a:ext cx="1157605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1072896" y="3648455"/>
            <a:ext cx="332740" cy="277495"/>
          </a:xfrm>
          <a:custGeom>
            <a:avLst/>
            <a:gdLst/>
            <a:ahLst/>
            <a:cxnLst/>
            <a:rect l="l" t="t" r="r" b="b"/>
            <a:pathLst>
              <a:path w="332740" h="277495" extrusionOk="0">
                <a:moveTo>
                  <a:pt x="265810" y="0"/>
                </a:moveTo>
                <a:lnTo>
                  <a:pt x="66446" y="0"/>
                </a:lnTo>
                <a:lnTo>
                  <a:pt x="66446" y="138684"/>
                </a:lnTo>
                <a:lnTo>
                  <a:pt x="0" y="138684"/>
                </a:lnTo>
                <a:lnTo>
                  <a:pt x="166115" y="277368"/>
                </a:lnTo>
                <a:lnTo>
                  <a:pt x="332231" y="138684"/>
                </a:lnTo>
                <a:lnTo>
                  <a:pt x="265810" y="138684"/>
                </a:lnTo>
                <a:lnTo>
                  <a:pt x="265810" y="0"/>
                </a:lnTo>
                <a:close/>
              </a:path>
            </a:pathLst>
          </a:custGeom>
          <a:solidFill>
            <a:srgbClr val="B1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4" name="Google Shape;424;p18"/>
          <p:cNvSpPr/>
          <p:nvPr/>
        </p:nvSpPr>
        <p:spPr>
          <a:xfrm>
            <a:off x="576072" y="3971544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5141" y="0"/>
                </a:moveTo>
                <a:lnTo>
                  <a:pt x="73761" y="0"/>
                </a:lnTo>
                <a:lnTo>
                  <a:pt x="45048" y="5796"/>
                </a:lnTo>
                <a:lnTo>
                  <a:pt x="21602" y="21605"/>
                </a:lnTo>
                <a:lnTo>
                  <a:pt x="5795" y="45059"/>
                </a:lnTo>
                <a:lnTo>
                  <a:pt x="0" y="73786"/>
                </a:lnTo>
                <a:lnTo>
                  <a:pt x="0" y="663828"/>
                </a:lnTo>
                <a:lnTo>
                  <a:pt x="5795" y="692556"/>
                </a:lnTo>
                <a:lnTo>
                  <a:pt x="21602" y="716010"/>
                </a:lnTo>
                <a:lnTo>
                  <a:pt x="45048" y="731819"/>
                </a:lnTo>
                <a:lnTo>
                  <a:pt x="73761" y="737615"/>
                </a:lnTo>
                <a:lnTo>
                  <a:pt x="1255141" y="737615"/>
                </a:lnTo>
                <a:lnTo>
                  <a:pt x="1283868" y="731819"/>
                </a:lnTo>
                <a:lnTo>
                  <a:pt x="1307322" y="716010"/>
                </a:lnTo>
                <a:lnTo>
                  <a:pt x="1323131" y="692556"/>
                </a:lnTo>
                <a:lnTo>
                  <a:pt x="1328928" y="663828"/>
                </a:lnTo>
                <a:lnTo>
                  <a:pt x="1328928" y="73786"/>
                </a:lnTo>
                <a:lnTo>
                  <a:pt x="1323131" y="45059"/>
                </a:lnTo>
                <a:lnTo>
                  <a:pt x="1307322" y="21605"/>
                </a:lnTo>
                <a:lnTo>
                  <a:pt x="1283868" y="5796"/>
                </a:lnTo>
                <a:lnTo>
                  <a:pt x="1255141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5" name="Google Shape;425;p18"/>
          <p:cNvSpPr txBox="1"/>
          <p:nvPr/>
        </p:nvSpPr>
        <p:spPr>
          <a:xfrm>
            <a:off x="918768" y="4037787"/>
            <a:ext cx="645795" cy="5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1072896" y="4754879"/>
            <a:ext cx="332740" cy="277495"/>
          </a:xfrm>
          <a:custGeom>
            <a:avLst/>
            <a:gdLst/>
            <a:ahLst/>
            <a:cxnLst/>
            <a:rect l="l" t="t" r="r" b="b"/>
            <a:pathLst>
              <a:path w="332740" h="277495" extrusionOk="0">
                <a:moveTo>
                  <a:pt x="265810" y="0"/>
                </a:moveTo>
                <a:lnTo>
                  <a:pt x="66446" y="0"/>
                </a:lnTo>
                <a:lnTo>
                  <a:pt x="66446" y="138684"/>
                </a:lnTo>
                <a:lnTo>
                  <a:pt x="0" y="138684"/>
                </a:lnTo>
                <a:lnTo>
                  <a:pt x="166115" y="277368"/>
                </a:lnTo>
                <a:lnTo>
                  <a:pt x="332231" y="138684"/>
                </a:lnTo>
                <a:lnTo>
                  <a:pt x="265810" y="138684"/>
                </a:lnTo>
                <a:lnTo>
                  <a:pt x="265810" y="0"/>
                </a:lnTo>
                <a:close/>
              </a:path>
            </a:pathLst>
          </a:custGeom>
          <a:solidFill>
            <a:srgbClr val="B1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7" name="Google Shape;427;p18"/>
          <p:cNvSpPr/>
          <p:nvPr/>
        </p:nvSpPr>
        <p:spPr>
          <a:xfrm>
            <a:off x="576072" y="5077967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5141" y="0"/>
                </a:moveTo>
                <a:lnTo>
                  <a:pt x="73761" y="0"/>
                </a:lnTo>
                <a:lnTo>
                  <a:pt x="45048" y="5796"/>
                </a:lnTo>
                <a:lnTo>
                  <a:pt x="21602" y="21605"/>
                </a:lnTo>
                <a:lnTo>
                  <a:pt x="5795" y="45059"/>
                </a:lnTo>
                <a:lnTo>
                  <a:pt x="0" y="73786"/>
                </a:lnTo>
                <a:lnTo>
                  <a:pt x="0" y="663854"/>
                </a:lnTo>
                <a:lnTo>
                  <a:pt x="5795" y="692567"/>
                </a:lnTo>
                <a:lnTo>
                  <a:pt x="21602" y="716013"/>
                </a:lnTo>
                <a:lnTo>
                  <a:pt x="45048" y="731820"/>
                </a:lnTo>
                <a:lnTo>
                  <a:pt x="73761" y="737615"/>
                </a:lnTo>
                <a:lnTo>
                  <a:pt x="1255141" y="737615"/>
                </a:lnTo>
                <a:lnTo>
                  <a:pt x="1283868" y="731820"/>
                </a:lnTo>
                <a:lnTo>
                  <a:pt x="1307322" y="716013"/>
                </a:lnTo>
                <a:lnTo>
                  <a:pt x="1323131" y="692567"/>
                </a:lnTo>
                <a:lnTo>
                  <a:pt x="1328928" y="663854"/>
                </a:lnTo>
                <a:lnTo>
                  <a:pt x="1328928" y="73786"/>
                </a:lnTo>
                <a:lnTo>
                  <a:pt x="1323131" y="45059"/>
                </a:lnTo>
                <a:lnTo>
                  <a:pt x="1307322" y="21605"/>
                </a:lnTo>
                <a:lnTo>
                  <a:pt x="1283868" y="5796"/>
                </a:lnTo>
                <a:lnTo>
                  <a:pt x="1255141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28" name="Google Shape;42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7952" y="3523488"/>
            <a:ext cx="4862100" cy="293051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8"/>
          <p:cNvSpPr txBox="1"/>
          <p:nvPr/>
        </p:nvSpPr>
        <p:spPr>
          <a:xfrm>
            <a:off x="779170" y="5243067"/>
            <a:ext cx="928369" cy="50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6985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 txBox="1">
            <a:spLocks noGrp="1"/>
          </p:cNvSpPr>
          <p:nvPr>
            <p:ph type="title"/>
          </p:nvPr>
        </p:nvSpPr>
        <p:spPr>
          <a:xfrm>
            <a:off x="383844" y="588975"/>
            <a:ext cx="3433413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</a:t>
            </a:r>
            <a:endParaRPr dirty="0"/>
          </a:p>
        </p:txBody>
      </p:sp>
      <p:sp>
        <p:nvSpPr>
          <p:cNvPr id="436" name="Google Shape;436;p19"/>
          <p:cNvSpPr txBox="1"/>
          <p:nvPr/>
        </p:nvSpPr>
        <p:spPr>
          <a:xfrm>
            <a:off x="2213228" y="1574672"/>
            <a:ext cx="3360257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Phases of Solution Search by PSA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5218584" y="1896071"/>
            <a:ext cx="364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Assumptions – Environment 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9444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Observable Discrete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Deterministic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9"/>
          <p:cNvSpPr/>
          <p:nvPr/>
        </p:nvSpPr>
        <p:spPr>
          <a:xfrm>
            <a:off x="576072" y="1755648"/>
            <a:ext cx="1329055" cy="737235"/>
          </a:xfrm>
          <a:custGeom>
            <a:avLst/>
            <a:gdLst/>
            <a:ahLst/>
            <a:cxnLst/>
            <a:rect l="l" t="t" r="r" b="b"/>
            <a:pathLst>
              <a:path w="1329055" h="737235" extrusionOk="0">
                <a:moveTo>
                  <a:pt x="1254760" y="0"/>
                </a:moveTo>
                <a:lnTo>
                  <a:pt x="70599" y="126"/>
                </a:lnTo>
                <a:lnTo>
                  <a:pt x="31000" y="13588"/>
                </a:lnTo>
                <a:lnTo>
                  <a:pt x="5511" y="45719"/>
                </a:lnTo>
                <a:lnTo>
                  <a:pt x="0" y="73660"/>
                </a:lnTo>
                <a:lnTo>
                  <a:pt x="63" y="666750"/>
                </a:lnTo>
                <a:lnTo>
                  <a:pt x="13677" y="706247"/>
                </a:lnTo>
                <a:lnTo>
                  <a:pt x="45770" y="731774"/>
                </a:lnTo>
                <a:lnTo>
                  <a:pt x="73799" y="737235"/>
                </a:lnTo>
                <a:lnTo>
                  <a:pt x="1258061" y="737107"/>
                </a:lnTo>
                <a:lnTo>
                  <a:pt x="1297686" y="723518"/>
                </a:lnTo>
                <a:lnTo>
                  <a:pt x="1323086" y="691514"/>
                </a:lnTo>
                <a:lnTo>
                  <a:pt x="1328673" y="663448"/>
                </a:lnTo>
                <a:lnTo>
                  <a:pt x="1328547" y="70357"/>
                </a:lnTo>
                <a:lnTo>
                  <a:pt x="1314958" y="30861"/>
                </a:lnTo>
                <a:lnTo>
                  <a:pt x="1282827" y="5461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9" name="Google Shape;439;p19"/>
          <p:cNvSpPr txBox="1"/>
          <p:nvPr/>
        </p:nvSpPr>
        <p:spPr>
          <a:xfrm>
            <a:off x="659993" y="1835911"/>
            <a:ext cx="1160780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9"/>
          <p:cNvSpPr/>
          <p:nvPr/>
        </p:nvSpPr>
        <p:spPr>
          <a:xfrm>
            <a:off x="1075944" y="2538971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4" extrusionOk="0">
                <a:moveTo>
                  <a:pt x="328676" y="138696"/>
                </a:moveTo>
                <a:lnTo>
                  <a:pt x="262890" y="138696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96"/>
                </a:lnTo>
                <a:lnTo>
                  <a:pt x="0" y="138696"/>
                </a:lnTo>
                <a:lnTo>
                  <a:pt x="164312" y="277253"/>
                </a:lnTo>
                <a:lnTo>
                  <a:pt x="328676" y="138696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1" name="Google Shape;441;p19"/>
          <p:cNvSpPr/>
          <p:nvPr/>
        </p:nvSpPr>
        <p:spPr>
          <a:xfrm>
            <a:off x="576072" y="2865120"/>
            <a:ext cx="1329055" cy="737235"/>
          </a:xfrm>
          <a:custGeom>
            <a:avLst/>
            <a:gdLst/>
            <a:ahLst/>
            <a:cxnLst/>
            <a:rect l="l" t="t" r="r" b="b"/>
            <a:pathLst>
              <a:path w="1329055" h="737235" extrusionOk="0">
                <a:moveTo>
                  <a:pt x="1254760" y="0"/>
                </a:moveTo>
                <a:lnTo>
                  <a:pt x="70573" y="126"/>
                </a:lnTo>
                <a:lnTo>
                  <a:pt x="30987" y="13588"/>
                </a:lnTo>
                <a:lnTo>
                  <a:pt x="5499" y="45719"/>
                </a:lnTo>
                <a:lnTo>
                  <a:pt x="0" y="73659"/>
                </a:lnTo>
                <a:lnTo>
                  <a:pt x="63" y="666750"/>
                </a:lnTo>
                <a:lnTo>
                  <a:pt x="13665" y="706246"/>
                </a:lnTo>
                <a:lnTo>
                  <a:pt x="45770" y="731774"/>
                </a:lnTo>
                <a:lnTo>
                  <a:pt x="73799" y="737234"/>
                </a:lnTo>
                <a:lnTo>
                  <a:pt x="1258061" y="737107"/>
                </a:lnTo>
                <a:lnTo>
                  <a:pt x="1297686" y="723518"/>
                </a:lnTo>
                <a:lnTo>
                  <a:pt x="1323086" y="691514"/>
                </a:lnTo>
                <a:lnTo>
                  <a:pt x="1328673" y="663575"/>
                </a:lnTo>
                <a:lnTo>
                  <a:pt x="1328547" y="70357"/>
                </a:lnTo>
                <a:lnTo>
                  <a:pt x="1314958" y="30860"/>
                </a:lnTo>
                <a:lnTo>
                  <a:pt x="1282827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p19"/>
          <p:cNvSpPr txBox="1"/>
          <p:nvPr/>
        </p:nvSpPr>
        <p:spPr>
          <a:xfrm>
            <a:off x="663041" y="2955163"/>
            <a:ext cx="1153795" cy="5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1075944" y="3648443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5" extrusionOk="0">
                <a:moveTo>
                  <a:pt x="328676" y="138696"/>
                </a:moveTo>
                <a:lnTo>
                  <a:pt x="262890" y="138696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96"/>
                </a:lnTo>
                <a:lnTo>
                  <a:pt x="0" y="138696"/>
                </a:lnTo>
                <a:lnTo>
                  <a:pt x="164312" y="277380"/>
                </a:lnTo>
                <a:lnTo>
                  <a:pt x="328676" y="138696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4" name="Google Shape;444;p19"/>
          <p:cNvSpPr/>
          <p:nvPr/>
        </p:nvSpPr>
        <p:spPr>
          <a:xfrm>
            <a:off x="576072" y="3971544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60" y="0"/>
                </a:moveTo>
                <a:lnTo>
                  <a:pt x="70472" y="126"/>
                </a:lnTo>
                <a:lnTo>
                  <a:pt x="30937" y="13715"/>
                </a:lnTo>
                <a:lnTo>
                  <a:pt x="5499" y="45846"/>
                </a:lnTo>
                <a:lnTo>
                  <a:pt x="0" y="73786"/>
                </a:lnTo>
                <a:lnTo>
                  <a:pt x="63" y="666876"/>
                </a:lnTo>
                <a:lnTo>
                  <a:pt x="13677" y="706373"/>
                </a:lnTo>
                <a:lnTo>
                  <a:pt x="45770" y="731900"/>
                </a:lnTo>
                <a:lnTo>
                  <a:pt x="73799" y="737361"/>
                </a:lnTo>
                <a:lnTo>
                  <a:pt x="1258061" y="737234"/>
                </a:lnTo>
                <a:lnTo>
                  <a:pt x="1297686" y="723645"/>
                </a:lnTo>
                <a:lnTo>
                  <a:pt x="1323086" y="691641"/>
                </a:lnTo>
                <a:lnTo>
                  <a:pt x="1328673" y="663701"/>
                </a:lnTo>
                <a:lnTo>
                  <a:pt x="1328547" y="70357"/>
                </a:lnTo>
                <a:lnTo>
                  <a:pt x="1314830" y="30987"/>
                </a:lnTo>
                <a:lnTo>
                  <a:pt x="1282700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5" name="Google Shape;445;p19"/>
          <p:cNvSpPr/>
          <p:nvPr/>
        </p:nvSpPr>
        <p:spPr>
          <a:xfrm>
            <a:off x="1075944" y="4754892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5" extrusionOk="0">
                <a:moveTo>
                  <a:pt x="328676" y="138671"/>
                </a:moveTo>
                <a:lnTo>
                  <a:pt x="262890" y="138671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71"/>
                </a:lnTo>
                <a:lnTo>
                  <a:pt x="0" y="138671"/>
                </a:lnTo>
                <a:lnTo>
                  <a:pt x="164312" y="277355"/>
                </a:lnTo>
                <a:lnTo>
                  <a:pt x="328676" y="138671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6" name="Google Shape;446;p19"/>
          <p:cNvSpPr/>
          <p:nvPr/>
        </p:nvSpPr>
        <p:spPr>
          <a:xfrm>
            <a:off x="576072" y="5077967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60" y="0"/>
                </a:moveTo>
                <a:lnTo>
                  <a:pt x="70573" y="126"/>
                </a:lnTo>
                <a:lnTo>
                  <a:pt x="30987" y="13588"/>
                </a:lnTo>
                <a:lnTo>
                  <a:pt x="5499" y="45719"/>
                </a:lnTo>
                <a:lnTo>
                  <a:pt x="0" y="73659"/>
                </a:lnTo>
                <a:lnTo>
                  <a:pt x="63" y="666826"/>
                </a:lnTo>
                <a:lnTo>
                  <a:pt x="13677" y="706361"/>
                </a:lnTo>
                <a:lnTo>
                  <a:pt x="45783" y="731812"/>
                </a:lnTo>
                <a:lnTo>
                  <a:pt x="73799" y="737311"/>
                </a:lnTo>
                <a:lnTo>
                  <a:pt x="1258061" y="737234"/>
                </a:lnTo>
                <a:lnTo>
                  <a:pt x="1297686" y="723620"/>
                </a:lnTo>
                <a:lnTo>
                  <a:pt x="1323086" y="691565"/>
                </a:lnTo>
                <a:lnTo>
                  <a:pt x="1328673" y="663587"/>
                </a:lnTo>
                <a:lnTo>
                  <a:pt x="1328547" y="70357"/>
                </a:lnTo>
                <a:lnTo>
                  <a:pt x="1314958" y="30860"/>
                </a:lnTo>
                <a:lnTo>
                  <a:pt x="1282827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7" name="Google Shape;447;p19"/>
          <p:cNvSpPr txBox="1"/>
          <p:nvPr/>
        </p:nvSpPr>
        <p:spPr>
          <a:xfrm>
            <a:off x="922426" y="4051554"/>
            <a:ext cx="645160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8895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952" y="3523488"/>
            <a:ext cx="4862100" cy="293352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9"/>
          <p:cNvSpPr txBox="1"/>
          <p:nvPr/>
        </p:nvSpPr>
        <p:spPr>
          <a:xfrm>
            <a:off x="779170" y="5243067"/>
            <a:ext cx="928369" cy="50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6985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9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0"/>
          <p:cNvSpPr txBox="1">
            <a:spLocks noGrp="1"/>
          </p:cNvSpPr>
          <p:nvPr>
            <p:ph type="title"/>
          </p:nvPr>
        </p:nvSpPr>
        <p:spPr>
          <a:xfrm>
            <a:off x="383844" y="588975"/>
            <a:ext cx="338987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</a:t>
            </a:r>
            <a:endParaRPr dirty="0"/>
          </a:p>
        </p:txBody>
      </p:sp>
      <p:sp>
        <p:nvSpPr>
          <p:cNvPr id="456" name="Google Shape;456;p20"/>
          <p:cNvSpPr/>
          <p:nvPr/>
        </p:nvSpPr>
        <p:spPr>
          <a:xfrm>
            <a:off x="576072" y="1755648"/>
            <a:ext cx="1329055" cy="737235"/>
          </a:xfrm>
          <a:custGeom>
            <a:avLst/>
            <a:gdLst/>
            <a:ahLst/>
            <a:cxnLst/>
            <a:rect l="l" t="t" r="r" b="b"/>
            <a:pathLst>
              <a:path w="1329055" h="737235" extrusionOk="0">
                <a:moveTo>
                  <a:pt x="1254760" y="0"/>
                </a:moveTo>
                <a:lnTo>
                  <a:pt x="70599" y="126"/>
                </a:lnTo>
                <a:lnTo>
                  <a:pt x="31000" y="13588"/>
                </a:lnTo>
                <a:lnTo>
                  <a:pt x="5511" y="45719"/>
                </a:lnTo>
                <a:lnTo>
                  <a:pt x="0" y="73660"/>
                </a:lnTo>
                <a:lnTo>
                  <a:pt x="63" y="666750"/>
                </a:lnTo>
                <a:lnTo>
                  <a:pt x="13677" y="706247"/>
                </a:lnTo>
                <a:lnTo>
                  <a:pt x="45770" y="731774"/>
                </a:lnTo>
                <a:lnTo>
                  <a:pt x="73799" y="737235"/>
                </a:lnTo>
                <a:lnTo>
                  <a:pt x="1258061" y="737107"/>
                </a:lnTo>
                <a:lnTo>
                  <a:pt x="1297686" y="723518"/>
                </a:lnTo>
                <a:lnTo>
                  <a:pt x="1323086" y="691514"/>
                </a:lnTo>
                <a:lnTo>
                  <a:pt x="1328673" y="663448"/>
                </a:lnTo>
                <a:lnTo>
                  <a:pt x="1328547" y="70357"/>
                </a:lnTo>
                <a:lnTo>
                  <a:pt x="1314958" y="30861"/>
                </a:lnTo>
                <a:lnTo>
                  <a:pt x="1282827" y="5461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7" name="Google Shape;457;p20"/>
          <p:cNvSpPr/>
          <p:nvPr/>
        </p:nvSpPr>
        <p:spPr>
          <a:xfrm>
            <a:off x="1075944" y="2538971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4" extrusionOk="0">
                <a:moveTo>
                  <a:pt x="328676" y="138696"/>
                </a:moveTo>
                <a:lnTo>
                  <a:pt x="262890" y="138696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96"/>
                </a:lnTo>
                <a:lnTo>
                  <a:pt x="0" y="138696"/>
                </a:lnTo>
                <a:lnTo>
                  <a:pt x="164312" y="277253"/>
                </a:lnTo>
                <a:lnTo>
                  <a:pt x="328676" y="138696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8" name="Google Shape;458;p20"/>
          <p:cNvSpPr/>
          <p:nvPr/>
        </p:nvSpPr>
        <p:spPr>
          <a:xfrm>
            <a:off x="576072" y="2865120"/>
            <a:ext cx="1329055" cy="737235"/>
          </a:xfrm>
          <a:custGeom>
            <a:avLst/>
            <a:gdLst/>
            <a:ahLst/>
            <a:cxnLst/>
            <a:rect l="l" t="t" r="r" b="b"/>
            <a:pathLst>
              <a:path w="1329055" h="737235" extrusionOk="0">
                <a:moveTo>
                  <a:pt x="1254760" y="0"/>
                </a:moveTo>
                <a:lnTo>
                  <a:pt x="70573" y="126"/>
                </a:lnTo>
                <a:lnTo>
                  <a:pt x="30987" y="13588"/>
                </a:lnTo>
                <a:lnTo>
                  <a:pt x="5499" y="45719"/>
                </a:lnTo>
                <a:lnTo>
                  <a:pt x="0" y="73659"/>
                </a:lnTo>
                <a:lnTo>
                  <a:pt x="63" y="666750"/>
                </a:lnTo>
                <a:lnTo>
                  <a:pt x="13665" y="706246"/>
                </a:lnTo>
                <a:lnTo>
                  <a:pt x="45770" y="731774"/>
                </a:lnTo>
                <a:lnTo>
                  <a:pt x="73799" y="737234"/>
                </a:lnTo>
                <a:lnTo>
                  <a:pt x="1258061" y="737107"/>
                </a:lnTo>
                <a:lnTo>
                  <a:pt x="1297686" y="723518"/>
                </a:lnTo>
                <a:lnTo>
                  <a:pt x="1323086" y="691514"/>
                </a:lnTo>
                <a:lnTo>
                  <a:pt x="1328673" y="663575"/>
                </a:lnTo>
                <a:lnTo>
                  <a:pt x="1328547" y="70357"/>
                </a:lnTo>
                <a:lnTo>
                  <a:pt x="1314958" y="30860"/>
                </a:lnTo>
                <a:lnTo>
                  <a:pt x="1282827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9" name="Google Shape;459;p20"/>
          <p:cNvSpPr txBox="1"/>
          <p:nvPr/>
        </p:nvSpPr>
        <p:spPr>
          <a:xfrm>
            <a:off x="74348" y="1293313"/>
            <a:ext cx="2465705" cy="1080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Phases of Solution Search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674319" y="2926156"/>
            <a:ext cx="1160780" cy="56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2236977" y="4081983"/>
            <a:ext cx="2726909" cy="5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5080" lvl="0" indent="0" algn="l" rtl="0">
              <a:lnSpc>
                <a:spcPct val="9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Examine all sequence  Choose best |  Optimal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0"/>
          <p:cNvSpPr/>
          <p:nvPr/>
        </p:nvSpPr>
        <p:spPr>
          <a:xfrm>
            <a:off x="1075944" y="3648443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5" extrusionOk="0">
                <a:moveTo>
                  <a:pt x="328676" y="138696"/>
                </a:moveTo>
                <a:lnTo>
                  <a:pt x="262890" y="138696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96"/>
                </a:lnTo>
                <a:lnTo>
                  <a:pt x="0" y="138696"/>
                </a:lnTo>
                <a:lnTo>
                  <a:pt x="164312" y="277380"/>
                </a:lnTo>
                <a:lnTo>
                  <a:pt x="328676" y="138696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3" name="Google Shape;463;p20"/>
          <p:cNvSpPr/>
          <p:nvPr/>
        </p:nvSpPr>
        <p:spPr>
          <a:xfrm>
            <a:off x="576072" y="3971544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60" y="0"/>
                </a:moveTo>
                <a:lnTo>
                  <a:pt x="70472" y="126"/>
                </a:lnTo>
                <a:lnTo>
                  <a:pt x="30937" y="13715"/>
                </a:lnTo>
                <a:lnTo>
                  <a:pt x="5499" y="45846"/>
                </a:lnTo>
                <a:lnTo>
                  <a:pt x="0" y="73786"/>
                </a:lnTo>
                <a:lnTo>
                  <a:pt x="63" y="666876"/>
                </a:lnTo>
                <a:lnTo>
                  <a:pt x="13677" y="706373"/>
                </a:lnTo>
                <a:lnTo>
                  <a:pt x="45770" y="731900"/>
                </a:lnTo>
                <a:lnTo>
                  <a:pt x="73799" y="737361"/>
                </a:lnTo>
                <a:lnTo>
                  <a:pt x="1258061" y="737234"/>
                </a:lnTo>
                <a:lnTo>
                  <a:pt x="1297686" y="723645"/>
                </a:lnTo>
                <a:lnTo>
                  <a:pt x="1323086" y="691641"/>
                </a:lnTo>
                <a:lnTo>
                  <a:pt x="1328673" y="663701"/>
                </a:lnTo>
                <a:lnTo>
                  <a:pt x="1328547" y="70357"/>
                </a:lnTo>
                <a:lnTo>
                  <a:pt x="1314830" y="30987"/>
                </a:lnTo>
                <a:lnTo>
                  <a:pt x="1282700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4" name="Google Shape;464;p20"/>
          <p:cNvSpPr txBox="1"/>
          <p:nvPr/>
        </p:nvSpPr>
        <p:spPr>
          <a:xfrm>
            <a:off x="915720" y="4051554"/>
            <a:ext cx="645160" cy="553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8895" marR="0" lvl="0" indent="0" algn="l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1075944" y="4754892"/>
            <a:ext cx="328930" cy="277495"/>
          </a:xfrm>
          <a:custGeom>
            <a:avLst/>
            <a:gdLst/>
            <a:ahLst/>
            <a:cxnLst/>
            <a:rect l="l" t="t" r="r" b="b"/>
            <a:pathLst>
              <a:path w="328930" h="277495" extrusionOk="0">
                <a:moveTo>
                  <a:pt x="328676" y="138671"/>
                </a:moveTo>
                <a:lnTo>
                  <a:pt x="262890" y="138671"/>
                </a:lnTo>
                <a:lnTo>
                  <a:pt x="262890" y="0"/>
                </a:lnTo>
                <a:lnTo>
                  <a:pt x="65722" y="0"/>
                </a:lnTo>
                <a:lnTo>
                  <a:pt x="65722" y="138671"/>
                </a:lnTo>
                <a:lnTo>
                  <a:pt x="0" y="138671"/>
                </a:lnTo>
                <a:lnTo>
                  <a:pt x="164312" y="277355"/>
                </a:lnTo>
                <a:lnTo>
                  <a:pt x="328676" y="138671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p20"/>
          <p:cNvSpPr/>
          <p:nvPr/>
        </p:nvSpPr>
        <p:spPr>
          <a:xfrm>
            <a:off x="576072" y="5077967"/>
            <a:ext cx="1329055" cy="737870"/>
          </a:xfrm>
          <a:custGeom>
            <a:avLst/>
            <a:gdLst/>
            <a:ahLst/>
            <a:cxnLst/>
            <a:rect l="l" t="t" r="r" b="b"/>
            <a:pathLst>
              <a:path w="1329055" h="737870" extrusionOk="0">
                <a:moveTo>
                  <a:pt x="1254760" y="0"/>
                </a:moveTo>
                <a:lnTo>
                  <a:pt x="70573" y="126"/>
                </a:lnTo>
                <a:lnTo>
                  <a:pt x="30987" y="13588"/>
                </a:lnTo>
                <a:lnTo>
                  <a:pt x="5499" y="45719"/>
                </a:lnTo>
                <a:lnTo>
                  <a:pt x="0" y="73659"/>
                </a:lnTo>
                <a:lnTo>
                  <a:pt x="63" y="666826"/>
                </a:lnTo>
                <a:lnTo>
                  <a:pt x="13677" y="706361"/>
                </a:lnTo>
                <a:lnTo>
                  <a:pt x="45783" y="731812"/>
                </a:lnTo>
                <a:lnTo>
                  <a:pt x="73799" y="737311"/>
                </a:lnTo>
                <a:lnTo>
                  <a:pt x="1258061" y="737234"/>
                </a:lnTo>
                <a:lnTo>
                  <a:pt x="1297686" y="723620"/>
                </a:lnTo>
                <a:lnTo>
                  <a:pt x="1323086" y="691565"/>
                </a:lnTo>
                <a:lnTo>
                  <a:pt x="1328673" y="663587"/>
                </a:lnTo>
                <a:lnTo>
                  <a:pt x="1328547" y="70357"/>
                </a:lnTo>
                <a:lnTo>
                  <a:pt x="1314958" y="30860"/>
                </a:lnTo>
                <a:lnTo>
                  <a:pt x="1282827" y="5460"/>
                </a:lnTo>
                <a:lnTo>
                  <a:pt x="125476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67" name="Google Shape;4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7442" y="1444828"/>
            <a:ext cx="4879848" cy="296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0"/>
          <p:cNvSpPr txBox="1"/>
          <p:nvPr/>
        </p:nvSpPr>
        <p:spPr>
          <a:xfrm>
            <a:off x="779170" y="5243067"/>
            <a:ext cx="928369" cy="50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6985" marR="0" lvl="0" indent="0" algn="ctr" rtl="0">
              <a:lnSpc>
                <a:spcPct val="11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Phase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0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 txBox="1">
            <a:spLocks noGrp="1"/>
          </p:cNvSpPr>
          <p:nvPr>
            <p:ph type="title"/>
          </p:nvPr>
        </p:nvSpPr>
        <p:spPr>
          <a:xfrm>
            <a:off x="383844" y="588975"/>
            <a:ext cx="6278213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 – Problem Formulation</a:t>
            </a:r>
            <a:endParaRPr dirty="0"/>
          </a:p>
        </p:txBody>
      </p:sp>
      <p:sp>
        <p:nvSpPr>
          <p:cNvPr id="475" name="Google Shape;475;p21"/>
          <p:cNvSpPr txBox="1"/>
          <p:nvPr/>
        </p:nvSpPr>
        <p:spPr>
          <a:xfrm>
            <a:off x="383844" y="4870195"/>
            <a:ext cx="757745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function that assigns a numeric cost to each path. A path is a series of actions.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Each action is given a cost depending on the problem.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Solution = Path Cost Function + Optimal Solution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1014983" y="2106117"/>
            <a:ext cx="6885305" cy="1008684"/>
            <a:chOff x="1014983" y="2106117"/>
            <a:chExt cx="6885305" cy="1008684"/>
          </a:xfrm>
        </p:grpSpPr>
        <p:sp>
          <p:nvSpPr>
            <p:cNvPr id="477" name="Google Shape;477;p21"/>
            <p:cNvSpPr/>
            <p:nvPr/>
          </p:nvSpPr>
          <p:spPr>
            <a:xfrm>
              <a:off x="1014983" y="2816351"/>
              <a:ext cx="6885305" cy="298450"/>
            </a:xfrm>
            <a:custGeom>
              <a:avLst/>
              <a:gdLst/>
              <a:ahLst/>
              <a:cxnLst/>
              <a:rect l="l" t="t" r="r" b="b"/>
              <a:pathLst>
                <a:path w="6885305" h="298450" extrusionOk="0">
                  <a:moveTo>
                    <a:pt x="3444240" y="0"/>
                  </a:moveTo>
                  <a:lnTo>
                    <a:pt x="3444240" y="149098"/>
                  </a:lnTo>
                  <a:lnTo>
                    <a:pt x="6884924" y="149098"/>
                  </a:lnTo>
                  <a:lnTo>
                    <a:pt x="6884924" y="298196"/>
                  </a:lnTo>
                </a:path>
                <a:path w="6885305" h="298450" extrusionOk="0">
                  <a:moveTo>
                    <a:pt x="3444240" y="0"/>
                  </a:moveTo>
                  <a:lnTo>
                    <a:pt x="3444240" y="149098"/>
                  </a:lnTo>
                  <a:lnTo>
                    <a:pt x="5163058" y="149098"/>
                  </a:lnTo>
                  <a:lnTo>
                    <a:pt x="5163058" y="298196"/>
                  </a:lnTo>
                </a:path>
                <a:path w="6885305" h="298450" extrusionOk="0">
                  <a:moveTo>
                    <a:pt x="3444240" y="0"/>
                  </a:moveTo>
                  <a:lnTo>
                    <a:pt x="3444240" y="298196"/>
                  </a:lnTo>
                </a:path>
                <a:path w="6885305" h="298450" extrusionOk="0">
                  <a:moveTo>
                    <a:pt x="3443986" y="0"/>
                  </a:moveTo>
                  <a:lnTo>
                    <a:pt x="3443986" y="149098"/>
                  </a:lnTo>
                  <a:lnTo>
                    <a:pt x="1722120" y="149098"/>
                  </a:lnTo>
                  <a:lnTo>
                    <a:pt x="1722120" y="298196"/>
                  </a:lnTo>
                </a:path>
                <a:path w="6885305" h="298450" extrusionOk="0">
                  <a:moveTo>
                    <a:pt x="3443731" y="0"/>
                  </a:moveTo>
                  <a:lnTo>
                    <a:pt x="3443731" y="149098"/>
                  </a:lnTo>
                  <a:lnTo>
                    <a:pt x="0" y="149098"/>
                  </a:lnTo>
                  <a:lnTo>
                    <a:pt x="0" y="298196"/>
                  </a:lnTo>
                </a:path>
              </a:pathLst>
            </a:custGeom>
            <a:noFill/>
            <a:ln w="24375" cap="flat" cmpd="sng">
              <a:solidFill>
                <a:srgbClr val="3B6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745991" y="2106117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5" h="710564" extrusionOk="0">
                  <a:moveTo>
                    <a:pt x="1423035" y="0"/>
                  </a:moveTo>
                  <a:lnTo>
                    <a:pt x="0" y="0"/>
                  </a:lnTo>
                  <a:lnTo>
                    <a:pt x="0" y="709980"/>
                  </a:lnTo>
                  <a:lnTo>
                    <a:pt x="1423035" y="709980"/>
                  </a:lnTo>
                  <a:lnTo>
                    <a:pt x="1423035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745991" y="2106117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5" h="710564" extrusionOk="0">
                  <a:moveTo>
                    <a:pt x="0" y="709980"/>
                  </a:moveTo>
                  <a:lnTo>
                    <a:pt x="1423035" y="709980"/>
                  </a:lnTo>
                  <a:lnTo>
                    <a:pt x="1423035" y="0"/>
                  </a:lnTo>
                  <a:lnTo>
                    <a:pt x="0" y="0"/>
                  </a:lnTo>
                  <a:lnTo>
                    <a:pt x="0" y="709980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80" name="Google Shape;480;p21"/>
          <p:cNvSpPr txBox="1"/>
          <p:nvPr/>
        </p:nvSpPr>
        <p:spPr>
          <a:xfrm>
            <a:off x="383852" y="1574675"/>
            <a:ext cx="8226366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Abstraction Representation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Decide what actions under states to take to achieve a goal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1"/>
          <p:cNvSpPr txBox="1"/>
          <p:nvPr/>
        </p:nvSpPr>
        <p:spPr>
          <a:xfrm>
            <a:off x="3745991" y="2106117"/>
            <a:ext cx="1423035" cy="71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 Components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1"/>
          <p:cNvGrpSpPr/>
          <p:nvPr/>
        </p:nvGrpSpPr>
        <p:grpSpPr>
          <a:xfrm>
            <a:off x="304799" y="3115005"/>
            <a:ext cx="1423035" cy="710565"/>
            <a:chOff x="304799" y="3115005"/>
            <a:chExt cx="1423035" cy="710565"/>
          </a:xfrm>
        </p:grpSpPr>
        <p:sp>
          <p:nvSpPr>
            <p:cNvPr id="483" name="Google Shape;483;p21"/>
            <p:cNvSpPr/>
            <p:nvPr/>
          </p:nvSpPr>
          <p:spPr>
            <a:xfrm>
              <a:off x="304799" y="3115005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5" h="710564" extrusionOk="0">
                  <a:moveTo>
                    <a:pt x="1423035" y="0"/>
                  </a:moveTo>
                  <a:lnTo>
                    <a:pt x="0" y="0"/>
                  </a:lnTo>
                  <a:lnTo>
                    <a:pt x="0" y="709980"/>
                  </a:lnTo>
                  <a:lnTo>
                    <a:pt x="1423035" y="709980"/>
                  </a:lnTo>
                  <a:lnTo>
                    <a:pt x="1423035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4799" y="3115005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5" h="710564" extrusionOk="0">
                  <a:moveTo>
                    <a:pt x="0" y="709980"/>
                  </a:moveTo>
                  <a:lnTo>
                    <a:pt x="1423035" y="709980"/>
                  </a:lnTo>
                  <a:lnTo>
                    <a:pt x="1423035" y="0"/>
                  </a:lnTo>
                  <a:lnTo>
                    <a:pt x="0" y="0"/>
                  </a:lnTo>
                  <a:lnTo>
                    <a:pt x="0" y="709980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85" name="Google Shape;485;p21"/>
          <p:cNvSpPr txBox="1"/>
          <p:nvPr/>
        </p:nvSpPr>
        <p:spPr>
          <a:xfrm>
            <a:off x="304800" y="3115014"/>
            <a:ext cx="1423035" cy="71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66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Initial State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21"/>
          <p:cNvGrpSpPr/>
          <p:nvPr/>
        </p:nvGrpSpPr>
        <p:grpSpPr>
          <a:xfrm>
            <a:off x="2026920" y="3115055"/>
            <a:ext cx="1420495" cy="1308100"/>
            <a:chOff x="2026920" y="3115055"/>
            <a:chExt cx="1420495" cy="1308100"/>
          </a:xfrm>
        </p:grpSpPr>
        <p:sp>
          <p:nvSpPr>
            <p:cNvPr id="487" name="Google Shape;487;p21"/>
            <p:cNvSpPr/>
            <p:nvPr/>
          </p:nvSpPr>
          <p:spPr>
            <a:xfrm>
              <a:off x="2026920" y="3115055"/>
              <a:ext cx="1420495" cy="1308100"/>
            </a:xfrm>
            <a:custGeom>
              <a:avLst/>
              <a:gdLst/>
              <a:ahLst/>
              <a:cxnLst/>
              <a:rect l="l" t="t" r="r" b="b"/>
              <a:pathLst>
                <a:path w="1420495" h="1308100" extrusionOk="0">
                  <a:moveTo>
                    <a:pt x="1419986" y="0"/>
                  </a:moveTo>
                  <a:lnTo>
                    <a:pt x="0" y="0"/>
                  </a:lnTo>
                  <a:lnTo>
                    <a:pt x="0" y="1307591"/>
                  </a:lnTo>
                  <a:lnTo>
                    <a:pt x="1419986" y="1307591"/>
                  </a:lnTo>
                  <a:lnTo>
                    <a:pt x="1419986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2026920" y="3115055"/>
              <a:ext cx="1420495" cy="1308100"/>
            </a:xfrm>
            <a:custGeom>
              <a:avLst/>
              <a:gdLst/>
              <a:ahLst/>
              <a:cxnLst/>
              <a:rect l="l" t="t" r="r" b="b"/>
              <a:pathLst>
                <a:path w="1420495" h="1308100" extrusionOk="0">
                  <a:moveTo>
                    <a:pt x="0" y="1307591"/>
                  </a:moveTo>
                  <a:lnTo>
                    <a:pt x="1419986" y="1307591"/>
                  </a:lnTo>
                  <a:lnTo>
                    <a:pt x="1419986" y="0"/>
                  </a:lnTo>
                  <a:lnTo>
                    <a:pt x="0" y="0"/>
                  </a:lnTo>
                  <a:lnTo>
                    <a:pt x="0" y="1307591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89" name="Google Shape;489;p21"/>
          <p:cNvSpPr txBox="1"/>
          <p:nvPr/>
        </p:nvSpPr>
        <p:spPr>
          <a:xfrm>
            <a:off x="2026920" y="3115014"/>
            <a:ext cx="1420495" cy="1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Possible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540" marR="0" lvl="0" indent="0" algn="ctr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5715" marR="0" lvl="0" indent="0" algn="ctr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 Operators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745991" y="3115055"/>
            <a:ext cx="1423035" cy="1383665"/>
            <a:chOff x="3745991" y="3115055"/>
            <a:chExt cx="1423035" cy="1383665"/>
          </a:xfrm>
        </p:grpSpPr>
        <p:sp>
          <p:nvSpPr>
            <p:cNvPr id="491" name="Google Shape;491;p21"/>
            <p:cNvSpPr/>
            <p:nvPr/>
          </p:nvSpPr>
          <p:spPr>
            <a:xfrm>
              <a:off x="3745991" y="3115055"/>
              <a:ext cx="1423035" cy="1383665"/>
            </a:xfrm>
            <a:custGeom>
              <a:avLst/>
              <a:gdLst/>
              <a:ahLst/>
              <a:cxnLst/>
              <a:rect l="l" t="t" r="r" b="b"/>
              <a:pathLst>
                <a:path w="1423035" h="1383664" extrusionOk="0">
                  <a:moveTo>
                    <a:pt x="1423035" y="0"/>
                  </a:moveTo>
                  <a:lnTo>
                    <a:pt x="0" y="0"/>
                  </a:lnTo>
                  <a:lnTo>
                    <a:pt x="0" y="1383538"/>
                  </a:lnTo>
                  <a:lnTo>
                    <a:pt x="1423035" y="1383538"/>
                  </a:lnTo>
                  <a:lnTo>
                    <a:pt x="1423035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745991" y="3115055"/>
              <a:ext cx="1423035" cy="1383665"/>
            </a:xfrm>
            <a:custGeom>
              <a:avLst/>
              <a:gdLst/>
              <a:ahLst/>
              <a:cxnLst/>
              <a:rect l="l" t="t" r="r" b="b"/>
              <a:pathLst>
                <a:path w="1423035" h="1383664" extrusionOk="0">
                  <a:moveTo>
                    <a:pt x="0" y="1383538"/>
                  </a:moveTo>
                  <a:lnTo>
                    <a:pt x="1423035" y="1383538"/>
                  </a:lnTo>
                  <a:lnTo>
                    <a:pt x="1423035" y="0"/>
                  </a:lnTo>
                  <a:lnTo>
                    <a:pt x="0" y="0"/>
                  </a:lnTo>
                  <a:lnTo>
                    <a:pt x="0" y="1383538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93" name="Google Shape;493;p21"/>
          <p:cNvSpPr txBox="1"/>
          <p:nvPr/>
        </p:nvSpPr>
        <p:spPr>
          <a:xfrm>
            <a:off x="3745991" y="3115014"/>
            <a:ext cx="1423035" cy="138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0" marR="26669" lvl="0" indent="0" algn="ctr" rtl="0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Successor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22860" lvl="0" indent="0" algn="ctr" rtl="0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22225" lvl="0" indent="0" algn="ctr" rtl="0">
              <a:lnSpc>
                <a:spcPct val="11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|Transition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21590" lvl="0" indent="0" algn="ctr" rtl="0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21"/>
          <p:cNvGrpSpPr/>
          <p:nvPr/>
        </p:nvGrpSpPr>
        <p:grpSpPr>
          <a:xfrm>
            <a:off x="5468111" y="3115005"/>
            <a:ext cx="1420495" cy="710565"/>
            <a:chOff x="5468111" y="3115005"/>
            <a:chExt cx="1420495" cy="710565"/>
          </a:xfrm>
        </p:grpSpPr>
        <p:sp>
          <p:nvSpPr>
            <p:cNvPr id="495" name="Google Shape;495;p21"/>
            <p:cNvSpPr/>
            <p:nvPr/>
          </p:nvSpPr>
          <p:spPr>
            <a:xfrm>
              <a:off x="5468111" y="3115005"/>
              <a:ext cx="1420495" cy="710565"/>
            </a:xfrm>
            <a:custGeom>
              <a:avLst/>
              <a:gdLst/>
              <a:ahLst/>
              <a:cxnLst/>
              <a:rect l="l" t="t" r="r" b="b"/>
              <a:pathLst>
                <a:path w="1420495" h="710564" extrusionOk="0">
                  <a:moveTo>
                    <a:pt x="1419987" y="0"/>
                  </a:moveTo>
                  <a:lnTo>
                    <a:pt x="0" y="0"/>
                  </a:lnTo>
                  <a:lnTo>
                    <a:pt x="0" y="709980"/>
                  </a:lnTo>
                  <a:lnTo>
                    <a:pt x="1419987" y="709980"/>
                  </a:lnTo>
                  <a:lnTo>
                    <a:pt x="1419987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468111" y="3115005"/>
              <a:ext cx="1420495" cy="710565"/>
            </a:xfrm>
            <a:custGeom>
              <a:avLst/>
              <a:gdLst/>
              <a:ahLst/>
              <a:cxnLst/>
              <a:rect l="l" t="t" r="r" b="b"/>
              <a:pathLst>
                <a:path w="1420495" h="710564" extrusionOk="0">
                  <a:moveTo>
                    <a:pt x="0" y="709980"/>
                  </a:moveTo>
                  <a:lnTo>
                    <a:pt x="1419987" y="709980"/>
                  </a:lnTo>
                  <a:lnTo>
                    <a:pt x="1419987" y="0"/>
                  </a:lnTo>
                  <a:lnTo>
                    <a:pt x="0" y="0"/>
                  </a:lnTo>
                  <a:lnTo>
                    <a:pt x="0" y="709980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97" name="Google Shape;497;p21"/>
          <p:cNvSpPr txBox="1"/>
          <p:nvPr/>
        </p:nvSpPr>
        <p:spPr>
          <a:xfrm>
            <a:off x="5468111" y="3115014"/>
            <a:ext cx="1420495" cy="71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95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 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8" name="Google Shape;498;p21"/>
          <p:cNvGrpSpPr/>
          <p:nvPr/>
        </p:nvGrpSpPr>
        <p:grpSpPr>
          <a:xfrm>
            <a:off x="7187184" y="3115005"/>
            <a:ext cx="1423035" cy="710565"/>
            <a:chOff x="7187184" y="3115005"/>
            <a:chExt cx="1423035" cy="710565"/>
          </a:xfrm>
        </p:grpSpPr>
        <p:sp>
          <p:nvSpPr>
            <p:cNvPr id="499" name="Google Shape;499;p21"/>
            <p:cNvSpPr/>
            <p:nvPr/>
          </p:nvSpPr>
          <p:spPr>
            <a:xfrm>
              <a:off x="7187184" y="3115005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4" h="710564" extrusionOk="0">
                  <a:moveTo>
                    <a:pt x="1423034" y="0"/>
                  </a:moveTo>
                  <a:lnTo>
                    <a:pt x="0" y="0"/>
                  </a:lnTo>
                  <a:lnTo>
                    <a:pt x="0" y="709980"/>
                  </a:lnTo>
                  <a:lnTo>
                    <a:pt x="1423034" y="709980"/>
                  </a:lnTo>
                  <a:lnTo>
                    <a:pt x="1423034" y="0"/>
                  </a:lnTo>
                  <a:close/>
                </a:path>
              </a:pathLst>
            </a:custGeom>
            <a:solidFill>
              <a:srgbClr val="4F80B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187184" y="3115005"/>
              <a:ext cx="1423035" cy="710565"/>
            </a:xfrm>
            <a:custGeom>
              <a:avLst/>
              <a:gdLst/>
              <a:ahLst/>
              <a:cxnLst/>
              <a:rect l="l" t="t" r="r" b="b"/>
              <a:pathLst>
                <a:path w="1423034" h="710564" extrusionOk="0">
                  <a:moveTo>
                    <a:pt x="0" y="709980"/>
                  </a:moveTo>
                  <a:lnTo>
                    <a:pt x="1423034" y="709980"/>
                  </a:lnTo>
                  <a:lnTo>
                    <a:pt x="1423034" y="0"/>
                  </a:lnTo>
                  <a:lnTo>
                    <a:pt x="0" y="0"/>
                  </a:lnTo>
                  <a:lnTo>
                    <a:pt x="0" y="709980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01" name="Google Shape;501;p21"/>
          <p:cNvSpPr txBox="1"/>
          <p:nvPr/>
        </p:nvSpPr>
        <p:spPr>
          <a:xfrm>
            <a:off x="7187183" y="3115014"/>
            <a:ext cx="1423035" cy="71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74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Path Cost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1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>
            <a:spLocks noGrp="1"/>
          </p:cNvSpPr>
          <p:nvPr>
            <p:ph type="title"/>
          </p:nvPr>
        </p:nvSpPr>
        <p:spPr>
          <a:xfrm>
            <a:off x="383844" y="280924"/>
            <a:ext cx="5726670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9689" marR="5080" lvl="0" indent="-47624" algn="l" rtl="0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Solving Agents – Problem Formulation:  Book Example</a:t>
            </a:r>
            <a:endParaRPr dirty="0"/>
          </a:p>
        </p:txBody>
      </p:sp>
      <p:sp>
        <p:nvSpPr>
          <p:cNvPr id="509" name="Google Shape;509;p22"/>
          <p:cNvSpPr txBox="1"/>
          <p:nvPr/>
        </p:nvSpPr>
        <p:spPr>
          <a:xfrm>
            <a:off x="272885" y="4977220"/>
            <a:ext cx="7941600" cy="15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Initial State –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In(Arad)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8055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Possible Actions –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ACTIONS(s) </a:t>
            </a:r>
            <a:r>
              <a:rPr lang="en-US" sz="1800" i="1" dirty="0"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      {Go(Sibiu), Go(Timisoara), Go(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Zerind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)}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Transition Model –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RESULT( In(Arad), Go(Sibiu) ) = In(Sibiu)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Goal Test –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IsGoal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( In(Bucharest) ) = Yes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Path Cost –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cost( In(Arad), go(Sibiu)) = 140 </a:t>
            </a:r>
            <a:r>
              <a:rPr lang="en-US" sz="1800" i="1" dirty="0" err="1">
                <a:latin typeface="Calibri"/>
                <a:ea typeface="Calibri"/>
                <a:cs typeface="Calibri"/>
                <a:sym typeface="Calibri"/>
              </a:rPr>
              <a:t>kms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0" name="Google Shape;5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943" y="1316736"/>
            <a:ext cx="5849257" cy="366048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2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471067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Problem Formulation</a:t>
            </a:r>
            <a:endParaRPr dirty="0"/>
          </a:p>
        </p:txBody>
      </p:sp>
      <p:graphicFrame>
        <p:nvGraphicFramePr>
          <p:cNvPr id="517" name="Google Shape;517;p23"/>
          <p:cNvGraphicFramePr/>
          <p:nvPr/>
        </p:nvGraphicFramePr>
        <p:xfrm>
          <a:off x="80962" y="1424050"/>
          <a:ext cx="4286875" cy="4727525"/>
        </p:xfrm>
        <a:graphic>
          <a:graphicData uri="http://schemas.openxmlformats.org/drawingml/2006/table">
            <a:tbl>
              <a:tblPr firstRow="1" bandRow="1">
                <a:noFill/>
                <a:tableStyleId>{3ACD90E3-BA94-438E-A184-230D78B35675}</a:tableStyleId>
              </a:tblPr>
              <a:tblGrid>
                <a:gridCol w="215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Travelling Problem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State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4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the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1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Actions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a flight | Train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 Shop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Transition Model/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7785" marR="0" lvl="0" indent="0" algn="l" rtl="0">
                        <a:lnSpc>
                          <a:spcPct val="11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Successor Function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[A, Go(A-&gt;S)] = [S]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Test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68199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current = B  (destination)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2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3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 Cost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+ Time +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1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Quality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18" name="Google Shape;5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171" y="1658111"/>
            <a:ext cx="4179524" cy="308806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3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"/>
          <p:cNvSpPr txBox="1">
            <a:spLocks noGrp="1"/>
          </p:cNvSpPr>
          <p:nvPr>
            <p:ph type="title"/>
          </p:nvPr>
        </p:nvSpPr>
        <p:spPr>
          <a:xfrm>
            <a:off x="383843" y="566369"/>
            <a:ext cx="442038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Problem Formulation</a:t>
            </a:r>
            <a:endParaRPr dirty="0"/>
          </a:p>
        </p:txBody>
      </p:sp>
      <p:graphicFrame>
        <p:nvGraphicFramePr>
          <p:cNvPr id="525" name="Google Shape;525;p24"/>
          <p:cNvGraphicFramePr/>
          <p:nvPr/>
        </p:nvGraphicFramePr>
        <p:xfrm>
          <a:off x="80962" y="1424050"/>
          <a:ext cx="4439925" cy="4727525"/>
        </p:xfrm>
        <a:graphic>
          <a:graphicData uri="http://schemas.openxmlformats.org/drawingml/2006/table">
            <a:tbl>
              <a:tblPr firstRow="1" bandRow="1">
                <a:noFill/>
                <a:tableStyleId>{3ACD90E3-BA94-438E-A184-230D78B35675}</a:tableStyleId>
              </a:tblPr>
              <a:tblGrid>
                <a:gridCol w="2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Vacuum World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State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Actions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[Move Left, Move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Right, Suck, NoOps]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Transition Model/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7785" marR="0" lvl="0" indent="0" algn="l" rtl="0">
                        <a:lnSpc>
                          <a:spcPct val="11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Successor Function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[A, ML] = [B , Dirty]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[A, ML] = [B, Clean]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Test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all room clean? [A,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841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Clean] [B, Clean]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3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 Cost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of steps in path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6" name="Google Shape;5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301" y="1630555"/>
            <a:ext cx="2854211" cy="160834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4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6005" y="1593958"/>
            <a:ext cx="1856231" cy="2468879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5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4478442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 Problem Formulation</a:t>
            </a:r>
            <a:endParaRPr dirty="0"/>
          </a:p>
        </p:txBody>
      </p:sp>
      <p:sp>
        <p:nvSpPr>
          <p:cNvPr id="534" name="Google Shape;534;p25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graphicFrame>
        <p:nvGraphicFramePr>
          <p:cNvPr id="535" name="Google Shape;535;p25"/>
          <p:cNvGraphicFramePr/>
          <p:nvPr/>
        </p:nvGraphicFramePr>
        <p:xfrm>
          <a:off x="80962" y="1424050"/>
          <a:ext cx="4439925" cy="4727525"/>
        </p:xfrm>
        <a:graphic>
          <a:graphicData uri="http://schemas.openxmlformats.org/drawingml/2006/table">
            <a:tbl>
              <a:tblPr firstRow="1" bandRow="1">
                <a:noFill/>
                <a:tableStyleId>{3ACD90E3-BA94-438E-A184-230D78B35675}</a:tableStyleId>
              </a:tblPr>
              <a:tblGrid>
                <a:gridCol w="21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N-Queen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0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Initial State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Empty | Partial | Full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Possible Actions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Transition Model/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57785" marR="0" lvl="0" indent="0" algn="l" rtl="0">
                        <a:lnSpc>
                          <a:spcPct val="119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Successor Function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Goal Test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350">
                <a:tc>
                  <a:txBody>
                    <a:bodyPr/>
                    <a:lstStyle/>
                    <a:p>
                      <a:pPr marL="57785" marR="0" lvl="0" indent="0" algn="l" rtl="0">
                        <a:lnSpc>
                          <a:spcPct val="115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Path Cost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/>
          <p:nvPr/>
        </p:nvSpPr>
        <p:spPr>
          <a:xfrm>
            <a:off x="383844" y="1544573"/>
            <a:ext cx="25196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Successor Function Design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1" name="Google Shape;541;p26"/>
          <p:cNvGraphicFramePr/>
          <p:nvPr/>
        </p:nvGraphicFramePr>
        <p:xfrm>
          <a:off x="438150" y="1920875"/>
          <a:ext cx="4650775" cy="3560179"/>
        </p:xfrm>
        <a:graphic>
          <a:graphicData uri="http://schemas.openxmlformats.org/drawingml/2006/table">
            <a:tbl>
              <a:tblPr firstRow="1" bandRow="1">
                <a:noFill/>
                <a:tableStyleId>{3ACD90E3-BA94-438E-A184-230D78B35675}</a:tableStyleId>
              </a:tblPr>
              <a:tblGrid>
                <a:gridCol w="73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200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24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43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00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36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3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12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55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49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00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1545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>
                          <a:solidFill>
                            <a:srgbClr val="A4A4A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743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96520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7155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7790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8425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9695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99695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9850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2" name="Google Shape;542;p26"/>
          <p:cNvSpPr txBox="1"/>
          <p:nvPr/>
        </p:nvSpPr>
        <p:spPr>
          <a:xfrm>
            <a:off x="383844" y="5824829"/>
            <a:ext cx="81406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N-W-E-S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383844" y="661492"/>
            <a:ext cx="3868842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Path finding Robot</a:t>
            </a:r>
            <a:endParaRPr dirty="0"/>
          </a:p>
        </p:txBody>
      </p:sp>
      <p:pic>
        <p:nvPicPr>
          <p:cNvPr id="544" name="Google Shape;5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3414" y="3797808"/>
            <a:ext cx="485394" cy="3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695" y="2389632"/>
            <a:ext cx="435864" cy="445008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6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/>
        </p:nvSpPr>
        <p:spPr>
          <a:xfrm>
            <a:off x="4582159" y="6629501"/>
            <a:ext cx="447802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7"/>
          <p:cNvGrpSpPr/>
          <p:nvPr/>
        </p:nvGrpSpPr>
        <p:grpSpPr>
          <a:xfrm>
            <a:off x="2084832" y="6550152"/>
            <a:ext cx="7059676" cy="54864"/>
            <a:chOff x="2084832" y="6550152"/>
            <a:chExt cx="7059676" cy="54864"/>
          </a:xfrm>
        </p:grpSpPr>
        <p:sp>
          <p:nvSpPr>
            <p:cNvPr id="553" name="Google Shape;553;p27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906767" y="6550152"/>
              <a:ext cx="2237740" cy="45720"/>
            </a:xfrm>
            <a:custGeom>
              <a:avLst/>
              <a:gdLst/>
              <a:ahLst/>
              <a:cxnLst/>
              <a:rect l="l" t="t" r="r" b="b"/>
              <a:pathLst>
                <a:path w="2237740" h="45720" extrusionOk="0">
                  <a:moveTo>
                    <a:pt x="223723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7231" y="45720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084832" y="6550152"/>
              <a:ext cx="2578735" cy="48895"/>
            </a:xfrm>
            <a:custGeom>
              <a:avLst/>
              <a:gdLst/>
              <a:ahLst/>
              <a:cxnLst/>
              <a:rect l="l" t="t" r="r" b="b"/>
              <a:pathLst>
                <a:path w="2578735" h="48895" extrusionOk="0">
                  <a:moveTo>
                    <a:pt x="2578608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78608" y="48768"/>
                  </a:lnTo>
                  <a:lnTo>
                    <a:pt x="2578608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4495800" y="6559296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2328672" y="45719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2133600" y="6559296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2362200" y="45719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815328" y="6559296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2328672" y="45719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59" name="Google Shape;5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0" name="Google Shape;560;p27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561" name="Google Shape;561;p27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64" name="Google Shape;564;p27"/>
          <p:cNvSpPr txBox="1">
            <a:spLocks noGrp="1"/>
          </p:cNvSpPr>
          <p:nvPr>
            <p:ph type="title"/>
          </p:nvPr>
        </p:nvSpPr>
        <p:spPr>
          <a:xfrm>
            <a:off x="84087" y="284516"/>
            <a:ext cx="3738517" cy="39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Searching</a:t>
            </a:r>
            <a:endParaRPr dirty="0"/>
          </a:p>
        </p:txBody>
      </p:sp>
      <p:grpSp>
        <p:nvGrpSpPr>
          <p:cNvPr id="565" name="Google Shape;565;p27"/>
          <p:cNvGrpSpPr/>
          <p:nvPr/>
        </p:nvGrpSpPr>
        <p:grpSpPr>
          <a:xfrm>
            <a:off x="52069" y="1475232"/>
            <a:ext cx="8200834" cy="4713732"/>
            <a:chOff x="52069" y="1475232"/>
            <a:chExt cx="8200834" cy="4713732"/>
          </a:xfrm>
        </p:grpSpPr>
        <p:pic>
          <p:nvPicPr>
            <p:cNvPr id="566" name="Google Shape;566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201" y="1475232"/>
              <a:ext cx="7844702" cy="4640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7" name="Google Shape;567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2069" y="1534668"/>
              <a:ext cx="7973568" cy="4654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8" name="Google Shape;568;p27"/>
          <p:cNvSpPr txBox="1"/>
          <p:nvPr/>
        </p:nvSpPr>
        <p:spPr>
          <a:xfrm>
            <a:off x="2355215" y="432054"/>
            <a:ext cx="6066875" cy="84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194945" marR="0" lvl="0" indent="-182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Graph as state space (node = state, edge = action)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94945" marR="0" lvl="0" indent="-182245" algn="l" rtl="0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ts val="1700"/>
              <a:buFont typeface="Noto Sans Symbol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example, game trees, mazes, ...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2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76" name="Google Shape;76;p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79" name="Google Shape;79;p2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80" name="Google Shape;80;p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88" name="Google Shape;88;p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aphicFrame>
        <p:nvGraphicFramePr>
          <p:cNvPr id="94" name="Google Shape;94;p2"/>
          <p:cNvGraphicFramePr/>
          <p:nvPr/>
        </p:nvGraphicFramePr>
        <p:xfrm>
          <a:off x="292608" y="1743455"/>
          <a:ext cx="6553200" cy="3199256"/>
        </p:xfrm>
        <a:graphic>
          <a:graphicData uri="http://schemas.openxmlformats.org/drawingml/2006/table">
            <a:tbl>
              <a:tblPr firstRow="1" bandRow="1">
                <a:noFill/>
                <a:tableStyleId>{3ACD90E3-BA94-438E-A184-230D78B35675}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55875" marB="0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55875" marB="0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775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Solving Agent using Search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625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38425" marB="0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 Playing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138425" marB="0"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50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Representation using Logics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425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Probabilistic Representation and Reasoning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Reasoning over time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141605" lvl="0" indent="0" algn="r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tc>
                  <a:txBody>
                    <a:bodyPr/>
                    <a:lstStyle/>
                    <a:p>
                      <a:pPr marL="149225" marR="0" lvl="0" indent="0" algn="l" rtl="0">
                        <a:lnSpc>
                          <a:spcPct val="119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Ethics in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616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2091646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Plan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8"/>
          <p:cNvGrpSpPr/>
          <p:nvPr/>
        </p:nvGrpSpPr>
        <p:grpSpPr>
          <a:xfrm>
            <a:off x="2086355" y="6571488"/>
            <a:ext cx="7058025" cy="6096"/>
            <a:chOff x="2086355" y="6571488"/>
            <a:chExt cx="7058025" cy="6096"/>
          </a:xfrm>
        </p:grpSpPr>
        <p:sp>
          <p:nvSpPr>
            <p:cNvPr id="574" name="Google Shape;574;p28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120000" extrusionOk="0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noFill/>
            <a:ln w="5180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 h="120000" extrusionOk="0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noFill/>
            <a:ln w="48750" cap="flat" cmpd="sng">
              <a:solidFill>
                <a:srgbClr val="E21C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120000" extrusionOk="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noFill/>
            <a:ln w="5180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4495800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noFill/>
            <a:ln w="4875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2133599" y="65775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120000" extrusionOk="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noFill/>
            <a:ln w="4875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6815327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8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580" name="Google Shape;580;p28"/>
          <p:cNvGrpSpPr/>
          <p:nvPr/>
        </p:nvGrpSpPr>
        <p:grpSpPr>
          <a:xfrm>
            <a:off x="0" y="1295400"/>
            <a:ext cx="7010908" cy="48895"/>
            <a:chOff x="0" y="1295400"/>
            <a:chExt cx="7010908" cy="48895"/>
          </a:xfrm>
        </p:grpSpPr>
        <p:sp>
          <p:nvSpPr>
            <p:cNvPr id="581" name="Google Shape;581;p28"/>
            <p:cNvSpPr/>
            <p:nvPr/>
          </p:nvSpPr>
          <p:spPr>
            <a:xfrm>
              <a:off x="2362200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417" y="48768"/>
                  </a:lnTo>
                  <a:lnTo>
                    <a:pt x="2328417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0" y="1295400"/>
              <a:ext cx="2362200" cy="48895"/>
            </a:xfrm>
            <a:custGeom>
              <a:avLst/>
              <a:gdLst/>
              <a:ahLst/>
              <a:cxnLst/>
              <a:rect l="l" t="t" r="r" b="b"/>
              <a:pathLst>
                <a:path w="2362200" h="48894" extrusionOk="0">
                  <a:moveTo>
                    <a:pt x="0" y="48768"/>
                  </a:moveTo>
                  <a:lnTo>
                    <a:pt x="2362200" y="48768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BAE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4681728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291" y="48768"/>
                  </a:lnTo>
                  <a:lnTo>
                    <a:pt x="2328291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87" name="Google Shape;58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8" name="Google Shape;588;p28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589" name="Google Shape;589;p28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5" name="Google Shape;595;p28"/>
          <p:cNvSpPr txBox="1"/>
          <p:nvPr/>
        </p:nvSpPr>
        <p:spPr>
          <a:xfrm>
            <a:off x="292100" y="1466850"/>
            <a:ext cx="81788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Choosing the current state, testing possible successor function, expanding current state  to generate new state is called Traversal. Choice of which state to expand – Search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8"/>
          <p:cNvSpPr txBox="1"/>
          <p:nvPr/>
        </p:nvSpPr>
        <p:spPr>
          <a:xfrm>
            <a:off x="292100" y="2015185"/>
            <a:ext cx="79502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Strategy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8"/>
          <p:cNvSpPr txBox="1">
            <a:spLocks noGrp="1"/>
          </p:cNvSpPr>
          <p:nvPr>
            <p:ph type="title"/>
          </p:nvPr>
        </p:nvSpPr>
        <p:spPr>
          <a:xfrm>
            <a:off x="292099" y="522173"/>
            <a:ext cx="4203699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Searching for Solutions</a:t>
            </a:r>
            <a:endParaRPr dirty="0"/>
          </a:p>
        </p:txBody>
      </p:sp>
      <p:grpSp>
        <p:nvGrpSpPr>
          <p:cNvPr id="598" name="Google Shape;598;p28"/>
          <p:cNvGrpSpPr/>
          <p:nvPr/>
        </p:nvGrpSpPr>
        <p:grpSpPr>
          <a:xfrm>
            <a:off x="3047999" y="2218943"/>
            <a:ext cx="3504565" cy="2056130"/>
            <a:chOff x="3047999" y="2218943"/>
            <a:chExt cx="3504565" cy="2056130"/>
          </a:xfrm>
        </p:grpSpPr>
        <p:sp>
          <p:nvSpPr>
            <p:cNvPr id="599" name="Google Shape;599;p28"/>
            <p:cNvSpPr/>
            <p:nvPr/>
          </p:nvSpPr>
          <p:spPr>
            <a:xfrm>
              <a:off x="3047999" y="3666743"/>
              <a:ext cx="3504565" cy="608330"/>
            </a:xfrm>
            <a:custGeom>
              <a:avLst/>
              <a:gdLst/>
              <a:ahLst/>
              <a:cxnLst/>
              <a:rect l="l" t="t" r="r" b="b"/>
              <a:pathLst>
                <a:path w="3504565" h="608329" extrusionOk="0">
                  <a:moveTo>
                    <a:pt x="1752600" y="0"/>
                  </a:moveTo>
                  <a:lnTo>
                    <a:pt x="1752600" y="303910"/>
                  </a:lnTo>
                  <a:lnTo>
                    <a:pt x="3504056" y="303910"/>
                  </a:lnTo>
                  <a:lnTo>
                    <a:pt x="3504056" y="607948"/>
                  </a:lnTo>
                </a:path>
                <a:path w="3504565" h="608329" extrusionOk="0">
                  <a:moveTo>
                    <a:pt x="1751457" y="0"/>
                  </a:moveTo>
                  <a:lnTo>
                    <a:pt x="1751457" y="303910"/>
                  </a:lnTo>
                  <a:lnTo>
                    <a:pt x="0" y="303910"/>
                  </a:lnTo>
                  <a:lnTo>
                    <a:pt x="0" y="607948"/>
                  </a:lnTo>
                </a:path>
              </a:pathLst>
            </a:custGeom>
            <a:noFill/>
            <a:ln w="24375" cap="flat" cmpd="sng">
              <a:solidFill>
                <a:srgbClr val="3C66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3352799" y="2218943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1447799"/>
                  </a:lnTo>
                  <a:lnTo>
                    <a:pt x="2895600" y="1447799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3352799" y="2218943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 extrusionOk="0">
                  <a:moveTo>
                    <a:pt x="0" y="1447799"/>
                  </a:moveTo>
                  <a:lnTo>
                    <a:pt x="2895600" y="1447799"/>
                  </a:lnTo>
                  <a:lnTo>
                    <a:pt x="2895600" y="0"/>
                  </a:lnTo>
                  <a:lnTo>
                    <a:pt x="0" y="0"/>
                  </a:lnTo>
                  <a:lnTo>
                    <a:pt x="0" y="1447799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2" name="Google Shape;602;p28"/>
          <p:cNvSpPr txBox="1"/>
          <p:nvPr/>
        </p:nvSpPr>
        <p:spPr>
          <a:xfrm>
            <a:off x="3352800" y="2218944"/>
            <a:ext cx="28956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3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334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Search Strategy (under certainty)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603;p28"/>
          <p:cNvGrpSpPr/>
          <p:nvPr/>
        </p:nvGrpSpPr>
        <p:grpSpPr>
          <a:xfrm>
            <a:off x="1603247" y="4276343"/>
            <a:ext cx="2893060" cy="1447800"/>
            <a:chOff x="1603247" y="4276343"/>
            <a:chExt cx="2893060" cy="1447800"/>
          </a:xfrm>
        </p:grpSpPr>
        <p:sp>
          <p:nvSpPr>
            <p:cNvPr id="604" name="Google Shape;604;p28"/>
            <p:cNvSpPr/>
            <p:nvPr/>
          </p:nvSpPr>
          <p:spPr>
            <a:xfrm>
              <a:off x="1603247" y="4276343"/>
              <a:ext cx="2893060" cy="1447800"/>
            </a:xfrm>
            <a:custGeom>
              <a:avLst/>
              <a:gdLst/>
              <a:ahLst/>
              <a:cxnLst/>
              <a:rect l="l" t="t" r="r" b="b"/>
              <a:pathLst>
                <a:path w="2893060" h="1447800" extrusionOk="0">
                  <a:moveTo>
                    <a:pt x="2892552" y="0"/>
                  </a:moveTo>
                  <a:lnTo>
                    <a:pt x="0" y="0"/>
                  </a:lnTo>
                  <a:lnTo>
                    <a:pt x="0" y="1447799"/>
                  </a:lnTo>
                  <a:lnTo>
                    <a:pt x="2892552" y="1447799"/>
                  </a:lnTo>
                  <a:lnTo>
                    <a:pt x="289255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8"/>
            <p:cNvSpPr/>
            <p:nvPr/>
          </p:nvSpPr>
          <p:spPr>
            <a:xfrm>
              <a:off x="1603247" y="4276343"/>
              <a:ext cx="2893060" cy="1447800"/>
            </a:xfrm>
            <a:custGeom>
              <a:avLst/>
              <a:gdLst/>
              <a:ahLst/>
              <a:cxnLst/>
              <a:rect l="l" t="t" r="r" b="b"/>
              <a:pathLst>
                <a:path w="2893060" h="1447800" extrusionOk="0">
                  <a:moveTo>
                    <a:pt x="0" y="1447799"/>
                  </a:moveTo>
                  <a:lnTo>
                    <a:pt x="2892552" y="1447799"/>
                  </a:lnTo>
                  <a:lnTo>
                    <a:pt x="2892552" y="0"/>
                  </a:lnTo>
                  <a:lnTo>
                    <a:pt x="0" y="0"/>
                  </a:lnTo>
                  <a:lnTo>
                    <a:pt x="0" y="1447799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06" name="Google Shape;606;p28"/>
          <p:cNvSpPr txBox="1"/>
          <p:nvPr/>
        </p:nvSpPr>
        <p:spPr>
          <a:xfrm>
            <a:off x="1603247" y="4276344"/>
            <a:ext cx="289306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Uninformed </a:t>
            </a:r>
            <a:r>
              <a:rPr lang="en-US" sz="1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(will be discussed in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54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next class)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BFS, DFS, UCS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IDS, DLS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2540" marR="0" lvl="0" indent="0" algn="ctr" rtl="0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Bi-Directional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p28"/>
          <p:cNvGrpSpPr/>
          <p:nvPr/>
        </p:nvGrpSpPr>
        <p:grpSpPr>
          <a:xfrm>
            <a:off x="5105400" y="4276344"/>
            <a:ext cx="2893060" cy="1447800"/>
            <a:chOff x="5105400" y="4276344"/>
            <a:chExt cx="2893060" cy="1447800"/>
          </a:xfrm>
        </p:grpSpPr>
        <p:sp>
          <p:nvSpPr>
            <p:cNvPr id="608" name="Google Shape;608;p28"/>
            <p:cNvSpPr/>
            <p:nvPr/>
          </p:nvSpPr>
          <p:spPr>
            <a:xfrm>
              <a:off x="5105400" y="4276344"/>
              <a:ext cx="2893060" cy="1447800"/>
            </a:xfrm>
            <a:custGeom>
              <a:avLst/>
              <a:gdLst/>
              <a:ahLst/>
              <a:cxnLst/>
              <a:rect l="l" t="t" r="r" b="b"/>
              <a:pathLst>
                <a:path w="2893059" h="1447800" extrusionOk="0">
                  <a:moveTo>
                    <a:pt x="2892552" y="0"/>
                  </a:moveTo>
                  <a:lnTo>
                    <a:pt x="0" y="0"/>
                  </a:lnTo>
                  <a:lnTo>
                    <a:pt x="0" y="1447799"/>
                  </a:lnTo>
                  <a:lnTo>
                    <a:pt x="2892552" y="1447799"/>
                  </a:lnTo>
                  <a:lnTo>
                    <a:pt x="289255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5105400" y="4276344"/>
              <a:ext cx="2893060" cy="1447800"/>
            </a:xfrm>
            <a:custGeom>
              <a:avLst/>
              <a:gdLst/>
              <a:ahLst/>
              <a:cxnLst/>
              <a:rect l="l" t="t" r="r" b="b"/>
              <a:pathLst>
                <a:path w="2893059" h="1447800" extrusionOk="0">
                  <a:moveTo>
                    <a:pt x="0" y="1447799"/>
                  </a:moveTo>
                  <a:lnTo>
                    <a:pt x="2892552" y="1447799"/>
                  </a:lnTo>
                  <a:lnTo>
                    <a:pt x="2892552" y="0"/>
                  </a:lnTo>
                  <a:lnTo>
                    <a:pt x="0" y="0"/>
                  </a:lnTo>
                  <a:lnTo>
                    <a:pt x="0" y="1447799"/>
                  </a:lnTo>
                  <a:close/>
                </a:path>
              </a:pathLst>
            </a:custGeom>
            <a:noFill/>
            <a:ln w="243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10" name="Google Shape;610;p28"/>
          <p:cNvSpPr txBox="1"/>
          <p:nvPr/>
        </p:nvSpPr>
        <p:spPr>
          <a:xfrm>
            <a:off x="5105400" y="4276344"/>
            <a:ext cx="289306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6200" rIns="0" bIns="0" anchor="t" anchorCtr="0">
            <a:spAutoFit/>
          </a:bodyPr>
          <a:lstStyle/>
          <a:p>
            <a:pPr marL="3175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Informed </a:t>
            </a:r>
            <a:r>
              <a:rPr lang="en-US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(will be discussed in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381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next class)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70255" marR="761365" lvl="0" indent="0" algn="ctr" rtl="0">
              <a:lnSpc>
                <a:spcPct val="153125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First Search  A*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9"/>
          <p:cNvGrpSpPr/>
          <p:nvPr/>
        </p:nvGrpSpPr>
        <p:grpSpPr>
          <a:xfrm>
            <a:off x="2086355" y="6571488"/>
            <a:ext cx="7058025" cy="6096"/>
            <a:chOff x="2086355" y="6571488"/>
            <a:chExt cx="7058025" cy="6096"/>
          </a:xfrm>
        </p:grpSpPr>
        <p:sp>
          <p:nvSpPr>
            <p:cNvPr id="617" name="Google Shape;617;p29"/>
            <p:cNvSpPr/>
            <p:nvPr/>
          </p:nvSpPr>
          <p:spPr>
            <a:xfrm>
              <a:off x="4668011" y="6576060"/>
              <a:ext cx="2291715" cy="0"/>
            </a:xfrm>
            <a:custGeom>
              <a:avLst/>
              <a:gdLst/>
              <a:ahLst/>
              <a:cxnLst/>
              <a:rect l="l" t="t" r="r" b="b"/>
              <a:pathLst>
                <a:path w="2291715" h="120000" extrusionOk="0">
                  <a:moveTo>
                    <a:pt x="0" y="0"/>
                  </a:moveTo>
                  <a:lnTo>
                    <a:pt x="2291715" y="0"/>
                  </a:lnTo>
                </a:path>
              </a:pathLst>
            </a:custGeom>
            <a:noFill/>
            <a:ln w="5180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909815" y="6571488"/>
              <a:ext cx="2234565" cy="0"/>
            </a:xfrm>
            <a:custGeom>
              <a:avLst/>
              <a:gdLst/>
              <a:ahLst/>
              <a:cxnLst/>
              <a:rect l="l" t="t" r="r" b="b"/>
              <a:pathLst>
                <a:path w="2234565" h="120000" extrusionOk="0">
                  <a:moveTo>
                    <a:pt x="0" y="0"/>
                  </a:moveTo>
                  <a:lnTo>
                    <a:pt x="2234183" y="0"/>
                  </a:lnTo>
                </a:path>
              </a:pathLst>
            </a:custGeom>
            <a:noFill/>
            <a:ln w="48750" cap="flat" cmpd="sng">
              <a:solidFill>
                <a:srgbClr val="E21C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086355" y="6576060"/>
              <a:ext cx="2581910" cy="0"/>
            </a:xfrm>
            <a:custGeom>
              <a:avLst/>
              <a:gdLst/>
              <a:ahLst/>
              <a:cxnLst/>
              <a:rect l="l" t="t" r="r" b="b"/>
              <a:pathLst>
                <a:path w="2581910" h="120000" extrusionOk="0">
                  <a:moveTo>
                    <a:pt x="0" y="0"/>
                  </a:moveTo>
                  <a:lnTo>
                    <a:pt x="2581656" y="0"/>
                  </a:lnTo>
                </a:path>
              </a:pathLst>
            </a:custGeom>
            <a:noFill/>
            <a:ln w="5180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4495800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418" y="0"/>
                  </a:lnTo>
                </a:path>
              </a:pathLst>
            </a:custGeom>
            <a:noFill/>
            <a:ln w="48750" cap="flat" cmpd="sng">
              <a:solidFill>
                <a:srgbClr val="76C2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133599" y="6577584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 h="120000" extrusionOk="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noFill/>
            <a:ln w="48750" cap="flat" cmpd="sng">
              <a:solidFill>
                <a:srgbClr val="FBAE1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6815327" y="6577584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120000" extrusionOk="0">
                  <a:moveTo>
                    <a:pt x="0" y="0"/>
                  </a:moveTo>
                  <a:lnTo>
                    <a:pt x="2328291" y="0"/>
                  </a:lnTo>
                </a:path>
              </a:pathLst>
            </a:custGeom>
            <a:noFill/>
            <a:ln w="487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23" name="Google Shape;623;p29"/>
          <p:cNvGrpSpPr/>
          <p:nvPr/>
        </p:nvGrpSpPr>
        <p:grpSpPr>
          <a:xfrm>
            <a:off x="0" y="1295400"/>
            <a:ext cx="7010908" cy="48895"/>
            <a:chOff x="0" y="1295400"/>
            <a:chExt cx="7010908" cy="48895"/>
          </a:xfrm>
        </p:grpSpPr>
        <p:sp>
          <p:nvSpPr>
            <p:cNvPr id="624" name="Google Shape;624;p29"/>
            <p:cNvSpPr/>
            <p:nvPr/>
          </p:nvSpPr>
          <p:spPr>
            <a:xfrm>
              <a:off x="2362200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417" y="48768"/>
                  </a:lnTo>
                  <a:lnTo>
                    <a:pt x="2328417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0" y="1295400"/>
              <a:ext cx="2362200" cy="48895"/>
            </a:xfrm>
            <a:custGeom>
              <a:avLst/>
              <a:gdLst/>
              <a:ahLst/>
              <a:cxnLst/>
              <a:rect l="l" t="t" r="r" b="b"/>
              <a:pathLst>
                <a:path w="2362200" h="48894" extrusionOk="0">
                  <a:moveTo>
                    <a:pt x="0" y="48768"/>
                  </a:moveTo>
                  <a:lnTo>
                    <a:pt x="2362200" y="48768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BAE1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4681728" y="1295400"/>
              <a:ext cx="2328545" cy="48895"/>
            </a:xfrm>
            <a:custGeom>
              <a:avLst/>
              <a:gdLst/>
              <a:ahLst/>
              <a:cxnLst/>
              <a:rect l="l" t="t" r="r" b="b"/>
              <a:pathLst>
                <a:path w="2328545" h="48894" extrusionOk="0">
                  <a:moveTo>
                    <a:pt x="0" y="48768"/>
                  </a:moveTo>
                  <a:lnTo>
                    <a:pt x="2328291" y="48768"/>
                  </a:lnTo>
                  <a:lnTo>
                    <a:pt x="2328291" y="0"/>
                  </a:lnTo>
                  <a:lnTo>
                    <a:pt x="0" y="0"/>
                  </a:lnTo>
                  <a:lnTo>
                    <a:pt x="0" y="4876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630" name="Google Shape;63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29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632" name="Google Shape;632;p29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38" name="Google Shape;638;p29"/>
          <p:cNvSpPr txBox="1"/>
          <p:nvPr/>
        </p:nvSpPr>
        <p:spPr>
          <a:xfrm>
            <a:off x="2806954" y="2707970"/>
            <a:ext cx="81026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In(Sibiu)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9"/>
          <p:cNvSpPr txBox="1"/>
          <p:nvPr/>
        </p:nvSpPr>
        <p:spPr>
          <a:xfrm>
            <a:off x="2970657" y="2151329"/>
            <a:ext cx="89598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Go(Sibiu)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9"/>
          <p:cNvSpPr/>
          <p:nvPr/>
        </p:nvSpPr>
        <p:spPr>
          <a:xfrm>
            <a:off x="3488435" y="1926082"/>
            <a:ext cx="1367155" cy="761365"/>
          </a:xfrm>
          <a:custGeom>
            <a:avLst/>
            <a:gdLst/>
            <a:ahLst/>
            <a:cxnLst/>
            <a:rect l="l" t="t" r="r" b="b"/>
            <a:pathLst>
              <a:path w="1367154" h="761364" extrusionOk="0">
                <a:moveTo>
                  <a:pt x="87502" y="635126"/>
                </a:moveTo>
                <a:lnTo>
                  <a:pt x="0" y="760983"/>
                </a:lnTo>
                <a:lnTo>
                  <a:pt x="153288" y="755395"/>
                </a:lnTo>
                <a:lnTo>
                  <a:pt x="137380" y="726313"/>
                </a:lnTo>
                <a:lnTo>
                  <a:pt x="111251" y="726313"/>
                </a:lnTo>
                <a:lnTo>
                  <a:pt x="89280" y="686180"/>
                </a:lnTo>
                <a:lnTo>
                  <a:pt x="109411" y="675180"/>
                </a:lnTo>
                <a:lnTo>
                  <a:pt x="87502" y="635126"/>
                </a:lnTo>
                <a:close/>
              </a:path>
              <a:path w="1367154" h="761364" extrusionOk="0">
                <a:moveTo>
                  <a:pt x="109411" y="675180"/>
                </a:moveTo>
                <a:lnTo>
                  <a:pt x="89280" y="686180"/>
                </a:lnTo>
                <a:lnTo>
                  <a:pt x="111251" y="726313"/>
                </a:lnTo>
                <a:lnTo>
                  <a:pt x="131367" y="715319"/>
                </a:lnTo>
                <a:lnTo>
                  <a:pt x="109411" y="675180"/>
                </a:lnTo>
                <a:close/>
              </a:path>
              <a:path w="1367154" h="761364" extrusionOk="0">
                <a:moveTo>
                  <a:pt x="131367" y="715319"/>
                </a:moveTo>
                <a:lnTo>
                  <a:pt x="111251" y="726313"/>
                </a:lnTo>
                <a:lnTo>
                  <a:pt x="137380" y="726313"/>
                </a:lnTo>
                <a:lnTo>
                  <a:pt x="131367" y="715319"/>
                </a:lnTo>
                <a:close/>
              </a:path>
              <a:path w="1367154" h="761364" extrusionOk="0">
                <a:moveTo>
                  <a:pt x="1344929" y="0"/>
                </a:moveTo>
                <a:lnTo>
                  <a:pt x="109411" y="675180"/>
                </a:lnTo>
                <a:lnTo>
                  <a:pt x="131367" y="715319"/>
                </a:lnTo>
                <a:lnTo>
                  <a:pt x="1366774" y="40131"/>
                </a:lnTo>
                <a:lnTo>
                  <a:pt x="13449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1" name="Google Shape;641;p29"/>
          <p:cNvSpPr txBox="1"/>
          <p:nvPr/>
        </p:nvSpPr>
        <p:spPr>
          <a:xfrm>
            <a:off x="4470019" y="2707970"/>
            <a:ext cx="124968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In(Timisoara)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9"/>
          <p:cNvSpPr txBox="1"/>
          <p:nvPr/>
        </p:nvSpPr>
        <p:spPr>
          <a:xfrm>
            <a:off x="5141721" y="2151329"/>
            <a:ext cx="133794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Go(Timisoara)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9"/>
          <p:cNvSpPr/>
          <p:nvPr/>
        </p:nvSpPr>
        <p:spPr>
          <a:xfrm>
            <a:off x="5038344" y="1946148"/>
            <a:ext cx="76200" cy="741045"/>
          </a:xfrm>
          <a:custGeom>
            <a:avLst/>
            <a:gdLst/>
            <a:ahLst/>
            <a:cxnLst/>
            <a:rect l="l" t="t" r="r" b="b"/>
            <a:pathLst>
              <a:path w="76200" h="741044" extrusionOk="0">
                <a:moveTo>
                  <a:pt x="31750" y="664717"/>
                </a:moveTo>
                <a:lnTo>
                  <a:pt x="0" y="664717"/>
                </a:lnTo>
                <a:lnTo>
                  <a:pt x="38100" y="740917"/>
                </a:lnTo>
                <a:lnTo>
                  <a:pt x="69850" y="677417"/>
                </a:lnTo>
                <a:lnTo>
                  <a:pt x="31750" y="677417"/>
                </a:lnTo>
                <a:lnTo>
                  <a:pt x="31750" y="664717"/>
                </a:lnTo>
                <a:close/>
              </a:path>
              <a:path w="76200" h="741044" extrusionOk="0">
                <a:moveTo>
                  <a:pt x="44450" y="0"/>
                </a:moveTo>
                <a:lnTo>
                  <a:pt x="31750" y="0"/>
                </a:lnTo>
                <a:lnTo>
                  <a:pt x="31750" y="677417"/>
                </a:lnTo>
                <a:lnTo>
                  <a:pt x="44450" y="677417"/>
                </a:lnTo>
                <a:lnTo>
                  <a:pt x="44450" y="0"/>
                </a:lnTo>
                <a:close/>
              </a:path>
              <a:path w="76200" h="741044" extrusionOk="0">
                <a:moveTo>
                  <a:pt x="76200" y="664717"/>
                </a:moveTo>
                <a:lnTo>
                  <a:pt x="44450" y="664717"/>
                </a:lnTo>
                <a:lnTo>
                  <a:pt x="44450" y="677417"/>
                </a:lnTo>
                <a:lnTo>
                  <a:pt x="69850" y="677417"/>
                </a:lnTo>
                <a:lnTo>
                  <a:pt x="76200" y="6647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4" name="Google Shape;644;p29"/>
          <p:cNvSpPr txBox="1"/>
          <p:nvPr/>
        </p:nvSpPr>
        <p:spPr>
          <a:xfrm>
            <a:off x="7385684" y="2707970"/>
            <a:ext cx="9296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In(Zerind)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9"/>
          <p:cNvSpPr txBox="1"/>
          <p:nvPr/>
        </p:nvSpPr>
        <p:spPr>
          <a:xfrm>
            <a:off x="7365238" y="2151329"/>
            <a:ext cx="101790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Go(Zerind)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9"/>
          <p:cNvSpPr/>
          <p:nvPr/>
        </p:nvSpPr>
        <p:spPr>
          <a:xfrm>
            <a:off x="5805804" y="1940179"/>
            <a:ext cx="2051685" cy="756920"/>
          </a:xfrm>
          <a:custGeom>
            <a:avLst/>
            <a:gdLst/>
            <a:ahLst/>
            <a:cxnLst/>
            <a:rect l="l" t="t" r="r" b="b"/>
            <a:pathLst>
              <a:path w="2051684" h="756919" extrusionOk="0">
                <a:moveTo>
                  <a:pt x="1977920" y="726958"/>
                </a:moveTo>
                <a:lnTo>
                  <a:pt x="1967102" y="756920"/>
                </a:lnTo>
                <a:lnTo>
                  <a:pt x="2051685" y="746887"/>
                </a:lnTo>
                <a:lnTo>
                  <a:pt x="2036835" y="731266"/>
                </a:lnTo>
                <a:lnTo>
                  <a:pt x="1989836" y="731266"/>
                </a:lnTo>
                <a:lnTo>
                  <a:pt x="1977920" y="726958"/>
                </a:lnTo>
                <a:close/>
              </a:path>
              <a:path w="2051684" h="756919" extrusionOk="0">
                <a:moveTo>
                  <a:pt x="1982232" y="715018"/>
                </a:moveTo>
                <a:lnTo>
                  <a:pt x="1977920" y="726958"/>
                </a:lnTo>
                <a:lnTo>
                  <a:pt x="1989836" y="731266"/>
                </a:lnTo>
                <a:lnTo>
                  <a:pt x="1994153" y="719328"/>
                </a:lnTo>
                <a:lnTo>
                  <a:pt x="1982232" y="715018"/>
                </a:lnTo>
                <a:close/>
              </a:path>
              <a:path w="2051684" h="756919" extrusionOk="0">
                <a:moveTo>
                  <a:pt x="1993011" y="685165"/>
                </a:moveTo>
                <a:lnTo>
                  <a:pt x="1982232" y="715018"/>
                </a:lnTo>
                <a:lnTo>
                  <a:pt x="1994153" y="719328"/>
                </a:lnTo>
                <a:lnTo>
                  <a:pt x="1989836" y="731266"/>
                </a:lnTo>
                <a:lnTo>
                  <a:pt x="2036835" y="731266"/>
                </a:lnTo>
                <a:lnTo>
                  <a:pt x="1993011" y="685165"/>
                </a:lnTo>
                <a:close/>
              </a:path>
              <a:path w="2051684" h="756919" extrusionOk="0">
                <a:moveTo>
                  <a:pt x="4318" y="0"/>
                </a:moveTo>
                <a:lnTo>
                  <a:pt x="0" y="11937"/>
                </a:lnTo>
                <a:lnTo>
                  <a:pt x="1977920" y="726958"/>
                </a:lnTo>
                <a:lnTo>
                  <a:pt x="1982232" y="715018"/>
                </a:lnTo>
                <a:lnTo>
                  <a:pt x="431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7" name="Google Shape;647;p29"/>
          <p:cNvSpPr txBox="1">
            <a:spLocks noGrp="1"/>
          </p:cNvSpPr>
          <p:nvPr>
            <p:ph type="title"/>
          </p:nvPr>
        </p:nvSpPr>
        <p:spPr>
          <a:xfrm>
            <a:off x="4819903" y="1545716"/>
            <a:ext cx="8039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In(Arad)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9"/>
          <p:cNvSpPr/>
          <p:nvPr/>
        </p:nvSpPr>
        <p:spPr>
          <a:xfrm>
            <a:off x="745236" y="3049904"/>
            <a:ext cx="1985645" cy="992505"/>
          </a:xfrm>
          <a:custGeom>
            <a:avLst/>
            <a:gdLst/>
            <a:ahLst/>
            <a:cxnLst/>
            <a:rect l="l" t="t" r="r" b="b"/>
            <a:pathLst>
              <a:path w="1985645" h="992504" extrusionOk="0">
                <a:moveTo>
                  <a:pt x="51244" y="924179"/>
                </a:moveTo>
                <a:lnTo>
                  <a:pt x="0" y="992251"/>
                </a:lnTo>
                <a:lnTo>
                  <a:pt x="85191" y="992378"/>
                </a:lnTo>
                <a:lnTo>
                  <a:pt x="73875" y="969645"/>
                </a:lnTo>
                <a:lnTo>
                  <a:pt x="59677" y="969645"/>
                </a:lnTo>
                <a:lnTo>
                  <a:pt x="54013" y="958215"/>
                </a:lnTo>
                <a:lnTo>
                  <a:pt x="65372" y="952562"/>
                </a:lnTo>
                <a:lnTo>
                  <a:pt x="51244" y="924179"/>
                </a:lnTo>
                <a:close/>
              </a:path>
              <a:path w="1985645" h="992504" extrusionOk="0">
                <a:moveTo>
                  <a:pt x="65372" y="952562"/>
                </a:moveTo>
                <a:lnTo>
                  <a:pt x="54013" y="958215"/>
                </a:lnTo>
                <a:lnTo>
                  <a:pt x="59677" y="969645"/>
                </a:lnTo>
                <a:lnTo>
                  <a:pt x="71057" y="963982"/>
                </a:lnTo>
                <a:lnTo>
                  <a:pt x="65372" y="952562"/>
                </a:lnTo>
                <a:close/>
              </a:path>
              <a:path w="1985645" h="992504" extrusionOk="0">
                <a:moveTo>
                  <a:pt x="71057" y="963982"/>
                </a:moveTo>
                <a:lnTo>
                  <a:pt x="59677" y="969645"/>
                </a:lnTo>
                <a:lnTo>
                  <a:pt x="73875" y="969645"/>
                </a:lnTo>
                <a:lnTo>
                  <a:pt x="71057" y="963982"/>
                </a:lnTo>
                <a:close/>
              </a:path>
              <a:path w="1985645" h="992504" extrusionOk="0">
                <a:moveTo>
                  <a:pt x="1979549" y="0"/>
                </a:moveTo>
                <a:lnTo>
                  <a:pt x="65372" y="952562"/>
                </a:lnTo>
                <a:lnTo>
                  <a:pt x="71057" y="963982"/>
                </a:lnTo>
                <a:lnTo>
                  <a:pt x="1985264" y="11430"/>
                </a:lnTo>
                <a:lnTo>
                  <a:pt x="19795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49" name="Google Shape;649;p29"/>
          <p:cNvSpPr txBox="1"/>
          <p:nvPr/>
        </p:nvSpPr>
        <p:spPr>
          <a:xfrm>
            <a:off x="-73660" y="3570808"/>
            <a:ext cx="86931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Go(Arad)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9"/>
          <p:cNvSpPr txBox="1"/>
          <p:nvPr/>
        </p:nvSpPr>
        <p:spPr>
          <a:xfrm>
            <a:off x="2844" y="4064330"/>
            <a:ext cx="78105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In(Arad)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9"/>
          <p:cNvSpPr/>
          <p:nvPr/>
        </p:nvSpPr>
        <p:spPr>
          <a:xfrm>
            <a:off x="2561082" y="3053714"/>
            <a:ext cx="336550" cy="988694"/>
          </a:xfrm>
          <a:custGeom>
            <a:avLst/>
            <a:gdLst/>
            <a:ahLst/>
            <a:cxnLst/>
            <a:rect l="l" t="t" r="r" b="b"/>
            <a:pathLst>
              <a:path w="336550" h="988695" extrusionOk="0">
                <a:moveTo>
                  <a:pt x="0" y="904240"/>
                </a:moveTo>
                <a:lnTo>
                  <a:pt x="12954" y="988441"/>
                </a:lnTo>
                <a:lnTo>
                  <a:pt x="70159" y="929894"/>
                </a:lnTo>
                <a:lnTo>
                  <a:pt x="38481" y="929894"/>
                </a:lnTo>
                <a:lnTo>
                  <a:pt x="26288" y="925957"/>
                </a:lnTo>
                <a:lnTo>
                  <a:pt x="30162" y="913906"/>
                </a:lnTo>
                <a:lnTo>
                  <a:pt x="0" y="904240"/>
                </a:lnTo>
                <a:close/>
              </a:path>
              <a:path w="336550" h="988695" extrusionOk="0">
                <a:moveTo>
                  <a:pt x="30162" y="913906"/>
                </a:moveTo>
                <a:lnTo>
                  <a:pt x="26288" y="925957"/>
                </a:lnTo>
                <a:lnTo>
                  <a:pt x="38481" y="929894"/>
                </a:lnTo>
                <a:lnTo>
                  <a:pt x="42361" y="917816"/>
                </a:lnTo>
                <a:lnTo>
                  <a:pt x="30162" y="913906"/>
                </a:lnTo>
                <a:close/>
              </a:path>
              <a:path w="336550" h="988695" extrusionOk="0">
                <a:moveTo>
                  <a:pt x="42361" y="917816"/>
                </a:moveTo>
                <a:lnTo>
                  <a:pt x="38481" y="929894"/>
                </a:lnTo>
                <a:lnTo>
                  <a:pt x="70159" y="929894"/>
                </a:lnTo>
                <a:lnTo>
                  <a:pt x="72517" y="927481"/>
                </a:lnTo>
                <a:lnTo>
                  <a:pt x="42361" y="917816"/>
                </a:lnTo>
                <a:close/>
              </a:path>
              <a:path w="336550" h="988695" extrusionOk="0">
                <a:moveTo>
                  <a:pt x="323976" y="0"/>
                </a:moveTo>
                <a:lnTo>
                  <a:pt x="30162" y="913906"/>
                </a:lnTo>
                <a:lnTo>
                  <a:pt x="42361" y="917816"/>
                </a:lnTo>
                <a:lnTo>
                  <a:pt x="336042" y="3810"/>
                </a:lnTo>
                <a:lnTo>
                  <a:pt x="3239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2" name="Google Shape;652;p29"/>
          <p:cNvSpPr txBox="1"/>
          <p:nvPr/>
        </p:nvSpPr>
        <p:spPr>
          <a:xfrm>
            <a:off x="1524000" y="3567760"/>
            <a:ext cx="10439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Go(Fagaras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9"/>
          <p:cNvSpPr txBox="1"/>
          <p:nvPr/>
        </p:nvSpPr>
        <p:spPr>
          <a:xfrm>
            <a:off x="1524000" y="3845814"/>
            <a:ext cx="698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9"/>
          <p:cNvSpPr txBox="1"/>
          <p:nvPr/>
        </p:nvSpPr>
        <p:spPr>
          <a:xfrm>
            <a:off x="1573657" y="4061282"/>
            <a:ext cx="95567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In(Fagaras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9"/>
          <p:cNvSpPr txBox="1"/>
          <p:nvPr/>
        </p:nvSpPr>
        <p:spPr>
          <a:xfrm>
            <a:off x="1573657" y="4339208"/>
            <a:ext cx="698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9"/>
          <p:cNvSpPr/>
          <p:nvPr/>
        </p:nvSpPr>
        <p:spPr>
          <a:xfrm>
            <a:off x="3182111" y="3055620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 extrusionOk="0">
                <a:moveTo>
                  <a:pt x="31750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31750" y="922908"/>
                </a:lnTo>
                <a:lnTo>
                  <a:pt x="31750" y="910208"/>
                </a:lnTo>
                <a:close/>
              </a:path>
              <a:path w="76200" h="986789" extrusionOk="0">
                <a:moveTo>
                  <a:pt x="44450" y="0"/>
                </a:moveTo>
                <a:lnTo>
                  <a:pt x="31750" y="0"/>
                </a:lnTo>
                <a:lnTo>
                  <a:pt x="31750" y="922908"/>
                </a:lnTo>
                <a:lnTo>
                  <a:pt x="44450" y="922908"/>
                </a:lnTo>
                <a:lnTo>
                  <a:pt x="44450" y="0"/>
                </a:lnTo>
                <a:close/>
              </a:path>
              <a:path w="76200" h="986789" extrusionOk="0">
                <a:moveTo>
                  <a:pt x="76200" y="910208"/>
                </a:moveTo>
                <a:lnTo>
                  <a:pt x="44450" y="910208"/>
                </a:lnTo>
                <a:lnTo>
                  <a:pt x="44450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57" name="Google Shape;657;p29"/>
          <p:cNvSpPr txBox="1"/>
          <p:nvPr/>
        </p:nvSpPr>
        <p:spPr>
          <a:xfrm>
            <a:off x="3282188" y="3570808"/>
            <a:ext cx="11131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Go(Oradea)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9"/>
          <p:cNvSpPr txBox="1"/>
          <p:nvPr/>
        </p:nvSpPr>
        <p:spPr>
          <a:xfrm>
            <a:off x="2901188" y="4064330"/>
            <a:ext cx="102489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In(Oradea)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9"/>
          <p:cNvSpPr/>
          <p:nvPr/>
        </p:nvSpPr>
        <p:spPr>
          <a:xfrm>
            <a:off x="3707510" y="3050285"/>
            <a:ext cx="1517650" cy="991869"/>
          </a:xfrm>
          <a:custGeom>
            <a:avLst/>
            <a:gdLst/>
            <a:ahLst/>
            <a:cxnLst/>
            <a:rect l="l" t="t" r="r" b="b"/>
            <a:pathLst>
              <a:path w="1517650" h="991870" extrusionOk="0">
                <a:moveTo>
                  <a:pt x="1450370" y="955602"/>
                </a:moveTo>
                <a:lnTo>
                  <a:pt x="1433067" y="982218"/>
                </a:lnTo>
                <a:lnTo>
                  <a:pt x="1517650" y="991869"/>
                </a:lnTo>
                <a:lnTo>
                  <a:pt x="1500473" y="962532"/>
                </a:lnTo>
                <a:lnTo>
                  <a:pt x="1461008" y="962532"/>
                </a:lnTo>
                <a:lnTo>
                  <a:pt x="1450370" y="955602"/>
                </a:lnTo>
                <a:close/>
              </a:path>
              <a:path w="1517650" h="991870" extrusionOk="0">
                <a:moveTo>
                  <a:pt x="1457320" y="944912"/>
                </a:moveTo>
                <a:lnTo>
                  <a:pt x="1450370" y="955602"/>
                </a:lnTo>
                <a:lnTo>
                  <a:pt x="1461008" y="962532"/>
                </a:lnTo>
                <a:lnTo>
                  <a:pt x="1467992" y="951864"/>
                </a:lnTo>
                <a:lnTo>
                  <a:pt x="1457320" y="944912"/>
                </a:lnTo>
                <a:close/>
              </a:path>
              <a:path w="1517650" h="991870" extrusionOk="0">
                <a:moveTo>
                  <a:pt x="1474597" y="918337"/>
                </a:moveTo>
                <a:lnTo>
                  <a:pt x="1457320" y="944912"/>
                </a:lnTo>
                <a:lnTo>
                  <a:pt x="1467992" y="951864"/>
                </a:lnTo>
                <a:lnTo>
                  <a:pt x="1461008" y="962532"/>
                </a:lnTo>
                <a:lnTo>
                  <a:pt x="1500473" y="962532"/>
                </a:lnTo>
                <a:lnTo>
                  <a:pt x="1474597" y="918337"/>
                </a:lnTo>
                <a:close/>
              </a:path>
              <a:path w="1517650" h="991870" extrusionOk="0">
                <a:moveTo>
                  <a:pt x="6858" y="0"/>
                </a:moveTo>
                <a:lnTo>
                  <a:pt x="0" y="10667"/>
                </a:lnTo>
                <a:lnTo>
                  <a:pt x="1450370" y="955602"/>
                </a:lnTo>
                <a:lnTo>
                  <a:pt x="1457320" y="944912"/>
                </a:lnTo>
                <a:lnTo>
                  <a:pt x="685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0" name="Google Shape;660;p29"/>
          <p:cNvSpPr txBox="1"/>
          <p:nvPr/>
        </p:nvSpPr>
        <p:spPr>
          <a:xfrm>
            <a:off x="5052440" y="3570808"/>
            <a:ext cx="178562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Go(Rimnicu Vilcea)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9"/>
          <p:cNvSpPr txBox="1"/>
          <p:nvPr/>
        </p:nvSpPr>
        <p:spPr>
          <a:xfrm>
            <a:off x="5043678" y="4064330"/>
            <a:ext cx="1697355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In(Rimnicu Vilcea)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9"/>
          <p:cNvSpPr txBox="1"/>
          <p:nvPr/>
        </p:nvSpPr>
        <p:spPr>
          <a:xfrm>
            <a:off x="5781294" y="5089601"/>
            <a:ext cx="1560830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825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Leaf Nodes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(no children yet)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9"/>
          <p:cNvSpPr/>
          <p:nvPr/>
        </p:nvSpPr>
        <p:spPr>
          <a:xfrm>
            <a:off x="5807964" y="2866389"/>
            <a:ext cx="1362710" cy="2201545"/>
          </a:xfrm>
          <a:custGeom>
            <a:avLst/>
            <a:gdLst/>
            <a:ahLst/>
            <a:cxnLst/>
            <a:rect l="l" t="t" r="r" b="b"/>
            <a:pathLst>
              <a:path w="1362709" h="2201545" extrusionOk="0">
                <a:moveTo>
                  <a:pt x="796785" y="2124837"/>
                </a:moveTo>
                <a:lnTo>
                  <a:pt x="765035" y="2124837"/>
                </a:lnTo>
                <a:lnTo>
                  <a:pt x="765035" y="1879727"/>
                </a:lnTo>
                <a:lnTo>
                  <a:pt x="765035" y="1869821"/>
                </a:lnTo>
                <a:lnTo>
                  <a:pt x="762254" y="1867027"/>
                </a:lnTo>
                <a:lnTo>
                  <a:pt x="100838" y="1867027"/>
                </a:lnTo>
                <a:lnTo>
                  <a:pt x="100838" y="1545590"/>
                </a:lnTo>
                <a:lnTo>
                  <a:pt x="88138" y="1545590"/>
                </a:lnTo>
                <a:lnTo>
                  <a:pt x="88138" y="1876806"/>
                </a:lnTo>
                <a:lnTo>
                  <a:pt x="90932" y="1879727"/>
                </a:lnTo>
                <a:lnTo>
                  <a:pt x="752335" y="1879727"/>
                </a:lnTo>
                <a:lnTo>
                  <a:pt x="752335" y="2124837"/>
                </a:lnTo>
                <a:lnTo>
                  <a:pt x="720585" y="2124837"/>
                </a:lnTo>
                <a:lnTo>
                  <a:pt x="758685" y="2201037"/>
                </a:lnTo>
                <a:lnTo>
                  <a:pt x="790435" y="2137537"/>
                </a:lnTo>
                <a:lnTo>
                  <a:pt x="796785" y="2124837"/>
                </a:lnTo>
                <a:close/>
              </a:path>
              <a:path w="1362709" h="2201545" extrusionOk="0">
                <a:moveTo>
                  <a:pt x="1362329" y="2078736"/>
                </a:moveTo>
                <a:lnTo>
                  <a:pt x="1330579" y="2078736"/>
                </a:lnTo>
                <a:lnTo>
                  <a:pt x="1330579" y="12700"/>
                </a:lnTo>
                <a:lnTo>
                  <a:pt x="1330579" y="6350"/>
                </a:lnTo>
                <a:lnTo>
                  <a:pt x="1330579" y="2794"/>
                </a:lnTo>
                <a:lnTo>
                  <a:pt x="1327658" y="0"/>
                </a:lnTo>
                <a:lnTo>
                  <a:pt x="0" y="0"/>
                </a:lnTo>
                <a:lnTo>
                  <a:pt x="0" y="12700"/>
                </a:lnTo>
                <a:lnTo>
                  <a:pt x="1317879" y="12700"/>
                </a:lnTo>
                <a:lnTo>
                  <a:pt x="1317879" y="2078736"/>
                </a:lnTo>
                <a:lnTo>
                  <a:pt x="1286129" y="2078736"/>
                </a:lnTo>
                <a:lnTo>
                  <a:pt x="1324229" y="2154936"/>
                </a:lnTo>
                <a:lnTo>
                  <a:pt x="1355979" y="2091436"/>
                </a:lnTo>
                <a:lnTo>
                  <a:pt x="1362329" y="2078736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4" name="Google Shape;664;p29"/>
          <p:cNvSpPr/>
          <p:nvPr/>
        </p:nvSpPr>
        <p:spPr>
          <a:xfrm>
            <a:off x="7432547" y="2866389"/>
            <a:ext cx="1711960" cy="2563495"/>
          </a:xfrm>
          <a:custGeom>
            <a:avLst/>
            <a:gdLst/>
            <a:ahLst/>
            <a:cxnLst/>
            <a:rect l="l" t="t" r="r" b="b"/>
            <a:pathLst>
              <a:path w="1711959" h="2563495" extrusionOk="0">
                <a:moveTo>
                  <a:pt x="1711451" y="0"/>
                </a:moveTo>
                <a:lnTo>
                  <a:pt x="975868" y="0"/>
                </a:lnTo>
                <a:lnTo>
                  <a:pt x="975868" y="12700"/>
                </a:lnTo>
                <a:lnTo>
                  <a:pt x="1711451" y="12700"/>
                </a:lnTo>
                <a:lnTo>
                  <a:pt x="1711451" y="0"/>
                </a:lnTo>
                <a:close/>
              </a:path>
              <a:path w="1711959" h="2563495" extrusionOk="0">
                <a:moveTo>
                  <a:pt x="76200" y="2487295"/>
                </a:moveTo>
                <a:lnTo>
                  <a:pt x="0" y="2525395"/>
                </a:lnTo>
                <a:lnTo>
                  <a:pt x="76200" y="2563495"/>
                </a:lnTo>
                <a:lnTo>
                  <a:pt x="76200" y="2531745"/>
                </a:lnTo>
                <a:lnTo>
                  <a:pt x="63500" y="2531745"/>
                </a:lnTo>
                <a:lnTo>
                  <a:pt x="63500" y="2519045"/>
                </a:lnTo>
                <a:lnTo>
                  <a:pt x="76200" y="2519045"/>
                </a:lnTo>
                <a:lnTo>
                  <a:pt x="76200" y="2487295"/>
                </a:lnTo>
                <a:close/>
              </a:path>
              <a:path w="1711959" h="2563495" extrusionOk="0">
                <a:moveTo>
                  <a:pt x="76200" y="2519045"/>
                </a:moveTo>
                <a:lnTo>
                  <a:pt x="63500" y="2519045"/>
                </a:lnTo>
                <a:lnTo>
                  <a:pt x="63500" y="2531745"/>
                </a:lnTo>
                <a:lnTo>
                  <a:pt x="76200" y="2531745"/>
                </a:lnTo>
                <a:lnTo>
                  <a:pt x="76200" y="2519045"/>
                </a:lnTo>
                <a:close/>
              </a:path>
              <a:path w="1711959" h="2563495" extrusionOk="0">
                <a:moveTo>
                  <a:pt x="1711451" y="2519045"/>
                </a:moveTo>
                <a:lnTo>
                  <a:pt x="76200" y="2519045"/>
                </a:lnTo>
                <a:lnTo>
                  <a:pt x="76200" y="2531745"/>
                </a:lnTo>
                <a:lnTo>
                  <a:pt x="1711451" y="2531745"/>
                </a:lnTo>
                <a:lnTo>
                  <a:pt x="1711451" y="2519045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5" name="Google Shape;665;p29"/>
          <p:cNvSpPr/>
          <p:nvPr/>
        </p:nvSpPr>
        <p:spPr>
          <a:xfrm>
            <a:off x="391414" y="4411979"/>
            <a:ext cx="5147945" cy="1087755"/>
          </a:xfrm>
          <a:custGeom>
            <a:avLst/>
            <a:gdLst/>
            <a:ahLst/>
            <a:cxnLst/>
            <a:rect l="l" t="t" r="r" b="b"/>
            <a:pathLst>
              <a:path w="5147945" h="1087754" extrusionOk="0">
                <a:moveTo>
                  <a:pt x="5147564" y="1049655"/>
                </a:moveTo>
                <a:lnTo>
                  <a:pt x="5134864" y="1043305"/>
                </a:lnTo>
                <a:lnTo>
                  <a:pt x="5071364" y="1011555"/>
                </a:lnTo>
                <a:lnTo>
                  <a:pt x="5071364" y="1043305"/>
                </a:lnTo>
                <a:lnTo>
                  <a:pt x="3033268" y="1043305"/>
                </a:lnTo>
                <a:lnTo>
                  <a:pt x="3033268" y="937514"/>
                </a:lnTo>
                <a:lnTo>
                  <a:pt x="5071110" y="937514"/>
                </a:lnTo>
                <a:lnTo>
                  <a:pt x="5071110" y="969264"/>
                </a:lnTo>
                <a:lnTo>
                  <a:pt x="5134610" y="937514"/>
                </a:lnTo>
                <a:lnTo>
                  <a:pt x="5147310" y="931164"/>
                </a:lnTo>
                <a:lnTo>
                  <a:pt x="5134610" y="924814"/>
                </a:lnTo>
                <a:lnTo>
                  <a:pt x="5071110" y="893064"/>
                </a:lnTo>
                <a:lnTo>
                  <a:pt x="5071110" y="924814"/>
                </a:lnTo>
                <a:lnTo>
                  <a:pt x="3033268" y="924814"/>
                </a:lnTo>
                <a:lnTo>
                  <a:pt x="3033268" y="803783"/>
                </a:lnTo>
                <a:lnTo>
                  <a:pt x="5070348" y="803783"/>
                </a:lnTo>
                <a:lnTo>
                  <a:pt x="5070348" y="835533"/>
                </a:lnTo>
                <a:lnTo>
                  <a:pt x="5133848" y="803783"/>
                </a:lnTo>
                <a:lnTo>
                  <a:pt x="5146548" y="797433"/>
                </a:lnTo>
                <a:lnTo>
                  <a:pt x="5133848" y="791083"/>
                </a:lnTo>
                <a:lnTo>
                  <a:pt x="5070348" y="759333"/>
                </a:lnTo>
                <a:lnTo>
                  <a:pt x="5070348" y="791083"/>
                </a:lnTo>
                <a:lnTo>
                  <a:pt x="3033268" y="791083"/>
                </a:lnTo>
                <a:lnTo>
                  <a:pt x="3033268" y="0"/>
                </a:lnTo>
                <a:lnTo>
                  <a:pt x="3020568" y="0"/>
                </a:lnTo>
                <a:lnTo>
                  <a:pt x="3020568" y="791083"/>
                </a:lnTo>
                <a:lnTo>
                  <a:pt x="3020568" y="803783"/>
                </a:lnTo>
                <a:lnTo>
                  <a:pt x="3020568" y="924814"/>
                </a:lnTo>
                <a:lnTo>
                  <a:pt x="1701292" y="924814"/>
                </a:lnTo>
                <a:lnTo>
                  <a:pt x="1701292" y="803783"/>
                </a:lnTo>
                <a:lnTo>
                  <a:pt x="3020568" y="803783"/>
                </a:lnTo>
                <a:lnTo>
                  <a:pt x="3020568" y="791083"/>
                </a:lnTo>
                <a:lnTo>
                  <a:pt x="1701292" y="791083"/>
                </a:lnTo>
                <a:lnTo>
                  <a:pt x="1701292" y="0"/>
                </a:lnTo>
                <a:lnTo>
                  <a:pt x="1688592" y="0"/>
                </a:lnTo>
                <a:lnTo>
                  <a:pt x="1688592" y="791083"/>
                </a:lnTo>
                <a:lnTo>
                  <a:pt x="12700" y="791083"/>
                </a:lnTo>
                <a:lnTo>
                  <a:pt x="12700" y="0"/>
                </a:lnTo>
                <a:lnTo>
                  <a:pt x="0" y="0"/>
                </a:lnTo>
                <a:lnTo>
                  <a:pt x="0" y="800874"/>
                </a:lnTo>
                <a:lnTo>
                  <a:pt x="2844" y="803783"/>
                </a:lnTo>
                <a:lnTo>
                  <a:pt x="1688592" y="803783"/>
                </a:lnTo>
                <a:lnTo>
                  <a:pt x="1688592" y="934720"/>
                </a:lnTo>
                <a:lnTo>
                  <a:pt x="1691386" y="937514"/>
                </a:lnTo>
                <a:lnTo>
                  <a:pt x="3020568" y="937514"/>
                </a:lnTo>
                <a:lnTo>
                  <a:pt x="3020568" y="1053211"/>
                </a:lnTo>
                <a:lnTo>
                  <a:pt x="3023362" y="1056005"/>
                </a:lnTo>
                <a:lnTo>
                  <a:pt x="5071364" y="1056005"/>
                </a:lnTo>
                <a:lnTo>
                  <a:pt x="5071364" y="1087755"/>
                </a:lnTo>
                <a:lnTo>
                  <a:pt x="5134864" y="1056005"/>
                </a:lnTo>
                <a:lnTo>
                  <a:pt x="5147564" y="1049655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6" name="Google Shape;666;p29"/>
          <p:cNvSpPr/>
          <p:nvPr/>
        </p:nvSpPr>
        <p:spPr>
          <a:xfrm>
            <a:off x="71373" y="1244980"/>
            <a:ext cx="5534025" cy="2937510"/>
          </a:xfrm>
          <a:custGeom>
            <a:avLst/>
            <a:gdLst/>
            <a:ahLst/>
            <a:cxnLst/>
            <a:rect l="l" t="t" r="r" b="b"/>
            <a:pathLst>
              <a:path w="5534025" h="2937510" extrusionOk="0">
                <a:moveTo>
                  <a:pt x="177273" y="2887513"/>
                </a:moveTo>
                <a:lnTo>
                  <a:pt x="153873" y="2911348"/>
                </a:lnTo>
                <a:lnTo>
                  <a:pt x="234950" y="2937510"/>
                </a:lnTo>
                <a:lnTo>
                  <a:pt x="221006" y="2896997"/>
                </a:lnTo>
                <a:lnTo>
                  <a:pt x="184607" y="2896997"/>
                </a:lnTo>
                <a:lnTo>
                  <a:pt x="177273" y="2887513"/>
                </a:lnTo>
                <a:close/>
              </a:path>
              <a:path w="5534025" h="2937510" extrusionOk="0">
                <a:moveTo>
                  <a:pt x="186297" y="2878321"/>
                </a:moveTo>
                <a:lnTo>
                  <a:pt x="177273" y="2887513"/>
                </a:lnTo>
                <a:lnTo>
                  <a:pt x="184607" y="2896997"/>
                </a:lnTo>
                <a:lnTo>
                  <a:pt x="194652" y="2889123"/>
                </a:lnTo>
                <a:lnTo>
                  <a:pt x="186297" y="2878321"/>
                </a:lnTo>
                <a:close/>
              </a:path>
              <a:path w="5534025" h="2937510" extrusionOk="0">
                <a:moveTo>
                  <a:pt x="207238" y="2856992"/>
                </a:moveTo>
                <a:lnTo>
                  <a:pt x="186297" y="2878321"/>
                </a:lnTo>
                <a:lnTo>
                  <a:pt x="194652" y="2889123"/>
                </a:lnTo>
                <a:lnTo>
                  <a:pt x="184607" y="2896997"/>
                </a:lnTo>
                <a:lnTo>
                  <a:pt x="221006" y="2896997"/>
                </a:lnTo>
                <a:lnTo>
                  <a:pt x="207238" y="2856992"/>
                </a:lnTo>
                <a:close/>
              </a:path>
              <a:path w="5534025" h="2937510" extrusionOk="0">
                <a:moveTo>
                  <a:pt x="2769870" y="0"/>
                </a:moveTo>
                <a:lnTo>
                  <a:pt x="2640203" y="2032"/>
                </a:lnTo>
                <a:lnTo>
                  <a:pt x="2510663" y="8382"/>
                </a:lnTo>
                <a:lnTo>
                  <a:pt x="2381885" y="18796"/>
                </a:lnTo>
                <a:lnTo>
                  <a:pt x="2253615" y="33020"/>
                </a:lnTo>
                <a:lnTo>
                  <a:pt x="2126488" y="50927"/>
                </a:lnTo>
                <a:lnTo>
                  <a:pt x="2000631" y="72517"/>
                </a:lnTo>
                <a:lnTo>
                  <a:pt x="1876298" y="97663"/>
                </a:lnTo>
                <a:lnTo>
                  <a:pt x="1753615" y="126111"/>
                </a:lnTo>
                <a:lnTo>
                  <a:pt x="1633093" y="157861"/>
                </a:lnTo>
                <a:lnTo>
                  <a:pt x="1514729" y="192532"/>
                </a:lnTo>
                <a:lnTo>
                  <a:pt x="1399032" y="230378"/>
                </a:lnTo>
                <a:lnTo>
                  <a:pt x="1286129" y="270891"/>
                </a:lnTo>
                <a:lnTo>
                  <a:pt x="1176083" y="314198"/>
                </a:lnTo>
                <a:lnTo>
                  <a:pt x="1069416" y="360045"/>
                </a:lnTo>
                <a:lnTo>
                  <a:pt x="966355" y="408178"/>
                </a:lnTo>
                <a:lnTo>
                  <a:pt x="867003" y="458851"/>
                </a:lnTo>
                <a:lnTo>
                  <a:pt x="771753" y="511556"/>
                </a:lnTo>
                <a:lnTo>
                  <a:pt x="680669" y="566166"/>
                </a:lnTo>
                <a:lnTo>
                  <a:pt x="594258" y="622808"/>
                </a:lnTo>
                <a:lnTo>
                  <a:pt x="512597" y="681228"/>
                </a:lnTo>
                <a:lnTo>
                  <a:pt x="435978" y="741172"/>
                </a:lnTo>
                <a:lnTo>
                  <a:pt x="364667" y="802640"/>
                </a:lnTo>
                <a:lnTo>
                  <a:pt x="298983" y="865632"/>
                </a:lnTo>
                <a:lnTo>
                  <a:pt x="239064" y="929640"/>
                </a:lnTo>
                <a:lnTo>
                  <a:pt x="211416" y="962152"/>
                </a:lnTo>
                <a:lnTo>
                  <a:pt x="185280" y="994918"/>
                </a:lnTo>
                <a:lnTo>
                  <a:pt x="160667" y="1027938"/>
                </a:lnTo>
                <a:lnTo>
                  <a:pt x="137680" y="1061085"/>
                </a:lnTo>
                <a:lnTo>
                  <a:pt x="116408" y="1094613"/>
                </a:lnTo>
                <a:lnTo>
                  <a:pt x="96748" y="1128268"/>
                </a:lnTo>
                <a:lnTo>
                  <a:pt x="78816" y="1162177"/>
                </a:lnTo>
                <a:lnTo>
                  <a:pt x="48299" y="1230249"/>
                </a:lnTo>
                <a:lnTo>
                  <a:pt x="24969" y="1298956"/>
                </a:lnTo>
                <a:lnTo>
                  <a:pt x="9113" y="1368044"/>
                </a:lnTo>
                <a:lnTo>
                  <a:pt x="1146" y="1437386"/>
                </a:lnTo>
                <a:lnTo>
                  <a:pt x="0" y="1471930"/>
                </a:lnTo>
                <a:lnTo>
                  <a:pt x="381" y="1540637"/>
                </a:lnTo>
                <a:lnTo>
                  <a:pt x="1334" y="1609217"/>
                </a:lnTo>
                <a:lnTo>
                  <a:pt x="2956" y="1677543"/>
                </a:lnTo>
                <a:lnTo>
                  <a:pt x="5149" y="1745488"/>
                </a:lnTo>
                <a:lnTo>
                  <a:pt x="8008" y="1812798"/>
                </a:lnTo>
                <a:lnTo>
                  <a:pt x="11346" y="1879600"/>
                </a:lnTo>
                <a:lnTo>
                  <a:pt x="15255" y="1945513"/>
                </a:lnTo>
                <a:lnTo>
                  <a:pt x="19735" y="2010537"/>
                </a:lnTo>
                <a:lnTo>
                  <a:pt x="24693" y="2074418"/>
                </a:lnTo>
                <a:lnTo>
                  <a:pt x="30126" y="2137156"/>
                </a:lnTo>
                <a:lnTo>
                  <a:pt x="35944" y="2198497"/>
                </a:lnTo>
                <a:lnTo>
                  <a:pt x="42331" y="2258314"/>
                </a:lnTo>
                <a:lnTo>
                  <a:pt x="49009" y="2316734"/>
                </a:lnTo>
                <a:lnTo>
                  <a:pt x="56159" y="2373249"/>
                </a:lnTo>
                <a:lnTo>
                  <a:pt x="63703" y="2427986"/>
                </a:lnTo>
                <a:lnTo>
                  <a:pt x="71615" y="2480564"/>
                </a:lnTo>
                <a:lnTo>
                  <a:pt x="79819" y="2530983"/>
                </a:lnTo>
                <a:lnTo>
                  <a:pt x="88315" y="2579370"/>
                </a:lnTo>
                <a:lnTo>
                  <a:pt x="97193" y="2625217"/>
                </a:lnTo>
                <a:lnTo>
                  <a:pt x="106260" y="2668397"/>
                </a:lnTo>
                <a:lnTo>
                  <a:pt x="115633" y="2709037"/>
                </a:lnTo>
                <a:lnTo>
                  <a:pt x="125196" y="2746883"/>
                </a:lnTo>
                <a:lnTo>
                  <a:pt x="140030" y="2798191"/>
                </a:lnTo>
                <a:lnTo>
                  <a:pt x="155308" y="2842260"/>
                </a:lnTo>
                <a:lnTo>
                  <a:pt x="171094" y="2879344"/>
                </a:lnTo>
                <a:lnTo>
                  <a:pt x="177273" y="2887513"/>
                </a:lnTo>
                <a:lnTo>
                  <a:pt x="186297" y="2878321"/>
                </a:lnTo>
                <a:lnTo>
                  <a:pt x="182668" y="2873629"/>
                </a:lnTo>
                <a:lnTo>
                  <a:pt x="182410" y="2873629"/>
                </a:lnTo>
                <a:lnTo>
                  <a:pt x="181686" y="2872359"/>
                </a:lnTo>
                <a:lnTo>
                  <a:pt x="181822" y="2872359"/>
                </a:lnTo>
                <a:lnTo>
                  <a:pt x="177177" y="2862326"/>
                </a:lnTo>
                <a:lnTo>
                  <a:pt x="172123" y="2850515"/>
                </a:lnTo>
                <a:lnTo>
                  <a:pt x="157035" y="2809494"/>
                </a:lnTo>
                <a:lnTo>
                  <a:pt x="142278" y="2761234"/>
                </a:lnTo>
                <a:lnTo>
                  <a:pt x="127952" y="2705989"/>
                </a:lnTo>
                <a:lnTo>
                  <a:pt x="118656" y="2665603"/>
                </a:lnTo>
                <a:lnTo>
                  <a:pt x="109626" y="2622550"/>
                </a:lnTo>
                <a:lnTo>
                  <a:pt x="100787" y="2576957"/>
                </a:lnTo>
                <a:lnTo>
                  <a:pt x="92329" y="2528951"/>
                </a:lnTo>
                <a:lnTo>
                  <a:pt x="84150" y="2478532"/>
                </a:lnTo>
                <a:lnTo>
                  <a:pt x="76250" y="2426081"/>
                </a:lnTo>
                <a:lnTo>
                  <a:pt x="68745" y="2371471"/>
                </a:lnTo>
                <a:lnTo>
                  <a:pt x="61607" y="2315083"/>
                </a:lnTo>
                <a:lnTo>
                  <a:pt x="54950" y="2256917"/>
                </a:lnTo>
                <a:lnTo>
                  <a:pt x="48573" y="2197100"/>
                </a:lnTo>
                <a:lnTo>
                  <a:pt x="42771" y="2136013"/>
                </a:lnTo>
                <a:lnTo>
                  <a:pt x="37345" y="2073402"/>
                </a:lnTo>
                <a:lnTo>
                  <a:pt x="32397" y="2009648"/>
                </a:lnTo>
                <a:lnTo>
                  <a:pt x="27924" y="1944751"/>
                </a:lnTo>
                <a:lnTo>
                  <a:pt x="24023" y="1878838"/>
                </a:lnTo>
                <a:lnTo>
                  <a:pt x="20693" y="1812290"/>
                </a:lnTo>
                <a:lnTo>
                  <a:pt x="17838" y="1744980"/>
                </a:lnTo>
                <a:lnTo>
                  <a:pt x="15648" y="1677162"/>
                </a:lnTo>
                <a:lnTo>
                  <a:pt x="14032" y="1608963"/>
                </a:lnTo>
                <a:lnTo>
                  <a:pt x="13081" y="1540383"/>
                </a:lnTo>
                <a:lnTo>
                  <a:pt x="12700" y="1471803"/>
                </a:lnTo>
                <a:lnTo>
                  <a:pt x="13839" y="1437767"/>
                </a:lnTo>
                <a:lnTo>
                  <a:pt x="21683" y="1369822"/>
                </a:lnTo>
                <a:lnTo>
                  <a:pt x="37260" y="1302131"/>
                </a:lnTo>
                <a:lnTo>
                  <a:pt x="60223" y="1234694"/>
                </a:lnTo>
                <a:lnTo>
                  <a:pt x="90284" y="1167511"/>
                </a:lnTo>
                <a:lnTo>
                  <a:pt x="127368" y="1100963"/>
                </a:lnTo>
                <a:lnTo>
                  <a:pt x="148386" y="1067943"/>
                </a:lnTo>
                <a:lnTo>
                  <a:pt x="171119" y="1035050"/>
                </a:lnTo>
                <a:lnTo>
                  <a:pt x="195465" y="1002538"/>
                </a:lnTo>
                <a:lnTo>
                  <a:pt x="221335" y="970153"/>
                </a:lnTo>
                <a:lnTo>
                  <a:pt x="248742" y="937895"/>
                </a:lnTo>
                <a:lnTo>
                  <a:pt x="308267" y="874268"/>
                </a:lnTo>
                <a:lnTo>
                  <a:pt x="373456" y="811911"/>
                </a:lnTo>
                <a:lnTo>
                  <a:pt x="444258" y="750824"/>
                </a:lnTo>
                <a:lnTo>
                  <a:pt x="520420" y="691261"/>
                </a:lnTo>
                <a:lnTo>
                  <a:pt x="601637" y="633222"/>
                </a:lnTo>
                <a:lnTo>
                  <a:pt x="687628" y="576834"/>
                </a:lnTo>
                <a:lnTo>
                  <a:pt x="778281" y="522351"/>
                </a:lnTo>
                <a:lnTo>
                  <a:pt x="873150" y="469900"/>
                </a:lnTo>
                <a:lnTo>
                  <a:pt x="972108" y="419608"/>
                </a:lnTo>
                <a:lnTo>
                  <a:pt x="1074788" y="371602"/>
                </a:lnTo>
                <a:lnTo>
                  <a:pt x="1181100" y="325882"/>
                </a:lnTo>
                <a:lnTo>
                  <a:pt x="1290701" y="282702"/>
                </a:lnTo>
                <a:lnTo>
                  <a:pt x="1403350" y="242316"/>
                </a:lnTo>
                <a:lnTo>
                  <a:pt x="1518666" y="204724"/>
                </a:lnTo>
                <a:lnTo>
                  <a:pt x="1636649" y="170053"/>
                </a:lnTo>
                <a:lnTo>
                  <a:pt x="1756790" y="138430"/>
                </a:lnTo>
                <a:lnTo>
                  <a:pt x="1879219" y="109982"/>
                </a:lnTo>
                <a:lnTo>
                  <a:pt x="2003044" y="85090"/>
                </a:lnTo>
                <a:lnTo>
                  <a:pt x="2128647" y="63500"/>
                </a:lnTo>
                <a:lnTo>
                  <a:pt x="2255393" y="45593"/>
                </a:lnTo>
                <a:lnTo>
                  <a:pt x="2383282" y="31369"/>
                </a:lnTo>
                <a:lnTo>
                  <a:pt x="2511806" y="21082"/>
                </a:lnTo>
                <a:lnTo>
                  <a:pt x="2640838" y="14732"/>
                </a:lnTo>
                <a:lnTo>
                  <a:pt x="2770124" y="12700"/>
                </a:lnTo>
                <a:lnTo>
                  <a:pt x="3582420" y="12700"/>
                </a:lnTo>
                <a:lnTo>
                  <a:pt x="3285616" y="5080"/>
                </a:lnTo>
                <a:lnTo>
                  <a:pt x="2769870" y="0"/>
                </a:lnTo>
                <a:close/>
              </a:path>
              <a:path w="5534025" h="2937510" extrusionOk="0">
                <a:moveTo>
                  <a:pt x="181686" y="2872359"/>
                </a:moveTo>
                <a:lnTo>
                  <a:pt x="182410" y="2873629"/>
                </a:lnTo>
                <a:lnTo>
                  <a:pt x="182024" y="2872796"/>
                </a:lnTo>
                <a:lnTo>
                  <a:pt x="181686" y="2872359"/>
                </a:lnTo>
                <a:close/>
              </a:path>
              <a:path w="5534025" h="2937510" extrusionOk="0">
                <a:moveTo>
                  <a:pt x="182024" y="2872796"/>
                </a:moveTo>
                <a:lnTo>
                  <a:pt x="182410" y="2873629"/>
                </a:lnTo>
                <a:lnTo>
                  <a:pt x="182668" y="2873629"/>
                </a:lnTo>
                <a:lnTo>
                  <a:pt x="182024" y="2872796"/>
                </a:lnTo>
                <a:close/>
              </a:path>
              <a:path w="5534025" h="2937510" extrusionOk="0">
                <a:moveTo>
                  <a:pt x="181822" y="2872359"/>
                </a:moveTo>
                <a:lnTo>
                  <a:pt x="181686" y="2872359"/>
                </a:lnTo>
                <a:lnTo>
                  <a:pt x="182024" y="2872796"/>
                </a:lnTo>
                <a:lnTo>
                  <a:pt x="181822" y="2872359"/>
                </a:lnTo>
                <a:close/>
              </a:path>
              <a:path w="5534025" h="2937510" extrusionOk="0">
                <a:moveTo>
                  <a:pt x="5465879" y="198900"/>
                </a:moveTo>
                <a:lnTo>
                  <a:pt x="5449189" y="223393"/>
                </a:lnTo>
                <a:lnTo>
                  <a:pt x="5533644" y="234823"/>
                </a:lnTo>
                <a:lnTo>
                  <a:pt x="5516919" y="204851"/>
                </a:lnTo>
                <a:lnTo>
                  <a:pt x="5478399" y="204851"/>
                </a:lnTo>
                <a:lnTo>
                  <a:pt x="5465879" y="198900"/>
                </a:lnTo>
                <a:close/>
              </a:path>
              <a:path w="5534025" h="2937510" extrusionOk="0">
                <a:moveTo>
                  <a:pt x="5473098" y="188306"/>
                </a:moveTo>
                <a:lnTo>
                  <a:pt x="5465879" y="198900"/>
                </a:lnTo>
                <a:lnTo>
                  <a:pt x="5478399" y="204851"/>
                </a:lnTo>
                <a:lnTo>
                  <a:pt x="5483860" y="193421"/>
                </a:lnTo>
                <a:lnTo>
                  <a:pt x="5473098" y="188306"/>
                </a:lnTo>
                <a:close/>
              </a:path>
              <a:path w="5534025" h="2937510" extrusionOk="0">
                <a:moveTo>
                  <a:pt x="5492115" y="160401"/>
                </a:moveTo>
                <a:lnTo>
                  <a:pt x="5473098" y="188306"/>
                </a:lnTo>
                <a:lnTo>
                  <a:pt x="5483860" y="193421"/>
                </a:lnTo>
                <a:lnTo>
                  <a:pt x="5478399" y="204851"/>
                </a:lnTo>
                <a:lnTo>
                  <a:pt x="5516919" y="204851"/>
                </a:lnTo>
                <a:lnTo>
                  <a:pt x="5492115" y="160401"/>
                </a:lnTo>
                <a:close/>
              </a:path>
              <a:path w="5534025" h="2937510" extrusionOk="0">
                <a:moveTo>
                  <a:pt x="5453196" y="192873"/>
                </a:moveTo>
                <a:lnTo>
                  <a:pt x="5465879" y="198900"/>
                </a:lnTo>
                <a:lnTo>
                  <a:pt x="5469873" y="193040"/>
                </a:lnTo>
                <a:lnTo>
                  <a:pt x="5453761" y="193040"/>
                </a:lnTo>
                <a:lnTo>
                  <a:pt x="5453196" y="192873"/>
                </a:lnTo>
                <a:close/>
              </a:path>
              <a:path w="5534025" h="2937510" extrusionOk="0">
                <a:moveTo>
                  <a:pt x="5452745" y="192659"/>
                </a:moveTo>
                <a:lnTo>
                  <a:pt x="5453196" y="192873"/>
                </a:lnTo>
                <a:lnTo>
                  <a:pt x="5453761" y="193040"/>
                </a:lnTo>
                <a:lnTo>
                  <a:pt x="5452745" y="192659"/>
                </a:lnTo>
                <a:close/>
              </a:path>
              <a:path w="5534025" h="2937510" extrusionOk="0">
                <a:moveTo>
                  <a:pt x="5470132" y="192659"/>
                </a:moveTo>
                <a:lnTo>
                  <a:pt x="5452745" y="192659"/>
                </a:lnTo>
                <a:lnTo>
                  <a:pt x="5453761" y="193040"/>
                </a:lnTo>
                <a:lnTo>
                  <a:pt x="5469873" y="193040"/>
                </a:lnTo>
                <a:lnTo>
                  <a:pt x="5470132" y="192659"/>
                </a:lnTo>
                <a:close/>
              </a:path>
              <a:path w="5534025" h="2937510" extrusionOk="0">
                <a:moveTo>
                  <a:pt x="3582420" y="12700"/>
                </a:moveTo>
                <a:lnTo>
                  <a:pt x="2770124" y="12700"/>
                </a:lnTo>
                <a:lnTo>
                  <a:pt x="3028823" y="13970"/>
                </a:lnTo>
                <a:lnTo>
                  <a:pt x="3538092" y="24003"/>
                </a:lnTo>
                <a:lnTo>
                  <a:pt x="3904996" y="37211"/>
                </a:lnTo>
                <a:lnTo>
                  <a:pt x="4361053" y="61595"/>
                </a:lnTo>
                <a:lnTo>
                  <a:pt x="4669536" y="84074"/>
                </a:lnTo>
                <a:lnTo>
                  <a:pt x="4855337" y="100711"/>
                </a:lnTo>
                <a:lnTo>
                  <a:pt x="5022850" y="118618"/>
                </a:lnTo>
                <a:lnTo>
                  <a:pt x="5099177" y="128016"/>
                </a:lnTo>
                <a:lnTo>
                  <a:pt x="5170170" y="137541"/>
                </a:lnTo>
                <a:lnTo>
                  <a:pt x="5235448" y="147320"/>
                </a:lnTo>
                <a:lnTo>
                  <a:pt x="5295138" y="157226"/>
                </a:lnTo>
                <a:lnTo>
                  <a:pt x="5372862" y="172339"/>
                </a:lnTo>
                <a:lnTo>
                  <a:pt x="5416677" y="182753"/>
                </a:lnTo>
                <a:lnTo>
                  <a:pt x="5453196" y="192873"/>
                </a:lnTo>
                <a:lnTo>
                  <a:pt x="5452745" y="192659"/>
                </a:lnTo>
                <a:lnTo>
                  <a:pt x="5470132" y="192659"/>
                </a:lnTo>
                <a:lnTo>
                  <a:pt x="5473098" y="188306"/>
                </a:lnTo>
                <a:lnTo>
                  <a:pt x="5458206" y="181229"/>
                </a:lnTo>
                <a:lnTo>
                  <a:pt x="5457952" y="180975"/>
                </a:lnTo>
                <a:lnTo>
                  <a:pt x="5457571" y="180975"/>
                </a:lnTo>
                <a:lnTo>
                  <a:pt x="5457317" y="180848"/>
                </a:lnTo>
                <a:lnTo>
                  <a:pt x="5439283" y="175514"/>
                </a:lnTo>
                <a:lnTo>
                  <a:pt x="5398389" y="165100"/>
                </a:lnTo>
                <a:lnTo>
                  <a:pt x="5350891" y="154813"/>
                </a:lnTo>
                <a:lnTo>
                  <a:pt x="5297170" y="144653"/>
                </a:lnTo>
                <a:lnTo>
                  <a:pt x="5237353" y="134747"/>
                </a:lnTo>
                <a:lnTo>
                  <a:pt x="5171821" y="124841"/>
                </a:lnTo>
                <a:lnTo>
                  <a:pt x="5100701" y="115316"/>
                </a:lnTo>
                <a:lnTo>
                  <a:pt x="5024247" y="106045"/>
                </a:lnTo>
                <a:lnTo>
                  <a:pt x="4856480" y="88138"/>
                </a:lnTo>
                <a:lnTo>
                  <a:pt x="4670425" y="71374"/>
                </a:lnTo>
                <a:lnTo>
                  <a:pt x="4361815" y="48895"/>
                </a:lnTo>
                <a:lnTo>
                  <a:pt x="3905504" y="24511"/>
                </a:lnTo>
                <a:lnTo>
                  <a:pt x="3582420" y="1270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67" name="Google Shape;667;p29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31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693" name="Google Shape;693;p31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699" name="Google Shape;6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31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01" name="Google Shape;701;p31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04" name="Google Shape;704;p31"/>
          <p:cNvSpPr txBox="1"/>
          <p:nvPr/>
        </p:nvSpPr>
        <p:spPr>
          <a:xfrm>
            <a:off x="383540" y="1470385"/>
            <a:ext cx="3635375" cy="293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225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Quattrocento San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Uninformed Search Algorithms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Font typeface="Quattrocento Sans"/>
              <a:buChar char="⮚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BFS vs DFS – An overview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Font typeface="Quattrocento Sans"/>
              <a:buChar char="⮚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Uniform Cost Search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ts val="1800"/>
              <a:buFont typeface="Quattrocento Sans"/>
              <a:buChar char="⮚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Iterative Depth First Search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Quattrocento Sans"/>
              <a:buChar char="⮚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Informed Search Algorithms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SzPts val="1800"/>
              <a:buFont typeface="Quattrocento Sans"/>
              <a:buChar char="⮚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Greedy Best First search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Font typeface="Quattrocento Sans"/>
              <a:buChar char="⮚"/>
            </a:pPr>
            <a:r>
              <a:rPr lang="en-US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A* Search (Start)</a:t>
            </a:r>
            <a:endParaRPr sz="18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1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19405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Next Class Plan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712" name="Google Shape;712;p3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718" name="Google Shape;71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9" name="Google Shape;719;p32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20" name="Google Shape;720;p3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3" name="Google Shape;723;p32"/>
          <p:cNvSpPr txBox="1"/>
          <p:nvPr/>
        </p:nvSpPr>
        <p:spPr>
          <a:xfrm>
            <a:off x="383540" y="2357755"/>
            <a:ext cx="444817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Required Reading: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AIMA - Chapter #1, 2, 3.1, 3.2, 3.3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383540" y="5377992"/>
            <a:ext cx="8219440" cy="633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Thank You for all your Attention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Note : Some of the slides are adopted from AIMA TB materials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102" name="Google Shape;102;p3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106" name="Google Shape;106;p3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114" name="Google Shape;114;p3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383540" y="522173"/>
            <a:ext cx="208089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Objective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83540" y="1576578"/>
            <a:ext cx="7955280" cy="387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At the end of this class , students Should be able to: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Design problem solving agents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Create search tree for given problem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Apply uninformed search algorithms to the given problem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Compare performance of given algorithms in terms of completeness,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optimality, time and space complexity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-344805" algn="l" rtl="0">
              <a:lnSpc>
                <a:spcPct val="100000"/>
              </a:lnSpc>
              <a:spcBef>
                <a:spcPts val="1515"/>
              </a:spcBef>
              <a:spcAft>
                <a:spcPts val="0"/>
              </a:spcAft>
              <a:buClr>
                <a:srgbClr val="0F1141"/>
              </a:buClr>
              <a:buSzPts val="1800"/>
              <a:buFont typeface="Arial"/>
              <a:buAutoNum type="arabicPeriod" startAt="5"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Differentiate for which scenario appropriate uninformed search technique 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6870" marR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F2F9F"/>
                </a:solidFill>
                <a:latin typeface="Arial"/>
                <a:ea typeface="Arial"/>
                <a:cs typeface="Arial"/>
                <a:sym typeface="Arial"/>
              </a:rPr>
              <a:t>suitable and justify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672794" y="3647389"/>
            <a:ext cx="5144681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6E2E9F"/>
                </a:solidFill>
                <a:latin typeface="Calibri"/>
                <a:ea typeface="Calibri"/>
                <a:cs typeface="Calibri"/>
                <a:sym typeface="Calibri"/>
              </a:rPr>
              <a:t>Agents Architectures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4587366" y="6650432"/>
            <a:ext cx="445262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383844" y="327786"/>
            <a:ext cx="256413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00000"/>
                </a:solidFill>
              </a:rPr>
              <a:t>Agent Architectures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254508" y="754557"/>
            <a:ext cx="3107173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Simple Reflex Agent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4934" y="1554480"/>
            <a:ext cx="4197027" cy="265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5214844"/>
            <a:ext cx="2557846" cy="126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352" y="1554480"/>
            <a:ext cx="4518266" cy="151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352" y="3451020"/>
            <a:ext cx="4591855" cy="9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609600" y="4639055"/>
            <a:ext cx="1624330" cy="838200"/>
          </a:xfrm>
          <a:custGeom>
            <a:avLst/>
            <a:gdLst/>
            <a:ahLst/>
            <a:cxnLst/>
            <a:rect l="l" t="t" r="r" b="b"/>
            <a:pathLst>
              <a:path w="1624330" h="838200" extrusionOk="0">
                <a:moveTo>
                  <a:pt x="1540383" y="0"/>
                </a:moveTo>
                <a:lnTo>
                  <a:pt x="78905" y="127"/>
                </a:lnTo>
                <a:lnTo>
                  <a:pt x="38887" y="13081"/>
                </a:lnTo>
                <a:lnTo>
                  <a:pt x="10680" y="42799"/>
                </a:lnTo>
                <a:lnTo>
                  <a:pt x="0" y="83820"/>
                </a:lnTo>
                <a:lnTo>
                  <a:pt x="139" y="759333"/>
                </a:lnTo>
                <a:lnTo>
                  <a:pt x="13055" y="799338"/>
                </a:lnTo>
                <a:lnTo>
                  <a:pt x="42862" y="827532"/>
                </a:lnTo>
                <a:lnTo>
                  <a:pt x="83832" y="838200"/>
                </a:lnTo>
                <a:lnTo>
                  <a:pt x="1545336" y="838073"/>
                </a:lnTo>
                <a:lnTo>
                  <a:pt x="1585341" y="825119"/>
                </a:lnTo>
                <a:lnTo>
                  <a:pt x="1613535" y="795274"/>
                </a:lnTo>
                <a:lnTo>
                  <a:pt x="1624202" y="754380"/>
                </a:lnTo>
                <a:lnTo>
                  <a:pt x="1624076" y="78867"/>
                </a:lnTo>
                <a:lnTo>
                  <a:pt x="1611122" y="38862"/>
                </a:lnTo>
                <a:lnTo>
                  <a:pt x="1581404" y="10668"/>
                </a:lnTo>
                <a:lnTo>
                  <a:pt x="1540383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5"/>
          <p:cNvSpPr txBox="1"/>
          <p:nvPr/>
        </p:nvSpPr>
        <p:spPr>
          <a:xfrm>
            <a:off x="727963" y="4748529"/>
            <a:ext cx="1505967" cy="73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Reflex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1905" marR="0" lvl="0" indent="0" algn="ctr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383844" y="327786"/>
            <a:ext cx="3007056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Agent Architectures</a:t>
            </a:r>
            <a:endParaRPr dirty="0"/>
          </a:p>
        </p:txBody>
      </p:sp>
      <p:sp>
        <p:nvSpPr>
          <p:cNvPr id="147" name="Google Shape;147;p6"/>
          <p:cNvSpPr txBox="1"/>
          <p:nvPr/>
        </p:nvSpPr>
        <p:spPr>
          <a:xfrm>
            <a:off x="4072890" y="786765"/>
            <a:ext cx="30264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Model based Agent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1513432"/>
            <a:ext cx="6390640" cy="443016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313943" y="1828800"/>
            <a:ext cx="1600200" cy="987425"/>
          </a:xfrm>
          <a:custGeom>
            <a:avLst/>
            <a:gdLst/>
            <a:ahLst/>
            <a:cxnLst/>
            <a:rect l="l" t="t" r="r" b="b"/>
            <a:pathLst>
              <a:path w="1600200" h="987425" extrusionOk="0">
                <a:moveTo>
                  <a:pt x="1501520" y="0"/>
                </a:moveTo>
                <a:lnTo>
                  <a:pt x="84150" y="1015"/>
                </a:lnTo>
                <a:lnTo>
                  <a:pt x="44958" y="16001"/>
                </a:lnTo>
                <a:lnTo>
                  <a:pt x="15913" y="44958"/>
                </a:lnTo>
                <a:lnTo>
                  <a:pt x="1066" y="84200"/>
                </a:lnTo>
                <a:lnTo>
                  <a:pt x="0" y="98805"/>
                </a:lnTo>
                <a:lnTo>
                  <a:pt x="1041" y="888491"/>
                </a:lnTo>
                <a:lnTo>
                  <a:pt x="9169" y="930021"/>
                </a:lnTo>
                <a:lnTo>
                  <a:pt x="33947" y="962913"/>
                </a:lnTo>
                <a:lnTo>
                  <a:pt x="70218" y="982979"/>
                </a:lnTo>
                <a:lnTo>
                  <a:pt x="98755" y="987171"/>
                </a:lnTo>
                <a:lnTo>
                  <a:pt x="1515999" y="986154"/>
                </a:lnTo>
                <a:lnTo>
                  <a:pt x="1555114" y="971296"/>
                </a:lnTo>
                <a:lnTo>
                  <a:pt x="1584198" y="942213"/>
                </a:lnTo>
                <a:lnTo>
                  <a:pt x="1599057" y="903097"/>
                </a:lnTo>
                <a:lnTo>
                  <a:pt x="1600200" y="888491"/>
                </a:lnTo>
                <a:lnTo>
                  <a:pt x="1599057" y="84200"/>
                </a:lnTo>
                <a:lnTo>
                  <a:pt x="1584325" y="45085"/>
                </a:lnTo>
                <a:lnTo>
                  <a:pt x="1555242" y="16001"/>
                </a:lnTo>
                <a:lnTo>
                  <a:pt x="1515999" y="1015"/>
                </a:lnTo>
                <a:lnTo>
                  <a:pt x="150152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6"/>
          <p:cNvSpPr txBox="1"/>
          <p:nvPr/>
        </p:nvSpPr>
        <p:spPr>
          <a:xfrm>
            <a:off x="410667" y="1999869"/>
            <a:ext cx="1503476" cy="71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800" rIns="0" bIns="0" anchor="t" anchorCtr="0">
            <a:spAutoFit/>
          </a:bodyPr>
          <a:lstStyle/>
          <a:p>
            <a:pPr marL="347980" marR="5080" lvl="0" indent="-335915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Reflex  Agents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893063" y="2877311"/>
            <a:ext cx="445134" cy="371475"/>
          </a:xfrm>
          <a:custGeom>
            <a:avLst/>
            <a:gdLst/>
            <a:ahLst/>
            <a:cxnLst/>
            <a:rect l="l" t="t" r="r" b="b"/>
            <a:pathLst>
              <a:path w="445134" h="371475" extrusionOk="0">
                <a:moveTo>
                  <a:pt x="444881" y="185674"/>
                </a:moveTo>
                <a:lnTo>
                  <a:pt x="355968" y="185674"/>
                </a:lnTo>
                <a:lnTo>
                  <a:pt x="355968" y="0"/>
                </a:lnTo>
                <a:lnTo>
                  <a:pt x="89001" y="0"/>
                </a:lnTo>
                <a:lnTo>
                  <a:pt x="89001" y="185674"/>
                </a:lnTo>
                <a:lnTo>
                  <a:pt x="0" y="185674"/>
                </a:lnTo>
                <a:lnTo>
                  <a:pt x="222478" y="371348"/>
                </a:lnTo>
                <a:lnTo>
                  <a:pt x="444881" y="185674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2" name="Google Shape;152;p6"/>
          <p:cNvSpPr/>
          <p:nvPr/>
        </p:nvSpPr>
        <p:spPr>
          <a:xfrm>
            <a:off x="313943" y="3310128"/>
            <a:ext cx="1600200" cy="987425"/>
          </a:xfrm>
          <a:custGeom>
            <a:avLst/>
            <a:gdLst/>
            <a:ahLst/>
            <a:cxnLst/>
            <a:rect l="l" t="t" r="r" b="b"/>
            <a:pathLst>
              <a:path w="1600200" h="987425" extrusionOk="0">
                <a:moveTo>
                  <a:pt x="1501520" y="0"/>
                </a:moveTo>
                <a:lnTo>
                  <a:pt x="84150" y="1016"/>
                </a:lnTo>
                <a:lnTo>
                  <a:pt x="44958" y="15875"/>
                </a:lnTo>
                <a:lnTo>
                  <a:pt x="15913" y="44958"/>
                </a:lnTo>
                <a:lnTo>
                  <a:pt x="1066" y="84200"/>
                </a:lnTo>
                <a:lnTo>
                  <a:pt x="0" y="98806"/>
                </a:lnTo>
                <a:lnTo>
                  <a:pt x="1066" y="903097"/>
                </a:lnTo>
                <a:lnTo>
                  <a:pt x="15900" y="942213"/>
                </a:lnTo>
                <a:lnTo>
                  <a:pt x="44970" y="971296"/>
                </a:lnTo>
                <a:lnTo>
                  <a:pt x="84150" y="986155"/>
                </a:lnTo>
                <a:lnTo>
                  <a:pt x="98755" y="987171"/>
                </a:lnTo>
                <a:lnTo>
                  <a:pt x="1515999" y="986155"/>
                </a:lnTo>
                <a:lnTo>
                  <a:pt x="1555114" y="971296"/>
                </a:lnTo>
                <a:lnTo>
                  <a:pt x="1584198" y="942213"/>
                </a:lnTo>
                <a:lnTo>
                  <a:pt x="1599057" y="902970"/>
                </a:lnTo>
                <a:lnTo>
                  <a:pt x="1600200" y="888492"/>
                </a:lnTo>
                <a:lnTo>
                  <a:pt x="1599057" y="84200"/>
                </a:lnTo>
                <a:lnTo>
                  <a:pt x="1584325" y="44958"/>
                </a:lnTo>
                <a:lnTo>
                  <a:pt x="1555242" y="15875"/>
                </a:lnTo>
                <a:lnTo>
                  <a:pt x="1515999" y="1016"/>
                </a:lnTo>
                <a:lnTo>
                  <a:pt x="1501520" y="0"/>
                </a:lnTo>
                <a:close/>
              </a:path>
            </a:pathLst>
          </a:custGeom>
          <a:solidFill>
            <a:srgbClr val="00AE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3" name="Google Shape;153;p6"/>
          <p:cNvSpPr txBox="1"/>
          <p:nvPr/>
        </p:nvSpPr>
        <p:spPr>
          <a:xfrm>
            <a:off x="431393" y="3493465"/>
            <a:ext cx="136588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Based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5715" marR="0" lvl="0" indent="0" algn="ctr" rtl="0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383844" y="327786"/>
            <a:ext cx="3451556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Agent Architectures</a:t>
            </a:r>
            <a:endParaRPr dirty="0"/>
          </a:p>
        </p:txBody>
      </p:sp>
      <p:sp>
        <p:nvSpPr>
          <p:cNvPr id="160" name="Google Shape;160;p7"/>
          <p:cNvSpPr txBox="1"/>
          <p:nvPr/>
        </p:nvSpPr>
        <p:spPr>
          <a:xfrm>
            <a:off x="4072890" y="786765"/>
            <a:ext cx="31280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Model based Agent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800" y="1747519"/>
            <a:ext cx="7513320" cy="285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383844" y="566369"/>
            <a:ext cx="3032456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Agent Architectures</a:t>
            </a:r>
            <a:endParaRPr dirty="0"/>
          </a:p>
        </p:txBody>
      </p:sp>
      <p:sp>
        <p:nvSpPr>
          <p:cNvPr id="168" name="Google Shape;168;p8"/>
          <p:cNvSpPr/>
          <p:nvPr/>
        </p:nvSpPr>
        <p:spPr>
          <a:xfrm>
            <a:off x="304800" y="1530096"/>
            <a:ext cx="1828800" cy="1015365"/>
          </a:xfrm>
          <a:custGeom>
            <a:avLst/>
            <a:gdLst/>
            <a:ahLst/>
            <a:cxnLst/>
            <a:rect l="l" t="t" r="r" b="b"/>
            <a:pathLst>
              <a:path w="1828800" h="1015364" extrusionOk="0">
                <a:moveTo>
                  <a:pt x="1727200" y="0"/>
                </a:moveTo>
                <a:lnTo>
                  <a:pt x="96964" y="126"/>
                </a:lnTo>
                <a:lnTo>
                  <a:pt x="55918" y="10794"/>
                </a:lnTo>
                <a:lnTo>
                  <a:pt x="23647" y="36321"/>
                </a:lnTo>
                <a:lnTo>
                  <a:pt x="4076" y="72898"/>
                </a:lnTo>
                <a:lnTo>
                  <a:pt x="0" y="101473"/>
                </a:lnTo>
                <a:lnTo>
                  <a:pt x="101" y="918082"/>
                </a:lnTo>
                <a:lnTo>
                  <a:pt x="10833" y="959103"/>
                </a:lnTo>
                <a:lnTo>
                  <a:pt x="36436" y="991362"/>
                </a:lnTo>
                <a:lnTo>
                  <a:pt x="73025" y="1010919"/>
                </a:lnTo>
                <a:lnTo>
                  <a:pt x="101600" y="1014983"/>
                </a:lnTo>
                <a:lnTo>
                  <a:pt x="1731899" y="1014856"/>
                </a:lnTo>
                <a:lnTo>
                  <a:pt x="1772920" y="1004188"/>
                </a:lnTo>
                <a:lnTo>
                  <a:pt x="1805177" y="978534"/>
                </a:lnTo>
                <a:lnTo>
                  <a:pt x="1824736" y="942086"/>
                </a:lnTo>
                <a:lnTo>
                  <a:pt x="1828800" y="913511"/>
                </a:lnTo>
                <a:lnTo>
                  <a:pt x="1828673" y="96900"/>
                </a:lnTo>
                <a:lnTo>
                  <a:pt x="1818005" y="55879"/>
                </a:lnTo>
                <a:lnTo>
                  <a:pt x="1792351" y="23621"/>
                </a:lnTo>
                <a:lnTo>
                  <a:pt x="1755775" y="4063"/>
                </a:lnTo>
                <a:lnTo>
                  <a:pt x="172720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9" name="Google Shape;169;p8"/>
          <p:cNvSpPr/>
          <p:nvPr/>
        </p:nvSpPr>
        <p:spPr>
          <a:xfrm>
            <a:off x="990600" y="2609087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 extrusionOk="0">
                <a:moveTo>
                  <a:pt x="457200" y="190500"/>
                </a:moveTo>
                <a:lnTo>
                  <a:pt x="365760" y="190500"/>
                </a:lnTo>
                <a:lnTo>
                  <a:pt x="365760" y="0"/>
                </a:lnTo>
                <a:lnTo>
                  <a:pt x="91440" y="0"/>
                </a:lnTo>
                <a:lnTo>
                  <a:pt x="91440" y="190500"/>
                </a:lnTo>
                <a:lnTo>
                  <a:pt x="0" y="190500"/>
                </a:lnTo>
                <a:lnTo>
                  <a:pt x="228600" y="381000"/>
                </a:lnTo>
                <a:lnTo>
                  <a:pt x="457200" y="190500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8"/>
          <p:cNvSpPr/>
          <p:nvPr/>
        </p:nvSpPr>
        <p:spPr>
          <a:xfrm>
            <a:off x="304800" y="3054095"/>
            <a:ext cx="1828800" cy="1015365"/>
          </a:xfrm>
          <a:custGeom>
            <a:avLst/>
            <a:gdLst/>
            <a:ahLst/>
            <a:cxnLst/>
            <a:rect l="l" t="t" r="r" b="b"/>
            <a:pathLst>
              <a:path w="1828800" h="1015364" extrusionOk="0">
                <a:moveTo>
                  <a:pt x="1727200" y="0"/>
                </a:moveTo>
                <a:lnTo>
                  <a:pt x="96964" y="126"/>
                </a:lnTo>
                <a:lnTo>
                  <a:pt x="55918" y="10794"/>
                </a:lnTo>
                <a:lnTo>
                  <a:pt x="23647" y="36321"/>
                </a:lnTo>
                <a:lnTo>
                  <a:pt x="4076" y="72898"/>
                </a:lnTo>
                <a:lnTo>
                  <a:pt x="0" y="101473"/>
                </a:lnTo>
                <a:lnTo>
                  <a:pt x="101" y="918082"/>
                </a:lnTo>
                <a:lnTo>
                  <a:pt x="10833" y="959103"/>
                </a:lnTo>
                <a:lnTo>
                  <a:pt x="36436" y="991361"/>
                </a:lnTo>
                <a:lnTo>
                  <a:pt x="73025" y="1010919"/>
                </a:lnTo>
                <a:lnTo>
                  <a:pt x="101600" y="1014983"/>
                </a:lnTo>
                <a:lnTo>
                  <a:pt x="1731899" y="1014856"/>
                </a:lnTo>
                <a:lnTo>
                  <a:pt x="1772920" y="1004188"/>
                </a:lnTo>
                <a:lnTo>
                  <a:pt x="1805177" y="978534"/>
                </a:lnTo>
                <a:lnTo>
                  <a:pt x="1824736" y="942085"/>
                </a:lnTo>
                <a:lnTo>
                  <a:pt x="1828800" y="913510"/>
                </a:lnTo>
                <a:lnTo>
                  <a:pt x="1828673" y="96900"/>
                </a:lnTo>
                <a:lnTo>
                  <a:pt x="1818005" y="55879"/>
                </a:lnTo>
                <a:lnTo>
                  <a:pt x="1792351" y="23621"/>
                </a:lnTo>
                <a:lnTo>
                  <a:pt x="1755775" y="4063"/>
                </a:lnTo>
                <a:lnTo>
                  <a:pt x="1727200" y="0"/>
                </a:lnTo>
                <a:close/>
              </a:path>
            </a:pathLst>
          </a:custGeom>
          <a:solidFill>
            <a:srgbClr val="4F80B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8"/>
          <p:cNvSpPr/>
          <p:nvPr/>
        </p:nvSpPr>
        <p:spPr>
          <a:xfrm>
            <a:off x="990600" y="4133088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 extrusionOk="0">
                <a:moveTo>
                  <a:pt x="457200" y="190500"/>
                </a:moveTo>
                <a:lnTo>
                  <a:pt x="365760" y="190500"/>
                </a:lnTo>
                <a:lnTo>
                  <a:pt x="365760" y="0"/>
                </a:lnTo>
                <a:lnTo>
                  <a:pt x="91440" y="0"/>
                </a:lnTo>
                <a:lnTo>
                  <a:pt x="91440" y="190500"/>
                </a:lnTo>
                <a:lnTo>
                  <a:pt x="0" y="190500"/>
                </a:lnTo>
                <a:lnTo>
                  <a:pt x="228600" y="381000"/>
                </a:lnTo>
                <a:lnTo>
                  <a:pt x="457200" y="190500"/>
                </a:lnTo>
                <a:close/>
              </a:path>
            </a:pathLst>
          </a:custGeom>
          <a:solidFill>
            <a:srgbClr val="B0C1D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p8"/>
          <p:cNvSpPr/>
          <p:nvPr/>
        </p:nvSpPr>
        <p:spPr>
          <a:xfrm>
            <a:off x="304800" y="4578096"/>
            <a:ext cx="1828800" cy="1015365"/>
          </a:xfrm>
          <a:custGeom>
            <a:avLst/>
            <a:gdLst/>
            <a:ahLst/>
            <a:cxnLst/>
            <a:rect l="l" t="t" r="r" b="b"/>
            <a:pathLst>
              <a:path w="1828800" h="1015364" extrusionOk="0">
                <a:moveTo>
                  <a:pt x="1727200" y="0"/>
                </a:moveTo>
                <a:lnTo>
                  <a:pt x="96964" y="126"/>
                </a:lnTo>
                <a:lnTo>
                  <a:pt x="55905" y="10794"/>
                </a:lnTo>
                <a:lnTo>
                  <a:pt x="23647" y="36448"/>
                </a:lnTo>
                <a:lnTo>
                  <a:pt x="4076" y="72897"/>
                </a:lnTo>
                <a:lnTo>
                  <a:pt x="0" y="101472"/>
                </a:lnTo>
                <a:lnTo>
                  <a:pt x="101" y="918082"/>
                </a:lnTo>
                <a:lnTo>
                  <a:pt x="10833" y="959103"/>
                </a:lnTo>
                <a:lnTo>
                  <a:pt x="36436" y="991361"/>
                </a:lnTo>
                <a:lnTo>
                  <a:pt x="73025" y="1010919"/>
                </a:lnTo>
                <a:lnTo>
                  <a:pt x="101600" y="1014996"/>
                </a:lnTo>
                <a:lnTo>
                  <a:pt x="1731899" y="1014882"/>
                </a:lnTo>
                <a:lnTo>
                  <a:pt x="1772920" y="1004188"/>
                </a:lnTo>
                <a:lnTo>
                  <a:pt x="1805177" y="978534"/>
                </a:lnTo>
                <a:lnTo>
                  <a:pt x="1824736" y="942085"/>
                </a:lnTo>
                <a:lnTo>
                  <a:pt x="1828800" y="913510"/>
                </a:lnTo>
                <a:lnTo>
                  <a:pt x="1828673" y="96900"/>
                </a:lnTo>
                <a:lnTo>
                  <a:pt x="1818005" y="55879"/>
                </a:lnTo>
                <a:lnTo>
                  <a:pt x="1792351" y="23621"/>
                </a:lnTo>
                <a:lnTo>
                  <a:pt x="1755775" y="4063"/>
                </a:lnTo>
                <a:lnTo>
                  <a:pt x="1727200" y="0"/>
                </a:lnTo>
                <a:close/>
              </a:path>
            </a:pathLst>
          </a:custGeom>
          <a:solidFill>
            <a:srgbClr val="00AE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3" name="Google Shape;173;p8"/>
          <p:cNvSpPr txBox="1"/>
          <p:nvPr/>
        </p:nvSpPr>
        <p:spPr>
          <a:xfrm>
            <a:off x="357733" y="1547678"/>
            <a:ext cx="1722933" cy="413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ctr" rtl="0">
              <a:lnSpc>
                <a:spcPct val="11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Simple Reflex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1905" lvl="0" indent="0" algn="ctr" rtl="0">
              <a:lnSpc>
                <a:spcPct val="11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3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Model Based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3050" dirty="0">
              <a:latin typeface="Calibri"/>
              <a:ea typeface="Calibri"/>
              <a:cs typeface="Calibri"/>
              <a:sym typeface="Calibri"/>
            </a:endParaRPr>
          </a:p>
          <a:p>
            <a:pPr marL="2540" marR="0" lvl="0" indent="0" algn="ctr" rtl="0">
              <a:lnSpc>
                <a:spcPct val="11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Goal Based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Agents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4861" y="1593646"/>
            <a:ext cx="6669145" cy="427375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>
            <a:spLocks noGrp="1"/>
          </p:cNvSpPr>
          <p:nvPr>
            <p:ph type="ftr" idx="11"/>
          </p:nvPr>
        </p:nvSpPr>
        <p:spPr>
          <a:xfrm>
            <a:off x="7361681" y="6650432"/>
            <a:ext cx="170560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/>
              <a:t>Pilani, Pilani Campus</a:t>
            </a:r>
            <a:endParaRPr/>
          </a:p>
        </p:txBody>
      </p:sp>
      <p:sp>
        <p:nvSpPr>
          <p:cNvPr id="11" name="Google Shape;160;p7"/>
          <p:cNvSpPr txBox="1"/>
          <p:nvPr/>
        </p:nvSpPr>
        <p:spPr>
          <a:xfrm>
            <a:off x="4072890" y="786765"/>
            <a:ext cx="312801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76400"/>
                </a:solidFill>
                <a:latin typeface="Arial"/>
                <a:ea typeface="Arial"/>
                <a:cs typeface="Arial"/>
                <a:sym typeface="Arial"/>
              </a:rPr>
              <a:t>Goal based Agent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2238A47FFD45821235F014964B92" ma:contentTypeVersion="28" ma:contentTypeDescription="Create a new document." ma:contentTypeScope="" ma:versionID="65c9ac6bf094db9014bbf3e19d58d842">
  <xsd:schema xmlns:xsd="http://www.w3.org/2001/XMLSchema" xmlns:xs="http://www.w3.org/2001/XMLSchema" xmlns:p="http://schemas.microsoft.com/office/2006/metadata/properties" xmlns:ns2="62c752f1-bd77-4b32-bcd5-44afe1204fc4" targetNamespace="http://schemas.microsoft.com/office/2006/metadata/properties" ma:root="true" ma:fieldsID="7f402cf50d817f512790344deaa09176" ns2:_="">
    <xsd:import namespace="62c752f1-bd77-4b32-bcd5-44afe1204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52f1-bd77-4b32-bcd5-44afe1204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2c752f1-bd77-4b32-bcd5-44afe1204fc4" xsi:nil="true"/>
    <Has_Teacher_Only_SectionGroup xmlns="62c752f1-bd77-4b32-bcd5-44afe1204fc4" xsi:nil="true"/>
    <Owner xmlns="62c752f1-bd77-4b32-bcd5-44afe1204fc4">
      <UserInfo>
        <DisplayName/>
        <AccountId xsi:nil="true"/>
        <AccountType/>
      </UserInfo>
    </Owner>
    <Students xmlns="62c752f1-bd77-4b32-bcd5-44afe1204fc4">
      <UserInfo>
        <DisplayName/>
        <AccountId xsi:nil="true"/>
        <AccountType/>
      </UserInfo>
    </Students>
    <Invited_Teachers xmlns="62c752f1-bd77-4b32-bcd5-44afe1204fc4" xsi:nil="true"/>
    <Invited_Students xmlns="62c752f1-bd77-4b32-bcd5-44afe1204fc4" xsi:nil="true"/>
    <CultureName xmlns="62c752f1-bd77-4b32-bcd5-44afe1204fc4" xsi:nil="true"/>
    <Distribution_Groups xmlns="62c752f1-bd77-4b32-bcd5-44afe1204fc4" xsi:nil="true"/>
    <TeamsChannelId xmlns="62c752f1-bd77-4b32-bcd5-44afe1204fc4" xsi:nil="true"/>
    <Math_Settings xmlns="62c752f1-bd77-4b32-bcd5-44afe1204fc4" xsi:nil="true"/>
    <Teachers xmlns="62c752f1-bd77-4b32-bcd5-44afe1204fc4">
      <UserInfo>
        <DisplayName/>
        <AccountId xsi:nil="true"/>
        <AccountType/>
      </UserInfo>
    </Teachers>
    <AppVersion xmlns="62c752f1-bd77-4b32-bcd5-44afe1204fc4" xsi:nil="true"/>
    <LMS_Mappings xmlns="62c752f1-bd77-4b32-bcd5-44afe1204fc4" xsi:nil="true"/>
    <Self_Registration_Enabled xmlns="62c752f1-bd77-4b32-bcd5-44afe1204fc4" xsi:nil="true"/>
    <FolderType xmlns="62c752f1-bd77-4b32-bcd5-44afe1204fc4" xsi:nil="true"/>
    <IsNotebookLocked xmlns="62c752f1-bd77-4b32-bcd5-44afe1204fc4" xsi:nil="true"/>
    <DefaultSectionNames xmlns="62c752f1-bd77-4b32-bcd5-44afe1204fc4" xsi:nil="true"/>
    <Teams_Channel_Section_Location xmlns="62c752f1-bd77-4b32-bcd5-44afe1204fc4" xsi:nil="true"/>
    <Templates xmlns="62c752f1-bd77-4b32-bcd5-44afe1204fc4" xsi:nil="true"/>
    <NotebookType xmlns="62c752f1-bd77-4b32-bcd5-44afe1204fc4" xsi:nil="true"/>
    <Student_Groups xmlns="62c752f1-bd77-4b32-bcd5-44afe1204fc4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0628BCC0-4F4A-4721-A9AC-0C2C6FF73664}"/>
</file>

<file path=customXml/itemProps2.xml><?xml version="1.0" encoding="utf-8"?>
<ds:datastoreItem xmlns:ds="http://schemas.openxmlformats.org/officeDocument/2006/customXml" ds:itemID="{CD4BF7D9-1BB0-47E2-836B-C49DDE02EE83}"/>
</file>

<file path=customXml/itemProps3.xml><?xml version="1.0" encoding="utf-8"?>
<ds:datastoreItem xmlns:ds="http://schemas.openxmlformats.org/officeDocument/2006/customXml" ds:itemID="{1211B755-41DB-422E-891C-E2378E7BCEEC}"/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1405</Words>
  <Application>Microsoft Office PowerPoint</Application>
  <PresentationFormat>On-screen Show (4:3)</PresentationFormat>
  <Paragraphs>381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Noto Sans Symbols</vt:lpstr>
      <vt:lpstr>Arial</vt:lpstr>
      <vt:lpstr>Times New Roman</vt:lpstr>
      <vt:lpstr>Tahoma</vt:lpstr>
      <vt:lpstr>Quattrocento Sans</vt:lpstr>
      <vt:lpstr>Office Theme</vt:lpstr>
      <vt:lpstr>PowerPoint Presentation</vt:lpstr>
      <vt:lpstr>Artificial and Computational Intelligence</vt:lpstr>
      <vt:lpstr>Course Plan</vt:lpstr>
      <vt:lpstr>Learning Objective</vt:lpstr>
      <vt:lpstr>Agents Architectures</vt:lpstr>
      <vt:lpstr>Agent Architectures</vt:lpstr>
      <vt:lpstr>Agent Architectures</vt:lpstr>
      <vt:lpstr>Agent Architectures</vt:lpstr>
      <vt:lpstr>Agent Architectures</vt:lpstr>
      <vt:lpstr>Agent Architectures</vt:lpstr>
      <vt:lpstr>Agent Architectures</vt:lpstr>
      <vt:lpstr>Role of Learning</vt:lpstr>
      <vt:lpstr>Role of Learning</vt:lpstr>
      <vt:lpstr>Role of Learning</vt:lpstr>
      <vt:lpstr>Role of Learning</vt:lpstr>
      <vt:lpstr>Role of Learning</vt:lpstr>
      <vt:lpstr>Role of Learning</vt:lpstr>
      <vt:lpstr>PowerPoint Presentation</vt:lpstr>
      <vt:lpstr>Problem Solving Agents</vt:lpstr>
      <vt:lpstr>Problem Solving Agents</vt:lpstr>
      <vt:lpstr>Problem Solving Agents</vt:lpstr>
      <vt:lpstr>Problem Solving Agents</vt:lpstr>
      <vt:lpstr>Problem Solving Agents – Problem Formulation</vt:lpstr>
      <vt:lpstr>Problem Solving Agents – Problem Formulation:  Book Example</vt:lpstr>
      <vt:lpstr>Example Problem Formulation</vt:lpstr>
      <vt:lpstr>Example Problem Formulation</vt:lpstr>
      <vt:lpstr>Example Problem Formulation</vt:lpstr>
      <vt:lpstr>Path finding Robot</vt:lpstr>
      <vt:lpstr>Graph Searching</vt:lpstr>
      <vt:lpstr>Searching for Solutions</vt:lpstr>
      <vt:lpstr>In(Arad)</vt:lpstr>
      <vt:lpstr>Next Class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bits-14-14</dc:creator>
  <cp:lastModifiedBy>srinivasa chakravarthy</cp:lastModifiedBy>
  <cp:revision>13</cp:revision>
  <dcterms:created xsi:type="dcterms:W3CDTF">2023-05-05T09:45:23Z</dcterms:created>
  <dcterms:modified xsi:type="dcterms:W3CDTF">2025-08-10T01:51:07Z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  <property fmtid="{D5CDD505-2E9C-101B-9397-08002B2CF9AE}" pid="5" name="ContentTypeId">
    <vt:lpwstr>0x010100C2F12238A47FFD45821235F014964B92</vt:lpwstr>
  </property>
</Properties>
</file>