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notesSlides/notesSlide3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8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4" r:id="rId1"/>
    <p:sldMasterId id="2147483826" r:id="rId2"/>
    <p:sldMasterId id="2147483839" r:id="rId3"/>
    <p:sldMasterId id="2147483854" r:id="rId4"/>
    <p:sldMasterId id="2147483869" r:id="rId5"/>
    <p:sldMasterId id="2147483885" r:id="rId6"/>
    <p:sldMasterId id="2147483902" r:id="rId7"/>
    <p:sldMasterId id="2147483919" r:id="rId8"/>
  </p:sldMasterIdLst>
  <p:notesMasterIdLst>
    <p:notesMasterId r:id="rId57"/>
  </p:notesMasterIdLst>
  <p:sldIdLst>
    <p:sldId id="677" r:id="rId9"/>
    <p:sldId id="672" r:id="rId10"/>
    <p:sldId id="673" r:id="rId11"/>
    <p:sldId id="678" r:id="rId12"/>
    <p:sldId id="675" r:id="rId13"/>
    <p:sldId id="679" r:id="rId14"/>
    <p:sldId id="680" r:id="rId15"/>
    <p:sldId id="681" r:id="rId16"/>
    <p:sldId id="682" r:id="rId17"/>
    <p:sldId id="687" r:id="rId18"/>
    <p:sldId id="686" r:id="rId19"/>
    <p:sldId id="683" r:id="rId20"/>
    <p:sldId id="688" r:id="rId21"/>
    <p:sldId id="684" r:id="rId22"/>
    <p:sldId id="590" r:id="rId23"/>
    <p:sldId id="581" r:id="rId24"/>
    <p:sldId id="585" r:id="rId25"/>
    <p:sldId id="650" r:id="rId26"/>
    <p:sldId id="653" r:id="rId27"/>
    <p:sldId id="651" r:id="rId28"/>
    <p:sldId id="658" r:id="rId29"/>
    <p:sldId id="659" r:id="rId30"/>
    <p:sldId id="660" r:id="rId31"/>
    <p:sldId id="661" r:id="rId32"/>
    <p:sldId id="662" r:id="rId33"/>
    <p:sldId id="654" r:id="rId34"/>
    <p:sldId id="655" r:id="rId35"/>
    <p:sldId id="591" r:id="rId36"/>
    <p:sldId id="656" r:id="rId37"/>
    <p:sldId id="621" r:id="rId38"/>
    <p:sldId id="628" r:id="rId39"/>
    <p:sldId id="627" r:id="rId40"/>
    <p:sldId id="592" r:id="rId41"/>
    <p:sldId id="619" r:id="rId42"/>
    <p:sldId id="620" r:id="rId43"/>
    <p:sldId id="593" r:id="rId44"/>
    <p:sldId id="609" r:id="rId45"/>
    <p:sldId id="663" r:id="rId46"/>
    <p:sldId id="664" r:id="rId47"/>
    <p:sldId id="665" r:id="rId48"/>
    <p:sldId id="666" r:id="rId49"/>
    <p:sldId id="604" r:id="rId50"/>
    <p:sldId id="667" r:id="rId51"/>
    <p:sldId id="668" r:id="rId52"/>
    <p:sldId id="669" r:id="rId53"/>
    <p:sldId id="670" r:id="rId54"/>
    <p:sldId id="671" r:id="rId55"/>
    <p:sldId id="419" r:id="rId56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7" roundtripDataSignature="AMtx7mh3LXMcWNaTbie/vK3SLpLhghS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77917" autoAdjust="0"/>
  </p:normalViewPr>
  <p:slideViewPr>
    <p:cSldViewPr snapToGrid="0">
      <p:cViewPr varScale="1">
        <p:scale>
          <a:sx n="66" d="100"/>
          <a:sy n="66" d="100"/>
        </p:scale>
        <p:origin x="1771" y="30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117" Type="http://customschemas.google.com/relationships/presentationmetadata" Target="metadata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12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123" Type="http://schemas.openxmlformats.org/officeDocument/2006/relationships/customXml" Target="../customXml/item2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11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12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124" Type="http://schemas.openxmlformats.org/officeDocument/2006/relationships/customXml" Target="../customXml/item3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119" Type="http://schemas.openxmlformats.org/officeDocument/2006/relationships/viewProps" Target="view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122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6-4519-8082-BC39F0EB78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6-4519-8082-BC39F0EB78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6-4519-8082-BC39F0EB78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6-4519-8082-BC39F0EB7800}"/>
              </c:ext>
            </c:extLst>
          </c:dPt>
          <c:cat>
            <c:strRef>
              <c:f>Sheet1!$A$2:$A$5</c:f>
              <c:strCache>
                <c:ptCount val="4"/>
                <c:pt idx="0">
                  <c:v>B1</c:v>
                </c:pt>
                <c:pt idx="1">
                  <c:v>B2</c:v>
                </c:pt>
                <c:pt idx="2">
                  <c:v>B3</c:v>
                </c:pt>
                <c:pt idx="3">
                  <c:v>B4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A6-4519-8082-BC39F0EB7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64548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12" name="Google Shape;5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65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4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IN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805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IN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17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4350"/>
            <a:ext cx="2635250" cy="1978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10:notes"/>
          <p:cNvSpPr txBox="1">
            <a:spLocks noGrp="1"/>
          </p:cNvSpPr>
          <p:nvPr>
            <p:ph type="body" idx="1"/>
          </p:nvPr>
        </p:nvSpPr>
        <p:spPr>
          <a:xfrm>
            <a:off x="251640" y="2637000"/>
            <a:ext cx="8712720" cy="3706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:notes"/>
          <p:cNvSpPr txBox="1"/>
          <p:nvPr/>
        </p:nvSpPr>
        <p:spPr>
          <a:xfrm>
            <a:off x="5179320" y="6513840"/>
            <a:ext cx="396216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693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2821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897452"/>
      </p:ext>
    </p:extLst>
  </p:cSld>
  <p:clrMapOvr>
    <a:masterClrMapping/>
  </p:clrMapOvr>
  <p:hf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94538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1118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34425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7231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97891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90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78532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14050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5967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04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/>
          <p:cNvSpPr txBox="1">
            <a:spLocks noChangeArrowheads="1"/>
          </p:cNvSpPr>
          <p:nvPr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2800143"/>
      </p:ext>
    </p:extLst>
  </p:cSld>
  <p:clrMapOvr>
    <a:masterClrMapping/>
  </p:clrMapOvr>
  <p:hf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79981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8856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9765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0063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11207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2960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8599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0110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8655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41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buClrTx/>
              <a:buFontTx/>
              <a:buNone/>
              <a:defRPr/>
            </a:pPr>
            <a:r>
              <a:rPr lang="en-US" sz="1100" b="1" kern="1200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kern="1200" dirty="0">
                <a:solidFill>
                  <a:srgbClr val="101141"/>
                </a:solidFill>
                <a:ea typeface="+mn-ea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76373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8472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035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74388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06560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0564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03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buClrTx/>
              <a:buFontTx/>
              <a:buNone/>
              <a:defRPr/>
            </a:pPr>
            <a:r>
              <a:rPr lang="en-US" sz="1100" b="1" kern="1200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kern="1200" dirty="0">
                <a:solidFill>
                  <a:srgbClr val="101141"/>
                </a:solidFill>
                <a:ea typeface="+mn-ea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84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buClrTx/>
              <a:buFontTx/>
              <a:buNone/>
              <a:defRPr/>
            </a:pPr>
            <a:r>
              <a:rPr lang="en-US" sz="1100" b="1" kern="1200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kern="1200" dirty="0">
                <a:solidFill>
                  <a:srgbClr val="101141"/>
                </a:solidFill>
                <a:ea typeface="+mn-ea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02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sz="2900" b="1" kern="1200" spc="-150" dirty="0">
                <a:solidFill>
                  <a:prstClr val="white"/>
                </a:solidFill>
                <a:ea typeface="+mn-ea"/>
              </a:rPr>
              <a:t>BITS</a:t>
            </a:r>
            <a:r>
              <a:rPr lang="en-US" sz="2900" kern="1200" spc="-150" dirty="0">
                <a:solidFill>
                  <a:prstClr val="white"/>
                </a:solidFill>
                <a:ea typeface="+mn-ea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  <a:ea typeface="+mn-ea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47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9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</a:rPr>
              <a:t>BITS </a:t>
            </a:r>
            <a:r>
              <a:rPr lang="en-US" sz="1100" dirty="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98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825"/>
              <a:buFont typeface="Arial"/>
              <a:buNone/>
            </a:pPr>
            <a:r>
              <a:rPr lang="en-US" sz="825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825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24" name="Google Shape;24;p54"/>
          <p:cNvGrpSpPr/>
          <p:nvPr/>
        </p:nvGrpSpPr>
        <p:grpSpPr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25" name="Google Shape;25;p54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" name="Google Shape;28;p54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" name="Google Shape;29;p54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30" name="Google Shape;30;p5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54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4" name="Google Shape;34;p5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4"/>
          <p:cNvSpPr txBox="1">
            <a:spLocks noGrp="1"/>
          </p:cNvSpPr>
          <p:nvPr>
            <p:ph type="body" idx="1"/>
          </p:nvPr>
        </p:nvSpPr>
        <p:spPr>
          <a:xfrm>
            <a:off x="304800" y="1493839"/>
            <a:ext cx="8229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8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16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sz="2900" b="1" kern="1200" spc="-150" dirty="0">
                <a:solidFill>
                  <a:prstClr val="white"/>
                </a:solidFill>
                <a:ea typeface="+mn-ea"/>
              </a:rPr>
              <a:t>BITS</a:t>
            </a:r>
            <a:r>
              <a:rPr lang="en-US" sz="2900" kern="1200" spc="-150" dirty="0">
                <a:solidFill>
                  <a:prstClr val="white"/>
                </a:solidFill>
                <a:ea typeface="+mn-ea"/>
              </a:rPr>
              <a:t> Pilani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  <a:ea typeface="+mn-ea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385332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2506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316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2_Blank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3"/>
          <p:cNvSpPr txBox="1">
            <a:spLocks noGrp="1"/>
          </p:cNvSpPr>
          <p:nvPr>
            <p:ph type="ftr" idx="11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140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3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552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540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8137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3817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7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990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309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5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149978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703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0799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2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2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68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3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3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3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3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3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2635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buClrTx/>
              <a:buFontTx/>
              <a:buNone/>
              <a:defRPr/>
            </a:pPr>
            <a:r>
              <a:rPr lang="en-US" sz="1100" b="1" kern="1200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kern="1200" dirty="0">
                <a:solidFill>
                  <a:srgbClr val="101141"/>
                </a:solidFill>
                <a:ea typeface="+mn-ea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3254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</a:rPr>
              <a:t>BITS </a:t>
            </a:r>
            <a:r>
              <a:rPr lang="en-US" sz="1100" dirty="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8132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1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878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849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0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86836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2186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05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232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50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40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29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502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sz="2900" b="1" kern="1200" spc="-150" dirty="0">
                <a:solidFill>
                  <a:prstClr val="white"/>
                </a:solidFill>
                <a:ea typeface="+mn-ea"/>
              </a:rPr>
              <a:t>BITS</a:t>
            </a:r>
            <a:r>
              <a:rPr lang="en-US" sz="2900" kern="1200" spc="-150" dirty="0">
                <a:solidFill>
                  <a:prstClr val="white"/>
                </a:solidFill>
                <a:ea typeface="+mn-ea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  <a:ea typeface="+mn-ea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142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buClrTx/>
              <a:buFontTx/>
              <a:buNone/>
              <a:defRPr/>
            </a:pPr>
            <a:r>
              <a:rPr lang="en-US" sz="1100" b="1" kern="1200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kern="1200" dirty="0">
                <a:solidFill>
                  <a:srgbClr val="101141"/>
                </a:solidFill>
                <a:ea typeface="+mn-ea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6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359825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56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110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1209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821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005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263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41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715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012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861371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193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sz="2900" b="1" kern="1200" spc="-150" dirty="0">
                <a:solidFill>
                  <a:prstClr val="white"/>
                </a:solidFill>
                <a:ea typeface="+mn-ea"/>
              </a:rPr>
              <a:t>BITS</a:t>
            </a:r>
            <a:r>
              <a:rPr lang="en-US" sz="2900" kern="1200" spc="-150" dirty="0">
                <a:solidFill>
                  <a:prstClr val="white"/>
                </a:solidFill>
                <a:ea typeface="+mn-ea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  <a:ea typeface="+mn-ea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823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buClrTx/>
              <a:buFontTx/>
              <a:buNone/>
              <a:defRPr/>
            </a:pPr>
            <a:r>
              <a:rPr lang="en-US" sz="1100" b="1" kern="1200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kern="1200" dirty="0">
                <a:solidFill>
                  <a:srgbClr val="101141"/>
                </a:solidFill>
                <a:ea typeface="+mn-ea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7096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865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442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90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98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56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887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2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433428"/>
      </p:ext>
    </p:extLst>
  </p:cSld>
  <p:clrMapOvr>
    <a:masterClrMapping/>
  </p:clrMapOvr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584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53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441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74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324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Tx/>
              <a:buFontTx/>
              <a:buNone/>
              <a:defRPr/>
            </a:pPr>
            <a:endParaRPr lang="en-US" sz="1800" kern="12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sz="2900" b="1" kern="1200" spc="-150" dirty="0">
                <a:solidFill>
                  <a:prstClr val="white"/>
                </a:solidFill>
                <a:ea typeface="+mn-ea"/>
              </a:rPr>
              <a:t>BITS</a:t>
            </a:r>
            <a:r>
              <a:rPr lang="en-US" sz="2900" kern="1200" spc="-150" dirty="0">
                <a:solidFill>
                  <a:prstClr val="white"/>
                </a:solidFill>
                <a:ea typeface="+mn-ea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200" kern="1200" dirty="0">
                <a:solidFill>
                  <a:srgbClr val="FFFFFF"/>
                </a:solidFill>
                <a:ea typeface="+mn-ea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58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buClrTx/>
              <a:buFontTx/>
              <a:buNone/>
              <a:defRPr/>
            </a:pPr>
            <a:r>
              <a:rPr lang="en-US" sz="1100" b="1" kern="1200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1100" kern="1200" dirty="0">
                <a:solidFill>
                  <a:srgbClr val="101141"/>
                </a:solidFill>
                <a:ea typeface="+mn-ea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Tx/>
                <a:buFontTx/>
                <a:buNone/>
                <a:defRPr/>
              </a:pPr>
              <a:endParaRPr lang="en-US" sz="1800" kern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2974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3067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8713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8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268044"/>
      </p:ext>
    </p:extLst>
  </p:cSld>
  <p:clrMapOvr>
    <a:masterClrMapping/>
  </p:clrMapOvr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6603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8656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3665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450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3384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8665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9179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7472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21002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  <a:sym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</a:t>
            </a:r>
            <a:r>
              <a:rPr kumimoji="0" lang="en-US" sz="29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0850891"/>
      </p:ext>
    </p:extLst>
  </p:cSld>
  <p:clrMapOvr>
    <a:masterClrMapping/>
  </p:clrMapOvr>
  <p:hf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4666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8840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2285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046313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21782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15479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07483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773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60865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8/30/2025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03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111.xml"/><Relationship Id="rId16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B6CC36-4334-462B-91FB-0E88AE62C965}" type="datetimeFigureOut">
              <a:rPr lang="en-US"/>
              <a:pPr>
                <a:defRPr/>
              </a:pPr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1634BB5-A2C7-4324-AD9A-5995D34C0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7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21" r:id="rId13"/>
    <p:sldLayoutId id="2147483822" r:id="rId14"/>
    <p:sldLayoutId id="2147483824" r:id="rId15"/>
    <p:sldLayoutId id="2147483713" r:id="rId16"/>
    <p:sldLayoutId id="2147483715" r:id="rId17"/>
    <p:sldLayoutId id="2147483716" r:id="rId18"/>
    <p:sldLayoutId id="2147483936" r:id="rId19"/>
    <p:sldLayoutId id="2147483937" r:id="rId20"/>
    <p:sldLayoutId id="2147483938" r:id="rId21"/>
    <p:sldLayoutId id="2147483939" r:id="rId2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04920" y="14940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IN" sz="1100" b="1">
                <a:solidFill>
                  <a:srgbClr val="101141"/>
                </a:solidFill>
              </a:rPr>
              <a:t>BITS </a:t>
            </a:r>
            <a:r>
              <a:rPr lang="en-IN" sz="1100">
                <a:solidFill>
                  <a:srgbClr val="101141"/>
                </a:solidFill>
              </a:rPr>
              <a:t>Pilani, Deemed to be University under Section 3 of UGC Act, 1956</a:t>
            </a:r>
            <a:endParaRPr sz="1100"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2084040" y="6550560"/>
            <a:ext cx="7059960" cy="48240"/>
            <a:chOff x="2084040" y="6550560"/>
            <a:chExt cx="7059960" cy="48240"/>
          </a:xfrm>
        </p:grpSpPr>
        <p:sp>
          <p:nvSpPr>
            <p:cNvPr id="133" name="Google Shape;133;p18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908040" y="6550560"/>
              <a:ext cx="223596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084040" y="6550560"/>
              <a:ext cx="258012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pic>
        <p:nvPicPr>
          <p:cNvPr id="136" name="Google Shape;136;p18"/>
          <p:cNvPicPr preferRelativeResize="0"/>
          <p:nvPr/>
        </p:nvPicPr>
        <p:blipFill rotWithShape="1">
          <a:blip r:embed="rId15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8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138" name="Google Shape;138;p18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42" name="Google Shape;142;p18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</p:grpSp>
      <p:sp>
        <p:nvSpPr>
          <p:cNvPr id="145" name="Google Shape;145;p18"/>
          <p:cNvSpPr txBox="1">
            <a:spLocks noGrp="1"/>
          </p:cNvSpPr>
          <p:nvPr>
            <p:ph type="body" idx="2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3235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84" r:id="rId12"/>
    <p:sldLayoutId id="214748394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8/30/2025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0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8/30/2025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71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1D8BD707-D9CF-40AE-B4C6-C98DA3205C09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8/30/2025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fld id="{B6F15528-21DE-4FAA-801E-634DDDAF4B2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2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8/30/2025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80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8/30/2025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4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8/30/2025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6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hyperlink" Target="mailto:Chakri.ls@wilp.bits-Pilani.ac.in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6.xml"/><Relationship Id="rId4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1"/>
          <p:cNvGrpSpPr/>
          <p:nvPr/>
        </p:nvGrpSpPr>
        <p:grpSpPr>
          <a:xfrm>
            <a:off x="-304800" y="-646761"/>
            <a:ext cx="10306050" cy="7880726"/>
            <a:chOff x="0" y="0"/>
            <a:chExt cx="9144000" cy="6858000"/>
          </a:xfrm>
        </p:grpSpPr>
        <p:pic>
          <p:nvPicPr>
            <p:cNvPr id="515" name="Google Shape;51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6" name="Google Shape;516;p1"/>
            <p:cNvSpPr/>
            <p:nvPr/>
          </p:nvSpPr>
          <p:spPr>
            <a:xfrm>
              <a:off x="0" y="3352800"/>
              <a:ext cx="8686800" cy="2743200"/>
            </a:xfrm>
            <a:custGeom>
              <a:avLst/>
              <a:gdLst/>
              <a:ahLst/>
              <a:cxnLst/>
              <a:rect l="l" t="t" r="r" b="b"/>
              <a:pathLst>
                <a:path w="8686800" h="2743200" extrusionOk="0">
                  <a:moveTo>
                    <a:pt x="86868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8686800" y="2743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F114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"/>
            <p:cNvSpPr/>
            <p:nvPr/>
          </p:nvSpPr>
          <p:spPr>
            <a:xfrm>
              <a:off x="28956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"/>
            <p:cNvSpPr/>
            <p:nvPr/>
          </p:nvSpPr>
          <p:spPr>
            <a:xfrm>
              <a:off x="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"/>
            <p:cNvSpPr/>
            <p:nvPr/>
          </p:nvSpPr>
          <p:spPr>
            <a:xfrm>
              <a:off x="57912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0" name="Google Shape;520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200" y="3352800"/>
              <a:ext cx="2057400" cy="19781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1"/>
          <p:cNvSpPr txBox="1"/>
          <p:nvPr/>
        </p:nvSpPr>
        <p:spPr>
          <a:xfrm>
            <a:off x="94284" y="5283809"/>
            <a:ext cx="1869439" cy="62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637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-US" sz="2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29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</a:t>
            </a:r>
            <a:endParaRPr sz="2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49225" marR="0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ahoma"/>
              <a:buNone/>
            </a:pPr>
            <a:r>
              <a:rPr lang="en-US"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 Campus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1"/>
          <p:cNvSpPr txBox="1"/>
          <p:nvPr/>
        </p:nvSpPr>
        <p:spPr>
          <a:xfrm>
            <a:off x="2061196" y="3293602"/>
            <a:ext cx="6941631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Artificial and Computational Intelligence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1"/>
          <p:cNvSpPr txBox="1"/>
          <p:nvPr/>
        </p:nvSpPr>
        <p:spPr>
          <a:xfrm>
            <a:off x="1741687" y="3877996"/>
            <a:ext cx="7580647" cy="13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 algn="ctr">
              <a:buClr>
                <a:srgbClr val="FFC000"/>
              </a:buClr>
              <a:buSzPts val="2400"/>
            </a:pPr>
            <a:r>
              <a:rPr lang="en-U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AIMLCLZG557</a:t>
            </a:r>
            <a:endParaRPr lang="en-US" sz="2400" dirty="0"/>
          </a:p>
          <a:p>
            <a:pPr marL="12700" marR="0" lvl="0" indent="0" algn="ctr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Contributors &amp; Designers of document content : Cluster Course Faculty Team</a:t>
            </a:r>
            <a:endParaRPr dirty="0"/>
          </a:p>
          <a:p>
            <a:pPr marL="12700" marR="0" lvl="0" indent="0" algn="ctr" rtl="0">
              <a:spcBef>
                <a:spcPts val="5"/>
              </a:spcBef>
              <a:spcAft>
                <a:spcPts val="0"/>
              </a:spcAft>
              <a:buNone/>
            </a:pPr>
            <a:endParaRPr sz="24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M2 : : Problem Solving Agent using Search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"/>
          <p:cNvSpPr/>
          <p:nvPr/>
        </p:nvSpPr>
        <p:spPr>
          <a:xfrm>
            <a:off x="3936365" y="5356230"/>
            <a:ext cx="4572000" cy="125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14732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endParaRPr dirty="0"/>
          </a:p>
          <a:p>
            <a:pPr marL="0" marR="147320" lvl="0" indent="0" algn="r" rtl="0"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Srinivasa </a:t>
            </a:r>
            <a:r>
              <a:rPr lang="en-US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L.Chakravarthy</a:t>
            </a:r>
            <a:endParaRPr dirty="0"/>
          </a:p>
          <a:p>
            <a:pPr marL="0" marR="147320" lvl="0" indent="0" algn="r" rtl="0"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Chakri.ls@wilp.bits-Pilani.ac.in</a:t>
            </a:r>
            <a:endParaRPr lang="en-US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147320" lvl="0" indent="0" algn="r" rtl="0">
              <a:spcBef>
                <a:spcPts val="3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19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416" y="139908"/>
            <a:ext cx="6324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</a:t>
            </a:r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Queen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12821" y="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4304" y="-12492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95062"/>
              </p:ext>
            </p:extLst>
          </p:nvPr>
        </p:nvGraphicFramePr>
        <p:xfrm>
          <a:off x="3460047" y="2165852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899154"/>
              </p:ext>
            </p:extLst>
          </p:nvPr>
        </p:nvGraphicFramePr>
        <p:xfrm>
          <a:off x="5349120" y="2132398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..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42507"/>
              </p:ext>
            </p:extLst>
          </p:nvPr>
        </p:nvGraphicFramePr>
        <p:xfrm>
          <a:off x="7378904" y="2121508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5086628" y="1327252"/>
            <a:ext cx="446036" cy="80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9928" y="1327252"/>
            <a:ext cx="1932215" cy="79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>
            <a:off x="5649685" y="1282908"/>
            <a:ext cx="581983" cy="84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13"/>
              </p:ext>
            </p:extLst>
          </p:nvPr>
        </p:nvGraphicFramePr>
        <p:xfrm>
          <a:off x="1590119" y="2132398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3208716" y="1327252"/>
            <a:ext cx="2016428" cy="79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"/>
          <p:cNvSpPr txBox="1">
            <a:spLocks/>
          </p:cNvSpPr>
          <p:nvPr/>
        </p:nvSpPr>
        <p:spPr>
          <a:xfrm>
            <a:off x="0" y="3494316"/>
            <a:ext cx="2307771" cy="37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/>
            <a:r>
              <a:rPr lang="en-I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Heuristic Design:</a:t>
            </a:r>
          </a:p>
          <a:p>
            <a:pPr marL="0" indent="0" algn="just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896388"/>
              </p:ext>
            </p:extLst>
          </p:nvPr>
        </p:nvGraphicFramePr>
        <p:xfrm>
          <a:off x="46416" y="3864429"/>
          <a:ext cx="9097583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7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4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0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3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H1(n) : Number of Non conflicting Pairs of Queen (MAX)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H2(n) : Number of Conflicting Pairs of Queen (MIN)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H1(n) : Number of safest Queen (MAX)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623457" y="3494316"/>
            <a:ext cx="0" cy="37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216930" y="3494315"/>
            <a:ext cx="0" cy="37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59928" y="3494315"/>
            <a:ext cx="0" cy="37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392886" y="3494314"/>
            <a:ext cx="0" cy="37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sz="quarter" idx="10"/>
          </p:nvPr>
        </p:nvSpPr>
        <p:spPr>
          <a:xfrm>
            <a:off x="1491343" y="1137885"/>
            <a:ext cx="1219200" cy="5494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State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sz="quarter" idx="10"/>
          </p:nvPr>
        </p:nvSpPr>
        <p:spPr>
          <a:xfrm>
            <a:off x="6541911" y="777851"/>
            <a:ext cx="1219200" cy="5494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34272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416" y="139908"/>
            <a:ext cx="6324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</a:t>
            </a:r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Queen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12821" y="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4304" y="-12492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6624"/>
              </p:ext>
            </p:extLst>
          </p:nvPr>
        </p:nvGraphicFramePr>
        <p:xfrm>
          <a:off x="2885519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0746"/>
              </p:ext>
            </p:extLst>
          </p:nvPr>
        </p:nvGraphicFramePr>
        <p:xfrm>
          <a:off x="5077380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..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50983"/>
              </p:ext>
            </p:extLst>
          </p:nvPr>
        </p:nvGraphicFramePr>
        <p:xfrm>
          <a:off x="7293959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4408714" y="1327252"/>
            <a:ext cx="1123950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9928" y="1327252"/>
            <a:ext cx="1475015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49685" y="1282908"/>
            <a:ext cx="21772" cy="16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64355"/>
              </p:ext>
            </p:extLst>
          </p:nvPr>
        </p:nvGraphicFramePr>
        <p:xfrm>
          <a:off x="958748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2383971" y="1327252"/>
            <a:ext cx="2841172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734" y="2780372"/>
            <a:ext cx="8501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16661"/>
              </p:ext>
            </p:extLst>
          </p:nvPr>
        </p:nvGraphicFramePr>
        <p:xfrm>
          <a:off x="618875" y="4866597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75516"/>
              </p:ext>
            </p:extLst>
          </p:nvPr>
        </p:nvGraphicFramePr>
        <p:xfrm>
          <a:off x="2643618" y="4866597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05303"/>
              </p:ext>
            </p:extLst>
          </p:nvPr>
        </p:nvGraphicFramePr>
        <p:xfrm>
          <a:off x="5134601" y="4874537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61940"/>
              </p:ext>
            </p:extLst>
          </p:nvPr>
        </p:nvGraphicFramePr>
        <p:xfrm>
          <a:off x="7047641" y="4866597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Q4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endCxn id="26" idx="0"/>
          </p:cNvCxnSpPr>
          <p:nvPr/>
        </p:nvCxnSpPr>
        <p:spPr>
          <a:xfrm flipH="1">
            <a:off x="1501423" y="4376057"/>
            <a:ext cx="2420515" cy="49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0"/>
          </p:cNvCxnSpPr>
          <p:nvPr/>
        </p:nvCxnSpPr>
        <p:spPr>
          <a:xfrm flipH="1">
            <a:off x="3526166" y="4376057"/>
            <a:ext cx="360034" cy="49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0"/>
          </p:cNvCxnSpPr>
          <p:nvPr/>
        </p:nvCxnSpPr>
        <p:spPr>
          <a:xfrm flipH="1">
            <a:off x="6017149" y="4376057"/>
            <a:ext cx="1885880" cy="49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983879" y="4376057"/>
            <a:ext cx="360034" cy="49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sz="quarter" idx="10"/>
          </p:nvPr>
        </p:nvSpPr>
        <p:spPr>
          <a:xfrm>
            <a:off x="1491343" y="1137885"/>
            <a:ext cx="1219200" cy="5494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State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sz="quarter" idx="10"/>
          </p:nvPr>
        </p:nvSpPr>
        <p:spPr>
          <a:xfrm>
            <a:off x="6697435" y="777851"/>
            <a:ext cx="1219200" cy="5494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306725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N-Tile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2914950" cy="142353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Effective Branching Factor  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~3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Avg.cost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18 </a:t>
            </a:r>
          </a:p>
          <a:p>
            <a:pPr marL="0" indent="0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No.of.States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~ 3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18</a:t>
            </a:r>
          </a:p>
          <a:p>
            <a:pPr marL="0" indent="0"/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Graph states :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9!/2 = 181, 440 states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84282" y="6724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12821" y="21237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083631" y="5435600"/>
          <a:ext cx="7045377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83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</a:t>
                      </a:r>
                      <a:r>
                        <a:rPr lang="en-US" sz="13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State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Possible Actions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Transition</a:t>
                      </a:r>
                      <a:r>
                        <a:rPr lang="en-US" sz="13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 Test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Path</a:t>
                      </a:r>
                      <a:r>
                        <a:rPr lang="en-US" sz="13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Cost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No.Of.States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&lt;LOC,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ID&gt;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 Empty to near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by Tile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ID=LOC+1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Transition +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Positional + Distance+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approaches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9!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791" y="1533720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96255" y="1548526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18076" y="3067712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83927" y="3067713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3429" y="3067711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49778" y="3067711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4785601" y="1250432"/>
            <a:ext cx="769491" cy="2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555092" y="1208007"/>
            <a:ext cx="811973" cy="34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4785601" y="2745052"/>
            <a:ext cx="369136" cy="32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3588886" y="2753982"/>
            <a:ext cx="1196715" cy="3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6367065" y="2745052"/>
            <a:ext cx="353523" cy="3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6367065" y="2761386"/>
            <a:ext cx="1927174" cy="30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491343" y="1137885"/>
            <a:ext cx="1219200" cy="54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 spc="-150" baseline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State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215743" y="783897"/>
            <a:ext cx="1219200" cy="54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 spc="-150" baseline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State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-4853"/>
            <a:ext cx="1219200" cy="8212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N-Tile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84282" y="6724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12821" y="21237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14791" y="1533720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96255" y="1548526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18076" y="3067712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83927" y="3067713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23429" y="3067711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49778" y="3067711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>
            <a:endCxn id="7" idx="0"/>
          </p:cNvCxnSpPr>
          <p:nvPr/>
        </p:nvCxnSpPr>
        <p:spPr>
          <a:xfrm flipH="1">
            <a:off x="4785601" y="1250432"/>
            <a:ext cx="769491" cy="28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555092" y="1208007"/>
            <a:ext cx="811973" cy="34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4785601" y="2745052"/>
            <a:ext cx="369136" cy="322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 flipH="1">
            <a:off x="3588886" y="2753982"/>
            <a:ext cx="1196715" cy="31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6367065" y="2745052"/>
            <a:ext cx="353523" cy="3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6367065" y="2761386"/>
            <a:ext cx="1927174" cy="30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1"/>
          <p:cNvSpPr txBox="1">
            <a:spLocks/>
          </p:cNvSpPr>
          <p:nvPr/>
        </p:nvSpPr>
        <p:spPr>
          <a:xfrm>
            <a:off x="65314" y="4093030"/>
            <a:ext cx="2307771" cy="37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/>
            <a:r>
              <a:rPr lang="en-IN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Heuristic Design:</a:t>
            </a:r>
          </a:p>
          <a:p>
            <a:pPr marL="0" indent="0" algn="just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0359"/>
              </p:ext>
            </p:extLst>
          </p:nvPr>
        </p:nvGraphicFramePr>
        <p:xfrm>
          <a:off x="163287" y="4639492"/>
          <a:ext cx="8871856" cy="1950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H1(n) : Manhattan distance of Empty tile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H1(n) : Manhattan distance of all labelled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H1(n) : Number of Misplaced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tile</a:t>
                      </a:r>
                      <a:r>
                        <a:rPr lang="en-I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(MAX)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>
            <a:off x="7195457" y="4288972"/>
            <a:ext cx="854528" cy="348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sz="quarter" idx="10"/>
          </p:nvPr>
        </p:nvSpPr>
        <p:spPr>
          <a:xfrm>
            <a:off x="1491343" y="1137885"/>
            <a:ext cx="1219200" cy="5494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State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0"/>
          </p:nvPr>
        </p:nvSpPr>
        <p:spPr>
          <a:xfrm>
            <a:off x="6215743" y="783897"/>
            <a:ext cx="1219200" cy="5494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38014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 from experience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8686" y="1698169"/>
          <a:ext cx="6734630" cy="2317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310">
                <a:tc>
                  <a:txBody>
                    <a:bodyPr/>
                    <a:lstStyle/>
                    <a:p>
                      <a:r>
                        <a:rPr lang="en-US" dirty="0"/>
                        <a:t>Trail /</a:t>
                      </a:r>
                      <a:r>
                        <a:rPr lang="en-US" baseline="0" dirty="0"/>
                        <a:t> Puzzle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X1(n)</a:t>
                      </a:r>
                      <a:r>
                        <a:rPr lang="en-US" baseline="0" dirty="0"/>
                        <a:t> : </a:t>
                      </a:r>
                      <a:r>
                        <a:rPr lang="en-US" baseline="0" dirty="0" err="1"/>
                        <a:t>No.of.Misplaced</a:t>
                      </a:r>
                      <a:r>
                        <a:rPr lang="en-US" baseline="0" dirty="0"/>
                        <a:t> Tiles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X2(n):</a:t>
                      </a:r>
                    </a:p>
                    <a:p>
                      <a:r>
                        <a:rPr lang="en-US" dirty="0"/>
                        <a:t>Pair</a:t>
                      </a:r>
                      <a:r>
                        <a:rPr lang="en-US" baseline="0" dirty="0"/>
                        <a:t> of adjacent tiles that are not in goal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X3(n): Position of the empty tile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…………h`(n)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1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10">
                <a:tc>
                  <a:txBody>
                    <a:bodyPr/>
                    <a:lstStyle/>
                    <a:p>
                      <a:r>
                        <a:rPr lang="en-US" dirty="0"/>
                        <a:t>Example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10"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………….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58739" y="1364342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8739" y="3243409"/>
          <a:ext cx="1341621" cy="1229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flipH="1">
            <a:off x="510176" y="4472602"/>
            <a:ext cx="3873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suitable model: </a:t>
            </a:r>
          </a:p>
          <a:p>
            <a:r>
              <a:rPr lang="en-US" dirty="0"/>
              <a:t>h(n) = c1*X1(n) + c2*X2(n) + ………..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40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Search &amp; Optimization</a:t>
            </a:r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0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44328" cy="4525963"/>
          </a:xfrm>
        </p:spPr>
        <p:txBody>
          <a:bodyPr/>
          <a:lstStyle/>
          <a:p>
            <a:pPr mar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Navigate through a state space for a given problem such that an optimal solution can be found</a:t>
            </a:r>
          </a:p>
          <a:p>
            <a:pPr mar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Minimize or Maximize the objective evaluation function value</a:t>
            </a:r>
          </a:p>
          <a:p>
            <a:pPr mar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Local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 Function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Fitness Value evaluates the goodness of current solution</a:t>
            </a:r>
          </a:p>
          <a:p>
            <a:pPr mar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Local Search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Search in the state-space in the </a:t>
            </a:r>
            <a:r>
              <a:rPr lang="en-IN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neighbourhood of current position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until an optimal solution is found</a:t>
            </a: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Single Instance Based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</a:rPr>
              <a:t>Multiple Instance Based</a:t>
            </a: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			Genetic Algorithm</a:t>
            </a: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Particle Swarm Optimization</a:t>
            </a: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Beam Search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	Ant Colony Optimization</a:t>
            </a: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Search				</a:t>
            </a:r>
          </a:p>
          <a:p>
            <a:pPr marL="1085850" lvl="2" indent="0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Search</a:t>
            </a:r>
          </a:p>
          <a:p>
            <a:pPr algn="r"/>
            <a:r>
              <a:rPr lang="en-US" sz="20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 Problem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6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44328" cy="4874879"/>
          </a:xfrm>
        </p:spPr>
        <p:txBody>
          <a:bodyPr>
            <a:normAutofit/>
          </a:bodyPr>
          <a:lstStyle/>
          <a:p>
            <a:pPr mar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Local Search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Search in the state-space in the </a:t>
            </a:r>
            <a:r>
              <a:rPr lang="en-IN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neighbourhood of current position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until an optimal solution is found</a:t>
            </a:r>
          </a:p>
          <a:p>
            <a:pPr marL="0" indent="0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Algorithms: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Choice of Neighbor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Looping Condition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Termination Condition</a:t>
            </a:r>
          </a:p>
          <a:p>
            <a:pPr marL="0" indent="0"/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5850" lvl="2" indent="0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Search</a:t>
            </a:r>
          </a:p>
          <a:p>
            <a:pPr algn="r"/>
            <a:r>
              <a:rPr lang="en-US" sz="20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005667" y="3555423"/>
            <a:ext cx="5681133" cy="3011730"/>
            <a:chOff x="872067" y="1773289"/>
            <a:chExt cx="10170156" cy="473272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987466" y="5871930"/>
              <a:ext cx="700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004720" y="1848846"/>
              <a:ext cx="17253" cy="404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2677580" y="2413798"/>
              <a:ext cx="5883215" cy="3398353"/>
            </a:xfrm>
            <a:custGeom>
              <a:avLst/>
              <a:gdLst>
                <a:gd name="connsiteX0" fmla="*/ 0 w 5883215"/>
                <a:gd name="connsiteY0" fmla="*/ 1249770 h 3398353"/>
                <a:gd name="connsiteX1" fmla="*/ 690113 w 5883215"/>
                <a:gd name="connsiteY1" fmla="*/ 2923295 h 3398353"/>
                <a:gd name="connsiteX2" fmla="*/ 1552755 w 5883215"/>
                <a:gd name="connsiteY2" fmla="*/ 24819 h 3398353"/>
                <a:gd name="connsiteX3" fmla="*/ 2363638 w 5883215"/>
                <a:gd name="connsiteY3" fmla="*/ 1474057 h 3398353"/>
                <a:gd name="connsiteX4" fmla="*/ 3036498 w 5883215"/>
                <a:gd name="connsiteY4" fmla="*/ 576910 h 3398353"/>
                <a:gd name="connsiteX5" fmla="*/ 3416061 w 5883215"/>
                <a:gd name="connsiteY5" fmla="*/ 2060653 h 3398353"/>
                <a:gd name="connsiteX6" fmla="*/ 4192438 w 5883215"/>
                <a:gd name="connsiteY6" fmla="*/ 2164170 h 3398353"/>
                <a:gd name="connsiteX7" fmla="*/ 4623759 w 5883215"/>
                <a:gd name="connsiteY7" fmla="*/ 2923295 h 3398353"/>
                <a:gd name="connsiteX8" fmla="*/ 5020574 w 5883215"/>
                <a:gd name="connsiteY8" fmla="*/ 2750766 h 3398353"/>
                <a:gd name="connsiteX9" fmla="*/ 5382883 w 5883215"/>
                <a:gd name="connsiteY9" fmla="*/ 3320110 h 3398353"/>
                <a:gd name="connsiteX10" fmla="*/ 5676181 w 5883215"/>
                <a:gd name="connsiteY10" fmla="*/ 749438 h 3398353"/>
                <a:gd name="connsiteX11" fmla="*/ 5883215 w 5883215"/>
                <a:gd name="connsiteY11" fmla="*/ 1767355 h 339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83215" h="3398353">
                  <a:moveTo>
                    <a:pt x="0" y="1249770"/>
                  </a:moveTo>
                  <a:cubicBezTo>
                    <a:pt x="215660" y="2188611"/>
                    <a:pt x="431321" y="3127453"/>
                    <a:pt x="690113" y="2923295"/>
                  </a:cubicBezTo>
                  <a:cubicBezTo>
                    <a:pt x="948905" y="2719137"/>
                    <a:pt x="1273834" y="266359"/>
                    <a:pt x="1552755" y="24819"/>
                  </a:cubicBezTo>
                  <a:cubicBezTo>
                    <a:pt x="1831676" y="-216721"/>
                    <a:pt x="2116348" y="1382042"/>
                    <a:pt x="2363638" y="1474057"/>
                  </a:cubicBezTo>
                  <a:cubicBezTo>
                    <a:pt x="2610929" y="1566072"/>
                    <a:pt x="2861094" y="479144"/>
                    <a:pt x="3036498" y="576910"/>
                  </a:cubicBezTo>
                  <a:cubicBezTo>
                    <a:pt x="3211902" y="674676"/>
                    <a:pt x="3223404" y="1796110"/>
                    <a:pt x="3416061" y="2060653"/>
                  </a:cubicBezTo>
                  <a:cubicBezTo>
                    <a:pt x="3608718" y="2325196"/>
                    <a:pt x="3991155" y="2020396"/>
                    <a:pt x="4192438" y="2164170"/>
                  </a:cubicBezTo>
                  <a:cubicBezTo>
                    <a:pt x="4393721" y="2307944"/>
                    <a:pt x="4485736" y="2825529"/>
                    <a:pt x="4623759" y="2923295"/>
                  </a:cubicBezTo>
                  <a:cubicBezTo>
                    <a:pt x="4761782" y="3021061"/>
                    <a:pt x="4894053" y="2684630"/>
                    <a:pt x="5020574" y="2750766"/>
                  </a:cubicBezTo>
                  <a:cubicBezTo>
                    <a:pt x="5147095" y="2816902"/>
                    <a:pt x="5273615" y="3653665"/>
                    <a:pt x="5382883" y="3320110"/>
                  </a:cubicBezTo>
                  <a:cubicBezTo>
                    <a:pt x="5492151" y="2986555"/>
                    <a:pt x="5592792" y="1008230"/>
                    <a:pt x="5676181" y="749438"/>
                  </a:cubicBezTo>
                  <a:cubicBezTo>
                    <a:pt x="5759570" y="490646"/>
                    <a:pt x="5883215" y="1767355"/>
                    <a:pt x="5883215" y="176735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37369" y="6078963"/>
              <a:ext cx="2608863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Feasible State Space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067" y="3281977"/>
              <a:ext cx="1166500" cy="719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Fitness </a:t>
              </a:r>
            </a:p>
            <a:p>
              <a:r>
                <a:rPr lang="en-US" sz="1300" dirty="0"/>
                <a:t>value</a:t>
              </a:r>
            </a:p>
          </p:txBody>
        </p:sp>
        <p:cxnSp>
          <p:nvCxnSpPr>
            <p:cNvPr id="31" name="Straight Arrow Connector 30"/>
            <p:cNvCxnSpPr>
              <a:endCxn id="28" idx="2"/>
            </p:cNvCxnSpPr>
            <p:nvPr/>
          </p:nvCxnSpPr>
          <p:spPr>
            <a:xfrm>
              <a:off x="3660992" y="2179825"/>
              <a:ext cx="569343" cy="25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711202" y="2490376"/>
              <a:ext cx="422695" cy="497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7968449" y="5423357"/>
              <a:ext cx="902897" cy="38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7350221" y="4143588"/>
              <a:ext cx="54634" cy="1221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57142" y="1773289"/>
              <a:ext cx="2238758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Global maximum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92839" y="2112145"/>
              <a:ext cx="2083616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/>
                <a:t>Local maximum</a:t>
              </a:r>
              <a:endParaRPr lang="en-US" sz="13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67990" y="3790162"/>
              <a:ext cx="2043303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/>
                <a:t>Local minimum</a:t>
              </a:r>
              <a:endParaRPr lang="en-US" sz="13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33958" y="5134714"/>
              <a:ext cx="2198445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Global minimum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5922549" y="2413798"/>
              <a:ext cx="3190338" cy="1421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067215" y="2185168"/>
              <a:ext cx="1975008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YOU ARE HERE</a:t>
              </a:r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699543" y="3749833"/>
              <a:ext cx="201442" cy="147184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71244"/>
              </p:ext>
            </p:extLst>
          </p:nvPr>
        </p:nvGraphicFramePr>
        <p:xfrm>
          <a:off x="768116" y="4324871"/>
          <a:ext cx="1334628" cy="1463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3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3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5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801350" y="4744011"/>
            <a:ext cx="1251808" cy="987067"/>
            <a:chOff x="801350" y="4663801"/>
            <a:chExt cx="1251808" cy="987067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350" y="4663801"/>
              <a:ext cx="228499" cy="28450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095" y="5366364"/>
              <a:ext cx="228499" cy="28450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556" y="4673870"/>
              <a:ext cx="228499" cy="28450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4659" y="4673870"/>
              <a:ext cx="228499" cy="284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82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 </a:t>
            </a:r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0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57867" y="2510394"/>
            <a:ext cx="5681133" cy="3011730"/>
            <a:chOff x="872067" y="1773289"/>
            <a:chExt cx="10170156" cy="473272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987466" y="5871930"/>
              <a:ext cx="700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004720" y="1848846"/>
              <a:ext cx="17253" cy="404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2677580" y="2413798"/>
              <a:ext cx="5883215" cy="3398353"/>
            </a:xfrm>
            <a:custGeom>
              <a:avLst/>
              <a:gdLst>
                <a:gd name="connsiteX0" fmla="*/ 0 w 5883215"/>
                <a:gd name="connsiteY0" fmla="*/ 1249770 h 3398353"/>
                <a:gd name="connsiteX1" fmla="*/ 690113 w 5883215"/>
                <a:gd name="connsiteY1" fmla="*/ 2923295 h 3398353"/>
                <a:gd name="connsiteX2" fmla="*/ 1552755 w 5883215"/>
                <a:gd name="connsiteY2" fmla="*/ 24819 h 3398353"/>
                <a:gd name="connsiteX3" fmla="*/ 2363638 w 5883215"/>
                <a:gd name="connsiteY3" fmla="*/ 1474057 h 3398353"/>
                <a:gd name="connsiteX4" fmla="*/ 3036498 w 5883215"/>
                <a:gd name="connsiteY4" fmla="*/ 576910 h 3398353"/>
                <a:gd name="connsiteX5" fmla="*/ 3416061 w 5883215"/>
                <a:gd name="connsiteY5" fmla="*/ 2060653 h 3398353"/>
                <a:gd name="connsiteX6" fmla="*/ 4192438 w 5883215"/>
                <a:gd name="connsiteY6" fmla="*/ 2164170 h 3398353"/>
                <a:gd name="connsiteX7" fmla="*/ 4623759 w 5883215"/>
                <a:gd name="connsiteY7" fmla="*/ 2923295 h 3398353"/>
                <a:gd name="connsiteX8" fmla="*/ 5020574 w 5883215"/>
                <a:gd name="connsiteY8" fmla="*/ 2750766 h 3398353"/>
                <a:gd name="connsiteX9" fmla="*/ 5382883 w 5883215"/>
                <a:gd name="connsiteY9" fmla="*/ 3320110 h 3398353"/>
                <a:gd name="connsiteX10" fmla="*/ 5676181 w 5883215"/>
                <a:gd name="connsiteY10" fmla="*/ 749438 h 3398353"/>
                <a:gd name="connsiteX11" fmla="*/ 5883215 w 5883215"/>
                <a:gd name="connsiteY11" fmla="*/ 1767355 h 339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83215" h="3398353">
                  <a:moveTo>
                    <a:pt x="0" y="1249770"/>
                  </a:moveTo>
                  <a:cubicBezTo>
                    <a:pt x="215660" y="2188611"/>
                    <a:pt x="431321" y="3127453"/>
                    <a:pt x="690113" y="2923295"/>
                  </a:cubicBezTo>
                  <a:cubicBezTo>
                    <a:pt x="948905" y="2719137"/>
                    <a:pt x="1273834" y="266359"/>
                    <a:pt x="1552755" y="24819"/>
                  </a:cubicBezTo>
                  <a:cubicBezTo>
                    <a:pt x="1831676" y="-216721"/>
                    <a:pt x="2116348" y="1382042"/>
                    <a:pt x="2363638" y="1474057"/>
                  </a:cubicBezTo>
                  <a:cubicBezTo>
                    <a:pt x="2610929" y="1566072"/>
                    <a:pt x="2861094" y="479144"/>
                    <a:pt x="3036498" y="576910"/>
                  </a:cubicBezTo>
                  <a:cubicBezTo>
                    <a:pt x="3211902" y="674676"/>
                    <a:pt x="3223404" y="1796110"/>
                    <a:pt x="3416061" y="2060653"/>
                  </a:cubicBezTo>
                  <a:cubicBezTo>
                    <a:pt x="3608718" y="2325196"/>
                    <a:pt x="3991155" y="2020396"/>
                    <a:pt x="4192438" y="2164170"/>
                  </a:cubicBezTo>
                  <a:cubicBezTo>
                    <a:pt x="4393721" y="2307944"/>
                    <a:pt x="4485736" y="2825529"/>
                    <a:pt x="4623759" y="2923295"/>
                  </a:cubicBezTo>
                  <a:cubicBezTo>
                    <a:pt x="4761782" y="3021061"/>
                    <a:pt x="4894053" y="2684630"/>
                    <a:pt x="5020574" y="2750766"/>
                  </a:cubicBezTo>
                  <a:cubicBezTo>
                    <a:pt x="5147095" y="2816902"/>
                    <a:pt x="5273615" y="3653665"/>
                    <a:pt x="5382883" y="3320110"/>
                  </a:cubicBezTo>
                  <a:cubicBezTo>
                    <a:pt x="5492151" y="2986555"/>
                    <a:pt x="5592792" y="1008230"/>
                    <a:pt x="5676181" y="749438"/>
                  </a:cubicBezTo>
                  <a:cubicBezTo>
                    <a:pt x="5759570" y="490646"/>
                    <a:pt x="5883215" y="1767355"/>
                    <a:pt x="5883215" y="176735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37369" y="6078963"/>
              <a:ext cx="2608863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Feasible State Space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72067" y="3281977"/>
              <a:ext cx="1166500" cy="719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Fitness </a:t>
              </a:r>
            </a:p>
            <a:p>
              <a:r>
                <a:rPr lang="en-US" sz="1300" dirty="0"/>
                <a:t>value</a:t>
              </a:r>
            </a:p>
          </p:txBody>
        </p:sp>
        <p:cxnSp>
          <p:nvCxnSpPr>
            <p:cNvPr id="31" name="Straight Arrow Connector 30"/>
            <p:cNvCxnSpPr>
              <a:endCxn id="28" idx="2"/>
            </p:cNvCxnSpPr>
            <p:nvPr/>
          </p:nvCxnSpPr>
          <p:spPr>
            <a:xfrm>
              <a:off x="3660992" y="2179825"/>
              <a:ext cx="569343" cy="25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711202" y="2490376"/>
              <a:ext cx="422695" cy="497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7968449" y="5423357"/>
              <a:ext cx="902897" cy="38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7350221" y="4143588"/>
              <a:ext cx="54634" cy="1221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57142" y="1773289"/>
              <a:ext cx="2238758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Global maximum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92839" y="2112145"/>
              <a:ext cx="2083616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/>
                <a:t>Local maximum</a:t>
              </a:r>
              <a:endParaRPr lang="en-US" sz="13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67990" y="3790162"/>
              <a:ext cx="2043303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/>
                <a:t>Local minimum</a:t>
              </a:r>
              <a:endParaRPr lang="en-US" sz="13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33958" y="5134714"/>
              <a:ext cx="2198445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Global minimum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5922549" y="2413798"/>
              <a:ext cx="3190338" cy="1421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067215" y="2185168"/>
              <a:ext cx="1975008" cy="42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/>
                <a:t>YOU ARE HERE</a:t>
              </a:r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5699543" y="3749833"/>
              <a:ext cx="201442" cy="147184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</p:grpSp>
    </p:spTree>
    <p:extLst>
      <p:ext uri="{BB962C8B-B14F-4D97-AF65-F5344CB8AC3E}">
        <p14:creationId xmlns:p14="http://schemas.microsoft.com/office/powerpoint/2010/main" val="8856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"/>
          <p:cNvSpPr txBox="1">
            <a:spLocks noGrp="1"/>
          </p:cNvSpPr>
          <p:nvPr>
            <p:ph type="title" idx="4294967295"/>
          </p:nvPr>
        </p:nvSpPr>
        <p:spPr>
          <a:xfrm>
            <a:off x="254876" y="819070"/>
            <a:ext cx="59447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and Computational Intelligence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"/>
          <p:cNvSpPr txBox="1"/>
          <p:nvPr/>
        </p:nvSpPr>
        <p:spPr>
          <a:xfrm>
            <a:off x="254876" y="2483529"/>
            <a:ext cx="8699938" cy="473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575" rIns="0" bIns="0" anchor="t" anchorCtr="0">
            <a:spAutoFit/>
          </a:bodyPr>
          <a:lstStyle/>
          <a:p>
            <a:pPr marL="306030" marR="29324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content for these slides may have been obtained from prescribed books and various other  source on the Internet</a:t>
            </a:r>
            <a:endParaRPr/>
          </a:p>
          <a:p>
            <a:pPr marL="306030" marR="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hereby acknowledge all the contributors for their material and inputs and gratefully acknowledge people others who made their course materials freely available online.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30" marR="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.I have provided source information wherever necessary</a:t>
            </a:r>
            <a:endParaRPr/>
          </a:p>
          <a:p>
            <a:pPr marL="296506" marR="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not a full fledged reading materials. Students are requested to refer to the textbook w.r.t detailed content of the presentation deck that is expected to be shared over e-learning portal - taxilla.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6506" marR="0" lvl="0" indent="-28575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have added and modified the content to suit the requirements of the class dynamics &amp; live session’s lecture delivery flow for presentation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468" marR="0" lvl="0" indent="-17145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Slide Source / Preparation / Review:</a:t>
            </a:r>
            <a:endParaRPr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BITS Pilani WILP</a:t>
            </a:r>
            <a:r>
              <a:rPr lang="en-US" sz="16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Prof.Raja vadhana, Prof. Indumathi, Prof.Sangeetha</a:t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6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BITS Oncampus &amp; External :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Mr.Santosh GSK </a:t>
            </a: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15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468" marR="0" lvl="0" indent="-171450" algn="just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"/>
          <p:cNvSpPr txBox="1"/>
          <p:nvPr/>
        </p:nvSpPr>
        <p:spPr>
          <a:xfrm>
            <a:off x="3085278" y="1396330"/>
            <a:ext cx="3804253" cy="28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0" rIns="0" bIns="0" anchor="t" anchorCtr="0">
            <a:spAutoFit/>
          </a:bodyPr>
          <a:lstStyle/>
          <a:p>
            <a:pPr marL="6306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 and Acknowledgement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010" y="1680970"/>
            <a:ext cx="812314" cy="652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76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Select a random state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Evaluate the fitness scores for all the successors of the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Select the next state based on the highest fitness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Repeat from Step 2</a:t>
            </a: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b="1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85725" lvl="1" indent="0">
              <a:buNone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</a:p>
          <a:p>
            <a:pPr algn="r"/>
            <a:r>
              <a:rPr lang="en-US" sz="20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Restart</a:t>
            </a:r>
            <a:endParaRPr lang="en-IN" sz="2000" dirty="0">
              <a:solidFill>
                <a:srgbClr val="99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12320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43" y="3345433"/>
            <a:ext cx="7250685" cy="19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2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48168"/>
            <a:ext cx="82296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7030A0"/>
                </a:solidFill>
                <a:latin typeface="+mn-lt"/>
              </a:rPr>
              <a:t>Select a random state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scores for all the successors of the state</a:t>
            </a:r>
          </a:p>
          <a:p>
            <a:pPr marL="457200" lvl="1" indent="0">
              <a:buNone/>
            </a:pPr>
            <a:endParaRPr lang="en-US" sz="1800" b="1" dirty="0">
              <a:latin typeface="+mn-lt"/>
            </a:endParaRPr>
          </a:p>
          <a:p>
            <a:pPr marL="457200" lvl="1" indent="0">
              <a:buNone/>
            </a:pPr>
            <a:endParaRPr lang="en-US" sz="1800" b="1" dirty="0">
              <a:latin typeface="+mn-lt"/>
            </a:endParaRPr>
          </a:p>
          <a:p>
            <a:pPr marL="457200" lvl="1" indent="0">
              <a:buNone/>
            </a:pPr>
            <a:r>
              <a:rPr lang="en-US" sz="1800" b="1" dirty="0">
                <a:latin typeface="+mn-lt"/>
              </a:rPr>
              <a:t>h(n) = </a:t>
            </a:r>
            <a:r>
              <a:rPr lang="en-US" sz="1800" b="1" dirty="0" err="1">
                <a:latin typeface="+mn-lt"/>
              </a:rPr>
              <a:t>No.of</a:t>
            </a:r>
            <a:r>
              <a:rPr lang="en-US" sz="1800" b="1" dirty="0">
                <a:latin typeface="+mn-lt"/>
              </a:rPr>
              <a:t> non-conflicting pairs of queens in the board.</a:t>
            </a: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Q1-Q2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Q1-Q3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Q1-Q4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Q2-Q3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Q2-Q4</a:t>
            </a: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Q3-Q4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 : Steps 3 &amp; 4 in the above algorithm will be a part of variation of Hill climbing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85725" lvl="1" indent="0">
              <a:buNone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23404" y="4921258"/>
          <a:ext cx="12320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981200" y="3663368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07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a random state</a:t>
            </a:r>
            <a:r>
              <a:rPr lang="en-IN" sz="1800" dirty="0">
                <a:latin typeface="+mn-lt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7030A0"/>
                </a:solidFill>
                <a:latin typeface="+mn-lt"/>
              </a:rPr>
              <a:t>Evaluate the fitness scores for all the successors of the state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85725" lvl="1" indent="0">
              <a:buNone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573068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545404" y="3203293"/>
            <a:ext cx="1169040" cy="1091104"/>
            <a:chOff x="2199167" y="3199115"/>
            <a:chExt cx="1169040" cy="109110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484" y="3540966"/>
              <a:ext cx="162394" cy="20219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062619" y="3212444"/>
            <a:ext cx="1169040" cy="1091104"/>
            <a:chOff x="2199167" y="3199115"/>
            <a:chExt cx="1169040" cy="109110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867" y="4027710"/>
              <a:ext cx="162394" cy="20219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499954" y="3189529"/>
            <a:ext cx="1169040" cy="1091104"/>
            <a:chOff x="2199167" y="3199115"/>
            <a:chExt cx="1169040" cy="109110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912" y="3340273"/>
              <a:ext cx="162394" cy="20219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40272"/>
              <a:ext cx="162394" cy="20219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1545404" y="4919603"/>
            <a:ext cx="1169040" cy="1091104"/>
            <a:chOff x="2199167" y="3199115"/>
            <a:chExt cx="1169040" cy="1091104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22551"/>
              <a:ext cx="162394" cy="202197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168" y="3986923"/>
              <a:ext cx="162394" cy="202197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3062619" y="4919165"/>
            <a:ext cx="1169040" cy="1091104"/>
            <a:chOff x="2199167" y="3199115"/>
            <a:chExt cx="1169040" cy="1091104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174" y="3778412"/>
              <a:ext cx="162394" cy="202197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558134" y="4952910"/>
            <a:ext cx="1169040" cy="1091104"/>
            <a:chOff x="2199167" y="3199115"/>
            <a:chExt cx="1169040" cy="1091104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312" y="3309478"/>
              <a:ext cx="162394" cy="202197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572717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001688" y="382274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8574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555468" y="383797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776063" y="536361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053649" y="537514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331377" y="5397363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22820" y="6128354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722819" y="638587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707918" y="6676632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4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44286"/>
            <a:ext cx="8229600" cy="459377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Local Maxima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Random Restart</a:t>
            </a: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85725" lvl="1" indent="0">
              <a:buNone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71329"/>
              </p:ext>
            </p:extLst>
          </p:nvPr>
        </p:nvGraphicFramePr>
        <p:xfrm>
          <a:off x="192563" y="4412591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545404" y="3203293"/>
            <a:ext cx="1169040" cy="1091104"/>
            <a:chOff x="2199167" y="3199115"/>
            <a:chExt cx="1169040" cy="109110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484" y="3540966"/>
              <a:ext cx="162394" cy="20219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062619" y="3212444"/>
            <a:ext cx="1169040" cy="1091104"/>
            <a:chOff x="2199167" y="3199115"/>
            <a:chExt cx="1169040" cy="109110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867" y="4027710"/>
              <a:ext cx="162394" cy="20219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499954" y="3189529"/>
            <a:ext cx="1169040" cy="1091104"/>
            <a:chOff x="2199167" y="3199115"/>
            <a:chExt cx="1169040" cy="109110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912" y="3340273"/>
              <a:ext cx="162394" cy="20219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40272"/>
              <a:ext cx="162394" cy="20219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572717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001688" y="382274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8574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555468" y="383797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958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7030A0"/>
                </a:solidFill>
                <a:latin typeface="+mn-lt"/>
              </a:rPr>
              <a:t>Select a random state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scores for all the successors of the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Calculate the probability of selecting a successor based on fitness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the next state based on the highest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Repeat from Step 2</a:t>
            </a:r>
            <a:endParaRPr lang="en-US" sz="18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latin typeface="+mn-lt"/>
              </a:rPr>
              <a:t>    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b="1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85725" lvl="1" indent="0">
              <a:buNone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</a:p>
          <a:p>
            <a:pPr algn="r"/>
            <a:r>
              <a:rPr lang="en-US" sz="20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Restart</a:t>
            </a:r>
            <a:endParaRPr lang="en-IN" sz="2000" dirty="0">
              <a:solidFill>
                <a:srgbClr val="99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12320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759" y="4814036"/>
            <a:ext cx="5917984" cy="15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5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a random state</a:t>
            </a:r>
            <a:r>
              <a:rPr lang="en-IN" sz="1800" dirty="0">
                <a:latin typeface="+mn-lt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7030A0"/>
                </a:solidFill>
                <a:latin typeface="+mn-lt"/>
              </a:rPr>
              <a:t>Evaluate the fitness scores for all the successors of the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Calculate the probability of selecting a successor based on fitness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the next state based on the highest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Repeat from Step 2</a:t>
            </a: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85725" lvl="1" indent="0">
              <a:buNone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Hill Climbing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72717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001688" y="382274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8574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6555468" y="383797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5776063" y="536361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053649" y="537514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331377" y="5397363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1722820" y="6128354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722819" y="638587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707918" y="6676632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1593937" y="3125309"/>
            <a:ext cx="1169040" cy="1091104"/>
            <a:chOff x="2199167" y="3199115"/>
            <a:chExt cx="1169040" cy="1091104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629" y="3318024"/>
              <a:ext cx="162394" cy="202197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3108966" y="3113289"/>
            <a:ext cx="1169040" cy="1091104"/>
            <a:chOff x="2199167" y="3199115"/>
            <a:chExt cx="1169040" cy="1091104"/>
          </a:xfrm>
        </p:grpSpPr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533" y="3292722"/>
              <a:ext cx="162394" cy="20219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4527848" y="3173889"/>
            <a:ext cx="1169040" cy="1091104"/>
            <a:chOff x="2199167" y="3199115"/>
            <a:chExt cx="1169040" cy="1091104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226" y="3779328"/>
              <a:ext cx="162394" cy="202197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1651033" y="4936133"/>
            <a:ext cx="1169040" cy="1091104"/>
            <a:chOff x="2199167" y="3199115"/>
            <a:chExt cx="1169040" cy="1091104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56" y="3759184"/>
              <a:ext cx="162394" cy="202197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264791" y="4940331"/>
            <a:ext cx="1169040" cy="1091104"/>
            <a:chOff x="2199167" y="3199115"/>
            <a:chExt cx="1169040" cy="109110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895" y="3310209"/>
              <a:ext cx="162394" cy="202197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4543387" y="4950650"/>
            <a:ext cx="1169040" cy="1091104"/>
            <a:chOff x="2199167" y="3199115"/>
            <a:chExt cx="1169040" cy="1091104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263" y="3566775"/>
              <a:ext cx="162394" cy="202197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 flipV="1">
            <a:off x="2071764" y="4754472"/>
            <a:ext cx="0" cy="19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3659056" y="4808783"/>
            <a:ext cx="0" cy="19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5066230" y="4754472"/>
            <a:ext cx="0" cy="19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69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Stochastic Hill Climbing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t="63476"/>
          <a:stretch/>
        </p:blipFill>
        <p:spPr>
          <a:xfrm>
            <a:off x="0" y="1689846"/>
            <a:ext cx="8852642" cy="13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9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Select a random state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Evaluate the fitness scores for all the successors of the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Calculate the probability of selecting a successor based on fitness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Select the next state based on the highest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Local Maxima </a:t>
            </a:r>
            <a:r>
              <a:rPr lang="en-US" sz="1800" dirty="0">
                <a:latin typeface="+mn-lt"/>
                <a:sym typeface="Wingdings" panose="05000000000000000000" pitchFamily="2" charset="2"/>
              </a:rPr>
              <a:t> Random Restart</a:t>
            </a: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85725" lvl="1" indent="0">
              <a:buNone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Stochastic Hill Climbing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5667200" cy="102564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0.42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0.42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545404" y="3203293"/>
            <a:ext cx="1169040" cy="1091104"/>
            <a:chOff x="2199167" y="3199115"/>
            <a:chExt cx="1169040" cy="109110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484" y="3540966"/>
              <a:ext cx="162394" cy="20219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062619" y="3212444"/>
            <a:ext cx="1169040" cy="1091104"/>
            <a:chOff x="2199167" y="3199115"/>
            <a:chExt cx="1169040" cy="109110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867" y="4027710"/>
              <a:ext cx="162394" cy="20219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499954" y="3189529"/>
            <a:ext cx="1169040" cy="1091104"/>
            <a:chOff x="2199167" y="3199115"/>
            <a:chExt cx="1169040" cy="109110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912" y="3340273"/>
              <a:ext cx="162394" cy="20219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40272"/>
              <a:ext cx="162394" cy="20219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572717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001688" y="382274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8574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555468" y="383797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958" y="5797495"/>
            <a:ext cx="3794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indent="0">
              <a:buNone/>
            </a:pPr>
            <a:r>
              <a:rPr lang="en-US" sz="1800" dirty="0"/>
              <a:t>12 N = {4,2,2,3,3,2,1,3,2,1,3,2}</a:t>
            </a:r>
          </a:p>
        </p:txBody>
      </p:sp>
    </p:spTree>
    <p:extLst>
      <p:ext uri="{BB962C8B-B14F-4D97-AF65-F5344CB8AC3E}">
        <p14:creationId xmlns:p14="http://schemas.microsoft.com/office/powerpoint/2010/main" val="148182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0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0" y="1560103"/>
            <a:ext cx="8509336" cy="36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7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24495"/>
          <a:ext cx="7543800" cy="37698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M1</a:t>
                      </a: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Introduction to AI</a:t>
                      </a: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M2</a:t>
                      </a: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ea typeface="WenQuanYi Micro Hei"/>
                          <a:cs typeface="Calibri" panose="020F0502020204030204" pitchFamily="34" charset="0"/>
                        </a:rPr>
                        <a:t>Problem Solving Agent using Search</a:t>
                      </a: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M3</a:t>
                      </a: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Game Playing</a:t>
                      </a: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M4</a:t>
                      </a:r>
                      <a:endParaRPr lang="en-IN" sz="1800" kern="50" dirty="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Knowledge Representation using Logics</a:t>
                      </a: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M5</a:t>
                      </a:r>
                      <a:endParaRPr lang="en-IN" sz="18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Probabilistic Representation and Reasoning</a:t>
                      </a: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M6</a:t>
                      </a:r>
                      <a:endParaRPr lang="en-IN" sz="1800" kern="50">
                        <a:effectLst/>
                        <a:latin typeface="Calibri" panose="020F0502020204030204" pitchFamily="34" charset="0"/>
                        <a:ea typeface="WenQuanYi Micro Hei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Reasoning over time, Reinforcement Learning</a:t>
                      </a: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2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ea typeface="WenQuanYi Micro Hei"/>
                          <a:cs typeface="Calibri" panose="020F0502020204030204" pitchFamily="34" charset="0"/>
                        </a:rPr>
                        <a:t>M7 </a:t>
                      </a: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Ethics in AI</a:t>
                      </a:r>
                    </a:p>
                  </a:txBody>
                  <a:tcPr marL="34925" marR="34925" marT="34925" marB="349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Plan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261936"/>
            <a:ext cx="6553200" cy="48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76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Select a random state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Evaluate the fitness scores for all the successors of the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Calculate the probability of selecting a successor based on fitness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Select the next state based on the highest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endParaRPr lang="en-US" sz="1800" dirty="0">
              <a:latin typeface="+mn-lt"/>
            </a:endParaRPr>
          </a:p>
          <a:p>
            <a:pPr marL="457200" lvl="1" indent="0">
              <a:buNone/>
            </a:pPr>
            <a:r>
              <a:rPr lang="en-US" sz="1800" dirty="0">
                <a:latin typeface="+mn-lt"/>
              </a:rPr>
              <a:t>12 N = {4,2,2,3,3,2,1,3,2,1,3,2}</a:t>
            </a:r>
          </a:p>
          <a:p>
            <a:pPr marL="457200" lvl="1" indent="0">
              <a:buNone/>
            </a:pPr>
            <a:r>
              <a:rPr lang="en-US" sz="1800" dirty="0" err="1">
                <a:latin typeface="+mn-lt"/>
              </a:rPr>
              <a:t>Init</a:t>
            </a:r>
            <a:r>
              <a:rPr lang="en-US" sz="1800" dirty="0">
                <a:latin typeface="+mn-lt"/>
              </a:rPr>
              <a:t> = 2</a:t>
            </a:r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58040"/>
              </p:ext>
            </p:extLst>
          </p:nvPr>
        </p:nvGraphicFramePr>
        <p:xfrm>
          <a:off x="192554" y="4412591"/>
          <a:ext cx="5809133" cy="102564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5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25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8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81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0.55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0.525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545404" y="3203293"/>
            <a:ext cx="1169040" cy="1091104"/>
            <a:chOff x="2199167" y="3199115"/>
            <a:chExt cx="1169040" cy="1091104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484" y="3540966"/>
              <a:ext cx="162394" cy="202197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3062619" y="3212444"/>
            <a:ext cx="1169040" cy="1091104"/>
            <a:chOff x="2199167" y="3199115"/>
            <a:chExt cx="1169040" cy="109110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867" y="4027710"/>
              <a:ext cx="162394" cy="20219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499954" y="3189529"/>
            <a:ext cx="1169040" cy="1091104"/>
            <a:chOff x="2199167" y="3199115"/>
            <a:chExt cx="1169040" cy="109110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912" y="3340273"/>
              <a:ext cx="162394" cy="202197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40272"/>
              <a:ext cx="162394" cy="202197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572717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001688" y="382274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6285744" y="3840639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555468" y="3837978"/>
            <a:ext cx="132589" cy="88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949880" y="1698346"/>
            <a:ext cx="1169040" cy="1091104"/>
            <a:chOff x="2199167" y="3199115"/>
            <a:chExt cx="1169040" cy="1091104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849" y="3761903"/>
              <a:ext cx="162394" cy="20219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339" y="3761903"/>
              <a:ext cx="162394" cy="20219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547" y="3542470"/>
              <a:ext cx="162394" cy="202197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451" y="3532812"/>
              <a:ext cx="162394" cy="202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746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Current Value = 4 (Local Maxima)</a:t>
            </a:r>
          </a:p>
          <a:p>
            <a:r>
              <a:rPr lang="en-US" sz="1800" dirty="0">
                <a:latin typeface="+mn-lt"/>
              </a:rPr>
              <a:t>Global Maxima = 6</a:t>
            </a:r>
            <a:endParaRPr lang="en-IN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99154"/>
                  </p:ext>
                </p:extLst>
              </p:nvPr>
            </p:nvGraphicFramePr>
            <p:xfrm>
              <a:off x="304800" y="2623502"/>
              <a:ext cx="8229598" cy="284043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286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6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86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86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782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5782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95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995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23506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Next</a:t>
                          </a:r>
                        </a:p>
                        <a:p>
                          <a:r>
                            <a:rPr lang="en-US" sz="1600" dirty="0">
                              <a:solidFill>
                                <a:srgbClr val="7030A0"/>
                              </a:solidFill>
                            </a:rPr>
                            <a:t>Value</a:t>
                          </a:r>
                          <a:endParaRPr lang="en-IN" sz="16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>
                              <a:solidFill>
                                <a:srgbClr val="7030A0"/>
                              </a:solidFill>
                            </a:rPr>
                            <a:t>∆E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∆E/t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6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600" dirty="0"/>
                        </a:p>
                        <a:p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6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IN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∆</m:t>
                                        </m:r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∆E/t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14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4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lang="en-US" sz="14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  <m:r>
                                      <a:rPr lang="en-US" sz="14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sz="14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1400" dirty="0"/>
                        </a:p>
                        <a:p>
                          <a:endParaRPr lang="en-IN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6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1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IN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∆</m:t>
                                        </m:r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/</m:t>
                                        </m:r>
                                        <m:r>
                                          <a:rPr lang="en-US" sz="1600" b="1" i="1" kern="12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671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1.12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0.47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1.49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0.40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350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1.05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0.49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1.22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0.45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671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-0.05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0.95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-0.2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0.82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0.55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499154"/>
                  </p:ext>
                </p:extLst>
              </p:nvPr>
            </p:nvGraphicFramePr>
            <p:xfrm>
              <a:off x="304800" y="2623502"/>
              <a:ext cx="8229598" cy="2840432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28699"/>
                    <a:gridCol w="1028699"/>
                    <a:gridCol w="1028699"/>
                    <a:gridCol w="1028699"/>
                    <a:gridCol w="957821"/>
                    <a:gridCol w="957821"/>
                    <a:gridCol w="1099580"/>
                    <a:gridCol w="1099580"/>
                  </a:tblGrid>
                  <a:tr h="72350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>
                              <a:solidFill>
                                <a:srgbClr val="7030A0"/>
                              </a:solidFill>
                            </a:rPr>
                            <a:t>Next</a:t>
                          </a:r>
                        </a:p>
                        <a:p>
                          <a:r>
                            <a:rPr lang="en-US" sz="1600" dirty="0" smtClean="0">
                              <a:solidFill>
                                <a:srgbClr val="7030A0"/>
                              </a:solidFill>
                            </a:rPr>
                            <a:t>Value</a:t>
                          </a:r>
                          <a:endParaRPr lang="en-IN" sz="16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 smtClean="0">
                              <a:solidFill>
                                <a:srgbClr val="7030A0"/>
                              </a:solidFill>
                            </a:rPr>
                            <a:t>∆E</a:t>
                          </a:r>
                          <a:endParaRPr lang="en-IN" sz="16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 smtClean="0"/>
                            <a:t>∆E/t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592" t="-2521" r="-401183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1210" t="-2521" r="-331847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 smtClean="0"/>
                            <a:t>∆E/t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47514" t="-2521" r="-101105" b="-29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51111" t="-2521" r="-1667" b="-294118"/>
                          </a:stretch>
                        </a:blipFill>
                      </a:tcPr>
                    </a:tc>
                  </a:tr>
                  <a:tr h="69671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1.12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0.47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0.4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1.49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0.40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723506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0.05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1.05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0.49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1.22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0.45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69671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-0.05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0.95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0.51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-0.2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0.82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0.55</a:t>
                          </a:r>
                          <a:endParaRPr lang="en-IN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3163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693602"/>
          </a:xfrm>
        </p:spPr>
        <p:txBody>
          <a:bodyPr>
            <a:noAutofit/>
          </a:bodyPr>
          <a:lstStyle/>
          <a:p>
            <a:r>
              <a:rPr lang="en-IN" sz="1600" dirty="0">
                <a:latin typeface="+mn-lt"/>
              </a:rPr>
              <a:t>Set Temp to  very high temp t</a:t>
            </a:r>
          </a:p>
          <a:p>
            <a:r>
              <a:rPr lang="en-IN" sz="1600" dirty="0">
                <a:latin typeface="+mn-lt"/>
              </a:rPr>
              <a:t>Set n as number of iteration to be performed at a particular t</a:t>
            </a:r>
          </a:p>
          <a:p>
            <a:r>
              <a:rPr lang="en-IN" sz="1600" dirty="0">
                <a:latin typeface="+mn-lt"/>
              </a:rPr>
              <a:t>L1: Randomly select a random neighbour</a:t>
            </a:r>
          </a:p>
          <a:p>
            <a:r>
              <a:rPr lang="en-IN" sz="1600" dirty="0">
                <a:latin typeface="+mn-lt"/>
              </a:rPr>
              <a:t>Calculate Energy barrier E = f(N)-f(C)</a:t>
            </a:r>
          </a:p>
          <a:p>
            <a:r>
              <a:rPr lang="en-IN" sz="1600" dirty="0">
                <a:latin typeface="+mn-lt"/>
              </a:rPr>
              <a:t>If</a:t>
            </a:r>
            <a:r>
              <a:rPr lang="en-IN" sz="1600" b="1" dirty="0">
                <a:solidFill>
                  <a:srgbClr val="7030A0"/>
                </a:solidFill>
                <a:latin typeface="+mn-lt"/>
              </a:rPr>
              <a:t> E &gt; 0 </a:t>
            </a:r>
            <a:r>
              <a:rPr lang="en-IN" sz="1600" dirty="0">
                <a:latin typeface="+mn-lt"/>
              </a:rPr>
              <a:t>then its a good move </a:t>
            </a:r>
          </a:p>
          <a:p>
            <a:r>
              <a:rPr lang="en-IN" sz="1600" dirty="0">
                <a:latin typeface="+mn-lt"/>
              </a:rPr>
              <a:t>	Move ahead for next tree search level</a:t>
            </a:r>
          </a:p>
          <a:p>
            <a:r>
              <a:rPr lang="en-IN" sz="1600" dirty="0">
                <a:latin typeface="+mn-lt"/>
              </a:rPr>
              <a:t>Else</a:t>
            </a:r>
          </a:p>
          <a:p>
            <a:r>
              <a:rPr lang="en-IN" sz="1600" dirty="0">
                <a:latin typeface="+mn-lt"/>
              </a:rPr>
              <a:t>	Create a random number r:[0-1]</a:t>
            </a:r>
          </a:p>
          <a:p>
            <a:r>
              <a:rPr lang="en-IN" sz="1600" dirty="0">
                <a:latin typeface="+mn-lt"/>
              </a:rPr>
              <a:t>	If </a:t>
            </a:r>
            <a:r>
              <a:rPr lang="en-IN" sz="1600" b="1" dirty="0">
                <a:solidFill>
                  <a:srgbClr val="7030A0"/>
                </a:solidFill>
                <a:latin typeface="+mn-lt"/>
              </a:rPr>
              <a:t>r&lt; e</a:t>
            </a:r>
            <a:r>
              <a:rPr lang="en-IN" sz="1600" b="1" baseline="30000" dirty="0">
                <a:solidFill>
                  <a:srgbClr val="7030A0"/>
                </a:solidFill>
                <a:latin typeface="+mn-lt"/>
              </a:rPr>
              <a:t>-E/t</a:t>
            </a:r>
          </a:p>
          <a:p>
            <a:r>
              <a:rPr lang="en-IN" sz="1600" dirty="0">
                <a:latin typeface="+mn-lt"/>
              </a:rPr>
              <a:t>		Choose this bad state &amp; move downhill</a:t>
            </a:r>
          </a:p>
          <a:p>
            <a:r>
              <a:rPr lang="en-IN" sz="1600" dirty="0">
                <a:latin typeface="+mn-lt"/>
              </a:rPr>
              <a:t>	Else </a:t>
            </a:r>
          </a:p>
          <a:p>
            <a:r>
              <a:rPr lang="en-IN" sz="1600" dirty="0">
                <a:latin typeface="+mn-lt"/>
              </a:rPr>
              <a:t>		Go to L1.</a:t>
            </a:r>
          </a:p>
          <a:p>
            <a:r>
              <a:rPr lang="en-IN" sz="1600" dirty="0">
                <a:latin typeface="+mn-lt"/>
              </a:rPr>
              <a:t>If Goal is reached or {acceptable goal(set criteria to check )node is reached &amp; t is small END}</a:t>
            </a:r>
          </a:p>
          <a:p>
            <a:r>
              <a:rPr lang="en-IN" sz="1600" dirty="0">
                <a:latin typeface="+mn-lt"/>
              </a:rPr>
              <a:t>Else </a:t>
            </a:r>
          </a:p>
          <a:p>
            <a:r>
              <a:rPr lang="en-IN" sz="1600" dirty="0">
                <a:latin typeface="+mn-lt"/>
              </a:rPr>
              <a:t>	If no.of.neighbors explored has reached a threshold &gt;=n </a:t>
            </a:r>
          </a:p>
          <a:p>
            <a:r>
              <a:rPr lang="en-IN" sz="1600" dirty="0">
                <a:latin typeface="+mn-lt"/>
              </a:rPr>
              <a:t>		then Lower t and go to L1.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Annealing</a:t>
            </a:r>
          </a:p>
          <a:p>
            <a:pPr algn="r"/>
            <a:r>
              <a:rPr lang="en-IN" sz="1600" dirty="0">
                <a:solidFill>
                  <a:srgbClr val="996600"/>
                </a:solidFill>
              </a:rPr>
              <a:t>Maximization problem design to achieve global minima</a:t>
            </a:r>
            <a:endParaRPr lang="en-IN" sz="2400" dirty="0">
              <a:solidFill>
                <a:srgbClr val="99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1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Beam Search</a:t>
            </a:r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47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ent Placeholder 2"/>
          <p:cNvSpPr txBox="1">
            <a:spLocks/>
          </p:cNvSpPr>
          <p:nvPr/>
        </p:nvSpPr>
        <p:spPr>
          <a:xfrm>
            <a:off x="304800" y="104273"/>
            <a:ext cx="6324600" cy="12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 spc="-150" baseline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Beam Search</a:t>
            </a:r>
          </a:p>
          <a:p>
            <a:pPr algn="r"/>
            <a:endParaRPr lang="en-IN" sz="2000" dirty="0">
              <a:solidFill>
                <a:srgbClr val="99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Content Placeholder 1"/>
          <p:cNvSpPr txBox="1">
            <a:spLocks/>
          </p:cNvSpPr>
          <p:nvPr/>
        </p:nvSpPr>
        <p:spPr>
          <a:xfrm>
            <a:off x="-238285" y="844982"/>
            <a:ext cx="9563343" cy="469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Initialize k random state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Evaluate the fitness scores for all the successors of the k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FFFFFF">
                    <a:lumMod val="85000"/>
                  </a:srgbClr>
                </a:solidFill>
              </a:rPr>
              <a:t>Calculate the probability of selecting a successor based on fitness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FFFFFF">
                    <a:lumMod val="85000"/>
                  </a:srgbClr>
                </a:solidFill>
              </a:rPr>
              <a:t>Select the next state based on the highest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If the goal is not found, </a:t>
            </a:r>
            <a:r>
              <a:rPr lang="en-IN" sz="1800" dirty="0">
                <a:solidFill>
                  <a:schemeClr val="tx1"/>
                </a:solidFill>
              </a:rPr>
              <a:t>Select the next ‘k’ states randomly based on the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Repeat from Step 2</a:t>
            </a:r>
            <a:endParaRPr lang="en-US" sz="1800" dirty="0">
              <a:solidFill>
                <a:schemeClr val="tx1"/>
              </a:solidFill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1800" dirty="0">
              <a:latin typeface="Arial"/>
            </a:endParaRPr>
          </a:p>
          <a:p>
            <a:pPr marL="85725" lvl="1" indent="0">
              <a:buFont typeface="Arial" pitchFamily="34" charset="0"/>
              <a:buNone/>
            </a:pPr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IN" sz="1800" b="1" dirty="0">
              <a:latin typeface="Arial"/>
            </a:endParaRPr>
          </a:p>
        </p:txBody>
      </p:sp>
      <p:graphicFrame>
        <p:nvGraphicFramePr>
          <p:cNvPr id="212" name="Table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41804"/>
              </p:ext>
            </p:extLst>
          </p:nvPr>
        </p:nvGraphicFramePr>
        <p:xfrm>
          <a:off x="192563" y="4412591"/>
          <a:ext cx="5667200" cy="341881"/>
        </p:xfrm>
        <a:graphic>
          <a:graphicData uri="http://schemas.openxmlformats.org/drawingml/2006/table">
            <a:tbl>
              <a:tblPr bandRow="1"/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Oval 212"/>
          <p:cNvSpPr/>
          <p:nvPr/>
        </p:nvSpPr>
        <p:spPr>
          <a:xfrm>
            <a:off x="5727174" y="384063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6001688" y="382274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6285744" y="384063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6555468" y="3837978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5776063" y="5363618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8" name="Oval 217"/>
          <p:cNvSpPr/>
          <p:nvPr/>
        </p:nvSpPr>
        <p:spPr>
          <a:xfrm>
            <a:off x="6053649" y="537514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6331377" y="5397363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1722820" y="6128354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1722819" y="6385878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1707918" y="6676632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224" name="Picture 22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226" name="Picture 2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229" name="Group 228"/>
          <p:cNvGrpSpPr/>
          <p:nvPr/>
        </p:nvGrpSpPr>
        <p:grpSpPr>
          <a:xfrm>
            <a:off x="1593937" y="3125309"/>
            <a:ext cx="1169040" cy="1091104"/>
            <a:chOff x="2199167" y="3199115"/>
            <a:chExt cx="1169040" cy="1091104"/>
          </a:xfrm>
        </p:grpSpPr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9629" y="3318024"/>
              <a:ext cx="162394" cy="202197"/>
            </a:xfrm>
            <a:prstGeom prst="rect">
              <a:avLst/>
            </a:prstGeom>
          </p:spPr>
        </p:pic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234" name="Picture 2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3108966" y="3113289"/>
            <a:ext cx="1169040" cy="1091104"/>
            <a:chOff x="2199167" y="3199115"/>
            <a:chExt cx="1169040" cy="1091104"/>
          </a:xfrm>
        </p:grpSpPr>
        <p:pic>
          <p:nvPicPr>
            <p:cNvPr id="236" name="Picture 23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533" y="3292722"/>
              <a:ext cx="162394" cy="202197"/>
            </a:xfrm>
            <a:prstGeom prst="rect">
              <a:avLst/>
            </a:prstGeom>
          </p:spPr>
        </p:pic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240" name="Picture 2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241" name="Group 240"/>
          <p:cNvGrpSpPr/>
          <p:nvPr/>
        </p:nvGrpSpPr>
        <p:grpSpPr>
          <a:xfrm>
            <a:off x="4527848" y="3173889"/>
            <a:ext cx="1169040" cy="1091104"/>
            <a:chOff x="2199167" y="3199115"/>
            <a:chExt cx="1169040" cy="1091104"/>
          </a:xfrm>
        </p:grpSpPr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226" y="3779328"/>
              <a:ext cx="162394" cy="202197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247" name="Group 246"/>
          <p:cNvGrpSpPr/>
          <p:nvPr/>
        </p:nvGrpSpPr>
        <p:grpSpPr>
          <a:xfrm>
            <a:off x="1651033" y="4936133"/>
            <a:ext cx="1169040" cy="1091104"/>
            <a:chOff x="2199167" y="3199115"/>
            <a:chExt cx="1169040" cy="1091104"/>
          </a:xfrm>
        </p:grpSpPr>
        <p:pic>
          <p:nvPicPr>
            <p:cNvPr id="248" name="Picture 247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56" y="3759184"/>
              <a:ext cx="162394" cy="202197"/>
            </a:xfrm>
            <a:prstGeom prst="rect">
              <a:avLst/>
            </a:prstGeom>
          </p:spPr>
        </p:pic>
      </p:grpSp>
      <p:grpSp>
        <p:nvGrpSpPr>
          <p:cNvPr id="253" name="Group 252"/>
          <p:cNvGrpSpPr/>
          <p:nvPr/>
        </p:nvGrpSpPr>
        <p:grpSpPr>
          <a:xfrm>
            <a:off x="3264791" y="4940331"/>
            <a:ext cx="1169040" cy="1091104"/>
            <a:chOff x="2199167" y="3199115"/>
            <a:chExt cx="1169040" cy="1091104"/>
          </a:xfrm>
        </p:grpSpPr>
        <p:pic>
          <p:nvPicPr>
            <p:cNvPr id="254" name="Picture 25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895" y="3310209"/>
              <a:ext cx="162394" cy="202197"/>
            </a:xfrm>
            <a:prstGeom prst="rect">
              <a:avLst/>
            </a:prstGeom>
          </p:spPr>
        </p:pic>
      </p:grpSp>
      <p:grpSp>
        <p:nvGrpSpPr>
          <p:cNvPr id="259" name="Group 258"/>
          <p:cNvGrpSpPr/>
          <p:nvPr/>
        </p:nvGrpSpPr>
        <p:grpSpPr>
          <a:xfrm>
            <a:off x="4543387" y="4950650"/>
            <a:ext cx="1169040" cy="1091104"/>
            <a:chOff x="2199167" y="3199115"/>
            <a:chExt cx="1169040" cy="1091104"/>
          </a:xfrm>
        </p:grpSpPr>
        <p:pic>
          <p:nvPicPr>
            <p:cNvPr id="260" name="Picture 25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61" name="Picture 2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639" y="3744667"/>
              <a:ext cx="162394" cy="202197"/>
            </a:xfrm>
            <a:prstGeom prst="rect">
              <a:avLst/>
            </a:prstGeom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009" y="4016928"/>
              <a:ext cx="162394" cy="202197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9263" y="3566775"/>
              <a:ext cx="162394" cy="202197"/>
            </a:xfrm>
            <a:prstGeom prst="rect">
              <a:avLst/>
            </a:prstGeom>
          </p:spPr>
        </p:pic>
      </p:grpSp>
      <p:cxnSp>
        <p:nvCxnSpPr>
          <p:cNvPr id="265" name="Straight Arrow Connector 264"/>
          <p:cNvCxnSpPr/>
          <p:nvPr/>
        </p:nvCxnSpPr>
        <p:spPr>
          <a:xfrm flipV="1">
            <a:off x="2071764" y="4754472"/>
            <a:ext cx="0" cy="19617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6" name="Straight Arrow Connector 265"/>
          <p:cNvCxnSpPr/>
          <p:nvPr/>
        </p:nvCxnSpPr>
        <p:spPr>
          <a:xfrm flipV="1">
            <a:off x="3659056" y="4808783"/>
            <a:ext cx="0" cy="19617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67" name="Straight Arrow Connector 266"/>
          <p:cNvCxnSpPr/>
          <p:nvPr/>
        </p:nvCxnSpPr>
        <p:spPr>
          <a:xfrm flipV="1">
            <a:off x="5066230" y="4754472"/>
            <a:ext cx="0" cy="19617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3033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ontent Placeholder 2"/>
          <p:cNvSpPr txBox="1">
            <a:spLocks/>
          </p:cNvSpPr>
          <p:nvPr/>
        </p:nvSpPr>
        <p:spPr>
          <a:xfrm>
            <a:off x="304800" y="104273"/>
            <a:ext cx="6324600" cy="12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 spc="-150" baseline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Stochastic Beam Search</a:t>
            </a:r>
          </a:p>
          <a:p>
            <a:pPr algn="r"/>
            <a:r>
              <a:rPr lang="en-US" sz="20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from 1</a:t>
            </a:r>
            <a:r>
              <a:rPr lang="en-US" sz="2000" baseline="300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solidFill>
                  <a:srgbClr val="99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</a:t>
            </a:r>
            <a:endParaRPr lang="en-IN" sz="2000" dirty="0">
              <a:solidFill>
                <a:srgbClr val="99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Content Placeholder 1"/>
          <p:cNvSpPr txBox="1">
            <a:spLocks/>
          </p:cNvSpPr>
          <p:nvPr/>
        </p:nvSpPr>
        <p:spPr>
          <a:xfrm>
            <a:off x="-187973" y="1228507"/>
            <a:ext cx="9563343" cy="469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b="0" i="0" u="none" strike="noStrike" cap="none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prstClr val="white">
                    <a:lumMod val="85000"/>
                  </a:prstClr>
                </a:solidFill>
              </a:rPr>
              <a:t>Initialize k random state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chemeClr val="bg1">
                    <a:lumMod val="85000"/>
                  </a:schemeClr>
                </a:solidFill>
              </a:rPr>
              <a:t>Evaluate the fitness scores for all the successors of the k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7030A0"/>
                </a:solidFill>
              </a:rPr>
              <a:t>Calculate the probability of selecting a successor based on fitness score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7030A0"/>
                </a:solidFill>
              </a:rPr>
              <a:t>Select the next state based on the highest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FFFFFF">
                    <a:lumMod val="85000"/>
                  </a:srgbClr>
                </a:solidFill>
              </a:rPr>
              <a:t>If the goal is not found, </a:t>
            </a:r>
            <a:r>
              <a:rPr lang="en-IN" sz="1800" dirty="0">
                <a:solidFill>
                  <a:srgbClr val="FFFFFF">
                    <a:lumMod val="85000"/>
                  </a:srgbClr>
                </a:solidFill>
              </a:rPr>
              <a:t>Select the next ‘k’ states randomly based on the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800" dirty="0">
                <a:solidFill>
                  <a:srgbClr val="FFFFFF">
                    <a:lumMod val="85000"/>
                  </a:srgbClr>
                </a:solidFill>
              </a:rPr>
              <a:t>Repeat from Step 2</a:t>
            </a: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latin typeface="Arial"/>
            </a:endParaRPr>
          </a:p>
          <a:p>
            <a:pPr marL="457200" lvl="1" indent="0">
              <a:buFont typeface="Arial" pitchFamily="34" charset="0"/>
              <a:buNone/>
            </a:pPr>
            <a:endParaRPr lang="en-US" sz="1800" dirty="0">
              <a:latin typeface="Arial"/>
            </a:endParaRPr>
          </a:p>
          <a:p>
            <a:pPr marL="85725" lvl="1" indent="0">
              <a:buFont typeface="Arial" pitchFamily="34" charset="0"/>
              <a:buNone/>
            </a:pPr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IN" sz="1800" b="1" dirty="0">
              <a:latin typeface="Arial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192563" y="4412591"/>
          <a:ext cx="5667200" cy="341881"/>
        </p:xfrm>
        <a:graphic>
          <a:graphicData uri="http://schemas.openxmlformats.org/drawingml/2006/table">
            <a:tbl>
              <a:tblPr bandRow="1"/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1545404" y="3203293"/>
            <a:ext cx="1169040" cy="1091104"/>
            <a:chOff x="2199167" y="3199115"/>
            <a:chExt cx="1169040" cy="1091104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484" y="3540966"/>
              <a:ext cx="162394" cy="20219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3062619" y="3212444"/>
            <a:ext cx="1169040" cy="1091104"/>
            <a:chOff x="2199167" y="3199115"/>
            <a:chExt cx="1169040" cy="1091104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867" y="4027710"/>
              <a:ext cx="162394" cy="202197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4499954" y="3189529"/>
            <a:ext cx="1169040" cy="1091104"/>
            <a:chOff x="2199167" y="3199115"/>
            <a:chExt cx="1169040" cy="1091104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912" y="3340273"/>
              <a:ext cx="162394" cy="202197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40272"/>
              <a:ext cx="162394" cy="202197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1545404" y="4919603"/>
            <a:ext cx="1169040" cy="1091104"/>
            <a:chOff x="2199167" y="3199115"/>
            <a:chExt cx="1169040" cy="1091104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22551"/>
              <a:ext cx="162394" cy="202197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168" y="3986923"/>
              <a:ext cx="162394" cy="202197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3062619" y="4919165"/>
            <a:ext cx="1169040" cy="1091104"/>
            <a:chOff x="2199167" y="3199115"/>
            <a:chExt cx="1169040" cy="109110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174" y="3778412"/>
              <a:ext cx="162394" cy="202197"/>
            </a:xfrm>
            <a:prstGeom prst="rect">
              <a:avLst/>
            </a:prstGeom>
          </p:spPr>
        </p:pic>
      </p:grpSp>
      <p:grpSp>
        <p:nvGrpSpPr>
          <p:cNvPr id="126" name="Group 125"/>
          <p:cNvGrpSpPr/>
          <p:nvPr/>
        </p:nvGrpSpPr>
        <p:grpSpPr>
          <a:xfrm>
            <a:off x="4558134" y="4952910"/>
            <a:ext cx="1169040" cy="1091104"/>
            <a:chOff x="2199167" y="3199115"/>
            <a:chExt cx="1169040" cy="1091104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312" y="3309478"/>
              <a:ext cx="162394" cy="202197"/>
            </a:xfrm>
            <a:prstGeom prst="rect">
              <a:avLst/>
            </a:prstGeom>
          </p:spPr>
        </p:pic>
      </p:grpSp>
      <p:sp>
        <p:nvSpPr>
          <p:cNvPr id="132" name="Oval 131"/>
          <p:cNvSpPr/>
          <p:nvPr/>
        </p:nvSpPr>
        <p:spPr>
          <a:xfrm>
            <a:off x="5727174" y="384063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001688" y="382274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285744" y="384063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6555468" y="3837978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5776063" y="5363618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053649" y="5375149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331377" y="5397363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1722820" y="6128354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722819" y="6385878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1707918" y="6676632"/>
            <a:ext cx="132589" cy="8852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  <a:ea typeface="+mn-ea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2139466" y="4209540"/>
            <a:ext cx="0" cy="20305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>
            <a:off x="3751701" y="4201520"/>
            <a:ext cx="0" cy="20305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>
            <a:off x="5195491" y="4185478"/>
            <a:ext cx="0" cy="20305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36636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Genetic Algorithm</a:t>
            </a:r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13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endParaRPr lang="en-IN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3837"/>
            <a:ext cx="7010400" cy="49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66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10096"/>
            <a:ext cx="88392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rgbClr val="7030A0"/>
                </a:solidFill>
                <a:latin typeface="+mn-lt"/>
              </a:rPr>
              <a:t>Select ‘k’ random states – </a:t>
            </a:r>
            <a:r>
              <a:rPr lang="en-US" sz="1300" b="1" dirty="0">
                <a:solidFill>
                  <a:srgbClr val="7030A0"/>
                </a:solidFill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value all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Genetic Algorithm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152" y="3294674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31" y="3765933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15" y="4016928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204" y="3290724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16" y="3290724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959" y="4012340"/>
              <a:ext cx="162394" cy="202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740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1755" y="1282793"/>
            <a:ext cx="9020791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‘k’ random states –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rgbClr val="7030A0"/>
                </a:solidFill>
                <a:latin typeface="+mn-lt"/>
              </a:rPr>
              <a:t>Evaluate the fitness value all states : Maximizing function : </a:t>
            </a:r>
            <a:r>
              <a:rPr lang="en-US" sz="1300" dirty="0" err="1">
                <a:solidFill>
                  <a:srgbClr val="7030A0"/>
                </a:solidFill>
                <a:latin typeface="+mn-lt"/>
              </a:rPr>
              <a:t>No.of.Non</a:t>
            </a:r>
            <a:r>
              <a:rPr lang="en-US" sz="1300" dirty="0">
                <a:solidFill>
                  <a:srgbClr val="7030A0"/>
                </a:solidFill>
                <a:latin typeface="+mn-lt"/>
              </a:rPr>
              <a:t>-attacking pairs Queens </a:t>
            </a:r>
            <a:r>
              <a:rPr lang="en-US" sz="1300" dirty="0">
                <a:solidFill>
                  <a:srgbClr val="7030A0"/>
                </a:solidFill>
                <a:latin typeface="+mn-lt"/>
                <a:sym typeface="Wingdings" panose="05000000000000000000" pitchFamily="2" charset="2"/>
              </a:rPr>
              <a:t> Threshold = 6</a:t>
            </a:r>
            <a:endParaRPr lang="en-US" sz="1300" dirty="0">
              <a:solidFill>
                <a:srgbClr val="7030A0"/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152" y="3294674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31" y="3765933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15" y="4016928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204" y="3290724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16" y="3290724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959" y="4012340"/>
              <a:ext cx="162394" cy="2021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5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799" y="1493837"/>
            <a:ext cx="8708571" cy="4917849"/>
          </a:xfrm>
        </p:spPr>
        <p:txBody>
          <a:bodyPr/>
          <a:lstStyle/>
          <a:p>
            <a:r>
              <a:rPr lang="en-US" sz="1800" dirty="0"/>
              <a:t>At the end of this class , students Should be able to: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Compare given heuristics for a problem and analyze which is the best fit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Design relaxed problem with appropriate heuristic design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Prove the designed relaxed problem heuristic is admissible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Differentiate which local search is best suitable for given problem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Design fitness function for a problem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Construct a search tree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Apply appropriate local search and show the working of algorithm at least for first 2 iterations with </a:t>
            </a:r>
            <a:r>
              <a:rPr lang="en-US" sz="1800" dirty="0" err="1">
                <a:solidFill>
                  <a:srgbClr val="7030A0"/>
                </a:solidFill>
              </a:rPr>
              <a:t>atleast</a:t>
            </a:r>
            <a:r>
              <a:rPr lang="en-US" sz="1800" dirty="0">
                <a:solidFill>
                  <a:srgbClr val="7030A0"/>
                </a:solidFill>
              </a:rPr>
              <a:t> four next level successor generation(if search tree is large)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Design and show Genetic Algorithm steps for a given problem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325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10096"/>
            <a:ext cx="8999621" cy="513883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300" dirty="0" err="1">
                <a:solidFill>
                  <a:srgbClr val="7030A0"/>
                </a:solidFill>
                <a:latin typeface="+mn-lt"/>
              </a:rPr>
              <a:t>Eg</a:t>
            </a:r>
            <a:r>
              <a:rPr lang="en-US" sz="1300" dirty="0">
                <a:solidFill>
                  <a:srgbClr val="7030A0"/>
                </a:solidFill>
                <a:latin typeface="+mn-lt"/>
              </a:rPr>
              <a:t>., use roulette wheel mechanism to select pair/s</a:t>
            </a:r>
          </a:p>
          <a:p>
            <a:pPr marL="457200" lvl="1" indent="0">
              <a:buNone/>
            </a:pPr>
            <a:endParaRPr lang="en-US" sz="1300" dirty="0">
              <a:solidFill>
                <a:srgbClr val="7030A0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r>
              <a:rPr lang="en-US" sz="1300" dirty="0">
                <a:latin typeface="+mn-lt"/>
              </a:rPr>
              <a:t>Sample winners of game -1 ,2,3,4  : B4, B1, B1, B3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 – Example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5667200" cy="688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732" y="3760709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152" y="3294674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31" y="3765933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15" y="4016928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204" y="4028656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16" y="3290724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917" y="3755667"/>
              <a:ext cx="162394" cy="202197"/>
            </a:xfrm>
            <a:prstGeom prst="rect">
              <a:avLst/>
            </a:prstGeom>
          </p:spPr>
        </p:pic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92563" y="5252574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6870626" y="1478808"/>
          <a:ext cx="2273374" cy="2391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Down Arrow 37"/>
          <p:cNvSpPr/>
          <p:nvPr/>
        </p:nvSpPr>
        <p:spPr>
          <a:xfrm rot="1707248">
            <a:off x="8589805" y="881912"/>
            <a:ext cx="394024" cy="14106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030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10095"/>
            <a:ext cx="8999621" cy="521904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‘k’ random states –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value all states : Maximizing function :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No.of.Non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-attacking pairs Queens 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  <a:sym typeface="Wingdings" panose="05000000000000000000" pitchFamily="2" charset="2"/>
              </a:rPr>
              <a:t> Threshold = 6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300" strike="sngStrike" dirty="0"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rgbClr val="7030A0"/>
                </a:solidFill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r>
              <a:rPr lang="en-US" sz="1300" dirty="0"/>
              <a:t>Sample winners of game -1 ,2,3,4  : B4, B1, B1, B3</a:t>
            </a: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 –Example 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Selection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4412591"/>
          <a:ext cx="5667200" cy="688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152" y="3294674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31" y="3765933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15" y="4016928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204" y="3290724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16" y="3290724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959" y="4012340"/>
              <a:ext cx="162394" cy="202197"/>
            </a:xfrm>
            <a:prstGeom prst="rect">
              <a:avLst/>
            </a:prstGeom>
          </p:spPr>
        </p:pic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92563" y="5252574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14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10096"/>
            <a:ext cx="88392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Select ‘k’ random states – </a:t>
            </a:r>
            <a:r>
              <a:rPr lang="en-US" sz="1300" b="1" dirty="0"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Evaluate the fitness value all states : Maximizing function : </a:t>
            </a:r>
            <a:r>
              <a:rPr lang="en-US" sz="1300" dirty="0" err="1">
                <a:latin typeface="+mn-lt"/>
              </a:rPr>
              <a:t>No.of.Non</a:t>
            </a:r>
            <a:r>
              <a:rPr lang="en-US" sz="1300" dirty="0">
                <a:latin typeface="+mn-lt"/>
              </a:rPr>
              <a:t>-attacking pairs Queens </a:t>
            </a:r>
            <a:r>
              <a:rPr lang="en-US" sz="1300" dirty="0">
                <a:latin typeface="+mn-lt"/>
                <a:sym typeface="Wingdings" panose="05000000000000000000" pitchFamily="2" charset="2"/>
              </a:rPr>
              <a:t> Threshold = 6</a:t>
            </a: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rgbClr val="7030A0"/>
                </a:solidFill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 -   Example 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Crossover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23462"/>
              </p:ext>
            </p:extLst>
          </p:nvPr>
        </p:nvGraphicFramePr>
        <p:xfrm>
          <a:off x="192563" y="4412591"/>
          <a:ext cx="5667200" cy="688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211" y="3329618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229" y="354247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152" y="3294674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31" y="3765933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515" y="4016928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204" y="3290724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0997" y="3515167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16" y="3290724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959" y="4012340"/>
              <a:ext cx="162394" cy="202197"/>
            </a:xfrm>
            <a:prstGeom prst="rect">
              <a:avLst/>
            </a:prstGeom>
          </p:spPr>
        </p:pic>
      </p:grp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92563" y="5252574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eft-Right Arrow 6"/>
          <p:cNvSpPr/>
          <p:nvPr/>
        </p:nvSpPr>
        <p:spPr>
          <a:xfrm>
            <a:off x="1250093" y="5321493"/>
            <a:ext cx="350107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4209503" y="5335664"/>
            <a:ext cx="350107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FontTx/>
              <a:buNone/>
            </a:pPr>
            <a:endParaRPr lang="en-IN" sz="1800" kern="12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6931" y="5120592"/>
            <a:ext cx="0" cy="613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17901" y="5120592"/>
            <a:ext cx="0" cy="613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87658" y="5101201"/>
            <a:ext cx="0" cy="6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8771" y="5092234"/>
            <a:ext cx="0" cy="6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58958" y="5104531"/>
            <a:ext cx="0" cy="6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374679" y="5111834"/>
            <a:ext cx="0" cy="6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92563" y="5879889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593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471" y="1310095"/>
            <a:ext cx="88392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‘k’ random states –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value all states : Maximizing function :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No.of.Non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-attacking pairs Queens 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  <a:sym typeface="Wingdings" panose="05000000000000000000" pitchFamily="2" charset="2"/>
              </a:rPr>
              <a:t> Threshold = 6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300" strike="sngStrike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rgbClr val="7030A0"/>
                </a:solidFill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 - Example 2</a:t>
            </a:r>
          </a:p>
          <a:p>
            <a:r>
              <a:rPr lang="en-US" sz="2400" dirty="0">
                <a:solidFill>
                  <a:srgbClr val="C00000"/>
                </a:solidFill>
              </a:rPr>
              <a:t>Mutation 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24048"/>
              </p:ext>
            </p:extLst>
          </p:nvPr>
        </p:nvGraphicFramePr>
        <p:xfrm>
          <a:off x="192563" y="5156949"/>
          <a:ext cx="5629080" cy="71248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45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728" y="3542469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05247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481" y="3757329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512" y="3300653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859" y="4012339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705" y="3318984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561" y="3765933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735" y="3312970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277" y="4014368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515166"/>
              <a:ext cx="162394" cy="202197"/>
            </a:xfrm>
            <a:prstGeom prst="rect">
              <a:avLst/>
            </a:prstGeom>
          </p:spPr>
        </p:pic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92276" y="4434419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955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10095"/>
            <a:ext cx="8839200" cy="469360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‘k’ random states –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value all states : Maximizing function :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No.of.Non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-attacking pairs Queens 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  <a:sym typeface="Wingdings" panose="05000000000000000000" pitchFamily="2" charset="2"/>
              </a:rPr>
              <a:t> Threshold = 6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rgbClr val="7030A0"/>
                </a:solidFill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2563" y="5156949"/>
          <a:ext cx="5667200" cy="688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728" y="3542469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05247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481" y="3757329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512" y="3300653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859" y="4012339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705" y="3318984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561" y="3765933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735" y="3312970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277" y="4014368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515166"/>
              <a:ext cx="162394" cy="202197"/>
            </a:xfrm>
            <a:prstGeom prst="rect">
              <a:avLst/>
            </a:prstGeom>
          </p:spPr>
        </p:pic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92276" y="4434419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336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9031705" cy="5243105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‘k’ random states –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value all states : Maximizing function :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No.of.Non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-attacking pairs Queens 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  <a:sym typeface="Wingdings" panose="05000000000000000000" pitchFamily="2" charset="2"/>
              </a:rPr>
              <a:t> Threshold = 6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rgbClr val="FF0000"/>
                </a:solidFill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endParaRPr lang="en-US" sz="1300" dirty="0">
              <a:latin typeface="+mn-lt"/>
            </a:endParaRPr>
          </a:p>
          <a:p>
            <a:pPr marL="182563" lvl="1" indent="0">
              <a:buNone/>
            </a:pPr>
            <a:r>
              <a:rPr lang="en-US" sz="1300" dirty="0">
                <a:latin typeface="+mn-lt"/>
              </a:rPr>
              <a:t>1</a:t>
            </a:r>
            <a:r>
              <a:rPr lang="en-US" sz="1300" baseline="30000" dirty="0">
                <a:latin typeface="+mn-lt"/>
              </a:rPr>
              <a:t>st</a:t>
            </a:r>
            <a:r>
              <a:rPr lang="en-US" sz="1300" dirty="0">
                <a:latin typeface="+mn-lt"/>
              </a:rPr>
              <a:t> Parent 		2</a:t>
            </a:r>
            <a:r>
              <a:rPr lang="en-US" sz="1300" baseline="30000" dirty="0">
                <a:latin typeface="+mn-lt"/>
              </a:rPr>
              <a:t>nd</a:t>
            </a:r>
            <a:r>
              <a:rPr lang="en-US" sz="1300" dirty="0">
                <a:latin typeface="+mn-lt"/>
              </a:rPr>
              <a:t> Parent	              3</a:t>
            </a:r>
            <a:r>
              <a:rPr lang="en-US" sz="1300" baseline="30000" dirty="0">
                <a:latin typeface="+mn-lt"/>
              </a:rPr>
              <a:t>rd</a:t>
            </a:r>
            <a:r>
              <a:rPr lang="en-US" sz="1300" dirty="0">
                <a:latin typeface="+mn-lt"/>
              </a:rPr>
              <a:t> Parent	4</a:t>
            </a:r>
            <a:r>
              <a:rPr lang="en-US" sz="1300" baseline="30000" dirty="0">
                <a:latin typeface="+mn-lt"/>
              </a:rPr>
              <a:t>th</a:t>
            </a:r>
            <a:r>
              <a:rPr lang="en-US" sz="1300" dirty="0">
                <a:latin typeface="+mn-lt"/>
              </a:rPr>
              <a:t> Parent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632" y="4450378"/>
          <a:ext cx="5667200" cy="688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0.39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728" y="3542469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235" y="3305247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481" y="3757329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512" y="3300653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859" y="4012339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705" y="3318984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775" y="3515167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62" y="4016927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561" y="3765933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735" y="3312970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277" y="4014368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515166"/>
              <a:ext cx="162394" cy="202197"/>
            </a:xfrm>
            <a:prstGeom prst="rect">
              <a:avLst/>
            </a:prstGeom>
          </p:spPr>
        </p:pic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23692" y="5492273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eft-Right Arrow 36"/>
          <p:cNvSpPr/>
          <p:nvPr/>
        </p:nvSpPr>
        <p:spPr>
          <a:xfrm>
            <a:off x="1260726" y="5538327"/>
            <a:ext cx="350107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8" name="Left-Right Arrow 37"/>
          <p:cNvSpPr/>
          <p:nvPr/>
        </p:nvSpPr>
        <p:spPr>
          <a:xfrm>
            <a:off x="4220136" y="5552498"/>
            <a:ext cx="350107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89927" y="5328668"/>
            <a:ext cx="0" cy="613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423986" y="5336190"/>
            <a:ext cx="0" cy="6137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99404" y="5309068"/>
            <a:ext cx="0" cy="6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85312" y="5328668"/>
            <a:ext cx="0" cy="6137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2641" y="4227865"/>
            <a:ext cx="308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*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sp>
        <p:nvSpPr>
          <p:cNvPr id="43" name="Curved Left Arrow 42"/>
          <p:cNvSpPr/>
          <p:nvPr/>
        </p:nvSpPr>
        <p:spPr>
          <a:xfrm>
            <a:off x="5713421" y="4642726"/>
            <a:ext cx="505578" cy="1162604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198" y="5143268"/>
            <a:ext cx="59905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9400" y="3779262"/>
            <a:ext cx="2170968" cy="116955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Other crossover and mutation operators are shared in separate document &amp; uploaded in the </a:t>
            </a:r>
            <a:r>
              <a:rPr kumimoji="0" lang="en-I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elearn</a:t>
            </a: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portal</a:t>
            </a:r>
          </a:p>
        </p:txBody>
      </p:sp>
    </p:spTree>
    <p:extLst>
      <p:ext uri="{BB962C8B-B14F-4D97-AF65-F5344CB8AC3E}">
        <p14:creationId xmlns:p14="http://schemas.microsoft.com/office/powerpoint/2010/main" val="86001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521176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Select ‘k’ random states – </a:t>
            </a:r>
            <a:r>
              <a:rPr lang="en-US" sz="13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Initialization : k=4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Evaluate the fitness value all states : Maximizing function : </a:t>
            </a:r>
            <a:r>
              <a:rPr lang="en-US" sz="13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No.of.Non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-attacking pairs Queens 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  <a:sym typeface="Wingdings" panose="05000000000000000000" pitchFamily="2" charset="2"/>
              </a:rPr>
              <a:t> Threshold = 6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If anyone of the state’s has achieved the threshold fitness value  or threshold new states or no change is seen than previous iteration then the algorithm stops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Else, use roulette wheel mechanism to select pair/s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Pairs selected produces new state (successor) by crossover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latin typeface="+mn-lt"/>
              </a:rPr>
              <a:t>Successor is allowed to mutate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1300" dirty="0">
              <a:latin typeface="+mn-lt"/>
            </a:endParaRPr>
          </a:p>
          <a:p>
            <a:pPr marL="457200" lvl="1" indent="0">
              <a:buNone/>
            </a:pPr>
            <a:endParaRPr lang="en-US" sz="1300" dirty="0">
              <a:latin typeface="+mn-lt"/>
            </a:endParaRPr>
          </a:p>
          <a:p>
            <a:pPr marL="85725" lvl="1" indent="0">
              <a:buNone/>
            </a:pPr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IN" sz="13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4073" y="5649036"/>
          <a:ext cx="5667200" cy="6886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2131" y="3212444"/>
            <a:ext cx="1169040" cy="1091104"/>
            <a:chOff x="2199167" y="3199115"/>
            <a:chExt cx="1169040" cy="10911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935" y="3322899"/>
              <a:ext cx="162394" cy="20219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6963" y="3542470"/>
              <a:ext cx="162394" cy="2021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986" y="3767960"/>
              <a:ext cx="162394" cy="20219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4016929"/>
              <a:ext cx="162394" cy="20219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569448" y="3212444"/>
            <a:ext cx="1169040" cy="1091104"/>
            <a:chOff x="2199167" y="3199115"/>
            <a:chExt cx="1169040" cy="109110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5148" y="3992405"/>
              <a:ext cx="162394" cy="20219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481" y="3545480"/>
              <a:ext cx="162394" cy="20219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57" y="3322898"/>
              <a:ext cx="162394" cy="202197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101" y="3767960"/>
              <a:ext cx="162394" cy="20219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3047429" y="3212444"/>
            <a:ext cx="1169040" cy="1091104"/>
            <a:chOff x="2199167" y="3199115"/>
            <a:chExt cx="1169040" cy="109110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5938" y="3318985"/>
              <a:ext cx="162394" cy="202197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60" y="4014368"/>
              <a:ext cx="162394" cy="20219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756" y="3765933"/>
              <a:ext cx="162394" cy="20219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452" y="3312969"/>
              <a:ext cx="162394" cy="20219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524109" y="3212444"/>
            <a:ext cx="1169040" cy="1091104"/>
            <a:chOff x="2199167" y="3199115"/>
            <a:chExt cx="1169040" cy="109110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50000" t="54842" r="37500" b="24408"/>
            <a:stretch/>
          </p:blipFill>
          <p:spPr>
            <a:xfrm>
              <a:off x="2199167" y="3199115"/>
              <a:ext cx="1169040" cy="109110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685" y="3322374"/>
              <a:ext cx="162394" cy="202197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735" y="3312970"/>
              <a:ext cx="162394" cy="2021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7277" y="4014368"/>
              <a:ext cx="162394" cy="20219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3687" y="3515166"/>
              <a:ext cx="162394" cy="202197"/>
            </a:xfrm>
            <a:prstGeom prst="rect">
              <a:avLst/>
            </a:prstGeom>
          </p:spPr>
        </p:pic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174073" y="5081625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74073" y="4358137"/>
          <a:ext cx="5667200" cy="34188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6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418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5604080" y="4557136"/>
            <a:ext cx="296252" cy="509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7" name="Curved Left Arrow 36"/>
          <p:cNvSpPr/>
          <p:nvPr/>
        </p:nvSpPr>
        <p:spPr>
          <a:xfrm>
            <a:off x="5604820" y="5208419"/>
            <a:ext cx="296252" cy="509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1596" y="3757996"/>
            <a:ext cx="2410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076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800" u="sng" dirty="0">
                <a:latin typeface="+mn-lt"/>
              </a:rPr>
              <a:t>Techniques:</a:t>
            </a:r>
          </a:p>
          <a:p>
            <a:pPr>
              <a:buAutoNum type="arabicPeriod"/>
            </a:pPr>
            <a:r>
              <a:rPr lang="en-US" sz="1800" dirty="0">
                <a:latin typeface="+mn-lt"/>
              </a:rPr>
              <a:t>Design of the fitness function</a:t>
            </a:r>
          </a:p>
          <a:p>
            <a:pPr>
              <a:buAutoNum type="arabicPeriod"/>
            </a:pPr>
            <a:r>
              <a:rPr lang="en-US" sz="1800" dirty="0">
                <a:latin typeface="+mn-lt"/>
              </a:rPr>
              <a:t>Diversity in the population to be accounted</a:t>
            </a:r>
          </a:p>
          <a:p>
            <a:pPr>
              <a:buAutoNum type="arabicPeriod"/>
            </a:pPr>
            <a:r>
              <a:rPr lang="en-US" sz="1800" dirty="0">
                <a:latin typeface="+mn-lt"/>
              </a:rPr>
              <a:t>Randomization</a:t>
            </a:r>
          </a:p>
          <a:p>
            <a:pPr>
              <a:buAutoNum type="arabicPeriod"/>
            </a:pPr>
            <a:endParaRPr lang="en-US" sz="1800" dirty="0">
              <a:latin typeface="+mn-lt"/>
            </a:endParaRPr>
          </a:p>
          <a:p>
            <a:pPr marL="0" indent="0"/>
            <a:endParaRPr lang="en-US" sz="1800" dirty="0">
              <a:latin typeface="+mn-lt"/>
            </a:endParaRPr>
          </a:p>
          <a:p>
            <a:pPr marL="0" indent="0"/>
            <a:r>
              <a:rPr lang="en-US" sz="1800" u="sng" dirty="0">
                <a:latin typeface="+mn-lt"/>
              </a:rPr>
              <a:t>Application: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Creative tasks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Exploratory in nature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Planning problem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 Static Applications</a:t>
            </a:r>
            <a:endParaRPr lang="en-IN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3389052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/>
          <p:nvPr/>
        </p:nvSpPr>
        <p:spPr>
          <a:xfrm>
            <a:off x="627625" y="4942200"/>
            <a:ext cx="822930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Thank You for all your Attention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58" name="Google Shape;358;p10"/>
          <p:cNvSpPr txBox="1"/>
          <p:nvPr/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I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0"/>
          <p:cNvSpPr txBox="1"/>
          <p:nvPr/>
        </p:nvSpPr>
        <p:spPr>
          <a:xfrm>
            <a:off x="564325" y="3385650"/>
            <a:ext cx="8292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Reading: </a:t>
            </a: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AIMA - Chapter  # </a:t>
            </a:r>
            <a:r>
              <a:rPr lang="en-IN" dirty="0"/>
              <a:t>4.1, #4.2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IN" sz="9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 : Some of the slides are adopted from AIMA TB materials </a:t>
            </a:r>
            <a:endParaRPr sz="9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9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AutoNum type="alphaUcPeriod"/>
            </a:pPr>
            <a:r>
              <a:rPr lang="en-US" sz="1800" dirty="0"/>
              <a:t>Uninformed Search</a:t>
            </a:r>
          </a:p>
          <a:p>
            <a:pPr>
              <a:lnSpc>
                <a:spcPct val="200000"/>
              </a:lnSpc>
              <a:buAutoNum type="alphaUcPeriod"/>
            </a:pPr>
            <a:r>
              <a:rPr lang="en-US" sz="1800" dirty="0"/>
              <a:t>Informed Search</a:t>
            </a:r>
          </a:p>
          <a:p>
            <a:pPr>
              <a:lnSpc>
                <a:spcPct val="200000"/>
              </a:lnSpc>
              <a:buAutoNum type="alphaUcPeriod"/>
            </a:pPr>
            <a:r>
              <a:rPr lang="en-US" sz="1800" dirty="0"/>
              <a:t>Heuristic Functions			</a:t>
            </a:r>
            <a:endParaRPr lang="en-IN" sz="1800" dirty="0"/>
          </a:p>
          <a:p>
            <a:pPr>
              <a:lnSpc>
                <a:spcPct val="200000"/>
              </a:lnSpc>
            </a:pPr>
            <a:r>
              <a:rPr lang="en-US" sz="1800" dirty="0"/>
              <a:t>D.	</a:t>
            </a:r>
            <a:r>
              <a:rPr lang="en-IN" sz="1800" dirty="0"/>
              <a:t>Local Search Algorithms &amp; 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2 : Problem Solving Agent using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909570"/>
            <a:ext cx="5812971" cy="1052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8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of Heuristics</a:t>
            </a:r>
            <a:endParaRPr lang="en-IN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1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Heuristic Design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44328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Effective Branching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Notion of Relaxed Problems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Admissible Heuristics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Effective branching factor (b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∗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 marL="0" indent="0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If the algorithm generates N number of nodes and the solution is found at depth d, then</a:t>
            </a:r>
          </a:p>
          <a:p>
            <a:pPr marL="0" indent="0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		N + 1 = 1 + (b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∗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 + (b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∗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+ (b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∗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+ ... + (b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∗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3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Heuristic Design</a:t>
            </a:r>
            <a:endParaRPr lang="en-I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44328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 Branching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Notion of Relaxed Problems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Admissible Heuristics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Simplify the problem</a:t>
            </a:r>
          </a:p>
          <a:p>
            <a:pPr marL="0" indent="0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no constraints</a:t>
            </a:r>
          </a:p>
          <a:p>
            <a:pPr marL="0" indent="0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Cost of optimal solution to relaxed problem ≤ Cost of optimal solution for real problem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3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416" y="139908"/>
            <a:ext cx="6324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N-</a:t>
            </a:r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Queen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27252"/>
            <a:ext cx="3502326" cy="1632857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Construct the search tree by </a:t>
            </a:r>
          </a:p>
          <a:p>
            <a:pPr marL="0" indent="0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considering one row of the board </a:t>
            </a:r>
          </a:p>
          <a:p>
            <a:pPr marL="0" indent="0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at a time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State space graph of relaxed problem </a:t>
            </a:r>
          </a:p>
          <a:p>
            <a:pPr marL="0" indent="0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is a super graph of original state space </a:t>
            </a:r>
          </a:p>
          <a:p>
            <a:pPr marL="0" indent="0" algn="just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because of removal of restrictions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98623" y="5566533"/>
          <a:ext cx="7045377" cy="130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2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</a:t>
                      </a:r>
                      <a:r>
                        <a:rPr lang="en-US" sz="13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State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Possible Actions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Transition</a:t>
                      </a:r>
                      <a:r>
                        <a:rPr lang="en-US" sz="13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 Test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Path</a:t>
                      </a:r>
                      <a:r>
                        <a:rPr lang="en-US" sz="13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Cost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No.Of.States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0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Xi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Yi &gt;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 in any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non-occupied row in board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isValid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Non-Attacking</a:t>
                      </a:r>
                      <a:endParaRPr lang="en-US" sz="13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Transition + 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</a:t>
                      </a:r>
                      <a:r>
                        <a:rPr lang="en-US" sz="1300" b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Queens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n!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12821" y="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64304" y="-12492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6624"/>
              </p:ext>
            </p:extLst>
          </p:nvPr>
        </p:nvGraphicFramePr>
        <p:xfrm>
          <a:off x="2885519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50746"/>
              </p:ext>
            </p:extLst>
          </p:nvPr>
        </p:nvGraphicFramePr>
        <p:xfrm>
          <a:off x="5077380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..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50983"/>
              </p:ext>
            </p:extLst>
          </p:nvPr>
        </p:nvGraphicFramePr>
        <p:xfrm>
          <a:off x="7293959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4408714" y="1327252"/>
            <a:ext cx="1123950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9928" y="1327252"/>
            <a:ext cx="1475015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649685" y="1282908"/>
            <a:ext cx="21772" cy="167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64355"/>
              </p:ext>
            </p:extLst>
          </p:nvPr>
        </p:nvGraphicFramePr>
        <p:xfrm>
          <a:off x="958748" y="3048001"/>
          <a:ext cx="1765096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>
            <a:off x="2383971" y="1327252"/>
            <a:ext cx="2841172" cy="163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2707668" y="1159657"/>
            <a:ext cx="1219200" cy="54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 spc="-150" baseline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 State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6820203" y="777851"/>
            <a:ext cx="1219200" cy="54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 spc="-150" baseline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State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7966"/>
      </p:ext>
    </p:extLst>
  </p:cSld>
  <p:clrMapOvr>
    <a:masterClrMapping/>
  </p:clrMapOvr>
</p:sld>
</file>

<file path=ppt/theme/theme1.xml><?xml version="1.0" encoding="utf-8"?>
<a:theme xmlns:a="http://schemas.openxmlformats.org/drawingml/2006/main" name="BITS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SOLD" id="{0D553EBA-3B7E-4DB7-BA06-7661F08BE936}" vid="{47A78973-2103-40A6-BC91-3DFB9BC16073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12238A47FFD45821235F014964B92" ma:contentTypeVersion="28" ma:contentTypeDescription="Create a new document." ma:contentTypeScope="" ma:versionID="65c9ac6bf094db9014bbf3e19d58d842">
  <xsd:schema xmlns:xsd="http://www.w3.org/2001/XMLSchema" xmlns:xs="http://www.w3.org/2001/XMLSchema" xmlns:p="http://schemas.microsoft.com/office/2006/metadata/properties" xmlns:ns2="62c752f1-bd77-4b32-bcd5-44afe1204fc4" targetNamespace="http://schemas.microsoft.com/office/2006/metadata/properties" ma:root="true" ma:fieldsID="7f402cf50d817f512790344deaa09176" ns2:_="">
    <xsd:import namespace="62c752f1-bd77-4b32-bcd5-44afe1204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752f1-bd77-4b32-bcd5-44afe1204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Teams_Channel_Section_Location" ma:index="35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62c752f1-bd77-4b32-bcd5-44afe1204fc4" xsi:nil="true"/>
    <Has_Teacher_Only_SectionGroup xmlns="62c752f1-bd77-4b32-bcd5-44afe1204fc4" xsi:nil="true"/>
    <Owner xmlns="62c752f1-bd77-4b32-bcd5-44afe1204fc4">
      <UserInfo>
        <DisplayName/>
        <AccountId xsi:nil="true"/>
        <AccountType/>
      </UserInfo>
    </Owner>
    <Students xmlns="62c752f1-bd77-4b32-bcd5-44afe1204fc4">
      <UserInfo>
        <DisplayName/>
        <AccountId xsi:nil="true"/>
        <AccountType/>
      </UserInfo>
    </Students>
    <Invited_Teachers xmlns="62c752f1-bd77-4b32-bcd5-44afe1204fc4" xsi:nil="true"/>
    <Invited_Students xmlns="62c752f1-bd77-4b32-bcd5-44afe1204fc4" xsi:nil="true"/>
    <CultureName xmlns="62c752f1-bd77-4b32-bcd5-44afe1204fc4" xsi:nil="true"/>
    <Distribution_Groups xmlns="62c752f1-bd77-4b32-bcd5-44afe1204fc4" xsi:nil="true"/>
    <TeamsChannelId xmlns="62c752f1-bd77-4b32-bcd5-44afe1204fc4" xsi:nil="true"/>
    <Math_Settings xmlns="62c752f1-bd77-4b32-bcd5-44afe1204fc4" xsi:nil="true"/>
    <Teachers xmlns="62c752f1-bd77-4b32-bcd5-44afe1204fc4">
      <UserInfo>
        <DisplayName/>
        <AccountId xsi:nil="true"/>
        <AccountType/>
      </UserInfo>
    </Teachers>
    <AppVersion xmlns="62c752f1-bd77-4b32-bcd5-44afe1204fc4" xsi:nil="true"/>
    <LMS_Mappings xmlns="62c752f1-bd77-4b32-bcd5-44afe1204fc4" xsi:nil="true"/>
    <Self_Registration_Enabled xmlns="62c752f1-bd77-4b32-bcd5-44afe1204fc4" xsi:nil="true"/>
    <FolderType xmlns="62c752f1-bd77-4b32-bcd5-44afe1204fc4" xsi:nil="true"/>
    <IsNotebookLocked xmlns="62c752f1-bd77-4b32-bcd5-44afe1204fc4" xsi:nil="true"/>
    <DefaultSectionNames xmlns="62c752f1-bd77-4b32-bcd5-44afe1204fc4" xsi:nil="true"/>
    <Teams_Channel_Section_Location xmlns="62c752f1-bd77-4b32-bcd5-44afe1204fc4" xsi:nil="true"/>
    <Templates xmlns="62c752f1-bd77-4b32-bcd5-44afe1204fc4" xsi:nil="true"/>
    <NotebookType xmlns="62c752f1-bd77-4b32-bcd5-44afe1204fc4" xsi:nil="true"/>
    <Student_Groups xmlns="62c752f1-bd77-4b32-bcd5-44afe1204fc4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6E4C3EFF-FB42-4893-A481-9F12B8A80032}"/>
</file>

<file path=customXml/itemProps2.xml><?xml version="1.0" encoding="utf-8"?>
<ds:datastoreItem xmlns:ds="http://schemas.openxmlformats.org/officeDocument/2006/customXml" ds:itemID="{615B7CC5-0718-4927-A7DF-C7933212DEF6}"/>
</file>

<file path=customXml/itemProps3.xml><?xml version="1.0" encoding="utf-8"?>
<ds:datastoreItem xmlns:ds="http://schemas.openxmlformats.org/officeDocument/2006/customXml" ds:itemID="{EA5C7D2A-9544-4092-9361-4AE39A5B1AAE}"/>
</file>

<file path=docProps/app.xml><?xml version="1.0" encoding="utf-8"?>
<Properties xmlns="http://schemas.openxmlformats.org/officeDocument/2006/extended-properties" xmlns:vt="http://schemas.openxmlformats.org/officeDocument/2006/docPropsVTypes">
  <Template>BITS</Template>
  <TotalTime>12104</TotalTime>
  <Words>3312</Words>
  <Application>Microsoft Office PowerPoint</Application>
  <PresentationFormat>On-screen Show (4:3)</PresentationFormat>
  <Paragraphs>1496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Cambria Math</vt:lpstr>
      <vt:lpstr>Tahoma</vt:lpstr>
      <vt:lpstr>Times New Roman</vt:lpstr>
      <vt:lpstr>Wingdings</vt:lpstr>
      <vt:lpstr>BITSOLD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PowerPoint Presentation</vt:lpstr>
      <vt:lpstr>Artificial and Computational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bits-14-14</dc:creator>
  <cp:lastModifiedBy>srinivasa chakravarthy</cp:lastModifiedBy>
  <cp:revision>292</cp:revision>
  <dcterms:modified xsi:type="dcterms:W3CDTF">2025-08-31T01:40:30Z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0x010100C2F12238A47FFD45821235F014964B92</vt:lpwstr>
  </property>
</Properties>
</file>