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62" r:id="rId2"/>
    <p:sldId id="275" r:id="rId3"/>
    <p:sldId id="276" r:id="rId4"/>
    <p:sldId id="277" r:id="rId5"/>
    <p:sldId id="273" r:id="rId6"/>
    <p:sldId id="274"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076532FB-CC67-4276-B835-661550717FDB}" type="slidenum">
              <a:rPr lang="en-IN" smtClean="0"/>
              <a:t>‹#›</a:t>
            </a:fld>
            <a:endParaRPr lang="en-IN"/>
          </a:p>
        </p:txBody>
      </p:sp>
    </p:spTree>
    <p:extLst>
      <p:ext uri="{BB962C8B-B14F-4D97-AF65-F5344CB8AC3E}">
        <p14:creationId xmlns:p14="http://schemas.microsoft.com/office/powerpoint/2010/main" val="381758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FA69B-3494-4CCA-925E-71EF1CC08C62}"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3401765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3625906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1151593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2285454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EFA69B-3494-4CCA-925E-71EF1CC08C62}" type="datetimeFigureOut">
              <a:rPr lang="en-IN" smtClean="0"/>
              <a:t>14-03-2025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2899442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6EFA69B-3494-4CCA-925E-71EF1CC08C62}" type="datetimeFigureOut">
              <a:rPr lang="en-IN" smtClean="0"/>
              <a:t>14-03-2025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265331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2159698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346322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3422934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EFA69B-3494-4CCA-925E-71EF1CC08C62}" type="datetimeFigureOut">
              <a:rPr lang="en-IN" smtClean="0"/>
              <a:t>14-03-2025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80100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EFA69B-3494-4CCA-925E-71EF1CC08C62}"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350527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EFA69B-3494-4CCA-925E-71EF1CC08C62}" type="datetimeFigureOut">
              <a:rPr lang="en-IN" smtClean="0"/>
              <a:t>14-03-2025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318676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EFA69B-3494-4CCA-925E-71EF1CC08C62}" type="datetimeFigureOut">
              <a:rPr lang="en-IN" smtClean="0"/>
              <a:t>14-03-2025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82526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FA69B-3494-4CCA-925E-71EF1CC08C62}" type="datetimeFigureOut">
              <a:rPr lang="en-IN" smtClean="0"/>
              <a:t>14-03-2025</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140447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FA69B-3494-4CCA-925E-71EF1CC08C62}"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52019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EFA69B-3494-4CCA-925E-71EF1CC08C62}" type="datetimeFigureOut">
              <a:rPr lang="en-IN" smtClean="0"/>
              <a:t>14-03-2025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6532FB-CC67-4276-B835-661550717FDB}" type="slidenum">
              <a:rPr lang="en-IN" smtClean="0"/>
              <a:t>‹#›</a:t>
            </a:fld>
            <a:endParaRPr lang="en-IN"/>
          </a:p>
        </p:txBody>
      </p:sp>
    </p:spTree>
    <p:extLst>
      <p:ext uri="{BB962C8B-B14F-4D97-AF65-F5344CB8AC3E}">
        <p14:creationId xmlns:p14="http://schemas.microsoft.com/office/powerpoint/2010/main" val="296432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6EFA69B-3494-4CCA-925E-71EF1CC08C62}" type="datetimeFigureOut">
              <a:rPr lang="en-IN" smtClean="0"/>
              <a:t>14-03-2025</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76532FB-CC67-4276-B835-661550717FDB}" type="slidenum">
              <a:rPr lang="en-IN" smtClean="0"/>
              <a:t>‹#›</a:t>
            </a:fld>
            <a:endParaRPr lang="en-IN"/>
          </a:p>
        </p:txBody>
      </p:sp>
    </p:spTree>
    <p:extLst>
      <p:ext uri="{BB962C8B-B14F-4D97-AF65-F5344CB8AC3E}">
        <p14:creationId xmlns:p14="http://schemas.microsoft.com/office/powerpoint/2010/main" val="309183024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0402"/>
            <a:ext cx="8825658" cy="2677648"/>
          </a:xfrm>
        </p:spPr>
        <p:txBody>
          <a:bodyPr>
            <a:normAutofit/>
          </a:bodyPr>
          <a:lstStyle/>
          <a:p>
            <a:r>
              <a:rPr lang="en-GB" b="1" dirty="0"/>
              <a:t>Secure Messenger Design</a:t>
            </a:r>
          </a:p>
        </p:txBody>
      </p:sp>
      <p:sp>
        <p:nvSpPr>
          <p:cNvPr id="3" name="Subtitle 2"/>
          <p:cNvSpPr>
            <a:spLocks noGrp="1"/>
          </p:cNvSpPr>
          <p:nvPr>
            <p:ph type="subTitle" idx="1"/>
          </p:nvPr>
        </p:nvSpPr>
        <p:spPr>
          <a:xfrm>
            <a:off x="1154955" y="4768049"/>
            <a:ext cx="8825658" cy="861420"/>
          </a:xfrm>
        </p:spPr>
        <p:txBody>
          <a:bodyPr vert="horz" lIns="91440" tIns="45720" rIns="91440" bIns="45720" rtlCol="0" anchor="t">
            <a:normAutofit/>
          </a:bodyPr>
          <a:lstStyle/>
          <a:p>
            <a:r>
              <a:rPr lang="en-GB" dirty="0"/>
              <a:t>Pranav </a:t>
            </a:r>
            <a:r>
              <a:rPr lang="en-GB" dirty="0" err="1"/>
              <a:t>Sudeendra</a:t>
            </a:r>
            <a:r>
              <a:rPr lang="en-GB" dirty="0"/>
              <a:t> and Arjun Seth</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1F9F-8D93-02FC-1EC9-228980505AF3}"/>
              </a:ext>
            </a:extLst>
          </p:cNvPr>
          <p:cNvSpPr>
            <a:spLocks noGrp="1"/>
          </p:cNvSpPr>
          <p:nvPr>
            <p:ph type="title"/>
          </p:nvPr>
        </p:nvSpPr>
        <p:spPr/>
        <p:txBody>
          <a:bodyPr/>
          <a:lstStyle/>
          <a:p>
            <a:r>
              <a:rPr lang="en-US" b="1" dirty="0"/>
              <a:t>Setup</a:t>
            </a:r>
            <a:endParaRPr lang="en-IN" b="1" dirty="0"/>
          </a:p>
        </p:txBody>
      </p:sp>
      <p:sp>
        <p:nvSpPr>
          <p:cNvPr id="3" name="Content Placeholder 2">
            <a:extLst>
              <a:ext uri="{FF2B5EF4-FFF2-40B4-BE49-F238E27FC236}">
                <a16:creationId xmlns:a16="http://schemas.microsoft.com/office/drawing/2014/main" id="{FBB696FB-61A2-2880-5F52-DC508342E662}"/>
              </a:ext>
            </a:extLst>
          </p:cNvPr>
          <p:cNvSpPr>
            <a:spLocks noGrp="1"/>
          </p:cNvSpPr>
          <p:nvPr>
            <p:ph idx="1"/>
          </p:nvPr>
        </p:nvSpPr>
        <p:spPr>
          <a:xfrm>
            <a:off x="838200" y="2049560"/>
            <a:ext cx="10515600" cy="4808440"/>
          </a:xfrm>
        </p:spPr>
        <p:txBody>
          <a:bodyPr>
            <a:normAutofit/>
          </a:bodyPr>
          <a:lstStyle/>
          <a:p>
            <a:r>
              <a:rPr lang="en-US" sz="2400" b="1" dirty="0"/>
              <a:t>Architecture:</a:t>
            </a:r>
          </a:p>
          <a:p>
            <a:pPr marL="342900" lvl="1" indent="-342900">
              <a:lnSpc>
                <a:spcPts val="1500"/>
              </a:lnSpc>
              <a:spcBef>
                <a:spcPts val="1000"/>
              </a:spcBef>
              <a:buFont typeface="Courier New" panose="02070309020205020404" pitchFamily="49" charset="0"/>
              <a:buChar char="o"/>
            </a:pPr>
            <a:r>
              <a:rPr lang="en-US" sz="2100" dirty="0">
                <a:cs typeface="Arial"/>
              </a:rPr>
              <a:t>Server – Central Auth/ Discover Hub (No message relay)</a:t>
            </a:r>
          </a:p>
          <a:p>
            <a:pPr marL="342900" lvl="1" indent="-342900">
              <a:lnSpc>
                <a:spcPts val="1500"/>
              </a:lnSpc>
              <a:spcBef>
                <a:spcPts val="1000"/>
              </a:spcBef>
              <a:buFont typeface="Courier New" panose="02070309020205020404" pitchFamily="49" charset="0"/>
              <a:buChar char="o"/>
            </a:pPr>
            <a:r>
              <a:rPr lang="en-US" sz="2100" dirty="0">
                <a:cs typeface="Arial"/>
              </a:rPr>
              <a:t>Client – Ephemeral Keys, Peer-to-Peer Communication</a:t>
            </a:r>
          </a:p>
          <a:p>
            <a:r>
              <a:rPr lang="en-US" sz="2400" b="1" dirty="0"/>
              <a:t>Assumptions:</a:t>
            </a:r>
          </a:p>
          <a:p>
            <a:pPr>
              <a:lnSpc>
                <a:spcPts val="1500"/>
              </a:lnSpc>
              <a:buFont typeface="Courier New" panose="02070309020205020404" pitchFamily="49" charset="0"/>
              <a:buChar char="o"/>
            </a:pPr>
            <a:r>
              <a:rPr lang="en-US" sz="2000" dirty="0">
                <a:cs typeface="Arial"/>
              </a:rPr>
              <a:t>Server public key is pre-trusted by all clients</a:t>
            </a:r>
          </a:p>
          <a:p>
            <a:pPr>
              <a:lnSpc>
                <a:spcPts val="1500"/>
              </a:lnSpc>
              <a:buFont typeface="Courier New" panose="02070309020205020404" pitchFamily="49" charset="0"/>
              <a:buChar char="o"/>
            </a:pPr>
            <a:r>
              <a:rPr lang="en-US" sz="2000" dirty="0">
                <a:cs typeface="Arial"/>
              </a:rPr>
              <a:t>Clients have pre-registered and verifiers are stored in the server (If time permits, will implement the registration protocol)</a:t>
            </a:r>
          </a:p>
          <a:p>
            <a:r>
              <a:rPr lang="en-US" sz="2400" b="1" dirty="0"/>
              <a:t>Services:</a:t>
            </a:r>
          </a:p>
          <a:p>
            <a:pPr>
              <a:lnSpc>
                <a:spcPts val="1500"/>
              </a:lnSpc>
              <a:buFont typeface="Courier New" panose="02070309020205020404" pitchFamily="49" charset="0"/>
              <a:buChar char="o"/>
            </a:pPr>
            <a:r>
              <a:rPr lang="en-US" sz="2000" dirty="0">
                <a:cs typeface="Arial"/>
              </a:rPr>
              <a:t>Mutual Authentication – Server signed keys with Password authenticated Key Exchange​</a:t>
            </a:r>
            <a:endParaRPr lang="en-US" sz="2000" dirty="0">
              <a:ea typeface="Calibri"/>
              <a:cs typeface="Arial"/>
            </a:endParaRPr>
          </a:p>
          <a:p>
            <a:pPr>
              <a:lnSpc>
                <a:spcPts val="1500"/>
              </a:lnSpc>
              <a:buFont typeface="Courier New" panose="02070309020205020404" pitchFamily="49" charset="0"/>
              <a:buChar char="o"/>
            </a:pPr>
            <a:r>
              <a:rPr lang="en-US" sz="2000" dirty="0">
                <a:cs typeface="Arial"/>
              </a:rPr>
              <a:t>Confidentiality and Non-repudiation – AES-GCM with ECDH keys​</a:t>
            </a:r>
            <a:endParaRPr lang="en-US" sz="2000" dirty="0">
              <a:ea typeface="Calibri"/>
              <a:cs typeface="Arial"/>
            </a:endParaRPr>
          </a:p>
          <a:p>
            <a:pPr>
              <a:lnSpc>
                <a:spcPts val="1500"/>
              </a:lnSpc>
              <a:buFont typeface="Courier New" panose="02070309020205020404" pitchFamily="49" charset="0"/>
              <a:buChar char="o"/>
            </a:pPr>
            <a:r>
              <a:rPr lang="en-US" sz="2000" dirty="0">
                <a:cs typeface="Arial"/>
              </a:rPr>
              <a:t>Integrity – HMAC Sha-256 for messages​</a:t>
            </a:r>
            <a:endParaRPr lang="en-US" sz="2000" dirty="0">
              <a:ea typeface="Calibri"/>
              <a:cs typeface="Arial"/>
            </a:endParaRPr>
          </a:p>
          <a:p>
            <a:pPr>
              <a:lnSpc>
                <a:spcPts val="1500"/>
              </a:lnSpc>
              <a:buFont typeface="Courier New" panose="02070309020205020404" pitchFamily="49" charset="0"/>
              <a:buChar char="o"/>
            </a:pPr>
            <a:r>
              <a:rPr lang="en-US" sz="2000" dirty="0">
                <a:cs typeface="Arial"/>
              </a:rPr>
              <a:t>PFS – Ephemeral ECDH keys​</a:t>
            </a:r>
            <a:endParaRPr lang="en-US" sz="2000" dirty="0">
              <a:ea typeface="Calibri"/>
              <a:cs typeface="Arial"/>
            </a:endParaRPr>
          </a:p>
          <a:p>
            <a:pPr>
              <a:lnSpc>
                <a:spcPts val="1500"/>
              </a:lnSpc>
              <a:buFont typeface="Courier New" panose="02070309020205020404" pitchFamily="49" charset="0"/>
              <a:buChar char="o"/>
            </a:pPr>
            <a:r>
              <a:rPr lang="en-US" sz="2000" dirty="0">
                <a:cs typeface="Arial"/>
              </a:rPr>
              <a:t>DoS Resistance – Rate limiting and exponential backoff​</a:t>
            </a:r>
            <a:endParaRPr lang="en-US" sz="2000" dirty="0">
              <a:ea typeface="Calibri"/>
              <a:cs typeface="Arial"/>
            </a:endParaRPr>
          </a:p>
          <a:p>
            <a:pPr marL="0" indent="0">
              <a:buNone/>
            </a:pPr>
            <a:endParaRPr lang="en-IN" dirty="0"/>
          </a:p>
        </p:txBody>
      </p:sp>
    </p:spTree>
    <p:extLst>
      <p:ext uri="{BB962C8B-B14F-4D97-AF65-F5344CB8AC3E}">
        <p14:creationId xmlns:p14="http://schemas.microsoft.com/office/powerpoint/2010/main" val="183629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2A52-F98E-4170-2D11-CEA0EFDF09EC}"/>
              </a:ext>
            </a:extLst>
          </p:cNvPr>
          <p:cNvSpPr>
            <a:spLocks noGrp="1"/>
          </p:cNvSpPr>
          <p:nvPr>
            <p:ph type="title"/>
          </p:nvPr>
        </p:nvSpPr>
        <p:spPr/>
        <p:txBody>
          <a:bodyPr/>
          <a:lstStyle/>
          <a:p>
            <a:r>
              <a:rPr lang="en-US" b="1" dirty="0">
                <a:ea typeface="Calibri Light"/>
                <a:cs typeface="Calibri Light"/>
              </a:rPr>
              <a:t>Authentication Protocol</a:t>
            </a:r>
            <a:endParaRPr lang="en-IN" b="1" dirty="0"/>
          </a:p>
        </p:txBody>
      </p:sp>
      <p:sp>
        <p:nvSpPr>
          <p:cNvPr id="4" name="Content Placeholder 3">
            <a:extLst>
              <a:ext uri="{FF2B5EF4-FFF2-40B4-BE49-F238E27FC236}">
                <a16:creationId xmlns:a16="http://schemas.microsoft.com/office/drawing/2014/main" id="{D40AE63E-660B-6A17-D42B-3581BA59BB97}"/>
              </a:ext>
            </a:extLst>
          </p:cNvPr>
          <p:cNvSpPr>
            <a:spLocks noGrp="1"/>
          </p:cNvSpPr>
          <p:nvPr>
            <p:ph sz="half" idx="1"/>
          </p:nvPr>
        </p:nvSpPr>
        <p:spPr>
          <a:xfrm>
            <a:off x="6811344" y="2553513"/>
            <a:ext cx="5181600" cy="3668896"/>
          </a:xfrm>
        </p:spPr>
        <p:txBody>
          <a:bodyPr>
            <a:normAutofit fontScale="92500" lnSpcReduction="20000"/>
          </a:bodyPr>
          <a:lstStyle/>
          <a:p>
            <a:r>
              <a:rPr lang="en-US" sz="2000" dirty="0">
                <a:ea typeface="Calibri"/>
                <a:cs typeface="Calibri"/>
              </a:rPr>
              <a:t>Offline dictionary attack: The proposed system uses PAKE (Password Authenticated Key Exchange) to ensure password is not transmitted during authentication.</a:t>
            </a:r>
            <a:endParaRPr lang="en-US" sz="2000" dirty="0"/>
          </a:p>
          <a:p>
            <a:r>
              <a:rPr lang="en-US" sz="2000" dirty="0">
                <a:ea typeface="Calibri"/>
                <a:cs typeface="Calibri"/>
              </a:rPr>
              <a:t>Server stored Only a cryptographic verifier V = Argon2id (salt, password)</a:t>
            </a:r>
          </a:p>
          <a:p>
            <a:r>
              <a:rPr lang="en-US" sz="2000" dirty="0">
                <a:ea typeface="Calibri"/>
                <a:cs typeface="Calibri"/>
              </a:rPr>
              <a:t>Online dictionary attacks can be prevented by rate limiting and exponential back off (if time permits).</a:t>
            </a:r>
          </a:p>
          <a:p>
            <a:r>
              <a:rPr lang="en-US" sz="2000" dirty="0">
                <a:ea typeface="Calibri"/>
                <a:cs typeface="Calibri"/>
              </a:rPr>
              <a:t>Assumption : Ks is private key of Server and every client has signed public key of server.</a:t>
            </a:r>
          </a:p>
        </p:txBody>
      </p:sp>
      <p:pic>
        <p:nvPicPr>
          <p:cNvPr id="5" name="Picture 4" descr="A screenshot of a computer program&#10;&#10;AI-generated content may be incorrect.">
            <a:extLst>
              <a:ext uri="{FF2B5EF4-FFF2-40B4-BE49-F238E27FC236}">
                <a16:creationId xmlns:a16="http://schemas.microsoft.com/office/drawing/2014/main" id="{44D0C5EC-FB18-34E3-720D-B8BA54972E94}"/>
              </a:ext>
            </a:extLst>
          </p:cNvPr>
          <p:cNvPicPr>
            <a:picLocks noChangeAspect="1"/>
          </p:cNvPicPr>
          <p:nvPr/>
        </p:nvPicPr>
        <p:blipFill>
          <a:blip r:embed="rId2"/>
          <a:srcRect l="2427" r="2427"/>
          <a:stretch/>
        </p:blipFill>
        <p:spPr>
          <a:xfrm>
            <a:off x="198964" y="2460203"/>
            <a:ext cx="6612380" cy="3668896"/>
          </a:xfrm>
          <a:prstGeom prst="rect">
            <a:avLst/>
          </a:prstGeom>
        </p:spPr>
      </p:pic>
    </p:spTree>
    <p:extLst>
      <p:ext uri="{BB962C8B-B14F-4D97-AF65-F5344CB8AC3E}">
        <p14:creationId xmlns:p14="http://schemas.microsoft.com/office/powerpoint/2010/main" val="194169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E4E6-3BB5-6E05-85E9-6AF9F5524529}"/>
              </a:ext>
            </a:extLst>
          </p:cNvPr>
          <p:cNvSpPr>
            <a:spLocks noGrp="1"/>
          </p:cNvSpPr>
          <p:nvPr>
            <p:ph type="title"/>
          </p:nvPr>
        </p:nvSpPr>
        <p:spPr>
          <a:xfrm>
            <a:off x="1203938" y="642875"/>
            <a:ext cx="10983686" cy="1325563"/>
          </a:xfrm>
        </p:spPr>
        <p:txBody>
          <a:bodyPr>
            <a:normAutofit/>
          </a:bodyPr>
          <a:lstStyle/>
          <a:p>
            <a:r>
              <a:rPr lang="en-US" b="1" dirty="0">
                <a:ea typeface="Calibri Light"/>
                <a:cs typeface="Calibri Light"/>
              </a:rPr>
              <a:t>Key establishment and peer–to–peer communication</a:t>
            </a:r>
            <a:endParaRPr lang="en-IN" b="1" dirty="0"/>
          </a:p>
        </p:txBody>
      </p:sp>
      <p:pic>
        <p:nvPicPr>
          <p:cNvPr id="6" name="Content Placeholder 5">
            <a:extLst>
              <a:ext uri="{FF2B5EF4-FFF2-40B4-BE49-F238E27FC236}">
                <a16:creationId xmlns:a16="http://schemas.microsoft.com/office/drawing/2014/main" id="{C2E10256-E040-8D44-8E33-1672C6E103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1105" y="2533891"/>
            <a:ext cx="5181600" cy="979423"/>
          </a:xfrm>
        </p:spPr>
      </p:pic>
      <p:sp>
        <p:nvSpPr>
          <p:cNvPr id="4" name="Content Placeholder 3">
            <a:extLst>
              <a:ext uri="{FF2B5EF4-FFF2-40B4-BE49-F238E27FC236}">
                <a16:creationId xmlns:a16="http://schemas.microsoft.com/office/drawing/2014/main" id="{C9B5AAC0-B453-9CC4-5A90-9161B105C23B}"/>
              </a:ext>
            </a:extLst>
          </p:cNvPr>
          <p:cNvSpPr>
            <a:spLocks noGrp="1"/>
          </p:cNvSpPr>
          <p:nvPr>
            <p:ph sz="half" idx="2"/>
          </p:nvPr>
        </p:nvSpPr>
        <p:spPr>
          <a:xfrm>
            <a:off x="6615627" y="2538360"/>
            <a:ext cx="5196444" cy="3292639"/>
          </a:xfrm>
        </p:spPr>
        <p:txBody>
          <a:bodyPr vert="horz" lIns="91440" tIns="45720" rIns="91440" bIns="45720" rtlCol="0" anchor="t">
            <a:normAutofit fontScale="70000" lnSpcReduction="20000"/>
          </a:bodyPr>
          <a:lstStyle/>
          <a:p>
            <a:pPr marL="0" indent="0">
              <a:buNone/>
            </a:pPr>
            <a:r>
              <a:rPr lang="en-US" sz="2000">
                <a:ea typeface="Calibri"/>
                <a:cs typeface="Calibri"/>
              </a:rPr>
              <a:t>Assumptions</a:t>
            </a:r>
            <a:r>
              <a:rPr lang="en-US" sz="2000" dirty="0">
                <a:ea typeface="Calibri"/>
                <a:cs typeface="Calibri"/>
              </a:rPr>
              <a:t>: </a:t>
            </a:r>
            <a:endParaRPr lang="en-US"/>
          </a:p>
          <a:p>
            <a:r>
              <a:rPr lang="en-US" sz="2000" dirty="0">
                <a:ea typeface="Calibri"/>
                <a:cs typeface="Calibri"/>
              </a:rPr>
              <a:t>Server authentication is trusted.</a:t>
            </a:r>
            <a:endParaRPr lang="en-US"/>
          </a:p>
          <a:p>
            <a:r>
              <a:rPr lang="en-US" sz="2000" dirty="0">
                <a:ea typeface="Calibri"/>
                <a:cs typeface="Calibri"/>
              </a:rPr>
              <a:t>A and B are nonces, Each client generates an ephemeral Key pair (x, X) upon login with the server. </a:t>
            </a:r>
            <a:endParaRPr lang="en-US" sz="2000">
              <a:ea typeface="Calibri"/>
              <a:cs typeface="Calibri"/>
            </a:endParaRPr>
          </a:p>
          <a:p>
            <a:r>
              <a:rPr lang="en-US" sz="2000" dirty="0">
                <a:ea typeface="Calibri"/>
                <a:cs typeface="Calibri"/>
              </a:rPr>
              <a:t>G is agreed upon previously. </a:t>
            </a:r>
            <a:endParaRPr lang="en-US">
              <a:ea typeface="Calibri"/>
              <a:cs typeface="Calibri"/>
            </a:endParaRPr>
          </a:p>
          <a:p>
            <a:r>
              <a:rPr lang="en-US" sz="2000" dirty="0">
                <a:ea typeface="Calibri"/>
                <a:cs typeface="Calibri"/>
              </a:rPr>
              <a:t>Timestamp acts as nonce. </a:t>
            </a:r>
            <a:endParaRPr lang="en-US">
              <a:ea typeface="Calibri"/>
              <a:cs typeface="Calibri"/>
            </a:endParaRPr>
          </a:p>
          <a:p>
            <a:r>
              <a:rPr lang="en-US" sz="2000" dirty="0">
                <a:ea typeface="Calibri"/>
                <a:cs typeface="Calibri"/>
              </a:rPr>
              <a:t>The keys are derived using authenticated ECDH. </a:t>
            </a:r>
            <a:endParaRPr lang="en-US">
              <a:ea typeface="Calibri"/>
              <a:cs typeface="Calibri"/>
            </a:endParaRPr>
          </a:p>
          <a:p>
            <a:r>
              <a:rPr lang="en-US" sz="2000">
                <a:ea typeface="Calibri"/>
                <a:cs typeface="Calibri"/>
              </a:rPr>
              <a:t>ECDH </a:t>
            </a:r>
            <a:r>
              <a:rPr lang="en-US" sz="2000" dirty="0">
                <a:ea typeface="Calibri"/>
                <a:cs typeface="Calibri"/>
              </a:rPr>
              <a:t>is </a:t>
            </a:r>
            <a:r>
              <a:rPr lang="en-US" sz="2000">
                <a:ea typeface="Calibri"/>
                <a:cs typeface="Calibri"/>
              </a:rPr>
              <a:t>used</a:t>
            </a:r>
            <a:r>
              <a:rPr lang="en-US" sz="2000" dirty="0">
                <a:ea typeface="Calibri"/>
                <a:cs typeface="Calibri"/>
              </a:rPr>
              <a:t>. This gives </a:t>
            </a:r>
            <a:r>
              <a:rPr lang="en-US" sz="2000">
                <a:ea typeface="Calibri"/>
                <a:cs typeface="Calibri"/>
              </a:rPr>
              <a:t>authentication</a:t>
            </a:r>
            <a:r>
              <a:rPr lang="en-US" sz="2000" dirty="0">
                <a:ea typeface="Calibri"/>
                <a:cs typeface="Calibri"/>
              </a:rPr>
              <a:t>, confidentiality and non repudiation</a:t>
            </a:r>
            <a:r>
              <a:rPr lang="en-US" sz="2000">
                <a:ea typeface="Calibri"/>
                <a:cs typeface="Calibri"/>
              </a:rPr>
              <a:t>.</a:t>
            </a:r>
          </a:p>
          <a:p>
            <a:r>
              <a:rPr lang="en-US" sz="2000">
                <a:ea typeface="Calibri"/>
                <a:cs typeface="Calibri"/>
              </a:rPr>
              <a:t>KDF is used to provide protection against weak passwords</a:t>
            </a:r>
            <a:r>
              <a:rPr lang="en-US" sz="2000" dirty="0">
                <a:ea typeface="Calibri"/>
                <a:cs typeface="Calibri"/>
              </a:rPr>
              <a:t>.</a:t>
            </a:r>
          </a:p>
        </p:txBody>
      </p:sp>
      <p:sp>
        <p:nvSpPr>
          <p:cNvPr id="9" name="TextBox 8">
            <a:extLst>
              <a:ext uri="{FF2B5EF4-FFF2-40B4-BE49-F238E27FC236}">
                <a16:creationId xmlns:a16="http://schemas.microsoft.com/office/drawing/2014/main" id="{217E8AE8-F454-DD41-71F9-8F4C018C9CA3}"/>
              </a:ext>
            </a:extLst>
          </p:cNvPr>
          <p:cNvSpPr txBox="1"/>
          <p:nvPr/>
        </p:nvSpPr>
        <p:spPr>
          <a:xfrm>
            <a:off x="2803859" y="2195337"/>
            <a:ext cx="1416093" cy="338554"/>
          </a:xfrm>
          <a:prstGeom prst="rect">
            <a:avLst/>
          </a:prstGeom>
          <a:noFill/>
        </p:spPr>
        <p:txBody>
          <a:bodyPr wrap="none" rtlCol="0">
            <a:spAutoFit/>
          </a:bodyPr>
          <a:lstStyle/>
          <a:p>
            <a:r>
              <a:rPr lang="en-US" sz="1600" dirty="0"/>
              <a:t>Peer Discovery</a:t>
            </a:r>
            <a:endParaRPr lang="en-IN" sz="1600" dirty="0"/>
          </a:p>
        </p:txBody>
      </p:sp>
      <p:pic>
        <p:nvPicPr>
          <p:cNvPr id="12" name="Picture 11" descr="A computer screen shot of a server&#10;&#10;AI-generated content may be incorrect.">
            <a:extLst>
              <a:ext uri="{FF2B5EF4-FFF2-40B4-BE49-F238E27FC236}">
                <a16:creationId xmlns:a16="http://schemas.microsoft.com/office/drawing/2014/main" id="{D43271A1-915B-2C79-BF19-C2CC34F062DA}"/>
              </a:ext>
            </a:extLst>
          </p:cNvPr>
          <p:cNvPicPr>
            <a:picLocks noChangeAspect="1"/>
          </p:cNvPicPr>
          <p:nvPr/>
        </p:nvPicPr>
        <p:blipFill>
          <a:blip r:embed="rId3"/>
          <a:srcRect b="12942"/>
          <a:stretch/>
        </p:blipFill>
        <p:spPr>
          <a:xfrm>
            <a:off x="508138" y="3707970"/>
            <a:ext cx="6007533" cy="2916152"/>
          </a:xfrm>
          <a:prstGeom prst="rect">
            <a:avLst/>
          </a:prstGeom>
        </p:spPr>
      </p:pic>
    </p:spTree>
    <p:extLst>
      <p:ext uri="{BB962C8B-B14F-4D97-AF65-F5344CB8AC3E}">
        <p14:creationId xmlns:p14="http://schemas.microsoft.com/office/powerpoint/2010/main" val="21321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ACEE-F11E-4F7E-10EB-4E1C99C28DDD}"/>
              </a:ext>
            </a:extLst>
          </p:cNvPr>
          <p:cNvSpPr>
            <a:spLocks noGrp="1"/>
          </p:cNvSpPr>
          <p:nvPr>
            <p:ph type="title"/>
          </p:nvPr>
        </p:nvSpPr>
        <p:spPr/>
        <p:txBody>
          <a:bodyPr/>
          <a:lstStyle/>
          <a:p>
            <a:r>
              <a:rPr lang="en-US">
                <a:ea typeface="Calibri Light"/>
                <a:cs typeface="Calibri Light"/>
              </a:rPr>
              <a:t>Messaging and logout protocol</a:t>
            </a:r>
            <a:endParaRPr lang="en-US"/>
          </a:p>
        </p:txBody>
      </p:sp>
      <p:pic>
        <p:nvPicPr>
          <p:cNvPr id="10" name="Picture 9" descr="A close-up of a text&#10;&#10;AI-generated content may be incorrect.">
            <a:extLst>
              <a:ext uri="{FF2B5EF4-FFF2-40B4-BE49-F238E27FC236}">
                <a16:creationId xmlns:a16="http://schemas.microsoft.com/office/drawing/2014/main" id="{BCACDA35-767E-8C1D-28BA-E2A4A3340F55}"/>
              </a:ext>
            </a:extLst>
          </p:cNvPr>
          <p:cNvPicPr>
            <a:picLocks noChangeAspect="1"/>
          </p:cNvPicPr>
          <p:nvPr/>
        </p:nvPicPr>
        <p:blipFill>
          <a:blip r:embed="rId2"/>
          <a:stretch>
            <a:fillRect/>
          </a:stretch>
        </p:blipFill>
        <p:spPr>
          <a:xfrm>
            <a:off x="595518" y="2284643"/>
            <a:ext cx="8294094" cy="219347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F3CAEEE-9491-EF43-3B10-EA903D9D9A06}"/>
              </a:ext>
            </a:extLst>
          </p:cNvPr>
          <p:cNvPicPr>
            <a:picLocks noChangeAspect="1"/>
          </p:cNvPicPr>
          <p:nvPr/>
        </p:nvPicPr>
        <p:blipFill>
          <a:blip r:embed="rId3"/>
          <a:stretch>
            <a:fillRect/>
          </a:stretch>
        </p:blipFill>
        <p:spPr>
          <a:xfrm>
            <a:off x="1110344" y="4254187"/>
            <a:ext cx="7651102" cy="2100346"/>
          </a:xfrm>
          <a:prstGeom prst="rect">
            <a:avLst/>
          </a:prstGeom>
        </p:spPr>
      </p:pic>
      <p:sp>
        <p:nvSpPr>
          <p:cNvPr id="13" name="TextBox 12">
            <a:extLst>
              <a:ext uri="{FF2B5EF4-FFF2-40B4-BE49-F238E27FC236}">
                <a16:creationId xmlns:a16="http://schemas.microsoft.com/office/drawing/2014/main" id="{03FFCC11-6B87-35D4-A5B3-0A380B081785}"/>
              </a:ext>
            </a:extLst>
          </p:cNvPr>
          <p:cNvSpPr txBox="1"/>
          <p:nvPr/>
        </p:nvSpPr>
        <p:spPr>
          <a:xfrm>
            <a:off x="8888111" y="2538901"/>
            <a:ext cx="245423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PFS: </a:t>
            </a:r>
            <a:endParaRPr lang="en-US"/>
          </a:p>
          <a:p>
            <a:r>
              <a:rPr lang="en-US">
                <a:ea typeface="Calibri"/>
                <a:cs typeface="Calibri"/>
              </a:rPr>
              <a:t>To ensure PFS all ephemeral keys established with other peers and the server have to be destroyed. This includes x,X,y,Y,a,A,b,B,Kses,SXa, </a:t>
            </a:r>
            <a:r>
              <a:rPr lang="en-US" err="1">
                <a:ea typeface="Calibri"/>
                <a:cs typeface="Calibri"/>
              </a:rPr>
              <a:t>Xb</a:t>
            </a:r>
            <a:r>
              <a:rPr lang="en-US">
                <a:ea typeface="Calibri"/>
                <a:cs typeface="Calibri"/>
              </a:rPr>
              <a:t>.</a:t>
            </a:r>
            <a:endParaRPr lang="en-US"/>
          </a:p>
        </p:txBody>
      </p:sp>
    </p:spTree>
    <p:extLst>
      <p:ext uri="{BB962C8B-B14F-4D97-AF65-F5344CB8AC3E}">
        <p14:creationId xmlns:p14="http://schemas.microsoft.com/office/powerpoint/2010/main" val="8210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323A4AF-359B-BFAB-B697-C98336C7D7D5}"/>
              </a:ext>
            </a:extLst>
          </p:cNvPr>
          <p:cNvGraphicFramePr>
            <a:graphicFrameLocks noGrp="1"/>
          </p:cNvGraphicFramePr>
          <p:nvPr>
            <p:extLst>
              <p:ext uri="{D42A27DB-BD31-4B8C-83A1-F6EECF244321}">
                <p14:modId xmlns:p14="http://schemas.microsoft.com/office/powerpoint/2010/main" val="2365644704"/>
              </p:ext>
            </p:extLst>
          </p:nvPr>
        </p:nvGraphicFramePr>
        <p:xfrm>
          <a:off x="226914" y="536788"/>
          <a:ext cx="9279131" cy="5943600"/>
        </p:xfrm>
        <a:graphic>
          <a:graphicData uri="http://schemas.openxmlformats.org/drawingml/2006/table">
            <a:tbl>
              <a:tblPr bandRow="1">
                <a:tableStyleId>{5C22544A-7EE6-4342-B048-85BDC9FD1C3A}</a:tableStyleId>
              </a:tblPr>
              <a:tblGrid>
                <a:gridCol w="1633289">
                  <a:extLst>
                    <a:ext uri="{9D8B030D-6E8A-4147-A177-3AD203B41FA5}">
                      <a16:colId xmlns:a16="http://schemas.microsoft.com/office/drawing/2014/main" val="3842709712"/>
                    </a:ext>
                  </a:extLst>
                </a:gridCol>
                <a:gridCol w="3569043">
                  <a:extLst>
                    <a:ext uri="{9D8B030D-6E8A-4147-A177-3AD203B41FA5}">
                      <a16:colId xmlns:a16="http://schemas.microsoft.com/office/drawing/2014/main" val="1276837627"/>
                    </a:ext>
                  </a:extLst>
                </a:gridCol>
                <a:gridCol w="4076799">
                  <a:extLst>
                    <a:ext uri="{9D8B030D-6E8A-4147-A177-3AD203B41FA5}">
                      <a16:colId xmlns:a16="http://schemas.microsoft.com/office/drawing/2014/main" val="1892681096"/>
                    </a:ext>
                  </a:extLst>
                </a:gridCol>
              </a:tblGrid>
              <a:tr h="104775">
                <a:tc>
                  <a:txBody>
                    <a:bodyPr/>
                    <a:lstStyle/>
                    <a:p>
                      <a:pPr>
                        <a:buNone/>
                      </a:pPr>
                      <a:r>
                        <a:rPr lang="en-US" b="1">
                          <a:solidFill>
                            <a:srgbClr val="000000"/>
                          </a:solidFill>
                          <a:effectLst/>
                          <a:latin typeface="Helvetica Neue"/>
                        </a:rPr>
                        <a:t>Feature</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US" b="1">
                          <a:solidFill>
                            <a:srgbClr val="000000"/>
                          </a:solidFill>
                          <a:effectLst/>
                          <a:latin typeface="Helvetica Neue"/>
                        </a:rPr>
                        <a:t>Implementation Details</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US" b="1">
                          <a:solidFill>
                            <a:srgbClr val="000000"/>
                          </a:solidFill>
                          <a:effectLst/>
                          <a:latin typeface="Helvetica Neue"/>
                        </a:rPr>
                        <a:t>Resilience Provided</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120175780"/>
                  </a:ext>
                </a:extLst>
              </a:tr>
              <a:tr h="114300">
                <a:tc>
                  <a:txBody>
                    <a:bodyPr/>
                    <a:lstStyle/>
                    <a:p>
                      <a:pPr>
                        <a:buNone/>
                      </a:pPr>
                      <a:r>
                        <a:rPr lang="en-US" b="1">
                          <a:solidFill>
                            <a:srgbClr val="000000"/>
                          </a:solidFill>
                          <a:effectLst/>
                          <a:latin typeface="Helvetica Neue"/>
                        </a:rPr>
                        <a:t>Weak Password Protection</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US">
                          <a:solidFill>
                            <a:srgbClr val="000000"/>
                          </a:solidFill>
                          <a:effectLst/>
                          <a:latin typeface="Helvetica Neue"/>
                        </a:rPr>
                        <a:t>PAKE protocols (e.g., SRP), Argon2id hashing, rate limiting, exponential backoff</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Helvetica Neue"/>
                        </a:rPr>
                        <a:t>Prevents offline dictionary attacks; mitigates online brute-force attempts</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3789973"/>
                  </a:ext>
                </a:extLst>
              </a:tr>
              <a:tr h="104775">
                <a:tc>
                  <a:txBody>
                    <a:bodyPr/>
                    <a:lstStyle/>
                    <a:p>
                      <a:pPr>
                        <a:buNone/>
                      </a:pPr>
                      <a:r>
                        <a:rPr lang="en-US" b="1">
                          <a:solidFill>
                            <a:srgbClr val="000000"/>
                          </a:solidFill>
                          <a:effectLst/>
                          <a:latin typeface="Helvetica Neue"/>
                        </a:rPr>
                        <a:t>DoS Resistance</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US">
                          <a:solidFill>
                            <a:srgbClr val="000000"/>
                          </a:solidFill>
                          <a:effectLst/>
                          <a:latin typeface="Helvetica Neue"/>
                        </a:rPr>
                        <a:t>Rate limiting (if time permits), proof-of-work challenges, stateless messaging</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Helvetica Neue"/>
                        </a:rPr>
                        <a:t>Reduces resource exhaustion risks; lightweight handling of malicious requests</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433458"/>
                  </a:ext>
                </a:extLst>
              </a:tr>
              <a:tr h="104775">
                <a:tc>
                  <a:txBody>
                    <a:bodyPr/>
                    <a:lstStyle/>
                    <a:p>
                      <a:pPr>
                        <a:buNone/>
                      </a:pPr>
                      <a:r>
                        <a:rPr lang="en-US" b="1">
                          <a:solidFill>
                            <a:srgbClr val="000000"/>
                          </a:solidFill>
                          <a:effectLst/>
                          <a:latin typeface="Helvetica Neue"/>
                        </a:rPr>
                        <a:t>Endpoint Hiding</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US" dirty="0">
                          <a:solidFill>
                            <a:srgbClr val="000000"/>
                          </a:solidFill>
                          <a:effectLst/>
                          <a:latin typeface="Helvetica Neue"/>
                        </a:rPr>
                        <a:t>Encrypt IP/port metadata using session key </a:t>
                      </a:r>
                      <a:r>
                        <a:rPr lang="en-US" dirty="0" err="1">
                          <a:solidFill>
                            <a:srgbClr val="000000"/>
                          </a:solidFill>
                          <a:effectLst/>
                          <a:latin typeface="Helvetica Neue"/>
                        </a:rPr>
                        <a:t>Ksession</a:t>
                      </a:r>
                      <a:endParaRPr lang="en-US" dirty="0">
                        <a:solidFill>
                          <a:srgbClr val="000000"/>
                        </a:solidFill>
                        <a:effectLst/>
                        <a:latin typeface="Helvetica Neue"/>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Helvetica Neue"/>
                        </a:rPr>
                        <a:t>Prevents correlation of user identities with network endpoints</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5889393"/>
                  </a:ext>
                </a:extLst>
              </a:tr>
              <a:tr h="104775">
                <a:tc>
                  <a:txBody>
                    <a:bodyPr/>
                    <a:lstStyle/>
                    <a:p>
                      <a:pPr>
                        <a:buNone/>
                      </a:pPr>
                      <a:r>
                        <a:rPr lang="en-US" b="1">
                          <a:solidFill>
                            <a:srgbClr val="000000"/>
                          </a:solidFill>
                          <a:effectLst/>
                          <a:latin typeface="Helvetica Neue"/>
                        </a:rPr>
                        <a:t>Perfect Forward Secrecy (PFS)</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US" dirty="0">
                          <a:solidFill>
                            <a:srgbClr val="000000"/>
                          </a:solidFill>
                          <a:effectLst/>
                          <a:latin typeface="Helvetica Neue"/>
                        </a:rPr>
                        <a:t>Ephemeral ECDH keys discarded after use; KDF-derived encryption keys</a:t>
                      </a:r>
                      <a:endParaRPr lang="en-US" dirty="0">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Helvetica Neue"/>
                        </a:rPr>
                        <a:t>Ensures past communications remain secure even if long-term secrets are compromised</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762637"/>
                  </a:ext>
                </a:extLst>
              </a:tr>
              <a:tr h="104775">
                <a:tc>
                  <a:txBody>
                    <a:bodyPr/>
                    <a:lstStyle/>
                    <a:p>
                      <a:pPr>
                        <a:buNone/>
                      </a:pPr>
                      <a:r>
                        <a:rPr lang="en-US" b="1">
                          <a:solidFill>
                            <a:srgbClr val="000000"/>
                          </a:solidFill>
                          <a:effectLst/>
                          <a:latin typeface="Helvetica Neue"/>
                        </a:rPr>
                        <a:t>Server Trust Minimization (Bonus)</a:t>
                      </a:r>
                      <a:endParaRPr lang="en-US">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US" dirty="0">
                          <a:solidFill>
                            <a:srgbClr val="000000"/>
                          </a:solidFill>
                          <a:effectLst/>
                          <a:latin typeface="Helvetica Neue"/>
                        </a:rPr>
                        <a:t>Ephemeral key signing + SAS verification.</a:t>
                      </a:r>
                      <a:endParaRPr lang="en-US" dirty="0">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Helvetica Neue"/>
                        </a:rPr>
                        <a:t>This implementation does not allow server to decrypt messages between clients. SAS verification could be used when the server is not trusted. This verification is through an out of band channel. This ensures secure communication when server is not trusted.</a:t>
                      </a: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2948257"/>
                  </a:ext>
                </a:extLst>
              </a:tr>
            </a:tbl>
          </a:graphicData>
        </a:graphic>
      </p:graphicFrame>
    </p:spTree>
    <p:extLst>
      <p:ext uri="{BB962C8B-B14F-4D97-AF65-F5344CB8AC3E}">
        <p14:creationId xmlns:p14="http://schemas.microsoft.com/office/powerpoint/2010/main" val="104387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0CFF4-BAFD-617C-94EF-8E2118A2506C}"/>
              </a:ext>
            </a:extLst>
          </p:cNvPr>
          <p:cNvSpPr>
            <a:spLocks noGrp="1"/>
          </p:cNvSpPr>
          <p:nvPr>
            <p:ph type="body" idx="4294967295"/>
          </p:nvPr>
        </p:nvSpPr>
        <p:spPr>
          <a:xfrm>
            <a:off x="0" y="5024438"/>
            <a:ext cx="8826500" cy="860425"/>
          </a:xfrm>
        </p:spPr>
        <p:txBody>
          <a:bodyPr vert="horz" lIns="91440" tIns="45720" rIns="91440" bIns="45720" rtlCol="0" anchor="t">
            <a:normAutofit/>
          </a:bodyPr>
          <a:lstStyle/>
          <a:p>
            <a:endParaRPr lang="en-US" dirty="0">
              <a:ea typeface="Calibri"/>
              <a:cs typeface="Calibri"/>
            </a:endParaRPr>
          </a:p>
          <a:p>
            <a:endParaRPr lang="en-US" dirty="0">
              <a:ea typeface="Calibri"/>
              <a:cs typeface="Calibri"/>
            </a:endParaRPr>
          </a:p>
        </p:txBody>
      </p:sp>
      <p:pic>
        <p:nvPicPr>
          <p:cNvPr id="4" name="Picture 3" descr="A diagram of a user login&#10;&#10;AI-generated content may be incorrect.">
            <a:extLst>
              <a:ext uri="{FF2B5EF4-FFF2-40B4-BE49-F238E27FC236}">
                <a16:creationId xmlns:a16="http://schemas.microsoft.com/office/drawing/2014/main" id="{4B5D32CE-865B-40C2-9D56-FC512EA4033E}"/>
              </a:ext>
            </a:extLst>
          </p:cNvPr>
          <p:cNvPicPr>
            <a:picLocks noChangeAspect="1"/>
          </p:cNvPicPr>
          <p:nvPr/>
        </p:nvPicPr>
        <p:blipFill>
          <a:blip r:embed="rId2"/>
          <a:stretch>
            <a:fillRect/>
          </a:stretch>
        </p:blipFill>
        <p:spPr>
          <a:xfrm>
            <a:off x="3162694" y="393883"/>
            <a:ext cx="5866612" cy="6314826"/>
          </a:xfrm>
          <a:prstGeom prst="rect">
            <a:avLst/>
          </a:prstGeom>
        </p:spPr>
      </p:pic>
      <p:sp>
        <p:nvSpPr>
          <p:cNvPr id="2" name="TextBox 1">
            <a:extLst>
              <a:ext uri="{FF2B5EF4-FFF2-40B4-BE49-F238E27FC236}">
                <a16:creationId xmlns:a16="http://schemas.microsoft.com/office/drawing/2014/main" id="{BF205179-0837-165B-C14F-0A4F374F907F}"/>
              </a:ext>
            </a:extLst>
          </p:cNvPr>
          <p:cNvSpPr txBox="1"/>
          <p:nvPr/>
        </p:nvSpPr>
        <p:spPr>
          <a:xfrm rot="-10800000" flipV="1">
            <a:off x="360520" y="2987523"/>
            <a:ext cx="20108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If Time Permits :</a:t>
            </a:r>
          </a:p>
          <a:p>
            <a:endParaRPr lang="en-US"/>
          </a:p>
        </p:txBody>
      </p:sp>
    </p:spTree>
    <p:extLst>
      <p:ext uri="{BB962C8B-B14F-4D97-AF65-F5344CB8AC3E}">
        <p14:creationId xmlns:p14="http://schemas.microsoft.com/office/powerpoint/2010/main" val="3673518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3</TotalTime>
  <Words>479</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Century Gothic</vt:lpstr>
      <vt:lpstr>Courier New</vt:lpstr>
      <vt:lpstr>Helvetica Neue</vt:lpstr>
      <vt:lpstr>Wingdings 3</vt:lpstr>
      <vt:lpstr>Ion Boardroom</vt:lpstr>
      <vt:lpstr>Secure Messenger Design</vt:lpstr>
      <vt:lpstr>Setup</vt:lpstr>
      <vt:lpstr>Authentication Protocol</vt:lpstr>
      <vt:lpstr>Key establishment and peer–to–peer communication</vt:lpstr>
      <vt:lpstr>Messaging and logout protocol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Seth</dc:creator>
  <cp:lastModifiedBy>Arjun Seth</cp:lastModifiedBy>
  <cp:revision>4</cp:revision>
  <dcterms:created xsi:type="dcterms:W3CDTF">2025-03-14T17:59:32Z</dcterms:created>
  <dcterms:modified xsi:type="dcterms:W3CDTF">2025-03-15T02:17:38Z</dcterms:modified>
</cp:coreProperties>
</file>