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BE795-34D7-4919-93E5-07539B9804B4}"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51C0B-1007-46CA-AA84-16D4E55819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java.sun.com/j2se/1.5.0/docs/guide/language/annotation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reational_pattern" TargetMode="External"/><Relationship Id="rId2" Type="http://schemas.openxmlformats.org/officeDocument/2006/relationships/hyperlink" Target="https://en.wikipedia.org/wiki/Class-bas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object-oriented_programming)" TargetMode="External"/><Relationship Id="rId5" Type="http://schemas.openxmlformats.org/officeDocument/2006/relationships/hyperlink" Target="https://en.wikipedia.org/wiki/Class_(computer_programming)" TargetMode="External"/><Relationship Id="rId4" Type="http://schemas.openxmlformats.org/officeDocument/2006/relationships/hyperlink" Target="https://en.wikipedia.org/wiki/Object_cre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Instantiation_(computer_science)"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Class_(computer_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Global_scop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Value_(computer_science)" TargetMode="External"/><Relationship Id="rId2" Type="http://schemas.openxmlformats.org/officeDocument/2006/relationships/hyperlink" Target="https://en.wikipedia.org/wiki/Object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Lazy_evaluati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Mutual_exclusion" TargetMode="External"/><Relationship Id="rId2" Type="http://schemas.openxmlformats.org/officeDocument/2006/relationships/hyperlink" Target="https://en.wikipedia.org/wiki/Multithreading_(computer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Race_condi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Design pattern</a:t>
            </a:r>
            <a:endParaRPr lang="en-US" dirty="0"/>
          </a:p>
        </p:txBody>
      </p:sp>
      <p:sp>
        <p:nvSpPr>
          <p:cNvPr id="3" name="Content Placeholder 2"/>
          <p:cNvSpPr>
            <a:spLocks noGrp="1"/>
          </p:cNvSpPr>
          <p:nvPr>
            <p:ph idx="1"/>
          </p:nvPr>
        </p:nvSpPr>
        <p:spPr/>
        <p:txBody>
          <a:bodyPr/>
          <a:lstStyle/>
          <a:p>
            <a:r>
              <a:rPr lang="en-US" b="1" dirty="0" smtClean="0"/>
              <a:t>Memento</a:t>
            </a:r>
          </a:p>
          <a:p>
            <a:r>
              <a:rPr lang="en-US" b="1" dirty="0" smtClean="0"/>
              <a:t>Command</a:t>
            </a:r>
          </a:p>
          <a:p>
            <a:r>
              <a:rPr lang="en-US" b="1" dirty="0" smtClean="0"/>
              <a:t>Interpreter</a:t>
            </a:r>
          </a:p>
          <a:p>
            <a:r>
              <a:rPr lang="en-US" b="1" dirty="0" err="1" smtClean="0"/>
              <a:t>Iterator</a:t>
            </a:r>
            <a:endParaRPr lang="en-US" b="1" dirty="0" smtClean="0"/>
          </a:p>
          <a:p>
            <a:r>
              <a:rPr lang="en-US" b="1" dirty="0" smtClean="0"/>
              <a:t>Visitor</a:t>
            </a:r>
          </a:p>
          <a:p>
            <a:r>
              <a:rPr lang="en-US" b="1" dirty="0" smtClean="0"/>
              <a:t>Strategy</a:t>
            </a:r>
          </a:p>
          <a:p>
            <a:r>
              <a:rPr lang="en-US" b="1" dirty="0" smtClean="0"/>
              <a:t>Null Object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Concurrency Design Pattern</a:t>
            </a:r>
            <a:br>
              <a:rPr lang="en-US" b="1" dirty="0" smtClean="0"/>
            </a:br>
            <a:endParaRPr lang="en-US" dirty="0"/>
          </a:p>
        </p:txBody>
      </p:sp>
      <p:sp>
        <p:nvSpPr>
          <p:cNvPr id="3" name="Content Placeholder 2"/>
          <p:cNvSpPr>
            <a:spLocks noGrp="1"/>
          </p:cNvSpPr>
          <p:nvPr>
            <p:ph idx="1"/>
          </p:nvPr>
        </p:nvSpPr>
        <p:spPr/>
        <p:txBody>
          <a:bodyPr/>
          <a:lstStyle/>
          <a:p>
            <a:r>
              <a:rPr lang="en-US" dirty="0" smtClean="0"/>
              <a:t>Active Object</a:t>
            </a:r>
          </a:p>
          <a:p>
            <a:r>
              <a:rPr lang="en-US" dirty="0" smtClean="0"/>
              <a:t>Thread Pool</a:t>
            </a:r>
          </a:p>
          <a:p>
            <a:r>
              <a:rPr lang="en-US" dirty="0" smtClean="0"/>
              <a:t>Join</a:t>
            </a:r>
          </a:p>
          <a:p>
            <a:r>
              <a:rPr lang="en-US" dirty="0" smtClean="0"/>
              <a:t>Lock</a:t>
            </a:r>
          </a:p>
          <a:p>
            <a:r>
              <a:rPr lang="en-US" dirty="0" smtClean="0"/>
              <a:t>Computer Kernel</a:t>
            </a:r>
          </a:p>
          <a:p>
            <a:r>
              <a:rPr lang="en-US" dirty="0" smtClean="0"/>
              <a:t>Block Chain</a:t>
            </a:r>
          </a:p>
          <a:p>
            <a:r>
              <a:rPr lang="en-US" dirty="0" smtClean="0"/>
              <a:t>Scheduler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dependency injection</a:t>
            </a:r>
            <a:r>
              <a:rPr lang="en-US" dirty="0" smtClean="0"/>
              <a:t> is a technique whereby one object supplies the dependencies of another object. </a:t>
            </a:r>
          </a:p>
          <a:p>
            <a:r>
              <a:rPr lang="en-US" dirty="0" smtClean="0"/>
              <a:t>A dependency is an object that can be used (a service). An injection is the passing of a dependency to a dependent object (a client) that would use it. </a:t>
            </a:r>
          </a:p>
          <a:p>
            <a:r>
              <a:rPr lang="en-US" dirty="0" smtClean="0"/>
              <a:t>The service is made part of the client's state. Passing the service to the client, rather than allowing a client to build or find the service, is the fundamental requirement of the pattern.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Dependency Injection design pattern solves problems like</a:t>
            </a:r>
            <a:endParaRPr lang="en-US" dirty="0"/>
          </a:p>
        </p:txBody>
      </p:sp>
      <p:sp>
        <p:nvSpPr>
          <p:cNvPr id="3" name="Content Placeholder 2"/>
          <p:cNvSpPr>
            <a:spLocks noGrp="1"/>
          </p:cNvSpPr>
          <p:nvPr>
            <p:ph idx="1"/>
          </p:nvPr>
        </p:nvSpPr>
        <p:spPr/>
        <p:txBody>
          <a:bodyPr/>
          <a:lstStyle/>
          <a:p>
            <a:r>
              <a:rPr lang="en-US" dirty="0" smtClean="0"/>
              <a:t>How can an application be independent of how its objects are created?</a:t>
            </a:r>
          </a:p>
          <a:p>
            <a:r>
              <a:rPr lang="en-US" dirty="0" smtClean="0"/>
              <a:t>How can a class be independent of how the objects it requires are created?</a:t>
            </a:r>
          </a:p>
          <a:p>
            <a:r>
              <a:rPr lang="en-US" dirty="0" smtClean="0"/>
              <a:t>How can the way objects are created be specified in separate configuration files?</a:t>
            </a:r>
          </a:p>
          <a:p>
            <a:r>
              <a:rPr lang="en-US" dirty="0" smtClean="0"/>
              <a:t>How can an application support different configurations?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Dependency injection involves four roles:</a:t>
            </a:r>
          </a:p>
          <a:p>
            <a:r>
              <a:rPr lang="en-US" dirty="0" smtClean="0"/>
              <a:t>the </a:t>
            </a:r>
            <a:r>
              <a:rPr lang="en-US" b="1" dirty="0" smtClean="0"/>
              <a:t>service</a:t>
            </a:r>
            <a:r>
              <a:rPr lang="en-US" dirty="0" smtClean="0"/>
              <a:t> object(s) to be used</a:t>
            </a:r>
          </a:p>
          <a:p>
            <a:r>
              <a:rPr lang="en-US" dirty="0" smtClean="0"/>
              <a:t>the </a:t>
            </a:r>
            <a:r>
              <a:rPr lang="en-US" b="1" dirty="0" smtClean="0"/>
              <a:t>client</a:t>
            </a:r>
            <a:r>
              <a:rPr lang="en-US" dirty="0" smtClean="0"/>
              <a:t> object that is depending on the service(s) it uses</a:t>
            </a:r>
          </a:p>
          <a:p>
            <a:r>
              <a:rPr lang="en-US" dirty="0" smtClean="0"/>
              <a:t>the </a:t>
            </a:r>
            <a:r>
              <a:rPr lang="en-US" b="1" dirty="0" smtClean="0"/>
              <a:t>interfaces</a:t>
            </a:r>
            <a:r>
              <a:rPr lang="en-US" dirty="0" smtClean="0"/>
              <a:t> that define how the client may use the services</a:t>
            </a:r>
          </a:p>
          <a:p>
            <a:r>
              <a:rPr lang="en-US" dirty="0" smtClean="0"/>
              <a:t>the </a:t>
            </a:r>
            <a:r>
              <a:rPr lang="en-US" b="1" dirty="0" smtClean="0"/>
              <a:t>injector</a:t>
            </a:r>
            <a:r>
              <a:rPr lang="en-US" dirty="0" smtClean="0"/>
              <a:t>, which is responsible for constructing the services and injecting them into the client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Dependency injection frameworks</a:t>
            </a:r>
            <a:br>
              <a:rPr lang="en-US" b="1" dirty="0" smtClean="0"/>
            </a:br>
            <a:endParaRPr lang="en-US" dirty="0"/>
          </a:p>
        </p:txBody>
      </p:sp>
      <p:sp>
        <p:nvSpPr>
          <p:cNvPr id="3" name="Content Placeholder 2"/>
          <p:cNvSpPr>
            <a:spLocks noGrp="1"/>
          </p:cNvSpPr>
          <p:nvPr>
            <p:ph idx="1"/>
          </p:nvPr>
        </p:nvSpPr>
        <p:spPr/>
        <p:txBody>
          <a:bodyPr/>
          <a:lstStyle/>
          <a:p>
            <a:r>
              <a:rPr lang="en-US" dirty="0" smtClean="0"/>
              <a:t>Application frameworks such as CDI and its implementation Weld, Spring, </a:t>
            </a:r>
            <a:r>
              <a:rPr lang="en-US" dirty="0" err="1" smtClean="0"/>
              <a:t>Guice</a:t>
            </a:r>
            <a:r>
              <a:rPr lang="en-US" dirty="0" smtClean="0"/>
              <a:t>, Play framework, Salta, Glassfish HK2, Dagger, and Managed Extensibility Framework(MEF) support dependency injection but are not required to do dependency injection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Dependency injection allows a client the flexibility of being configurable.</a:t>
            </a:r>
          </a:p>
          <a:p>
            <a:endParaRPr lang="en-US" dirty="0" smtClean="0"/>
          </a:p>
          <a:p>
            <a:r>
              <a:rPr lang="en-US" dirty="0" smtClean="0"/>
              <a:t>Dependency injection can be used to externalize a system's configuration details into configuration files, allowing the system to be reconfigured without recompilation.</a:t>
            </a:r>
          </a:p>
          <a:p>
            <a:endParaRPr lang="en-US" dirty="0" smtClean="0"/>
          </a:p>
          <a:p>
            <a:r>
              <a:rPr lang="en-US" dirty="0" smtClean="0"/>
              <a:t>Dependency Injection decreases coupling between a class and its dependency</a:t>
            </a:r>
          </a:p>
          <a:p>
            <a:endParaRPr lang="en-US" dirty="0" smtClean="0"/>
          </a:p>
          <a:p>
            <a:r>
              <a:rPr lang="en-US" dirty="0" smtClean="0"/>
              <a:t>Reduction of boilerplate code in the application objects, since all work to initialize or set up dependencies is handled by a provider component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Dependency injection creates clients that demand configuration details be supplied by construction code.</a:t>
            </a:r>
          </a:p>
          <a:p>
            <a:pPr>
              <a:buNone/>
            </a:pPr>
            <a:endParaRPr lang="en-US" dirty="0" smtClean="0"/>
          </a:p>
          <a:p>
            <a:r>
              <a:rPr lang="en-US" dirty="0" smtClean="0"/>
              <a:t>Dependency injection can make code difficult to trace (read) because it separates behavior from construction.</a:t>
            </a:r>
          </a:p>
          <a:p>
            <a:endParaRPr lang="en-US" dirty="0" smtClean="0"/>
          </a:p>
          <a:p>
            <a:r>
              <a:rPr lang="en-US" dirty="0" smtClean="0"/>
              <a:t>Dependency injection forces complexity to move out of classes and into the linkages between classes which might not always be desirable or easily managed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Inversion of control</a:t>
            </a:r>
            <a:r>
              <a:rPr lang="en-US" dirty="0" smtClean="0"/>
              <a:t> (</a:t>
            </a:r>
            <a:r>
              <a:rPr lang="en-US" b="1" dirty="0" err="1" smtClean="0"/>
              <a:t>IoC</a:t>
            </a:r>
            <a:r>
              <a:rPr lang="en-US" dirty="0" smtClean="0"/>
              <a:t>)</a:t>
            </a:r>
            <a:endParaRPr lang="en-US" dirty="0"/>
          </a:p>
        </p:txBody>
      </p:sp>
      <p:sp>
        <p:nvSpPr>
          <p:cNvPr id="3" name="Content Placeholder 2"/>
          <p:cNvSpPr>
            <a:spLocks noGrp="1"/>
          </p:cNvSpPr>
          <p:nvPr>
            <p:ph idx="1"/>
          </p:nvPr>
        </p:nvSpPr>
        <p:spPr/>
        <p:txBody>
          <a:bodyPr/>
          <a:lstStyle/>
          <a:p>
            <a:r>
              <a:rPr lang="en-US" b="1" dirty="0" smtClean="0"/>
              <a:t>inversion of control</a:t>
            </a:r>
            <a:r>
              <a:rPr lang="en-US" dirty="0" smtClean="0"/>
              <a:t> (</a:t>
            </a:r>
            <a:r>
              <a:rPr lang="en-US" b="1" dirty="0" err="1" smtClean="0"/>
              <a:t>IoC</a:t>
            </a:r>
            <a:r>
              <a:rPr lang="en-US" dirty="0" smtClean="0"/>
              <a:t>) is a design principle in which custom-written portions of a computer program receive the flow of control from a generic framework.</a:t>
            </a:r>
          </a:p>
          <a:p>
            <a:r>
              <a:rPr lang="en-US" dirty="0" smtClean="0"/>
              <a:t>Inversion of control is used to increase modularity of the program and make it extensible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Inversion of control serves the following design purposes:</a:t>
            </a:r>
          </a:p>
          <a:p>
            <a:r>
              <a:rPr lang="en-US" dirty="0" smtClean="0"/>
              <a:t>To decouple the execution of a task from implementation.</a:t>
            </a:r>
          </a:p>
          <a:p>
            <a:r>
              <a:rPr lang="en-US" dirty="0" smtClean="0"/>
              <a:t>To focus a module on the task it is designed for.</a:t>
            </a:r>
          </a:p>
          <a:p>
            <a:r>
              <a:rPr lang="en-US" dirty="0" smtClean="0"/>
              <a:t>To free modules from assumptions about how other systems do what they do and instead rely on contracts.</a:t>
            </a:r>
          </a:p>
          <a:p>
            <a:r>
              <a:rPr lang="en-US" dirty="0" smtClean="0"/>
              <a:t>To prevent side effects when replacing a module.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Design patterns are optimized, reusable solutions to the programming problems that we encounter every day.</a:t>
            </a:r>
          </a:p>
          <a:p>
            <a:endParaRPr lang="en-US" dirty="0" smtClean="0"/>
          </a:p>
          <a:p>
            <a:r>
              <a:rPr lang="en-US" dirty="0" smtClean="0"/>
              <a:t> A design pattern is not a class or a library that we can simply plug into our system; it's much more than that.</a:t>
            </a:r>
          </a:p>
          <a:p>
            <a:endParaRPr lang="en-US" dirty="0" smtClean="0"/>
          </a:p>
          <a:p>
            <a:r>
              <a:rPr lang="en-US" dirty="0" smtClean="0"/>
              <a:t> It is a template that has to be implemented in the correct situation. It's not language-specific either. A good design pattern should be implementable in most—if not all—languages, depending on the capabilities of the language. </a:t>
            </a:r>
            <a:endParaRPr lang="en-US" smtClean="0"/>
          </a:p>
          <a:p>
            <a:pPr>
              <a:buNone/>
            </a:pPr>
            <a:endParaRPr lang="en-US" dirty="0" smtClean="0"/>
          </a:p>
          <a:p>
            <a:r>
              <a:rPr lang="en-US" dirty="0" smtClean="0"/>
              <a:t>Most importantly, any design pattern can be a double-edged sword— if implemented in the wrong place, it can be disastrous and create many problems for you. However, implemented in the right place, at the right time, it can be your savior.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techniques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a service locator pattern</a:t>
            </a:r>
          </a:p>
          <a:p>
            <a:r>
              <a:rPr lang="en-US" dirty="0" smtClean="0"/>
              <a:t>Using dependency injection, for example</a:t>
            </a:r>
          </a:p>
          <a:p>
            <a:pPr lvl="1"/>
            <a:r>
              <a:rPr lang="en-US" dirty="0" smtClean="0"/>
              <a:t>Constructor injection</a:t>
            </a:r>
          </a:p>
          <a:p>
            <a:pPr lvl="1"/>
            <a:r>
              <a:rPr lang="en-US" dirty="0" smtClean="0"/>
              <a:t>Parameter injection</a:t>
            </a:r>
          </a:p>
          <a:p>
            <a:pPr lvl="1"/>
            <a:r>
              <a:rPr lang="en-US" dirty="0" smtClean="0"/>
              <a:t>Setter injection</a:t>
            </a:r>
          </a:p>
          <a:p>
            <a:pPr lvl="1"/>
            <a:r>
              <a:rPr lang="en-US" dirty="0" smtClean="0"/>
              <a:t>Interface injection</a:t>
            </a:r>
          </a:p>
          <a:p>
            <a:r>
              <a:rPr lang="en-US" dirty="0" smtClean="0"/>
              <a:t>Using a contextualized lookup</a:t>
            </a:r>
          </a:p>
          <a:p>
            <a:r>
              <a:rPr lang="en-US" dirty="0" smtClean="0"/>
              <a:t>Using template method design pattern</a:t>
            </a:r>
          </a:p>
          <a:p>
            <a:r>
              <a:rPr lang="en-US" dirty="0" smtClean="0"/>
              <a:t>Using strategy design pattern</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a:t>
            </a:r>
            <a:r>
              <a:rPr lang="en-US" dirty="0" err="1" smtClean="0"/>
              <a:t>vs</a:t>
            </a:r>
            <a:r>
              <a:rPr lang="en-US" dirty="0" smtClean="0"/>
              <a:t> Configuration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Configuration</a:t>
            </a:r>
          </a:p>
          <a:p>
            <a:r>
              <a:rPr lang="en-US" dirty="0" smtClean="0"/>
              <a:t>It would seem that having configuration files (xml or similar) that exist outside the compiled application would actually be preferred over anything else. </a:t>
            </a:r>
          </a:p>
          <a:p>
            <a:r>
              <a:rPr lang="en-US" dirty="0" smtClean="0"/>
              <a:t>Changes can then be applied to a live application, without the need to recompile. </a:t>
            </a:r>
          </a:p>
          <a:p>
            <a:r>
              <a:rPr lang="en-US" dirty="0" smtClean="0"/>
              <a:t>However, with the recent movement towards a convention based setup, changes will almost always require an edit, followed by a recompile.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Convention</a:t>
            </a:r>
          </a:p>
          <a:p>
            <a:r>
              <a:rPr lang="en-US" dirty="0" smtClean="0"/>
              <a:t>Having the ability to setup the elements of an application using pre-defined conventions, and other systems (like a fluent interface) obscure a lot of the work involved in editing some types of configuration files (</a:t>
            </a:r>
            <a:r>
              <a:rPr lang="en-US" dirty="0" err="1" smtClean="0"/>
              <a:t>xbm's</a:t>
            </a:r>
            <a:r>
              <a:rPr lang="en-US" dirty="0" smtClean="0"/>
              <a:t> for example). </a:t>
            </a:r>
          </a:p>
          <a:p>
            <a:r>
              <a:rPr lang="en-US" dirty="0" smtClean="0"/>
              <a:t>However, it occurred to ,it is earlier that making assumptions like that just might be a bad idea. </a:t>
            </a:r>
          </a:p>
          <a:p>
            <a:r>
              <a:rPr lang="en-US" dirty="0" smtClean="0"/>
              <a:t>We use interfaces so that we don't make any assumptions about how an implementation works, so why would this be any different? </a:t>
            </a:r>
          </a:p>
          <a:p>
            <a:r>
              <a:rPr lang="en-US" dirty="0" smtClean="0"/>
              <a:t>Convention based systems may be easier to use, but is it worth making assumptions like that?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Few things to consider when writing a configurable framework:</a:t>
            </a:r>
            <a:endParaRPr lang="en-US" b="1" dirty="0"/>
          </a:p>
        </p:txBody>
      </p:sp>
      <p:sp>
        <p:nvSpPr>
          <p:cNvPr id="3" name="Content Placeholder 2"/>
          <p:cNvSpPr>
            <a:spLocks noGrp="1"/>
          </p:cNvSpPr>
          <p:nvPr>
            <p:ph idx="1"/>
          </p:nvPr>
        </p:nvSpPr>
        <p:spPr/>
        <p:txBody>
          <a:bodyPr/>
          <a:lstStyle/>
          <a:p>
            <a:r>
              <a:rPr lang="en-US" b="1" dirty="0" smtClean="0"/>
              <a:t>Any component you have should be made to be configurable </a:t>
            </a:r>
            <a:r>
              <a:rPr lang="en-US" dirty="0" smtClean="0"/>
              <a:t>, if possible. </a:t>
            </a:r>
            <a:endParaRPr lang="en-US" smtClean="0"/>
          </a:p>
          <a:p>
            <a:r>
              <a:rPr lang="en-US" smtClean="0"/>
              <a:t>You </a:t>
            </a:r>
            <a:r>
              <a:rPr lang="en-US" dirty="0" smtClean="0"/>
              <a:t>can never know will be using your framework and what they'll want to change in it - And changing a configuration file is always preferable to changing a framework's code.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Provide </a:t>
            </a:r>
            <a:r>
              <a:rPr lang="en-US" b="1" dirty="0" smtClean="0"/>
              <a:t>and use </a:t>
            </a:r>
            <a:r>
              <a:rPr lang="en-US" b="1" dirty="0" smtClean="0">
                <a:hlinkClick r:id="rId2"/>
              </a:rPr>
              <a:t>annotations </a:t>
            </a:r>
            <a:r>
              <a:rPr lang="en-US" dirty="0" smtClean="0"/>
              <a:t>. They are configuration tags brought into the language. Add meta-data to your classes, fields and methods using annotations so that they would correspond to your xml file and essentially replace the redundancy it sometimes represent</a:t>
            </a:r>
            <a:r>
              <a:rPr lang="en-US" dirty="0" smtClean="0"/>
              <a:t>.</a:t>
            </a:r>
          </a:p>
          <a:p>
            <a:endParaRPr lang="en-US" dirty="0" smtClean="0"/>
          </a:p>
          <a:p>
            <a:r>
              <a:rPr lang="en-US" b="1" dirty="0" smtClean="0"/>
              <a:t>Use defaults </a:t>
            </a:r>
            <a:r>
              <a:rPr lang="en-US" dirty="0" smtClean="0"/>
              <a:t>. Even if a configurable entity was not configured, there should be some proper default to attach it with. If you do make use of defaults though, make sure to </a:t>
            </a:r>
            <a:r>
              <a:rPr lang="en-US" b="1" dirty="0" smtClean="0"/>
              <a:t>document it carefully </a:t>
            </a:r>
            <a:r>
              <a:rPr lang="en-US" dirty="0" smtClean="0"/>
              <a:t>to avoid confusions.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t>
            </a:r>
            <a:r>
              <a:rPr lang="en-US" dirty="0" smtClean="0"/>
              <a:t>pattern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smtClean="0">
                <a:hlinkClick r:id="rId2" tooltip="Class-based programming"/>
              </a:rPr>
              <a:t>class-based programming</a:t>
            </a:r>
            <a:r>
              <a:rPr lang="en-US" dirty="0" smtClean="0"/>
              <a:t>, the </a:t>
            </a:r>
            <a:r>
              <a:rPr lang="en-US" b="1" dirty="0" smtClean="0"/>
              <a:t>factory method pattern</a:t>
            </a:r>
            <a:r>
              <a:rPr lang="en-US" dirty="0" smtClean="0"/>
              <a:t> is a </a:t>
            </a:r>
            <a:r>
              <a:rPr lang="en-US" dirty="0" smtClean="0">
                <a:hlinkClick r:id="rId3" tooltip="Creational pattern"/>
              </a:rPr>
              <a:t>creational pattern</a:t>
            </a:r>
            <a:r>
              <a:rPr lang="en-US" dirty="0" smtClean="0"/>
              <a:t> that uses factory methods to deal with the problem of </a:t>
            </a:r>
            <a:r>
              <a:rPr lang="en-US" dirty="0" smtClean="0">
                <a:hlinkClick r:id="rId4" tooltip="Object creation"/>
              </a:rPr>
              <a:t>creating objects</a:t>
            </a:r>
            <a:r>
              <a:rPr lang="en-US" dirty="0" smtClean="0"/>
              <a:t> without having to specify the exact </a:t>
            </a:r>
            <a:r>
              <a:rPr lang="en-US" dirty="0" smtClean="0">
                <a:hlinkClick r:id="rId5" tooltip="Class (computer programming)"/>
              </a:rPr>
              <a:t>class</a:t>
            </a:r>
            <a:r>
              <a:rPr lang="en-US" dirty="0" smtClean="0"/>
              <a:t> of the object that will be created</a:t>
            </a:r>
            <a:r>
              <a:rPr lang="en-US" dirty="0" smtClean="0"/>
              <a:t>.</a:t>
            </a:r>
          </a:p>
          <a:p>
            <a:pPr>
              <a:buNone/>
            </a:pPr>
            <a:endParaRPr lang="en-US" dirty="0" smtClean="0"/>
          </a:p>
          <a:p>
            <a:r>
              <a:rPr lang="en-US" dirty="0" smtClean="0"/>
              <a:t>In object-oriented programming (OOP), a </a:t>
            </a:r>
            <a:r>
              <a:rPr lang="en-US" b="1" dirty="0" smtClean="0"/>
              <a:t>factory</a:t>
            </a:r>
            <a:r>
              <a:rPr lang="en-US" dirty="0" smtClean="0"/>
              <a:t> is an object for creating other objects – formally a </a:t>
            </a:r>
            <a:r>
              <a:rPr lang="en-US" b="1" dirty="0" smtClean="0"/>
              <a:t>factory</a:t>
            </a:r>
            <a:r>
              <a:rPr lang="en-US" dirty="0" smtClean="0"/>
              <a:t> is a function or method that returns objects of a varying prototype or </a:t>
            </a:r>
            <a:r>
              <a:rPr lang="en-US" b="1" dirty="0" smtClean="0"/>
              <a:t>class</a:t>
            </a:r>
            <a:r>
              <a:rPr lang="en-US" dirty="0" smtClean="0"/>
              <a:t> from some method call, which is assumed to be "new".</a:t>
            </a:r>
            <a:endParaRPr lang="en-US" dirty="0" smtClean="0"/>
          </a:p>
          <a:p>
            <a:pPr>
              <a:buNone/>
            </a:pPr>
            <a:endParaRPr lang="en-US" dirty="0" smtClean="0"/>
          </a:p>
          <a:p>
            <a:r>
              <a:rPr lang="en-US" dirty="0" smtClean="0"/>
              <a:t>This is done by creating objects by calling a factory method—either specified in an interface and implemented by child classes, or implemented in a base class and optionally overridden by derived classes—rather than by calling a </a:t>
            </a:r>
            <a:r>
              <a:rPr lang="en-US" dirty="0" smtClean="0">
                <a:hlinkClick r:id="rId6" tooltip="Constructor (object-oriented programming)"/>
              </a:rPr>
              <a:t>constructor</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Factory Method design pattern solves problems like: </a:t>
            </a:r>
          </a:p>
          <a:p>
            <a:r>
              <a:rPr lang="en-US" dirty="0" smtClean="0"/>
              <a:t>How can an object be created so that subclasses can redefine which class to instantiate?</a:t>
            </a:r>
          </a:p>
          <a:p>
            <a:r>
              <a:rPr lang="en-US" dirty="0" smtClean="0"/>
              <a:t>How can a class defer instantiation to subclasses?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Factory Method design pattern describes how to solve such problems:</a:t>
            </a:r>
          </a:p>
          <a:p>
            <a:r>
              <a:rPr lang="en-US" dirty="0" smtClean="0"/>
              <a:t>Define a separate operation (</a:t>
            </a:r>
            <a:r>
              <a:rPr lang="en-US" i="1" dirty="0" smtClean="0"/>
              <a:t>factory method</a:t>
            </a:r>
            <a:r>
              <a:rPr lang="en-US" dirty="0" smtClean="0"/>
              <a:t>) for creating an object.</a:t>
            </a:r>
          </a:p>
          <a:p>
            <a:r>
              <a:rPr lang="en-US" dirty="0" smtClean="0"/>
              <a:t>Create an object by calling a </a:t>
            </a:r>
            <a:r>
              <a:rPr lang="en-US" i="1" dirty="0" smtClean="0"/>
              <a:t>factory method</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863600" lvl="1">
              <a:buFont typeface="Wingdings" pitchFamily="2" charset="2"/>
              <a:buChar char="v"/>
            </a:pPr>
            <a:r>
              <a:rPr lang="en-US" altLang="zh-CN" sz="1800" dirty="0" smtClean="0">
                <a:latin typeface="Times New Roman" pitchFamily="18" charset="0"/>
                <a:cs typeface="Times New Roman" pitchFamily="18" charset="0"/>
              </a:rPr>
              <a:t>Define an interface for creating an object, but let subclasses decide which class to instantiate. </a:t>
            </a:r>
          </a:p>
          <a:p>
            <a:pPr marL="863600" lvl="1">
              <a:buFont typeface="Wingdings" pitchFamily="2" charset="2"/>
              <a:buChar char="v"/>
            </a:pPr>
            <a:r>
              <a:rPr lang="en-US" altLang="zh-CN" sz="1800" dirty="0" smtClean="0">
                <a:latin typeface="Times New Roman" pitchFamily="18" charset="0"/>
                <a:cs typeface="Times New Roman" pitchFamily="18" charset="0"/>
              </a:rPr>
              <a:t>Factory Method lets a class defer instantiation to subclasses</a:t>
            </a:r>
            <a:r>
              <a:rPr lang="en-US" altLang="zh-CN" sz="1800" dirty="0" smtClean="0">
                <a:solidFill>
                  <a:srgbClr val="D9D9D9"/>
                </a:solidFill>
              </a:rPr>
              <a:t>.</a:t>
            </a:r>
          </a:p>
          <a:p>
            <a:pPr marL="463550" indent="-463550">
              <a:buFont typeface="Wingdings" pitchFamily="2" charset="2"/>
              <a:buChar char="q"/>
            </a:pPr>
            <a:r>
              <a:rPr lang="en-US" altLang="zh-CN" dirty="0" smtClean="0">
                <a:solidFill>
                  <a:srgbClr val="FFFF99"/>
                </a:solidFill>
              </a:rPr>
              <a:t>Structure</a:t>
            </a:r>
            <a:endParaRPr lang="en-US" altLang="zh-CN" sz="2000" dirty="0" smtClean="0">
              <a:solidFill>
                <a:srgbClr val="FFFF99"/>
              </a:solidFill>
            </a:endParaRPr>
          </a:p>
          <a:p>
            <a:pPr>
              <a:buNone/>
            </a:pPr>
            <a:endParaRPr lang="en-US" dirty="0"/>
          </a:p>
        </p:txBody>
      </p:sp>
      <p:pic>
        <p:nvPicPr>
          <p:cNvPr id="4" name="Picture 5" descr="fmethod"/>
          <p:cNvPicPr>
            <a:picLocks noChangeAspect="1" noChangeArrowheads="1"/>
          </p:cNvPicPr>
          <p:nvPr/>
        </p:nvPicPr>
        <p:blipFill>
          <a:blip r:embed="rId2"/>
          <a:srcRect/>
          <a:stretch>
            <a:fillRect/>
          </a:stretch>
        </p:blipFill>
        <p:spPr>
          <a:xfrm>
            <a:off x="323850" y="2492375"/>
            <a:ext cx="8424863" cy="3887788"/>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a:t>
            </a:r>
            <a:endParaRPr lang="en-US" dirty="0"/>
          </a:p>
        </p:txBody>
      </p:sp>
      <p:sp>
        <p:nvSpPr>
          <p:cNvPr id="3" name="Content Placeholder 2"/>
          <p:cNvSpPr>
            <a:spLocks noGrp="1"/>
          </p:cNvSpPr>
          <p:nvPr>
            <p:ph idx="1"/>
          </p:nvPr>
        </p:nvSpPr>
        <p:spPr/>
        <p:txBody>
          <a:bodyPr>
            <a:normAutofit fontScale="92500" lnSpcReduction="20000"/>
          </a:bodyPr>
          <a:lstStyle/>
          <a:p>
            <a:pPr marL="463550" indent="-463550">
              <a:defRPr/>
            </a:pPr>
            <a:r>
              <a:rPr lang="en-US" altLang="zh-CN" dirty="0" smtClean="0"/>
              <a:t>Ensure </a:t>
            </a:r>
            <a:r>
              <a:rPr lang="en-US" altLang="zh-CN" dirty="0" smtClean="0"/>
              <a:t>a class only has one instance, and provide a global point of access to it. </a:t>
            </a:r>
            <a:endParaRPr lang="en-US" altLang="zh-CN" dirty="0" smtClean="0"/>
          </a:p>
          <a:p>
            <a:pPr marL="463550" indent="-463550">
              <a:buNone/>
              <a:defRPr/>
            </a:pPr>
            <a:endParaRPr lang="en-US" altLang="zh-CN" dirty="0" smtClean="0"/>
          </a:p>
          <a:p>
            <a:r>
              <a:rPr lang="en-US" dirty="0" smtClean="0"/>
              <a:t>The</a:t>
            </a:r>
            <a:r>
              <a:rPr lang="en-US" dirty="0" smtClean="0"/>
              <a:t> </a:t>
            </a:r>
            <a:r>
              <a:rPr lang="en-US" b="1" dirty="0" smtClean="0"/>
              <a:t>singleton pattern</a:t>
            </a:r>
            <a:r>
              <a:rPr lang="en-US" dirty="0" smtClean="0"/>
              <a:t> is a </a:t>
            </a:r>
            <a:r>
              <a:rPr lang="en-US" dirty="0" smtClean="0">
                <a:hlinkClick r:id="rId2" tooltip="Software design pattern"/>
              </a:rPr>
              <a:t>software design pattern</a:t>
            </a:r>
            <a:r>
              <a:rPr lang="en-US" dirty="0" smtClean="0"/>
              <a:t> that restricts the </a:t>
            </a:r>
            <a:r>
              <a:rPr lang="en-US" dirty="0" smtClean="0">
                <a:hlinkClick r:id="rId3" tooltip="Instantiation (computer science)"/>
              </a:rPr>
              <a:t>instantiation</a:t>
            </a:r>
            <a:r>
              <a:rPr lang="en-US" dirty="0" smtClean="0"/>
              <a:t> of a </a:t>
            </a:r>
            <a:r>
              <a:rPr lang="en-US" dirty="0" smtClean="0">
                <a:hlinkClick r:id="rId4" tooltip="Class (computer programming)"/>
              </a:rPr>
              <a:t>class</a:t>
            </a:r>
            <a:r>
              <a:rPr lang="en-US" dirty="0" smtClean="0"/>
              <a:t> to one </a:t>
            </a:r>
            <a:r>
              <a:rPr lang="en-US" dirty="0" smtClean="0">
                <a:hlinkClick r:id="rId5" tooltip="Object (computer science)"/>
              </a:rPr>
              <a:t>object</a:t>
            </a:r>
            <a:r>
              <a:rPr lang="en-US" dirty="0" smtClean="0"/>
              <a:t>.</a:t>
            </a:r>
          </a:p>
          <a:p>
            <a:pPr>
              <a:buNone/>
            </a:pPr>
            <a:endParaRPr lang="en-US" dirty="0" smtClean="0"/>
          </a:p>
          <a:p>
            <a:r>
              <a:rPr lang="en-US" dirty="0" smtClean="0"/>
              <a:t>The concept is sometimes generalized to systems that operate more efficiently when only one object exists, or that restrict the instantiation to a certain number of objects.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pPr>
              <a:buNone/>
            </a:pPr>
            <a:r>
              <a:rPr lang="en-US" dirty="0" smtClean="0"/>
              <a:t>There are 4 basic kinds of design patterns:</a:t>
            </a:r>
          </a:p>
          <a:p>
            <a:r>
              <a:rPr lang="en-US" b="1" dirty="0" smtClean="0"/>
              <a:t>structural</a:t>
            </a:r>
            <a:endParaRPr lang="en-US" dirty="0" smtClean="0"/>
          </a:p>
          <a:p>
            <a:r>
              <a:rPr lang="en-US" b="1" dirty="0" smtClean="0"/>
              <a:t>creational</a:t>
            </a:r>
            <a:endParaRPr lang="en-US" dirty="0" smtClean="0"/>
          </a:p>
          <a:p>
            <a:r>
              <a:rPr lang="en-US" b="1" dirty="0" smtClean="0"/>
              <a:t>Behavioral</a:t>
            </a:r>
          </a:p>
          <a:p>
            <a:r>
              <a:rPr lang="en-US" b="1" dirty="0" smtClean="0"/>
              <a:t>Concurrency</a:t>
            </a:r>
          </a:p>
          <a:p>
            <a:pPr>
              <a:buNone/>
            </a:pPr>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buFont typeface="Wingdings" pitchFamily="2" charset="2"/>
              <a:buChar char="§"/>
            </a:pPr>
            <a:r>
              <a:rPr lang="en-US" sz="1800" dirty="0" smtClean="0"/>
              <a:t>The key idea in this pattern is to make the class itself responsible for controlling its instantiation (that it is instantiated only once</a:t>
            </a:r>
            <a:r>
              <a:rPr lang="en-US" sz="1800" dirty="0" smtClean="0"/>
              <a:t>).</a:t>
            </a:r>
            <a:br>
              <a:rPr lang="en-US" sz="1800" dirty="0" smtClean="0"/>
            </a:br>
            <a:r>
              <a:rPr lang="en-US" sz="1800" dirty="0" smtClean="0"/>
              <a:t/>
            </a:r>
            <a:br>
              <a:rPr lang="en-US" sz="1800" dirty="0" smtClean="0"/>
            </a:br>
            <a:r>
              <a:rPr lang="en-US" sz="1800" dirty="0" smtClean="0"/>
              <a:t>The hidden constructor (declared </a:t>
            </a:r>
            <a:r>
              <a:rPr lang="en-US" sz="1800" i="1" dirty="0" smtClean="0"/>
              <a:t>private</a:t>
            </a:r>
            <a:r>
              <a:rPr lang="en-US" sz="1800" dirty="0" smtClean="0"/>
              <a:t>) ensures that the class can never be instantiated from outside the class.</a:t>
            </a:r>
            <a:endParaRPr lang="en-US" sz="1800" dirty="0"/>
          </a:p>
        </p:txBody>
      </p:sp>
      <p:pic>
        <p:nvPicPr>
          <p:cNvPr id="4" name="Picture 4" descr="singl014"/>
          <p:cNvPicPr>
            <a:picLocks noGrp="1" noChangeAspect="1" noChangeArrowheads="1"/>
          </p:cNvPicPr>
          <p:nvPr>
            <p:ph idx="1"/>
          </p:nvPr>
        </p:nvPicPr>
        <p:blipFill>
          <a:blip r:embed="rId2"/>
          <a:srcRect/>
          <a:stretch>
            <a:fillRect/>
          </a:stretch>
        </p:blipFill>
        <p:spPr>
          <a:xfrm>
            <a:off x="1600200" y="3048000"/>
            <a:ext cx="5867400" cy="32766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The singleton design pattern solves problems like</a:t>
            </a:r>
            <a:r>
              <a:rPr lang="en-US" dirty="0" smtClean="0"/>
              <a:t>:</a:t>
            </a:r>
            <a:endParaRPr lang="en-US" dirty="0" smtClean="0"/>
          </a:p>
          <a:p>
            <a:r>
              <a:rPr lang="en-US" dirty="0" smtClean="0"/>
              <a:t>How can it be ensured that a class has only one instance?</a:t>
            </a:r>
          </a:p>
          <a:p>
            <a:r>
              <a:rPr lang="en-US" dirty="0" smtClean="0"/>
              <a:t>How can the sole instance of a class be accessed easily?</a:t>
            </a:r>
          </a:p>
          <a:p>
            <a:r>
              <a:rPr lang="en-US" dirty="0" smtClean="0"/>
              <a:t>How can a class control its instantiation?</a:t>
            </a:r>
          </a:p>
          <a:p>
            <a:r>
              <a:rPr lang="en-US" dirty="0" smtClean="0"/>
              <a:t>How can the number of instances of a class be restricted?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singleton design pattern describes how to solve such problems:</a:t>
            </a:r>
          </a:p>
          <a:p>
            <a:r>
              <a:rPr lang="en-US" dirty="0" smtClean="0"/>
              <a:t>Hide the constructor of the class.</a:t>
            </a:r>
          </a:p>
          <a:p>
            <a:r>
              <a:rPr lang="en-US" dirty="0" smtClean="0"/>
              <a:t>Define a public static operation (</a:t>
            </a:r>
            <a:r>
              <a:rPr lang="en-US" dirty="0" err="1" smtClean="0"/>
              <a:t>getInstance</a:t>
            </a:r>
            <a:r>
              <a:rPr lang="en-US" dirty="0" smtClean="0"/>
              <a:t>()) that returns the sole instance of the class.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a:t>
            </a:r>
            <a:endParaRPr lang="en-US" dirty="0"/>
          </a:p>
        </p:txBody>
      </p:sp>
      <p:sp>
        <p:nvSpPr>
          <p:cNvPr id="3" name="Content Placeholder 2"/>
          <p:cNvSpPr>
            <a:spLocks noGrp="1"/>
          </p:cNvSpPr>
          <p:nvPr>
            <p:ph idx="1"/>
          </p:nvPr>
        </p:nvSpPr>
        <p:spPr/>
        <p:txBody>
          <a:bodyPr/>
          <a:lstStyle/>
          <a:p>
            <a:r>
              <a:rPr lang="en-US" dirty="0" smtClean="0"/>
              <a:t>When only one instance or a specific number of instances of a class are allowed.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must be to</a:t>
            </a:r>
            <a:endParaRPr lang="en-US" dirty="0"/>
          </a:p>
        </p:txBody>
      </p:sp>
      <p:sp>
        <p:nvSpPr>
          <p:cNvPr id="3" name="Content Placeholder 2"/>
          <p:cNvSpPr>
            <a:spLocks noGrp="1"/>
          </p:cNvSpPr>
          <p:nvPr>
            <p:ph idx="1"/>
          </p:nvPr>
        </p:nvSpPr>
        <p:spPr/>
        <p:txBody>
          <a:bodyPr/>
          <a:lstStyle/>
          <a:p>
            <a:r>
              <a:rPr lang="en-US" dirty="0" smtClean="0"/>
              <a:t>ensure that </a:t>
            </a:r>
            <a:r>
              <a:rPr lang="en-US" i="1" dirty="0" smtClean="0"/>
              <a:t>only one instance</a:t>
            </a:r>
            <a:r>
              <a:rPr lang="en-US" dirty="0" smtClean="0"/>
              <a:t> of the singleton class ever exists; and</a:t>
            </a:r>
          </a:p>
          <a:p>
            <a:r>
              <a:rPr lang="en-US" dirty="0" smtClean="0"/>
              <a:t>provide </a:t>
            </a:r>
            <a:r>
              <a:rPr lang="en-US" i="1" dirty="0" smtClean="0">
                <a:hlinkClick r:id="rId2" tooltip="Global scope"/>
              </a:rPr>
              <a:t>global access</a:t>
            </a:r>
            <a:r>
              <a:rPr lang="en-US" dirty="0" smtClean="0"/>
              <a:t> to that instance.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Initialization</a:t>
            </a:r>
            <a:endParaRPr lang="en-US" dirty="0"/>
          </a:p>
        </p:txBody>
      </p:sp>
      <p:sp>
        <p:nvSpPr>
          <p:cNvPr id="3" name="Content Placeholder 2"/>
          <p:cNvSpPr>
            <a:spLocks noGrp="1"/>
          </p:cNvSpPr>
          <p:nvPr>
            <p:ph idx="1"/>
          </p:nvPr>
        </p:nvSpPr>
        <p:spPr/>
        <p:txBody>
          <a:bodyPr/>
          <a:lstStyle/>
          <a:p>
            <a:r>
              <a:rPr lang="en-US" b="1" dirty="0" smtClean="0"/>
              <a:t>lazy initialization</a:t>
            </a:r>
            <a:r>
              <a:rPr lang="en-US" dirty="0" smtClean="0"/>
              <a:t> is the tactic of delaying the creation of an </a:t>
            </a:r>
            <a:r>
              <a:rPr lang="en-US" dirty="0" smtClean="0">
                <a:hlinkClick r:id="rId2" tooltip="Object (computer science)"/>
              </a:rPr>
              <a:t>object</a:t>
            </a:r>
            <a:r>
              <a:rPr lang="en-US" dirty="0" smtClean="0"/>
              <a:t>, the calculation of a </a:t>
            </a:r>
            <a:r>
              <a:rPr lang="en-US" dirty="0" smtClean="0">
                <a:hlinkClick r:id="rId3" tooltip="Value (computer science)"/>
              </a:rPr>
              <a:t>value</a:t>
            </a:r>
            <a:r>
              <a:rPr lang="en-US" dirty="0" smtClean="0"/>
              <a:t>, or some other expensive process until the first time it is needed</a:t>
            </a:r>
            <a:r>
              <a:rPr lang="en-US" dirty="0" smtClean="0"/>
              <a:t>.</a:t>
            </a:r>
          </a:p>
          <a:p>
            <a:r>
              <a:rPr lang="en-US" dirty="0" smtClean="0"/>
              <a:t> </a:t>
            </a:r>
            <a:r>
              <a:rPr lang="en-US" dirty="0" smtClean="0"/>
              <a:t>It is a kind of </a:t>
            </a:r>
            <a:r>
              <a:rPr lang="en-US" dirty="0" smtClean="0">
                <a:hlinkClick r:id="rId4" tooltip="Lazy evaluation"/>
              </a:rPr>
              <a:t>lazy evaluation</a:t>
            </a:r>
            <a:r>
              <a:rPr lang="en-US" dirty="0" smtClean="0"/>
              <a:t> that refers specifically to the instantiation of objects or other resources.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This is typically accomplished by augmenting an </a:t>
            </a:r>
            <a:r>
              <a:rPr lang="en-US" dirty="0" err="1" smtClean="0"/>
              <a:t>accessor</a:t>
            </a:r>
            <a:r>
              <a:rPr lang="en-US" dirty="0" smtClean="0"/>
              <a:t> method (or property getter) to check whether a private member, acting as a cache, has already been initialized</a:t>
            </a:r>
            <a:r>
              <a:rPr lang="en-US" dirty="0" smtClean="0"/>
              <a:t>.</a:t>
            </a:r>
          </a:p>
          <a:p>
            <a:endParaRPr lang="en-US" dirty="0" smtClean="0"/>
          </a:p>
          <a:p>
            <a:r>
              <a:rPr lang="en-US" dirty="0" smtClean="0"/>
              <a:t> </a:t>
            </a:r>
            <a:r>
              <a:rPr lang="en-US" dirty="0" smtClean="0"/>
              <a:t>If it has, it is returned straight away. If not, a new instance is created, placed into the member variable, and returned to the caller just-in-time for its first use.</a:t>
            </a:r>
          </a:p>
          <a:p>
            <a:pPr>
              <a:buNone/>
            </a:pPr>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If objects have properties that are rarely used, this can improve startup speed. </a:t>
            </a:r>
            <a:endParaRPr lang="en-US" dirty="0" smtClean="0"/>
          </a:p>
          <a:p>
            <a:r>
              <a:rPr lang="en-US" dirty="0" smtClean="0"/>
              <a:t>Mean </a:t>
            </a:r>
            <a:r>
              <a:rPr lang="en-US" dirty="0" smtClean="0"/>
              <a:t>average program performance may be slightly worse in terms of memory (for the condition variables) and execution cycles (to check them), but the impact of object instantiation is spread in time ("amortized") rather than concentrated in the startup phase of a system, and thus median response times can be greatly improved.</a:t>
            </a:r>
          </a:p>
          <a:p>
            <a:pPr>
              <a:buNone/>
            </a:pPr>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t>
            </a:r>
            <a:r>
              <a:rPr lang="en-US" dirty="0" smtClean="0">
                <a:hlinkClick r:id="rId2" tooltip="Multithreading (computer architecture)"/>
              </a:rPr>
              <a:t>multithreaded</a:t>
            </a:r>
            <a:r>
              <a:rPr lang="en-US" dirty="0" smtClean="0"/>
              <a:t> code, access to lazy-initialized objects/state must be </a:t>
            </a:r>
            <a:r>
              <a:rPr lang="en-US" dirty="0" smtClean="0">
                <a:hlinkClick r:id="rId3" tooltip="Mutual exclusion"/>
              </a:rPr>
              <a:t>synchronized</a:t>
            </a:r>
            <a:r>
              <a:rPr lang="en-US" dirty="0" smtClean="0"/>
              <a:t> to guard against </a:t>
            </a:r>
            <a:r>
              <a:rPr lang="en-US" dirty="0" smtClean="0">
                <a:hlinkClick r:id="rId4" tooltip="Race condition"/>
              </a:rPr>
              <a:t>race conditions</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6019800"/>
          </a:xfrm>
        </p:spPr>
        <p:txBody>
          <a:bodyPr>
            <a:normAutofit fontScale="92500" lnSpcReduction="20000"/>
          </a:bodyPr>
          <a:lstStyle/>
          <a:p>
            <a:r>
              <a:rPr lang="en-US" b="1" dirty="0" smtClean="0"/>
              <a:t>Structural</a:t>
            </a:r>
            <a:r>
              <a:rPr lang="en-US" dirty="0" smtClean="0"/>
              <a:t> patterns generally deal with relationships between entities, making it easier for these entities to work together.</a:t>
            </a:r>
          </a:p>
          <a:p>
            <a:r>
              <a:rPr lang="en-US" b="1" dirty="0" smtClean="0"/>
              <a:t>Creational</a:t>
            </a:r>
            <a:r>
              <a:rPr lang="en-US" dirty="0" smtClean="0"/>
              <a:t> patterns provide instantiation mechanisms, making it easier to create objects in a way that suits the situation.</a:t>
            </a:r>
          </a:p>
          <a:p>
            <a:r>
              <a:rPr lang="en-US" b="1" dirty="0" smtClean="0"/>
              <a:t>Behavioral</a:t>
            </a:r>
            <a:r>
              <a:rPr lang="en-US" dirty="0" smtClean="0"/>
              <a:t> patterns are used in communications between entities and make it easier and more flexible for these entities to communicate.</a:t>
            </a:r>
          </a:p>
          <a:p>
            <a:r>
              <a:rPr lang="en-US" b="1" dirty="0" smtClean="0"/>
              <a:t>Concurrency</a:t>
            </a:r>
            <a:r>
              <a:rPr lang="en-US" dirty="0" smtClean="0"/>
              <a:t> is a design pattern is a solution to a common problem. This solution has been used many times, and it has proved to be an optimal solution to the problem. You can use them to avoid 'reinventing the wheel' every time you have to solve one of these problems.</a:t>
            </a:r>
          </a:p>
          <a:p>
            <a:endParaRPr lang="en-US" dirty="0" smtClean="0"/>
          </a:p>
          <a:p>
            <a:endParaRPr lang="en-US"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should we use them?</a:t>
            </a:r>
            <a:br>
              <a:rPr lang="en-US" b="1" dirty="0" smtClean="0"/>
            </a:br>
            <a:endParaRPr lang="en-US" dirty="0"/>
          </a:p>
        </p:txBody>
      </p:sp>
      <p:sp>
        <p:nvSpPr>
          <p:cNvPr id="3" name="Content Placeholder 2"/>
          <p:cNvSpPr>
            <a:spLocks noGrp="1"/>
          </p:cNvSpPr>
          <p:nvPr>
            <p:ph idx="1"/>
          </p:nvPr>
        </p:nvSpPr>
        <p:spPr/>
        <p:txBody>
          <a:bodyPr/>
          <a:lstStyle/>
          <a:p>
            <a:r>
              <a:rPr lang="en-US" dirty="0" smtClean="0"/>
              <a:t>Design patterns are, by principle, well-thought out solutions to programming problems. Many programmers have encountered these problems before, and have used these 'solutions' to remedy them.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r>
              <a:rPr lang="en-US" dirty="0" smtClean="0"/>
              <a:t>Let's imagine that you've been given the responsibility of creating a way to merge two classes which do two different things based on the situation. </a:t>
            </a:r>
          </a:p>
          <a:p>
            <a:r>
              <a:rPr lang="en-US" dirty="0" smtClean="0"/>
              <a:t>These two classes are heavily used by the existing system in different places, making it difficult to remove these two classes and change the existing code.</a:t>
            </a:r>
          </a:p>
          <a:p>
            <a:r>
              <a:rPr lang="en-US" dirty="0" smtClean="0"/>
              <a:t> To add to this, changing the existing code requires that you'll also need to test any changed code, since these sorts of edits, in a system which relies on different components, almost always introduce new bugs. </a:t>
            </a:r>
          </a:p>
          <a:p>
            <a:r>
              <a:rPr lang="en-US" dirty="0" smtClean="0"/>
              <a:t>Instead of doing this, you can implement a variation of the strategy pattern and adapter pattern, which can easily handle these types of scenarios.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Design Pattern</a:t>
            </a:r>
            <a:endParaRPr lang="en-US" dirty="0"/>
          </a:p>
        </p:txBody>
      </p:sp>
      <p:sp>
        <p:nvSpPr>
          <p:cNvPr id="3" name="Content Placeholder 2"/>
          <p:cNvSpPr>
            <a:spLocks noGrp="1"/>
          </p:cNvSpPr>
          <p:nvPr>
            <p:ph idx="1"/>
          </p:nvPr>
        </p:nvSpPr>
        <p:spPr/>
        <p:txBody>
          <a:bodyPr/>
          <a:lstStyle/>
          <a:p>
            <a:pPr marL="463550" indent="-463550"/>
            <a:r>
              <a:rPr lang="en-US" altLang="zh-CN" b="1" dirty="0" smtClean="0"/>
              <a:t>Adapter </a:t>
            </a:r>
          </a:p>
          <a:p>
            <a:pPr marL="463550" indent="-463550"/>
            <a:r>
              <a:rPr lang="en-US" altLang="zh-CN" b="1" dirty="0" smtClean="0"/>
              <a:t>Bridge</a:t>
            </a:r>
          </a:p>
          <a:p>
            <a:pPr marL="463550" indent="-463550"/>
            <a:r>
              <a:rPr lang="en-US" altLang="zh-CN" b="1" dirty="0" smtClean="0"/>
              <a:t>Composite</a:t>
            </a:r>
          </a:p>
          <a:p>
            <a:pPr marL="463550" indent="-463550"/>
            <a:r>
              <a:rPr lang="en-US" altLang="zh-CN" b="1" dirty="0" smtClean="0"/>
              <a:t>Façade</a:t>
            </a:r>
          </a:p>
          <a:p>
            <a:pPr marL="463550" indent="-463550"/>
            <a:r>
              <a:rPr lang="en-US" altLang="zh-CN" b="1" dirty="0" smtClean="0"/>
              <a:t>Decorator</a:t>
            </a:r>
          </a:p>
          <a:p>
            <a:pPr marL="463550" indent="-463550"/>
            <a:r>
              <a:rPr lang="en-US" altLang="zh-CN" b="1" dirty="0" smtClean="0"/>
              <a:t>Proxy </a:t>
            </a:r>
          </a:p>
          <a:p>
            <a:pPr marL="463550" indent="-463550"/>
            <a:r>
              <a:rPr lang="en-US" altLang="zh-CN" b="1" dirty="0" smtClean="0"/>
              <a:t>Flyweight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63550" indent="-463550"/>
            <a:r>
              <a:rPr lang="en-US" dirty="0" smtClean="0"/>
              <a:t>Creational Design Pattern</a:t>
            </a:r>
            <a:endParaRPr lang="en-US" dirty="0"/>
          </a:p>
        </p:txBody>
      </p:sp>
      <p:sp>
        <p:nvSpPr>
          <p:cNvPr id="3" name="Content Placeholder 2"/>
          <p:cNvSpPr>
            <a:spLocks noGrp="1"/>
          </p:cNvSpPr>
          <p:nvPr>
            <p:ph idx="1"/>
          </p:nvPr>
        </p:nvSpPr>
        <p:spPr/>
        <p:txBody>
          <a:bodyPr/>
          <a:lstStyle/>
          <a:p>
            <a:pPr marL="463550" indent="-463550"/>
            <a:r>
              <a:rPr lang="en-US" altLang="zh-CN" b="1" i="1" dirty="0" smtClean="0"/>
              <a:t>Factory Method</a:t>
            </a:r>
          </a:p>
          <a:p>
            <a:pPr marL="463550" indent="-463550"/>
            <a:r>
              <a:rPr lang="en-US" altLang="zh-CN" b="1" dirty="0" smtClean="0"/>
              <a:t>Abstract Factory </a:t>
            </a:r>
          </a:p>
          <a:p>
            <a:pPr marL="463550" indent="-463550"/>
            <a:r>
              <a:rPr lang="en-US" altLang="zh-CN" b="1" dirty="0" smtClean="0"/>
              <a:t>Builder</a:t>
            </a:r>
          </a:p>
          <a:p>
            <a:pPr marL="463550" indent="-463550"/>
            <a:r>
              <a:rPr lang="en-US" altLang="zh-CN" b="1" dirty="0" smtClean="0"/>
              <a:t>Prototype</a:t>
            </a:r>
          </a:p>
          <a:p>
            <a:pPr marL="463550" indent="-463550"/>
            <a:r>
              <a:rPr lang="en-US" altLang="zh-CN" b="1" i="1" dirty="0" smtClean="0"/>
              <a:t>Singleton pattern</a:t>
            </a:r>
          </a:p>
          <a:p>
            <a:pPr marL="463550" indent="-463550"/>
            <a:r>
              <a:rPr lang="en-US" altLang="zh-CN" b="1" i="1" dirty="0" smtClean="0"/>
              <a:t>Lazy initialization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075738" cy="714375"/>
          </a:xfrm>
        </p:spPr>
        <p:txBody>
          <a:bodyPr>
            <a:normAutofit fontScale="90000"/>
          </a:bodyPr>
          <a:lstStyle/>
          <a:p>
            <a:pPr eaLnBrk="1" fontAlgn="auto" hangingPunct="1">
              <a:spcAft>
                <a:spcPts val="0"/>
              </a:spcAft>
              <a:defRPr/>
            </a:pPr>
            <a:r>
              <a:rPr lang="zh-CN" altLang="zh-CN" smtClean="0"/>
              <a:t>Creational p</a:t>
            </a:r>
            <a:r>
              <a:rPr lang="en-US" altLang="zh-CN" smtClean="0"/>
              <a:t>atterns</a:t>
            </a:r>
          </a:p>
        </p:txBody>
      </p:sp>
      <p:sp>
        <p:nvSpPr>
          <p:cNvPr id="25603" name="Rectangle 3"/>
          <p:cNvSpPr>
            <a:spLocks noGrp="1" noChangeArrowheads="1"/>
          </p:cNvSpPr>
          <p:nvPr>
            <p:ph idx="1"/>
          </p:nvPr>
        </p:nvSpPr>
        <p:spPr>
          <a:xfrm>
            <a:off x="0" y="714375"/>
            <a:ext cx="8915400" cy="3878263"/>
          </a:xfrm>
        </p:spPr>
        <p:txBody>
          <a:bodyPr>
            <a:normAutofit lnSpcReduction="10000"/>
          </a:bodyPr>
          <a:lstStyle/>
          <a:p>
            <a:pPr marL="463550" indent="-463550" eaLnBrk="1" fontAlgn="auto" hangingPunct="1">
              <a:spcAft>
                <a:spcPts val="0"/>
              </a:spcAft>
              <a:buClr>
                <a:schemeClr val="accent3"/>
              </a:buClr>
              <a:buFont typeface="Wingdings 2"/>
              <a:buChar char=""/>
              <a:defRPr/>
            </a:pPr>
            <a:r>
              <a:rPr lang="en-US" altLang="zh-CN" b="1" smtClean="0"/>
              <a:t>Creational design patterns abstract the instantiation process.</a:t>
            </a:r>
            <a:r>
              <a:rPr lang="en-US" altLang="zh-CN" smtClean="0"/>
              <a:t> </a:t>
            </a:r>
            <a:endParaRPr lang="en-US" altLang="zh-CN" b="1" smtClean="0"/>
          </a:p>
          <a:p>
            <a:pPr marL="463550" indent="-463550" eaLnBrk="1" fontAlgn="auto" hangingPunct="1">
              <a:spcAft>
                <a:spcPts val="0"/>
              </a:spcAft>
              <a:buClr>
                <a:schemeClr val="accent3"/>
              </a:buClr>
              <a:buFont typeface="Wingdings 2"/>
              <a:buChar char=""/>
              <a:defRPr/>
            </a:pPr>
            <a:r>
              <a:rPr lang="en-US" altLang="zh-CN" b="1" smtClean="0"/>
              <a:t>There are two recurring themes in these patterns. </a:t>
            </a:r>
          </a:p>
          <a:p>
            <a:pPr marL="863600" lvl="1" indent="-246888" eaLnBrk="1" fontAlgn="auto" hangingPunct="1">
              <a:spcAft>
                <a:spcPts val="0"/>
              </a:spcAft>
              <a:buFont typeface="Wingdings 2"/>
              <a:buChar char=""/>
              <a:defRPr/>
            </a:pPr>
            <a:r>
              <a:rPr lang="en-US" altLang="zh-CN" smtClean="0"/>
              <a:t>First, they all encapsulate knowledge about which concrete classes the system uses. </a:t>
            </a:r>
          </a:p>
          <a:p>
            <a:pPr marL="863600" lvl="1" indent="-246888" eaLnBrk="1" fontAlgn="auto" hangingPunct="1">
              <a:spcAft>
                <a:spcPts val="0"/>
              </a:spcAft>
              <a:buFont typeface="Wingdings 2"/>
              <a:buChar char=""/>
              <a:defRPr/>
            </a:pPr>
            <a:r>
              <a:rPr lang="en-US" altLang="zh-CN" smtClean="0"/>
              <a:t>Second, they hide how instances of these classes are created and put together.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1180</Words>
  <Application>Microsoft Office PowerPoint</Application>
  <PresentationFormat>On-screen Show (4:3)</PresentationFormat>
  <Paragraphs>174</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Design Pattern</vt:lpstr>
      <vt:lpstr>Slide 2</vt:lpstr>
      <vt:lpstr>Types</vt:lpstr>
      <vt:lpstr>Slide 4</vt:lpstr>
      <vt:lpstr>Why should we use them? </vt:lpstr>
      <vt:lpstr>Example</vt:lpstr>
      <vt:lpstr>Structural Design Pattern</vt:lpstr>
      <vt:lpstr>Creational Design Pattern</vt:lpstr>
      <vt:lpstr>Creational patterns</vt:lpstr>
      <vt:lpstr>Behavioral Design pattern</vt:lpstr>
      <vt:lpstr>Concurrency Design Pattern </vt:lpstr>
      <vt:lpstr>Dependency Injection</vt:lpstr>
      <vt:lpstr>The Dependency Injection design pattern solves problems like</vt:lpstr>
      <vt:lpstr>Slide 14</vt:lpstr>
      <vt:lpstr>Dependency injection frameworks </vt:lpstr>
      <vt:lpstr>Advantages </vt:lpstr>
      <vt:lpstr>Disadvantages</vt:lpstr>
      <vt:lpstr>Inversion of control (IoC)</vt:lpstr>
      <vt:lpstr>Slide 19</vt:lpstr>
      <vt:lpstr>Implementation techniques </vt:lpstr>
      <vt:lpstr>Convention vs Configuration</vt:lpstr>
      <vt:lpstr>Slide 22</vt:lpstr>
      <vt:lpstr>Few things to consider when writing a configurable framework:</vt:lpstr>
      <vt:lpstr>Slide 24</vt:lpstr>
      <vt:lpstr>Factory pattern</vt:lpstr>
      <vt:lpstr>Slide 26</vt:lpstr>
      <vt:lpstr>Slide 27</vt:lpstr>
      <vt:lpstr>Slide 28</vt:lpstr>
      <vt:lpstr>Singleton</vt:lpstr>
      <vt:lpstr>The key idea in this pattern is to make the class itself responsible for controlling its instantiation (that it is instantiated only once).  The hidden constructor (declared private) ensures that the class can never be instantiated from outside the class.</vt:lpstr>
      <vt:lpstr>Slide 31</vt:lpstr>
      <vt:lpstr>Slide 32</vt:lpstr>
      <vt:lpstr>Where to use?</vt:lpstr>
      <vt:lpstr>Implementation must be to</vt:lpstr>
      <vt:lpstr>Lazy Initialization</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Tulasi</dc:creator>
  <cp:lastModifiedBy>Windows User</cp:lastModifiedBy>
  <cp:revision>90</cp:revision>
  <dcterms:created xsi:type="dcterms:W3CDTF">2006-08-16T00:00:00Z</dcterms:created>
  <dcterms:modified xsi:type="dcterms:W3CDTF">2018-02-26T15:43:04Z</dcterms:modified>
</cp:coreProperties>
</file>