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304" r:id="rId11"/>
    <p:sldId id="309" r:id="rId12"/>
    <p:sldId id="308" r:id="rId13"/>
    <p:sldId id="312" r:id="rId14"/>
    <p:sldId id="311" r:id="rId15"/>
    <p:sldId id="310" r:id="rId16"/>
    <p:sldId id="315" r:id="rId17"/>
    <p:sldId id="314" r:id="rId18"/>
    <p:sldId id="313" r:id="rId19"/>
    <p:sldId id="266" r:id="rId20"/>
    <p:sldId id="284" r:id="rId21"/>
    <p:sldId id="285" r:id="rId22"/>
    <p:sldId id="286" r:id="rId23"/>
    <p:sldId id="287" r:id="rId24"/>
    <p:sldId id="288" r:id="rId25"/>
    <p:sldId id="289" r:id="rId26"/>
    <p:sldId id="290" r:id="rId27"/>
    <p:sldId id="291" r:id="rId28"/>
    <p:sldId id="279"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235"/>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B3DA9F-29F0-4269-8539-4AB5961CCC65}"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3DA9F-29F0-4269-8539-4AB5961CCC65}"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3DA9F-29F0-4269-8539-4AB5961CCC65}"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3DA9F-29F0-4269-8539-4AB5961CCC65}"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B3DA9F-29F0-4269-8539-4AB5961CCC65}"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B3DA9F-29F0-4269-8539-4AB5961CCC65}" type="datetimeFigureOut">
              <a:rPr lang="en-US" smtClean="0"/>
              <a:pPr/>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B3DA9F-29F0-4269-8539-4AB5961CCC65}" type="datetimeFigureOut">
              <a:rPr lang="en-US" smtClean="0"/>
              <a:pPr/>
              <a:t>8/28/2022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B3DA9F-29F0-4269-8539-4AB5961CCC65}" type="datetimeFigureOut">
              <a:rPr lang="en-US" smtClean="0"/>
              <a:pPr/>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3DA9F-29F0-4269-8539-4AB5961CCC65}" type="datetimeFigureOut">
              <a:rPr lang="en-US" smtClean="0"/>
              <a:pPr/>
              <a:t>8/28/2022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B3DA9F-29F0-4269-8539-4AB5961CCC65}" type="datetimeFigureOut">
              <a:rPr lang="en-US" smtClean="0"/>
              <a:pPr/>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B3DA9F-29F0-4269-8539-4AB5961CCC65}" type="datetimeFigureOut">
              <a:rPr lang="en-US" smtClean="0"/>
              <a:pPr/>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921D12-FA71-4021-8C03-60E7B14FAF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accent4">
                <a:lumMod val="40000"/>
                <a:lumOff val="60000"/>
              </a:schemeClr>
            </a:gs>
            <a:gs pos="40000">
              <a:schemeClr val="bg2">
                <a:tint val="45000"/>
                <a:shade val="99000"/>
                <a:satMod val="350000"/>
              </a:schemeClr>
            </a:gs>
            <a:gs pos="100000">
              <a:schemeClr val="bg2">
                <a:shade val="20000"/>
                <a:satMod val="255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3DA9F-29F0-4269-8539-4AB5961CCC65}" type="datetimeFigureOut">
              <a:rPr lang="en-US" smtClean="0"/>
              <a:pPr/>
              <a:t>8/28/2022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21D12-FA71-4021-8C03-60E7B14FAF3F}" type="slidenum">
              <a:rPr lang="en-US" smtClean="0"/>
              <a:pPr/>
              <a:t>‹#›</a:t>
            </a:fld>
            <a:endParaRPr lang="en-US"/>
          </a:p>
        </p:txBody>
      </p:sp>
      <p:pic>
        <p:nvPicPr>
          <p:cNvPr id="8" name="image1.png"/>
          <p:cNvPicPr/>
          <p:nvPr userDrawn="1"/>
        </p:nvPicPr>
        <p:blipFill>
          <a:blip r:embed="rId13" cstate="print"/>
          <a:stretch>
            <a:fillRect/>
          </a:stretch>
        </p:blipFill>
        <p:spPr>
          <a:xfrm>
            <a:off x="5868144" y="-675456"/>
            <a:ext cx="4111718" cy="187036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xml"/><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908720"/>
            <a:ext cx="6120680" cy="523220"/>
          </a:xfrm>
          <a:prstGeom prst="rect">
            <a:avLst/>
          </a:prstGeom>
          <a:ln>
            <a:solidFill>
              <a:schemeClr val="accent4">
                <a:lumMod val="75000"/>
              </a:schemeClr>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IN" sz="2800" b="1" dirty="0" smtClean="0">
                <a:latin typeface="Algerian" pitchFamily="82" charset="0"/>
              </a:rPr>
              <a:t>Micro-Credit Defaulter Model</a:t>
            </a:r>
            <a:endParaRPr lang="en-US" sz="2800" b="1" dirty="0">
              <a:latin typeface="Algerian" pitchFamily="82" charset="0"/>
            </a:endParaRPr>
          </a:p>
        </p:txBody>
      </p:sp>
      <p:sp>
        <p:nvSpPr>
          <p:cNvPr id="11266" name="AutoShape 2" descr="instant-cash-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Micro.jpg"/>
          <p:cNvPicPr/>
          <p:nvPr/>
        </p:nvPicPr>
        <p:blipFill>
          <a:blip r:embed="rId2" cstate="print"/>
          <a:stretch>
            <a:fillRect/>
          </a:stretch>
        </p:blipFill>
        <p:spPr>
          <a:xfrm>
            <a:off x="1871027" y="2061527"/>
            <a:ext cx="5401945" cy="27349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srcRect/>
          <a:stretch>
            <a:fillRect/>
          </a:stretch>
        </p:blipFill>
        <p:spPr bwMode="auto">
          <a:xfrm>
            <a:off x="755576" y="476672"/>
            <a:ext cx="2579370" cy="276606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5004048" y="404664"/>
            <a:ext cx="2526030" cy="2857500"/>
          </a:xfrm>
          <a:prstGeom prst="rect">
            <a:avLst/>
          </a:prstGeom>
          <a:noFill/>
          <a:ln w="9525">
            <a:noFill/>
            <a:miter lim="800000"/>
            <a:headEnd/>
            <a:tailEnd/>
          </a:ln>
        </p:spPr>
      </p:pic>
      <p:pic>
        <p:nvPicPr>
          <p:cNvPr id="9" name="Picture 8"/>
          <p:cNvPicPr/>
          <p:nvPr/>
        </p:nvPicPr>
        <p:blipFill>
          <a:blip r:embed="rId4" cstate="print"/>
          <a:srcRect/>
          <a:stretch>
            <a:fillRect/>
          </a:stretch>
        </p:blipFill>
        <p:spPr bwMode="auto">
          <a:xfrm>
            <a:off x="755576" y="3645024"/>
            <a:ext cx="2571750" cy="2971800"/>
          </a:xfrm>
          <a:prstGeom prst="rect">
            <a:avLst/>
          </a:prstGeom>
          <a:noFill/>
          <a:ln w="9525">
            <a:noFill/>
            <a:miter lim="800000"/>
            <a:headEnd/>
            <a:tailEnd/>
          </a:ln>
        </p:spPr>
      </p:pic>
      <p:pic>
        <p:nvPicPr>
          <p:cNvPr id="10" name="Picture 9"/>
          <p:cNvPicPr/>
          <p:nvPr/>
        </p:nvPicPr>
        <p:blipFill>
          <a:blip r:embed="rId5" cstate="print"/>
          <a:srcRect/>
          <a:stretch>
            <a:fillRect/>
          </a:stretch>
        </p:blipFill>
        <p:spPr bwMode="auto">
          <a:xfrm>
            <a:off x="4860032" y="3789040"/>
            <a:ext cx="2838450" cy="281178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cstate="print"/>
          <a:srcRect/>
          <a:stretch>
            <a:fillRect/>
          </a:stretch>
        </p:blipFill>
        <p:spPr bwMode="auto">
          <a:xfrm>
            <a:off x="683569" y="260648"/>
            <a:ext cx="2592288" cy="3337560"/>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5004048" y="332656"/>
            <a:ext cx="2664296" cy="3240360"/>
          </a:xfrm>
          <a:prstGeom prst="rect">
            <a:avLst/>
          </a:prstGeom>
          <a:noFill/>
          <a:ln w="9525">
            <a:noFill/>
            <a:miter lim="800000"/>
            <a:headEnd/>
            <a:tailEnd/>
          </a:ln>
        </p:spPr>
      </p:pic>
      <p:pic>
        <p:nvPicPr>
          <p:cNvPr id="11" name="Picture 10"/>
          <p:cNvPicPr/>
          <p:nvPr/>
        </p:nvPicPr>
        <p:blipFill>
          <a:blip r:embed="rId4" cstate="print"/>
          <a:srcRect/>
          <a:stretch>
            <a:fillRect/>
          </a:stretch>
        </p:blipFill>
        <p:spPr bwMode="auto">
          <a:xfrm>
            <a:off x="683568" y="3789040"/>
            <a:ext cx="2571750" cy="2942084"/>
          </a:xfrm>
          <a:prstGeom prst="rect">
            <a:avLst/>
          </a:prstGeom>
          <a:noFill/>
          <a:ln w="9525">
            <a:noFill/>
            <a:miter lim="800000"/>
            <a:headEnd/>
            <a:tailEnd/>
          </a:ln>
        </p:spPr>
      </p:pic>
      <p:pic>
        <p:nvPicPr>
          <p:cNvPr id="12" name="Picture 11"/>
          <p:cNvPicPr/>
          <p:nvPr/>
        </p:nvPicPr>
        <p:blipFill>
          <a:blip r:embed="rId5" cstate="print"/>
          <a:srcRect/>
          <a:stretch>
            <a:fillRect/>
          </a:stretch>
        </p:blipFill>
        <p:spPr bwMode="auto">
          <a:xfrm>
            <a:off x="5076056" y="3717032"/>
            <a:ext cx="2592288" cy="287350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cstate="print"/>
          <a:srcRect/>
          <a:stretch>
            <a:fillRect/>
          </a:stretch>
        </p:blipFill>
        <p:spPr bwMode="auto">
          <a:xfrm>
            <a:off x="1187624" y="1628800"/>
            <a:ext cx="2571750" cy="3230880"/>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4860032" y="1772816"/>
            <a:ext cx="2868295" cy="288036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2160240" cy="369332"/>
          </a:xfrm>
          <a:prstGeom prst="rect">
            <a:avLst/>
          </a:prstGeom>
          <a:noFill/>
        </p:spPr>
        <p:txBody>
          <a:bodyPr wrap="square" rtlCol="0">
            <a:spAutoFit/>
          </a:bodyPr>
          <a:lstStyle/>
          <a:p>
            <a:r>
              <a:rPr lang="en-US" dirty="0" smtClean="0"/>
              <a:t>Pie Chart</a:t>
            </a:r>
            <a:endParaRPr lang="en-US" dirty="0"/>
          </a:p>
        </p:txBody>
      </p:sp>
      <p:pic>
        <p:nvPicPr>
          <p:cNvPr id="5" name="Picture 4"/>
          <p:cNvPicPr/>
          <p:nvPr/>
        </p:nvPicPr>
        <p:blipFill>
          <a:blip r:embed="rId2" cstate="print"/>
          <a:srcRect/>
          <a:stretch>
            <a:fillRect/>
          </a:stretch>
        </p:blipFill>
        <p:spPr bwMode="auto">
          <a:xfrm>
            <a:off x="1763688" y="620688"/>
            <a:ext cx="2794000" cy="5976664"/>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5076056" y="548680"/>
            <a:ext cx="2747010" cy="612068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827584" y="116632"/>
            <a:ext cx="2776220" cy="6524208"/>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076056" y="116632"/>
            <a:ext cx="2830830" cy="655272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187624" y="188640"/>
            <a:ext cx="2654877" cy="6464131"/>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292080" y="836712"/>
            <a:ext cx="2644140" cy="252984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srcRect/>
          <a:stretch>
            <a:fillRect/>
          </a:stretch>
        </p:blipFill>
        <p:spPr bwMode="auto">
          <a:xfrm>
            <a:off x="323528" y="188640"/>
            <a:ext cx="3928110" cy="6321464"/>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4572000" y="188640"/>
            <a:ext cx="3901440" cy="6336704"/>
          </a:xfrm>
          <a:prstGeom prst="rect">
            <a:avLst/>
          </a:prstGeom>
          <a:noFill/>
          <a:ln w="9525">
            <a:noFill/>
            <a:miter lim="800000"/>
            <a:headEnd/>
            <a:tailEnd/>
          </a:ln>
        </p:spPr>
      </p:pic>
      <p:sp>
        <p:nvSpPr>
          <p:cNvPr id="8" name="TextBox 7"/>
          <p:cNvSpPr txBox="1"/>
          <p:nvPr/>
        </p:nvSpPr>
        <p:spPr>
          <a:xfrm>
            <a:off x="971600" y="0"/>
            <a:ext cx="144016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Line Chart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srcRect/>
          <a:stretch>
            <a:fillRect/>
          </a:stretch>
        </p:blipFill>
        <p:spPr bwMode="auto">
          <a:xfrm>
            <a:off x="323528" y="332656"/>
            <a:ext cx="3744416" cy="6283072"/>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4499992" y="332656"/>
            <a:ext cx="3867150" cy="626469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srcRect/>
          <a:stretch>
            <a:fillRect/>
          </a:stretch>
        </p:blipFill>
        <p:spPr bwMode="auto">
          <a:xfrm>
            <a:off x="611560" y="188640"/>
            <a:ext cx="3890010" cy="3931920"/>
          </a:xfrm>
          <a:prstGeom prst="rect">
            <a:avLst/>
          </a:prstGeom>
          <a:noFill/>
          <a:ln w="9525">
            <a:noFill/>
            <a:miter lim="800000"/>
            <a:headEnd/>
            <a:tailEnd/>
          </a:ln>
        </p:spPr>
      </p:pic>
      <p:sp>
        <p:nvSpPr>
          <p:cNvPr id="7" name="TextBox 6"/>
          <p:cNvSpPr txBox="1"/>
          <p:nvPr/>
        </p:nvSpPr>
        <p:spPr>
          <a:xfrm>
            <a:off x="683568" y="4581128"/>
            <a:ext cx="8208912" cy="209288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000" b="1" dirty="0" smtClean="0"/>
              <a:t>Observations: -</a:t>
            </a:r>
            <a:endParaRPr lang="en-US" sz="1000" dirty="0" smtClean="0"/>
          </a:p>
          <a:p>
            <a:pPr lvl="0"/>
            <a:r>
              <a:rPr lang="en-US" sz="1000" b="1" dirty="0" smtClean="0"/>
              <a:t>In </a:t>
            </a:r>
            <a:r>
              <a:rPr lang="en-US" sz="1000" b="1" dirty="0" err="1" smtClean="0"/>
              <a:t>last_rech_amt_ma</a:t>
            </a:r>
            <a:r>
              <a:rPr lang="en-US" sz="1000" b="1" dirty="0" smtClean="0"/>
              <a:t> having more counts in 1-15000 times while very less in 45000+ cases.</a:t>
            </a:r>
            <a:endParaRPr lang="en-US" sz="1000" dirty="0" smtClean="0"/>
          </a:p>
          <a:p>
            <a:pPr lvl="0"/>
            <a:r>
              <a:rPr lang="en-US" sz="1000" b="1" dirty="0" smtClean="0"/>
              <a:t>Most of the cases are of 1-50 times in cnt_ma_rech30.</a:t>
            </a:r>
            <a:endParaRPr lang="en-US" sz="1000" dirty="0" smtClean="0"/>
          </a:p>
          <a:p>
            <a:pPr lvl="0"/>
            <a:r>
              <a:rPr lang="en-US" sz="1000" b="1" dirty="0" smtClean="0"/>
              <a:t>1-20 times cases are more from rest of cases in fr_ma_rech90.</a:t>
            </a:r>
            <a:endParaRPr lang="en-US" sz="1000" dirty="0" smtClean="0"/>
          </a:p>
          <a:p>
            <a:pPr lvl="0"/>
            <a:r>
              <a:rPr lang="en-US" sz="1000" b="1" dirty="0" smtClean="0"/>
              <a:t>In cnt_da_rech90 and </a:t>
            </a:r>
            <a:r>
              <a:rPr lang="en-US" sz="1000" b="1" dirty="0" err="1" smtClean="0"/>
              <a:t>fr_da_rech</a:t>
            </a:r>
            <a:r>
              <a:rPr lang="en-US" sz="1000" b="1" dirty="0" smtClean="0"/>
              <a:t> most of the cases are of 0 times.</a:t>
            </a:r>
            <a:endParaRPr lang="en-US" sz="1000" dirty="0" smtClean="0"/>
          </a:p>
          <a:p>
            <a:pPr lvl="0"/>
            <a:r>
              <a:rPr lang="en-US" sz="1000" b="1" dirty="0" err="1" smtClean="0"/>
              <a:t>cnt_loans</a:t>
            </a:r>
            <a:r>
              <a:rPr lang="en-US" sz="1000" b="1" dirty="0" smtClean="0"/>
              <a:t> are more in 1-10 times as per dataset.</a:t>
            </a:r>
            <a:endParaRPr lang="en-US" sz="1000" dirty="0" smtClean="0"/>
          </a:p>
          <a:p>
            <a:pPr lvl="0"/>
            <a:r>
              <a:rPr lang="en-US" sz="1000" b="1" dirty="0" smtClean="0"/>
              <a:t>Most of the customer takes 1-50 times amnt_loans30 in 30 days.</a:t>
            </a:r>
            <a:endParaRPr lang="en-US" sz="1000" dirty="0" smtClean="0"/>
          </a:p>
          <a:p>
            <a:pPr lvl="0"/>
            <a:r>
              <a:rPr lang="en-US" sz="1000" b="1" dirty="0" smtClean="0"/>
              <a:t>Most of the customer medianamnt_loans30 are zero as per dataset..</a:t>
            </a:r>
            <a:endParaRPr lang="en-US" sz="1000" dirty="0" smtClean="0"/>
          </a:p>
          <a:p>
            <a:pPr lvl="0"/>
            <a:r>
              <a:rPr lang="en-US" sz="1000" b="1" dirty="0" smtClean="0"/>
              <a:t>In 90 days most of the customers takes 1-100 times loans.</a:t>
            </a:r>
            <a:endParaRPr lang="en-US" sz="1000" dirty="0" smtClean="0"/>
          </a:p>
          <a:p>
            <a:pPr lvl="0"/>
            <a:r>
              <a:rPr lang="en-US" sz="1000" b="1" dirty="0" smtClean="0"/>
              <a:t>maxamnt_loans90 are 6 </a:t>
            </a:r>
            <a:r>
              <a:rPr lang="en-US" sz="1000" b="1" dirty="0" err="1" smtClean="0"/>
              <a:t>lakhs</a:t>
            </a:r>
            <a:r>
              <a:rPr lang="en-US" sz="1000" b="1" dirty="0" smtClean="0"/>
              <a:t> in 90 days.</a:t>
            </a:r>
            <a:endParaRPr lang="en-US" sz="1000" dirty="0" smtClean="0"/>
          </a:p>
          <a:p>
            <a:pPr lvl="0"/>
            <a:r>
              <a:rPr lang="en-US" sz="1000" b="1" dirty="0" smtClean="0"/>
              <a:t>medianamnt_loans90 are having zero cases more.</a:t>
            </a:r>
            <a:endParaRPr lang="en-US" sz="1000" dirty="0" smtClean="0"/>
          </a:p>
          <a:p>
            <a:pPr lvl="0"/>
            <a:r>
              <a:rPr lang="en-US" sz="1000" b="1" dirty="0" smtClean="0"/>
              <a:t>Months and </a:t>
            </a:r>
            <a:r>
              <a:rPr lang="en-US" sz="1000" b="1" dirty="0" err="1" smtClean="0"/>
              <a:t>pcircle</a:t>
            </a:r>
            <a:r>
              <a:rPr lang="en-US" sz="1000" b="1" dirty="0" smtClean="0"/>
              <a:t> are show not miserable changes as per dataset.</a:t>
            </a:r>
            <a:endParaRPr lang="en-US" sz="1000" dirty="0" smtClean="0"/>
          </a:p>
          <a:p>
            <a:endParaRPr lang="en-US"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971600" y="239742"/>
            <a:ext cx="2664296"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1600" b="1" dirty="0" smtClean="0"/>
              <a:t>Correlation of the dataset</a:t>
            </a:r>
            <a:endParaRPr lang="en-US" sz="1600" dirty="0"/>
          </a:p>
        </p:txBody>
      </p:sp>
      <p:pic>
        <p:nvPicPr>
          <p:cNvPr id="4" name="Picture 3"/>
          <p:cNvPicPr/>
          <p:nvPr/>
        </p:nvPicPr>
        <p:blipFill>
          <a:blip r:embed="rId2" cstate="print"/>
          <a:srcRect/>
          <a:stretch>
            <a:fillRect/>
          </a:stretch>
        </p:blipFill>
        <p:spPr bwMode="auto">
          <a:xfrm>
            <a:off x="1706245" y="1040130"/>
            <a:ext cx="5731510" cy="477774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5816" y="692696"/>
            <a:ext cx="3168352" cy="523220"/>
          </a:xfrm>
          <a:prstGeom prst="rect">
            <a:avLst/>
          </a:prstGeom>
          <a:ln>
            <a:solidFill>
              <a:schemeClr val="accent4">
                <a:lumMod val="75000"/>
              </a:schemeClr>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IN" sz="2800" b="1" u="sng" dirty="0" smtClean="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p>
        </p:txBody>
      </p:sp>
      <p:sp>
        <p:nvSpPr>
          <p:cNvPr id="11266" name="AutoShape 2" descr="instant-cash-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download (1).jpg"/>
          <p:cNvPicPr>
            <a:picLocks noChangeAspect="1"/>
          </p:cNvPicPr>
          <p:nvPr/>
        </p:nvPicPr>
        <p:blipFill>
          <a:blip r:embed="rId2" cstate="print"/>
          <a:stretch>
            <a:fillRect/>
          </a:stretch>
        </p:blipFill>
        <p:spPr>
          <a:xfrm>
            <a:off x="899592" y="1844824"/>
            <a:ext cx="7128792" cy="273630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971600" y="239742"/>
            <a:ext cx="3600400"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1600" dirty="0" smtClean="0"/>
              <a:t>Describe of the dataset</a:t>
            </a:r>
            <a:endParaRPr lang="en-US" sz="1600" dirty="0"/>
          </a:p>
        </p:txBody>
      </p:sp>
      <p:pic>
        <p:nvPicPr>
          <p:cNvPr id="5" name="Picture 4"/>
          <p:cNvPicPr/>
          <p:nvPr/>
        </p:nvPicPr>
        <p:blipFill>
          <a:blip r:embed="rId2" cstate="print"/>
          <a:srcRect/>
          <a:stretch>
            <a:fillRect/>
          </a:stretch>
        </p:blipFill>
        <p:spPr bwMode="auto">
          <a:xfrm>
            <a:off x="1187624" y="1340768"/>
            <a:ext cx="6696744" cy="460851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971600" y="239741"/>
            <a:ext cx="2664296"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1600" b="1" dirty="0" smtClean="0"/>
              <a:t>Checking </a:t>
            </a:r>
            <a:r>
              <a:rPr lang="en-US" sz="1600" b="1" dirty="0" err="1" smtClean="0"/>
              <a:t>Mutlicollinearity</a:t>
            </a:r>
            <a:r>
              <a:rPr lang="en-US" sz="1600" b="1" dirty="0" smtClean="0"/>
              <a:t> </a:t>
            </a:r>
            <a:endParaRPr lang="en-US" sz="1600" dirty="0" smtClean="0"/>
          </a:p>
        </p:txBody>
      </p:sp>
      <p:pic>
        <p:nvPicPr>
          <p:cNvPr id="4" name="Picture 3"/>
          <p:cNvPicPr/>
          <p:nvPr/>
        </p:nvPicPr>
        <p:blipFill>
          <a:blip r:embed="rId2" cstate="print"/>
          <a:srcRect/>
          <a:stretch>
            <a:fillRect/>
          </a:stretch>
        </p:blipFill>
        <p:spPr bwMode="auto">
          <a:xfrm>
            <a:off x="1187624" y="2348880"/>
            <a:ext cx="2407920" cy="4248472"/>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971600" y="980728"/>
            <a:ext cx="5731510" cy="123876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043608" y="311750"/>
            <a:ext cx="2016224"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1600" dirty="0" err="1" smtClean="0"/>
              <a:t>Skewness</a:t>
            </a:r>
            <a:r>
              <a:rPr lang="en-US" sz="1600" dirty="0" smtClean="0"/>
              <a:t> removed</a:t>
            </a:r>
            <a:endParaRPr lang="en-US" sz="1600" dirty="0" smtClean="0"/>
          </a:p>
        </p:txBody>
      </p:sp>
      <p:pic>
        <p:nvPicPr>
          <p:cNvPr id="5" name="Picture 4"/>
          <p:cNvPicPr/>
          <p:nvPr/>
        </p:nvPicPr>
        <p:blipFill>
          <a:blip r:embed="rId2" cstate="print"/>
          <a:srcRect/>
          <a:stretch>
            <a:fillRect/>
          </a:stretch>
        </p:blipFill>
        <p:spPr bwMode="auto">
          <a:xfrm>
            <a:off x="1187624" y="1988840"/>
            <a:ext cx="3429000" cy="348234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187624" y="404664"/>
            <a:ext cx="1512168"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IN" sz="1600" dirty="0" smtClean="0"/>
              <a:t>Standard </a:t>
            </a:r>
            <a:r>
              <a:rPr lang="en-IN" sz="1600" dirty="0" err="1" smtClean="0"/>
              <a:t>Scaler</a:t>
            </a:r>
            <a:endParaRPr lang="en-US" sz="1600" dirty="0" smtClean="0"/>
          </a:p>
        </p:txBody>
      </p:sp>
      <p:pic>
        <p:nvPicPr>
          <p:cNvPr id="4" name="Picture 3"/>
          <p:cNvPicPr/>
          <p:nvPr/>
        </p:nvPicPr>
        <p:blipFill>
          <a:blip r:embed="rId2" cstate="print"/>
          <a:srcRect/>
          <a:stretch>
            <a:fillRect/>
          </a:stretch>
        </p:blipFill>
        <p:spPr bwMode="auto">
          <a:xfrm>
            <a:off x="1115616" y="1556792"/>
            <a:ext cx="5731510" cy="192069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187624" y="404663"/>
            <a:ext cx="2880320"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IN" sz="1600" dirty="0" smtClean="0"/>
              <a:t>Model Building and Results</a:t>
            </a:r>
            <a:endParaRPr lang="en-US" sz="1600" dirty="0" smtClean="0"/>
          </a:p>
        </p:txBody>
      </p:sp>
      <p:pic>
        <p:nvPicPr>
          <p:cNvPr id="5" name="Picture 4"/>
          <p:cNvPicPr/>
          <p:nvPr/>
        </p:nvPicPr>
        <p:blipFill>
          <a:blip r:embed="rId2" cstate="print"/>
          <a:srcRect/>
          <a:stretch>
            <a:fillRect/>
          </a:stretch>
        </p:blipFill>
        <p:spPr bwMode="auto">
          <a:xfrm>
            <a:off x="971600" y="2348880"/>
            <a:ext cx="5731510" cy="4309135"/>
          </a:xfrm>
          <a:prstGeom prst="rect">
            <a:avLst/>
          </a:prstGeom>
          <a:noFill/>
          <a:ln w="9525">
            <a:noFill/>
            <a:miter lim="800000"/>
            <a:headEnd/>
            <a:tailEnd/>
          </a:ln>
        </p:spPr>
      </p:pic>
      <p:sp>
        <p:nvSpPr>
          <p:cNvPr id="6" name="TextBox 5"/>
          <p:cNvSpPr txBox="1"/>
          <p:nvPr/>
        </p:nvSpPr>
        <p:spPr>
          <a:xfrm>
            <a:off x="1187624" y="1052736"/>
            <a:ext cx="6408712" cy="95410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lvl="0"/>
            <a:r>
              <a:rPr lang="en-US" sz="1400" dirty="0" smtClean="0"/>
              <a:t>We have find first random state.</a:t>
            </a:r>
          </a:p>
          <a:p>
            <a:pPr lvl="0"/>
            <a:r>
              <a:rPr lang="en-US" sz="1400" dirty="0" smtClean="0"/>
              <a:t>We divided data into 3 parts train, </a:t>
            </a:r>
            <a:r>
              <a:rPr lang="en-US" sz="1400" dirty="0" err="1" smtClean="0"/>
              <a:t>cv</a:t>
            </a:r>
            <a:r>
              <a:rPr lang="en-US" sz="1400" dirty="0" smtClean="0"/>
              <a:t> and test for better model prediction.</a:t>
            </a:r>
          </a:p>
          <a:p>
            <a:pPr lvl="0"/>
            <a:r>
              <a:rPr lang="en-US" sz="1400" dirty="0" smtClean="0"/>
              <a:t>We use 9 models and find results as below.</a:t>
            </a:r>
          </a:p>
          <a:p>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187624" y="404663"/>
            <a:ext cx="3384376"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1600" dirty="0" smtClean="0"/>
              <a:t>Final Model XGB Classifier</a:t>
            </a:r>
            <a:endParaRPr lang="en-US" sz="1600" dirty="0"/>
          </a:p>
        </p:txBody>
      </p:sp>
      <p:pic>
        <p:nvPicPr>
          <p:cNvPr id="4" name="Picture 3"/>
          <p:cNvPicPr/>
          <p:nvPr/>
        </p:nvPicPr>
        <p:blipFill>
          <a:blip r:embed="rId2" cstate="print"/>
          <a:srcRect/>
          <a:stretch>
            <a:fillRect/>
          </a:stretch>
        </p:blipFill>
        <p:spPr bwMode="auto">
          <a:xfrm>
            <a:off x="971600" y="1412776"/>
            <a:ext cx="7056784" cy="453650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187624" y="404663"/>
            <a:ext cx="2088232"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1600" dirty="0" smtClean="0"/>
              <a:t>Predict </a:t>
            </a:r>
            <a:r>
              <a:rPr lang="en-US" sz="1600" dirty="0" err="1" smtClean="0"/>
              <a:t>Proba</a:t>
            </a:r>
            <a:r>
              <a:rPr lang="en-US" sz="1600" dirty="0" smtClean="0"/>
              <a:t> Function</a:t>
            </a:r>
            <a:endParaRPr lang="en-US" sz="1600" dirty="0" smtClean="0"/>
          </a:p>
        </p:txBody>
      </p:sp>
      <p:pic>
        <p:nvPicPr>
          <p:cNvPr id="5" name="Picture 4"/>
          <p:cNvPicPr/>
          <p:nvPr/>
        </p:nvPicPr>
        <p:blipFill>
          <a:blip r:embed="rId2" cstate="print"/>
          <a:srcRect/>
          <a:stretch>
            <a:fillRect/>
          </a:stretch>
        </p:blipFill>
        <p:spPr bwMode="auto">
          <a:xfrm>
            <a:off x="1331640" y="1440180"/>
            <a:ext cx="6552727" cy="436508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187624" y="404662"/>
            <a:ext cx="2016224" cy="338554"/>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sz="1600" dirty="0" smtClean="0"/>
              <a:t>Model Deployment</a:t>
            </a:r>
            <a:endParaRPr lang="en-US" sz="1600" dirty="0"/>
          </a:p>
        </p:txBody>
      </p:sp>
      <p:pic>
        <p:nvPicPr>
          <p:cNvPr id="4" name="Picture 3"/>
          <p:cNvPicPr/>
          <p:nvPr/>
        </p:nvPicPr>
        <p:blipFill>
          <a:blip r:embed="rId2" cstate="print"/>
          <a:srcRect/>
          <a:stretch>
            <a:fillRect/>
          </a:stretch>
        </p:blipFill>
        <p:spPr bwMode="auto">
          <a:xfrm>
            <a:off x="1691680" y="908720"/>
            <a:ext cx="5731510" cy="569976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1988840"/>
            <a:ext cx="331236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5400" dirty="0" smtClean="0"/>
              <a:t>Thanks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3848" y="620688"/>
            <a:ext cx="2304256" cy="400110"/>
          </a:xfrm>
          <a:prstGeom prst="rect">
            <a:avLst/>
          </a:prstGeom>
        </p:spPr>
        <p:txBody>
          <a:bodyPr wrap="square">
            <a:spAutoFit/>
          </a:bodyPr>
          <a:lstStyle/>
          <a:p>
            <a:r>
              <a:rPr lang="en-IN" sz="2000" b="1" u="sng" dirty="0" smtClean="0">
                <a:effectLst>
                  <a:outerShdw blurRad="38100" dist="38100" dir="2700000" algn="tl">
                    <a:srgbClr val="000000">
                      <a:alpha val="43137"/>
                    </a:srgbClr>
                  </a:outerShdw>
                </a:effectLst>
              </a:rPr>
              <a:t> </a:t>
            </a:r>
            <a:r>
              <a:rPr lang="en-IN" sz="2000" b="1" u="sng" dirty="0" err="1" smtClean="0">
                <a:effectLst>
                  <a:outerShdw blurRad="38100" dist="38100" dir="2700000" algn="tl">
                    <a:srgbClr val="000000">
                      <a:alpha val="43137"/>
                    </a:srgbClr>
                  </a:outerShdw>
                </a:effectLst>
              </a:rPr>
              <a:t>Bussiness</a:t>
            </a:r>
            <a:r>
              <a:rPr lang="en-IN" sz="2000" b="1" u="sng" dirty="0" smtClean="0">
                <a:effectLst>
                  <a:outerShdw blurRad="38100" dist="38100" dir="2700000" algn="tl">
                    <a:srgbClr val="000000">
                      <a:alpha val="43137"/>
                    </a:srgbClr>
                  </a:outerShdw>
                </a:effectLst>
              </a:rPr>
              <a:t> Problem</a:t>
            </a:r>
            <a:endParaRPr lang="en-IN" sz="2000" b="1" u="sng" dirty="0">
              <a:effectLst>
                <a:outerShdw blurRad="38100" dist="38100" dir="2700000" algn="tl">
                  <a:srgbClr val="000000">
                    <a:alpha val="43137"/>
                  </a:srgbClr>
                </a:outerShdw>
              </a:effectLst>
            </a:endParaRPr>
          </a:p>
        </p:txBody>
      </p:sp>
      <p:sp>
        <p:nvSpPr>
          <p:cNvPr id="7" name="TextBox 6"/>
          <p:cNvSpPr txBox="1"/>
          <p:nvPr/>
        </p:nvSpPr>
        <p:spPr>
          <a:xfrm>
            <a:off x="1043608" y="1412776"/>
            <a:ext cx="7200800" cy="175432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smtClean="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dirty="0"/>
          </a:p>
        </p:txBody>
      </p:sp>
      <p:sp>
        <p:nvSpPr>
          <p:cNvPr id="11" name="TextBox 10"/>
          <p:cNvSpPr txBox="1"/>
          <p:nvPr/>
        </p:nvSpPr>
        <p:spPr>
          <a:xfrm>
            <a:off x="1043608" y="3861049"/>
            <a:ext cx="7128792" cy="288031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smtClean="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industries is primarily focusing on low income families and are very useful in such areas, the implementation of MFS has been uneven with both significant challenges and successes.</a:t>
            </a:r>
            <a:endParaRPr lang="en-US" dirty="0" smtClean="0"/>
          </a:p>
          <a:p>
            <a:r>
              <a:rPr lang="en-IN" dirty="0" smtClean="0"/>
              <a:t>Today, microfinance is widely accepted as a poverty-reduction tool, representing $70 billion in outstanding loans and a global outreach of 200 million clients.</a:t>
            </a:r>
            <a:endParaRPr lang="en-US" dirty="0"/>
          </a:p>
        </p:txBody>
      </p:sp>
      <p:sp>
        <p:nvSpPr>
          <p:cNvPr id="15" name="Down Arrow 14"/>
          <p:cNvSpPr/>
          <p:nvPr/>
        </p:nvSpPr>
        <p:spPr>
          <a:xfrm>
            <a:off x="3995936" y="3212976"/>
            <a:ext cx="360040" cy="64807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87624" y="620688"/>
            <a:ext cx="4680520" cy="646331"/>
          </a:xfrm>
          <a:prstGeom prst="rect">
            <a:avLst/>
          </a:prstGeom>
        </p:spPr>
        <p:txBody>
          <a:bodyPr wrap="square">
            <a:spAutoFit/>
          </a:bodyPr>
          <a:lstStyle/>
          <a:p>
            <a:r>
              <a:rPr lang="en-US" sz="3600" b="1" u="sng" dirty="0" smtClean="0">
                <a:effectLst>
                  <a:outerShdw blurRad="38100" dist="38100" dir="2700000" algn="tl">
                    <a:srgbClr val="000000">
                      <a:alpha val="43137"/>
                    </a:srgbClr>
                  </a:outerShdw>
                </a:effectLst>
              </a:rPr>
              <a:t>Purpose of Project</a:t>
            </a:r>
            <a:endParaRPr lang="en-US" sz="3600" dirty="0"/>
          </a:p>
        </p:txBody>
      </p:sp>
      <p:sp>
        <p:nvSpPr>
          <p:cNvPr id="7" name="Rectangle 6"/>
          <p:cNvSpPr/>
          <p:nvPr/>
        </p:nvSpPr>
        <p:spPr>
          <a:xfrm>
            <a:off x="827584" y="2636912"/>
            <a:ext cx="7560840" cy="1477328"/>
          </a:xfrm>
          <a:prstGeom prst="rect">
            <a:avLst/>
          </a:prstGeom>
          <a:solidFill>
            <a:schemeClr val="bg1"/>
          </a:solidFill>
        </p:spPr>
        <p:txBody>
          <a:bodyPr wrap="square">
            <a:spAutoFit/>
          </a:bodyPr>
          <a:lstStyle/>
          <a:p>
            <a:r>
              <a:rPr lang="en-IN" dirty="0" smtClean="0"/>
              <a:t>Build a model which can be used to predict in terms of a probability for each loan transaction, whether the customer will be paying back the loaned amount within 5 days of insurance of loan. In this case, Label ‘1’ indicates that the loan has been </a:t>
            </a:r>
            <a:r>
              <a:rPr lang="en-IN" dirty="0" err="1" smtClean="0"/>
              <a:t>payed</a:t>
            </a:r>
            <a:r>
              <a:rPr lang="en-IN" dirty="0" smtClean="0"/>
              <a:t> i.e. Non- defaulter, while, Label ‘0’ indicates that the loan has not been </a:t>
            </a:r>
            <a:r>
              <a:rPr lang="en-IN" dirty="0" err="1" smtClean="0"/>
              <a:t>payed</a:t>
            </a:r>
            <a:r>
              <a:rPr lang="en-IN" dirty="0" smtClean="0"/>
              <a:t> i.e. defaulter.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196752"/>
            <a:ext cx="7344816" cy="313932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IN" b="1" dirty="0" smtClean="0"/>
              <a:t>We are required to model the label of defaulter with the available independent variables. This model will be used by the management to understand how exactly the customer intention for loan vary with the variables. They can accordingly manipulate the strategy of the firm and concentrate on areas. Further, the model will be a good way for the management to understand the customer intention for the returning loan.</a:t>
            </a:r>
            <a:endParaRPr lang="en-US" dirty="0" smtClean="0"/>
          </a:p>
          <a:p>
            <a:r>
              <a:rPr lang="en-IN" b="1" dirty="0" smtClean="0"/>
              <a:t>Solution we find that building a machine learning model that can predict upcoming new customer that have taken loan is a defaulter or not from previous dataset. Here we implement 9 models and find out best machine learning models. </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06AF96C-FCF4-4338-8F95-29284CE7572E}"/>
              </a:ext>
            </a:extLst>
          </p:cNvPr>
          <p:cNvSpPr/>
          <p:nvPr/>
        </p:nvSpPr>
        <p:spPr>
          <a:xfrm>
            <a:off x="827584" y="1340768"/>
            <a:ext cx="2736304" cy="345638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100" dirty="0" smtClean="0"/>
              <a:t>'</a:t>
            </a:r>
            <a:r>
              <a:rPr lang="en-US" sz="1100" dirty="0" err="1" smtClean="0"/>
              <a:t>msisdn</a:t>
            </a:r>
            <a:r>
              <a:rPr lang="en-US" sz="1100" dirty="0" smtClean="0"/>
              <a:t>', '</a:t>
            </a:r>
            <a:r>
              <a:rPr lang="en-US" sz="1100" dirty="0" err="1" smtClean="0"/>
              <a:t>aon</a:t>
            </a:r>
            <a:r>
              <a:rPr lang="en-US" sz="1100" dirty="0" smtClean="0"/>
              <a:t>', 'daily_decr30', 'daily_decr90','rental30', 'rental90', '</a:t>
            </a:r>
            <a:r>
              <a:rPr lang="en-US" sz="1100" dirty="0" err="1" smtClean="0"/>
              <a:t>last_rech_date_ma</a:t>
            </a:r>
            <a:r>
              <a:rPr lang="en-US" sz="1100" dirty="0" smtClean="0"/>
              <a:t>', '</a:t>
            </a:r>
            <a:r>
              <a:rPr lang="en-US" sz="1100" dirty="0" err="1" smtClean="0"/>
              <a:t>last_rech_date_da','last_rech_amt_ma</a:t>
            </a:r>
            <a:r>
              <a:rPr lang="en-US" sz="1100" dirty="0" smtClean="0"/>
              <a:t>', 'cnt_ma_rech30', 'fr_ma_rech30','sumamnt_ma_rech30', 'medianamnt_ma_rech30', 'medianmarechprebal30','cnt_ma_rech90', 'fr_ma_rech90', 'sumamnt_ma_rech90','medianamnt_ma_rech90', 'medianmarechprebal90', 'cnt_da_rech30','fr_da_rech30', 'cnt_da_rech90', 'fr_da_rech90', 'cnt_loans30','amnt_loans30','maxamnt_loans30','medianamnt_loans30', 'cnt_loans90','amnt_loans90','maxamnt_loans90','medianamnt_loans90', 'payback30','payback90', '</a:t>
            </a:r>
            <a:r>
              <a:rPr lang="en-US" sz="1100" dirty="0" err="1" smtClean="0"/>
              <a:t>pcircle</a:t>
            </a:r>
            <a:r>
              <a:rPr lang="en-US" sz="1100" dirty="0" smtClean="0"/>
              <a:t>', '</a:t>
            </a:r>
            <a:r>
              <a:rPr lang="en-US" sz="1100" dirty="0" err="1" smtClean="0"/>
              <a:t>pdate</a:t>
            </a:r>
            <a:r>
              <a:rPr lang="en-US" sz="1100" dirty="0" smtClean="0"/>
              <a:t>'</a:t>
            </a:r>
            <a:endParaRPr lang="en-IN" sz="1100" dirty="0">
              <a:solidFill>
                <a:schemeClr val="tx1"/>
              </a:solidFill>
            </a:endParaRPr>
          </a:p>
        </p:txBody>
      </p:sp>
      <p:sp>
        <p:nvSpPr>
          <p:cNvPr id="8" name="Rectangle 7">
            <a:extLst>
              <a:ext uri="{FF2B5EF4-FFF2-40B4-BE49-F238E27FC236}">
                <a16:creationId xmlns:a16="http://schemas.microsoft.com/office/drawing/2014/main" xmlns="" id="{8180FAA6-19A0-4C96-9AB5-023B2B65B5F8}"/>
              </a:ext>
            </a:extLst>
          </p:cNvPr>
          <p:cNvSpPr/>
          <p:nvPr/>
        </p:nvSpPr>
        <p:spPr>
          <a:xfrm>
            <a:off x="5508104" y="2348880"/>
            <a:ext cx="2885440" cy="1224281"/>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Labels</a:t>
            </a:r>
            <a:endParaRPr lang="en-IN" dirty="0"/>
          </a:p>
        </p:txBody>
      </p:sp>
      <p:cxnSp>
        <p:nvCxnSpPr>
          <p:cNvPr id="9" name="Straight Arrow Connector 8">
            <a:extLst>
              <a:ext uri="{FF2B5EF4-FFF2-40B4-BE49-F238E27FC236}">
                <a16:creationId xmlns:a16="http://schemas.microsoft.com/office/drawing/2014/main" xmlns="" id="{6D32608D-540B-4439-A005-07FD76517F0C}"/>
              </a:ext>
            </a:extLst>
          </p:cNvPr>
          <p:cNvCxnSpPr>
            <a:endCxn id="8" idx="1"/>
          </p:cNvCxnSpPr>
          <p:nvPr/>
        </p:nvCxnSpPr>
        <p:spPr>
          <a:xfrm>
            <a:off x="3514472" y="2901463"/>
            <a:ext cx="1993632" cy="5955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8180FAA6-19A0-4C96-9AB5-023B2B65B5F8}"/>
              </a:ext>
            </a:extLst>
          </p:cNvPr>
          <p:cNvSpPr/>
          <p:nvPr/>
        </p:nvSpPr>
        <p:spPr>
          <a:xfrm>
            <a:off x="3059832" y="188640"/>
            <a:ext cx="3168352" cy="50405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Parameters of Predicting ratings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04664"/>
            <a:ext cx="3312368" cy="707886"/>
          </a:xfrm>
          <a:prstGeom prst="rect">
            <a:avLst/>
          </a:prstGeom>
        </p:spPr>
        <p:txBody>
          <a:bodyPr wrap="square">
            <a:spAutoFit/>
          </a:bodyPr>
          <a:lstStyle/>
          <a:p>
            <a:r>
              <a:rPr lang="en-US" sz="4000" b="1" u="sng" dirty="0" smtClean="0">
                <a:effectLst>
                  <a:outerShdw blurRad="38100" dist="38100" dir="2700000" algn="tl">
                    <a:srgbClr val="000000">
                      <a:alpha val="43137"/>
                    </a:srgbClr>
                  </a:outerShdw>
                </a:effectLst>
              </a:rPr>
              <a:t>Data </a:t>
            </a:r>
            <a:r>
              <a:rPr lang="en-US" sz="4000" b="1" u="sng" dirty="0" smtClean="0">
                <a:effectLst>
                  <a:outerShdw blurRad="38100" dist="38100" dir="2700000" algn="tl">
                    <a:srgbClr val="000000">
                      <a:alpha val="43137"/>
                    </a:srgbClr>
                  </a:outerShdw>
                </a:effectLst>
              </a:rPr>
              <a:t>Source</a:t>
            </a:r>
            <a:endParaRPr lang="en-US" sz="4000" dirty="0"/>
          </a:p>
        </p:txBody>
      </p:sp>
      <p:sp>
        <p:nvSpPr>
          <p:cNvPr id="6" name="TextBox 5"/>
          <p:cNvSpPr txBox="1"/>
          <p:nvPr/>
        </p:nvSpPr>
        <p:spPr>
          <a:xfrm>
            <a:off x="467544" y="1916832"/>
            <a:ext cx="8136904" cy="3108543"/>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IN" sz="1400" b="1" dirty="0" smtClean="0"/>
              <a:t>Datasets are provided by </a:t>
            </a:r>
            <a:r>
              <a:rPr lang="en-IN" sz="1400" b="1" dirty="0" err="1" smtClean="0"/>
              <a:t>fliprobo</a:t>
            </a:r>
            <a:r>
              <a:rPr lang="en-IN" sz="1400" b="1" dirty="0" smtClean="0"/>
              <a:t> for building machine learning model to predict the customer defaulter label based on given parameter. </a:t>
            </a:r>
            <a:endParaRPr lang="en-IN" sz="1400" b="1" dirty="0" smtClean="0"/>
          </a:p>
          <a:p>
            <a:endParaRPr lang="en-US" sz="1400" dirty="0" smtClean="0"/>
          </a:p>
          <a:p>
            <a:endParaRPr lang="en-US" sz="1400" dirty="0" smtClean="0"/>
          </a:p>
          <a:p>
            <a:endParaRPr lang="en-US" sz="1400" dirty="0" smtClean="0"/>
          </a:p>
          <a:p>
            <a:endParaRPr lang="en-US" sz="1400" dirty="0" smtClean="0"/>
          </a:p>
          <a:p>
            <a:r>
              <a:rPr lang="en-IN" sz="1400" b="1" dirty="0" smtClean="0"/>
              <a:t>Dataset are in three parts one is for training model, second one is for cross validating and last one for predicting. </a:t>
            </a:r>
            <a:endParaRPr lang="en-IN" sz="1400" b="1" dirty="0" smtClean="0"/>
          </a:p>
          <a:p>
            <a:endParaRPr lang="en-US" sz="1400" dirty="0" smtClean="0"/>
          </a:p>
          <a:p>
            <a:r>
              <a:rPr lang="en-IN" sz="1400" b="1" dirty="0" smtClean="0"/>
              <a:t>Train dataset: Dataset is having 179760 rows and 85 columns including target. </a:t>
            </a:r>
            <a:endParaRPr lang="en-IN" sz="1400" b="1" dirty="0" smtClean="0"/>
          </a:p>
          <a:p>
            <a:endParaRPr lang="en-US" sz="1400" dirty="0" smtClean="0"/>
          </a:p>
          <a:p>
            <a:r>
              <a:rPr lang="en-IN" sz="1400" b="1" dirty="0" smtClean="0"/>
              <a:t>Cross Validation dataset: CV dataset having 77040 rows and 85 columns</a:t>
            </a:r>
            <a:r>
              <a:rPr lang="en-IN" sz="1400" b="1" dirty="0" smtClean="0"/>
              <a:t>.</a:t>
            </a:r>
          </a:p>
          <a:p>
            <a:endParaRPr lang="en-US" sz="1400" dirty="0" smtClean="0"/>
          </a:p>
          <a:p>
            <a:r>
              <a:rPr lang="en-IN" sz="1400" b="1" dirty="0" smtClean="0"/>
              <a:t>Test dataset: Dataset is having 11058 rows and 85 columns</a:t>
            </a:r>
            <a:endParaRPr lang="en-US" sz="1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0CA401-FF66-4D1E-896B-18153F90D056}"/>
              </a:ext>
            </a:extLst>
          </p:cNvPr>
          <p:cNvSpPr txBox="1">
            <a:spLocks/>
          </p:cNvSpPr>
          <p:nvPr/>
        </p:nvSpPr>
        <p:spPr>
          <a:xfrm>
            <a:off x="179512" y="365125"/>
            <a:ext cx="792088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Open Sans" panose="020B0606030504020204" pitchFamily="34" charset="0"/>
                <a:ea typeface="+mj-ea"/>
                <a:cs typeface="+mj-cs"/>
              </a:rPr>
              <a:t>EDA steps</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a:extLst>
              <a:ext uri="{FF2B5EF4-FFF2-40B4-BE49-F238E27FC236}">
                <a16:creationId xmlns:a16="http://schemas.microsoft.com/office/drawing/2014/main" xmlns="" id="{228E8BE3-DD39-4A6C-9386-EE1B18C36487}"/>
              </a:ext>
            </a:extLst>
          </p:cNvPr>
          <p:cNvSpPr/>
          <p:nvPr/>
        </p:nvSpPr>
        <p:spPr>
          <a:xfrm>
            <a:off x="1043608" y="1988840"/>
            <a:ext cx="6673437" cy="5537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Data Preprocessing Done adding new columns for better model</a:t>
            </a:r>
            <a:endParaRPr lang="en-IN" dirty="0"/>
          </a:p>
        </p:txBody>
      </p:sp>
      <p:sp>
        <p:nvSpPr>
          <p:cNvPr id="4" name="Rectangle 3">
            <a:extLst>
              <a:ext uri="{FF2B5EF4-FFF2-40B4-BE49-F238E27FC236}">
                <a16:creationId xmlns:a16="http://schemas.microsoft.com/office/drawing/2014/main" xmlns="" id="{265F0638-D1EE-4F2D-8A63-0B18F8B491CB}"/>
              </a:ext>
            </a:extLst>
          </p:cNvPr>
          <p:cNvSpPr/>
          <p:nvPr/>
        </p:nvSpPr>
        <p:spPr>
          <a:xfrm>
            <a:off x="971600" y="2996952"/>
            <a:ext cx="6734661" cy="482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Removed </a:t>
            </a:r>
            <a:r>
              <a:rPr lang="en-US" dirty="0" err="1" smtClean="0"/>
              <a:t>Skewness</a:t>
            </a:r>
            <a:r>
              <a:rPr lang="en-US" dirty="0" smtClean="0"/>
              <a:t>,</a:t>
            </a:r>
            <a:endParaRPr lang="en-IN" dirty="0"/>
          </a:p>
        </p:txBody>
      </p:sp>
      <p:sp>
        <p:nvSpPr>
          <p:cNvPr id="5" name="Rectangle 4">
            <a:extLst>
              <a:ext uri="{FF2B5EF4-FFF2-40B4-BE49-F238E27FC236}">
                <a16:creationId xmlns:a16="http://schemas.microsoft.com/office/drawing/2014/main" xmlns="" id="{5B980707-CB4D-436F-ADEF-6BD9DDD27B9F}"/>
              </a:ext>
            </a:extLst>
          </p:cNvPr>
          <p:cNvSpPr/>
          <p:nvPr/>
        </p:nvSpPr>
        <p:spPr>
          <a:xfrm>
            <a:off x="971600" y="4005064"/>
            <a:ext cx="6696744" cy="43204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Removed </a:t>
            </a:r>
            <a:r>
              <a:rPr lang="en-US" dirty="0" smtClean="0"/>
              <a:t>variable through Chi2 for better model</a:t>
            </a:r>
            <a:endParaRPr lang="en-IN" dirty="0"/>
          </a:p>
        </p:txBody>
      </p:sp>
      <p:sp>
        <p:nvSpPr>
          <p:cNvPr id="6" name="Rectangle 5">
            <a:extLst>
              <a:ext uri="{FF2B5EF4-FFF2-40B4-BE49-F238E27FC236}">
                <a16:creationId xmlns:a16="http://schemas.microsoft.com/office/drawing/2014/main" xmlns="" id="{3D18214C-7EE1-4F81-96C8-60204BD13F45}"/>
              </a:ext>
            </a:extLst>
          </p:cNvPr>
          <p:cNvSpPr/>
          <p:nvPr/>
        </p:nvSpPr>
        <p:spPr>
          <a:xfrm>
            <a:off x="971600" y="4941168"/>
            <a:ext cx="6841804" cy="50114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Standard </a:t>
            </a:r>
            <a:r>
              <a:rPr lang="en-US" dirty="0" err="1" smtClean="0"/>
              <a:t>Scalling</a:t>
            </a:r>
            <a:r>
              <a:rPr lang="en-US" dirty="0" smtClean="0"/>
              <a:t>, Ordinal Encoding</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403648" y="959822"/>
            <a:ext cx="705678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rebuchet MS" pitchFamily="34" charset="0"/>
                <a:ea typeface="Trebuchet MS" pitchFamily="34" charset="0"/>
                <a:cs typeface="Times New Roman" pitchFamily="18" charset="0"/>
              </a:rPr>
              <a:t>Visualization of important features for understanding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6"/>
          <p:cNvPicPr/>
          <p:nvPr/>
        </p:nvPicPr>
        <p:blipFill>
          <a:blip r:embed="rId2" cstate="print"/>
          <a:srcRect/>
          <a:stretch>
            <a:fillRect/>
          </a:stretch>
        </p:blipFill>
        <p:spPr bwMode="auto">
          <a:xfrm>
            <a:off x="755576" y="1700808"/>
            <a:ext cx="2838450" cy="3108960"/>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5076056" y="1772816"/>
            <a:ext cx="2762250" cy="2834640"/>
          </a:xfrm>
          <a:prstGeom prst="rect">
            <a:avLst/>
          </a:prstGeom>
          <a:noFill/>
          <a:ln w="9525">
            <a:noFill/>
            <a:miter lim="800000"/>
            <a:headEnd/>
            <a:tailEnd/>
          </a:ln>
        </p:spPr>
      </p:pic>
      <p:sp>
        <p:nvSpPr>
          <p:cNvPr id="9" name="TextBox 8"/>
          <p:cNvSpPr txBox="1"/>
          <p:nvPr/>
        </p:nvSpPr>
        <p:spPr>
          <a:xfrm>
            <a:off x="971600" y="1268760"/>
            <a:ext cx="1224136" cy="369332"/>
          </a:xfrm>
          <a:prstGeom prst="rect">
            <a:avLst/>
          </a:prstGeom>
          <a:noFill/>
        </p:spPr>
        <p:txBody>
          <a:bodyPr wrap="square" rtlCol="0">
            <a:spAutoFit/>
          </a:bodyPr>
          <a:lstStyle/>
          <a:p>
            <a:r>
              <a:rPr lang="en-US" dirty="0" smtClean="0"/>
              <a:t>Bar Chart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761</Words>
  <Application>Microsoft Office PowerPoint</Application>
  <PresentationFormat>On-screen Show (4:3)</PresentationFormat>
  <Paragraphs>60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PREETI</dc:creator>
  <cp:lastModifiedBy>PREETI</cp:lastModifiedBy>
  <cp:revision>60</cp:revision>
  <dcterms:created xsi:type="dcterms:W3CDTF">2022-07-10T16:01:30Z</dcterms:created>
  <dcterms:modified xsi:type="dcterms:W3CDTF">2022-08-28T16:51:47Z</dcterms:modified>
</cp:coreProperties>
</file>