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76" r:id="rId28"/>
    <p:sldId id="300" r:id="rId29"/>
    <p:sldId id="301" r:id="rId30"/>
    <p:sldId id="302" r:id="rId31"/>
    <p:sldId id="272" r:id="rId32"/>
    <p:sldId id="303" r:id="rId33"/>
    <p:sldId id="283" r:id="rId34"/>
    <p:sldId id="27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4">
                <a:lumMod val="40000"/>
                <a:lumOff val="6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DA9F-29F0-4269-8539-4AB5961CCC6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1D12-FA71-4021-8C03-60E7B14FAF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image1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868144" y="-675456"/>
            <a:ext cx="4111718" cy="18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08720"/>
            <a:ext cx="6696744" cy="52322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RATING</a:t>
            </a:r>
            <a:r>
              <a:rPr lang="en-IN" sz="28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PROJECT</a:t>
            </a:r>
            <a:endParaRPr lang="en-US" sz="2800" dirty="0"/>
          </a:p>
        </p:txBody>
      </p:sp>
      <p:sp>
        <p:nvSpPr>
          <p:cNvPr id="11266" name="AutoShape 2" descr="instant-cash-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ustomer-ra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772816"/>
            <a:ext cx="6840760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71600" y="239742"/>
            <a:ext cx="2664296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/>
              <a:t>Character Count Density Plot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6840760" cy="39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71600" y="239742"/>
            <a:ext cx="3600400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Average values of each text in </a:t>
            </a:r>
            <a:r>
              <a:rPr lang="en-US" sz="1600" dirty="0" err="1" smtClean="0"/>
              <a:t>reveiw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2879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71600" y="239742"/>
            <a:ext cx="2304256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30 Most Frequent words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36712"/>
            <a:ext cx="6160770" cy="579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43608" y="311750"/>
            <a:ext cx="201622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30 Least used </a:t>
            </a:r>
            <a:r>
              <a:rPr lang="en-US" sz="1600" dirty="0" smtClean="0"/>
              <a:t>words</a:t>
            </a:r>
            <a:endParaRPr lang="en-U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08720"/>
            <a:ext cx="5731510" cy="566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4"/>
            <a:ext cx="1512168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 smtClean="0"/>
              <a:t>No of </a:t>
            </a:r>
            <a:r>
              <a:rPr lang="en-IN" sz="1600" dirty="0" smtClean="0"/>
              <a:t>Products</a:t>
            </a:r>
            <a:endParaRPr lang="en-US" sz="16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87830"/>
            <a:ext cx="6264696" cy="382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3"/>
            <a:ext cx="2880320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 smtClean="0"/>
              <a:t>Products ratings in a single </a:t>
            </a:r>
            <a:r>
              <a:rPr lang="en-IN" sz="1600" dirty="0" smtClean="0"/>
              <a:t>view</a:t>
            </a:r>
            <a:endParaRPr lang="en-U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24744"/>
            <a:ext cx="4663440" cy="536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3"/>
            <a:ext cx="3384376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Processed Reviews Texts by </a:t>
            </a:r>
            <a:r>
              <a:rPr lang="en-US" sz="1600" dirty="0" err="1" smtClean="0"/>
              <a:t>wordcloud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8407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3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 1 </a:t>
            </a:r>
            <a:r>
              <a:rPr lang="en-US" sz="1600" dirty="0" smtClean="0"/>
              <a:t>Reviews</a:t>
            </a:r>
            <a:endParaRPr lang="en-U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27810"/>
            <a:ext cx="7056784" cy="420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2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 2 Reviews 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668217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2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 </a:t>
            </a:r>
            <a:r>
              <a:rPr lang="en-US" sz="1600" dirty="0" smtClean="0"/>
              <a:t>3 </a:t>
            </a:r>
            <a:r>
              <a:rPr lang="en-US" sz="1600" dirty="0" smtClean="0"/>
              <a:t>Reviews 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88770"/>
            <a:ext cx="7128792" cy="486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692696"/>
            <a:ext cx="3168352" cy="52322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2800" dirty="0"/>
          </a:p>
        </p:txBody>
      </p:sp>
      <p:sp>
        <p:nvSpPr>
          <p:cNvPr id="11266" name="AutoShape 2" descr="instant-cash-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128792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2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 4</a:t>
            </a:r>
            <a:r>
              <a:rPr lang="en-US" sz="1600" dirty="0" smtClean="0"/>
              <a:t> </a:t>
            </a:r>
            <a:r>
              <a:rPr lang="en-US" sz="1600" dirty="0" smtClean="0"/>
              <a:t>Reviews 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88770"/>
            <a:ext cx="7128792" cy="486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2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 </a:t>
            </a:r>
            <a:r>
              <a:rPr lang="en-US" sz="1600" dirty="0" smtClean="0"/>
              <a:t>5 </a:t>
            </a:r>
            <a:r>
              <a:rPr lang="en-US" sz="1600" dirty="0" smtClean="0"/>
              <a:t>Reviews 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67790"/>
            <a:ext cx="7416824" cy="522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87624" y="404662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Products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6247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259632" y="373886"/>
            <a:ext cx="2304256" cy="4001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Ratings Distribution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731510" cy="42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052736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Ratings 1 and </a:t>
            </a:r>
            <a:r>
              <a:rPr lang="en-US" sz="1600" dirty="0" smtClean="0"/>
              <a:t>2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052736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Ratings </a:t>
            </a:r>
            <a:r>
              <a:rPr lang="en-US" sz="1600" dirty="0" smtClean="0"/>
              <a:t>3 </a:t>
            </a:r>
            <a:r>
              <a:rPr lang="en-US" sz="1600" dirty="0" smtClean="0"/>
              <a:t>and 4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731510" cy="401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052736"/>
            <a:ext cx="1656184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Ratings 5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88840"/>
            <a:ext cx="2899410" cy="37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052736"/>
            <a:ext cx="2664296" cy="33855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/>
              <a:t>Correlation of the Dataset</a:t>
            </a:r>
            <a:endParaRPr lang="en-US" sz="16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842510" cy="37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059832" y="548680"/>
            <a:ext cx="3059832" cy="36933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Model Building and Results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573151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530950"/>
            <a:ext cx="1872208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Logistics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Regression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530950"/>
            <a:ext cx="1296144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Multinomial NB</a:t>
            </a:r>
            <a:endParaRPr lang="en-US" sz="12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604510" cy="41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530950"/>
            <a:ext cx="1080120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BernouliNB</a:t>
            </a:r>
            <a:endParaRPr lang="en-US" sz="1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6045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3848" y="620688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Bussiness</a:t>
            </a:r>
            <a:r>
              <a:rPr lang="en-I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412776"/>
            <a:ext cx="6480720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We got a client who has a website where people write different reviews for technical products. Now they are adding a new feature to their website i.e. The reviewer will have to add stars 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725144"/>
            <a:ext cx="648072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Companies such as flipkart.com, amazon.com etc which are technical sites where most of the people buys technical products. But before buying a product we have to find out good technical products for the client site. Similarly in the given task we have to build a model that can predict best technical product for their site by checking their ratings from the extracted dataset from old buyers.   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923928" y="4005064"/>
            <a:ext cx="360040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1268760"/>
            <a:ext cx="1080120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SGD </a:t>
            </a:r>
            <a:r>
              <a:rPr lang="en-US" sz="1200" dirty="0" smtClean="0"/>
              <a:t>Classifier</a:t>
            </a:r>
            <a:endParaRPr lang="en-US" sz="1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715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51520" y="1684548"/>
            <a:ext cx="8424936" cy="30469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Best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/>
              <a:t>- Logistics : Model shows low accuracy score in training and testing accuracy hence we cannot consider it.</a:t>
            </a:r>
            <a:endParaRPr lang="en-US" sz="1600" dirty="0" smtClean="0"/>
          </a:p>
          <a:p>
            <a:r>
              <a:rPr lang="en-US" sz="1600" b="1" dirty="0" smtClean="0"/>
              <a:t>- </a:t>
            </a:r>
            <a:r>
              <a:rPr lang="en-US" sz="1600" b="1" dirty="0" err="1" smtClean="0"/>
              <a:t>MultinomialNB</a:t>
            </a:r>
            <a:r>
              <a:rPr lang="en-US" sz="1600" b="1" dirty="0" smtClean="0"/>
              <a:t>:  Model shows very much difference in training and testing accuracy hence we cannot consider it. Model </a:t>
            </a:r>
            <a:r>
              <a:rPr lang="en-US" sz="1600" b="1" dirty="0" err="1" smtClean="0"/>
              <a:t>becames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underfit</a:t>
            </a:r>
            <a:r>
              <a:rPr lang="en-US" sz="1600" b="1" dirty="0" smtClean="0"/>
              <a:t>.</a:t>
            </a:r>
            <a:endParaRPr lang="en-US" sz="1600" dirty="0" smtClean="0"/>
          </a:p>
          <a:p>
            <a:r>
              <a:rPr lang="en-US" sz="1600" b="1" dirty="0" smtClean="0"/>
              <a:t>- </a:t>
            </a:r>
            <a:r>
              <a:rPr lang="en-US" sz="1600" b="1" dirty="0" err="1" smtClean="0"/>
              <a:t>Bernouli</a:t>
            </a:r>
            <a:r>
              <a:rPr lang="en-US" sz="1600" b="1" dirty="0" smtClean="0"/>
              <a:t>: Model shows low accuracy score in training and testing accuracy hence we cannot consider it.</a:t>
            </a:r>
            <a:endParaRPr lang="en-US" sz="1600" dirty="0" smtClean="0"/>
          </a:p>
          <a:p>
            <a:r>
              <a:rPr lang="en-IN" sz="1600" dirty="0" smtClean="0"/>
              <a:t>- </a:t>
            </a:r>
            <a:r>
              <a:rPr lang="en-IN" sz="1600" dirty="0" err="1" smtClean="0"/>
              <a:t>SGDClassifier</a:t>
            </a:r>
            <a:r>
              <a:rPr lang="en-IN" sz="1600" dirty="0" smtClean="0"/>
              <a:t> : </a:t>
            </a:r>
            <a:r>
              <a:rPr lang="en-IN" sz="1600" dirty="0" smtClean="0">
                <a:solidFill>
                  <a:srgbClr val="FFFF00"/>
                </a:solidFill>
              </a:rPr>
              <a:t>Model shows good results as it gives similar testing and CV score hence we are going to consider it.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-</a:t>
            </a:r>
            <a:endParaRPr lang="en-US" sz="1600" b="1" dirty="0" smtClean="0">
              <a:solidFill>
                <a:srgbClr val="FFFF00"/>
              </a:solidFill>
              <a:latin typeface="Trebuchet MS" pitchFamily="34" charset="0"/>
              <a:ea typeface="Trebuchet M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59832" y="548680"/>
            <a:ext cx="3059832" cy="36933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Final Model 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Results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75656" y="1530949"/>
            <a:ext cx="1872208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SGDClassifier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472608" cy="34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877272"/>
            <a:ext cx="4282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9832" y="548680"/>
            <a:ext cx="2376264" cy="36933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Model Deployment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5731510" cy="5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988840"/>
            <a:ext cx="331236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/>
              <a:t>Thanks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620688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Project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584" y="2636912"/>
            <a:ext cx="756084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Companies such as </a:t>
            </a:r>
            <a:r>
              <a:rPr lang="en-IN" dirty="0" smtClean="0"/>
              <a:t>flipkart.com, amazon.com</a:t>
            </a:r>
            <a:r>
              <a:rPr lang="en-IN" dirty="0" smtClean="0"/>
              <a:t>, </a:t>
            </a:r>
            <a:r>
              <a:rPr lang="en-IN" dirty="0" smtClean="0"/>
              <a:t>myntra.com, </a:t>
            </a:r>
            <a:r>
              <a:rPr lang="en-IN" dirty="0" smtClean="0"/>
              <a:t>etc which are </a:t>
            </a:r>
            <a:r>
              <a:rPr lang="en-IN" dirty="0" smtClean="0"/>
              <a:t>selling site </a:t>
            </a:r>
            <a:r>
              <a:rPr lang="en-IN" dirty="0" smtClean="0"/>
              <a:t>of </a:t>
            </a:r>
            <a:r>
              <a:rPr lang="en-IN" dirty="0" smtClean="0"/>
              <a:t>technical products</a:t>
            </a:r>
            <a:r>
              <a:rPr lang="en-IN" dirty="0" smtClean="0"/>
              <a:t>. </a:t>
            </a:r>
            <a:r>
              <a:rPr lang="en-IN" dirty="0" smtClean="0"/>
              <a:t>But </a:t>
            </a:r>
            <a:r>
              <a:rPr lang="en-IN" dirty="0" smtClean="0"/>
              <a:t>before buying </a:t>
            </a:r>
            <a:r>
              <a:rPr lang="en-IN" dirty="0" smtClean="0"/>
              <a:t>a </a:t>
            </a:r>
            <a:r>
              <a:rPr lang="en-IN" dirty="0" smtClean="0"/>
              <a:t>product </a:t>
            </a:r>
            <a:r>
              <a:rPr lang="en-IN" dirty="0" smtClean="0"/>
              <a:t>we used to predict good and relevant value of the </a:t>
            </a:r>
            <a:r>
              <a:rPr lang="en-IN" dirty="0" smtClean="0"/>
              <a:t>product by checking their reviews and rating . </a:t>
            </a:r>
            <a:r>
              <a:rPr lang="en-IN" dirty="0" smtClean="0"/>
              <a:t>Similarly in the given task we have to build a model that can predict </a:t>
            </a:r>
            <a:r>
              <a:rPr lang="en-IN" dirty="0" err="1" smtClean="0"/>
              <a:t>predict</a:t>
            </a:r>
            <a:r>
              <a:rPr lang="en-IN" dirty="0" smtClean="0"/>
              <a:t> ratings of the customer reviews </a:t>
            </a:r>
            <a:r>
              <a:rPr lang="en-IN" dirty="0" smtClean="0"/>
              <a:t>from the extracted dataset from the older </a:t>
            </a:r>
            <a:r>
              <a:rPr lang="en-IN" dirty="0" smtClean="0"/>
              <a:t>customer reviews and ratings</a:t>
            </a:r>
            <a:r>
              <a:rPr lang="en-IN" dirty="0" smtClean="0"/>
              <a:t>.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06AF96C-FCF4-4338-8F95-29284CE7572E}"/>
              </a:ext>
            </a:extLst>
          </p:cNvPr>
          <p:cNvSpPr/>
          <p:nvPr/>
        </p:nvSpPr>
        <p:spPr>
          <a:xfrm>
            <a:off x="899592" y="1340768"/>
            <a:ext cx="1800200" cy="709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 smtClean="0">
                <a:solidFill>
                  <a:schemeClr val="tx1"/>
                </a:solidFill>
                <a:effectLst/>
                <a:latin typeface="Helvetica Neue"/>
              </a:rPr>
              <a:t>Customer Reviews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9579245-9E49-496F-B445-2B9132E3C007}"/>
              </a:ext>
            </a:extLst>
          </p:cNvPr>
          <p:cNvSpPr/>
          <p:nvPr/>
        </p:nvSpPr>
        <p:spPr>
          <a:xfrm>
            <a:off x="827584" y="4725144"/>
            <a:ext cx="1872208" cy="690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Products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0FAA6-19A0-4C96-9AB5-023B2B65B5F8}"/>
              </a:ext>
            </a:extLst>
          </p:cNvPr>
          <p:cNvSpPr/>
          <p:nvPr/>
        </p:nvSpPr>
        <p:spPr>
          <a:xfrm>
            <a:off x="5557520" y="2372361"/>
            <a:ext cx="2885440" cy="12242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Ratings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D32608D-540B-4439-A005-07FD76517F0C}"/>
              </a:ext>
            </a:extLst>
          </p:cNvPr>
          <p:cNvCxnSpPr>
            <a:stCxn id="2" idx="3"/>
          </p:cNvCxnSpPr>
          <p:nvPr/>
        </p:nvCxnSpPr>
        <p:spPr>
          <a:xfrm>
            <a:off x="2699792" y="1695624"/>
            <a:ext cx="2940784" cy="16268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B47766B-1928-4151-8197-320A90EB3C5A}"/>
              </a:ext>
            </a:extLst>
          </p:cNvPr>
          <p:cNvCxnSpPr>
            <a:stCxn id="3" idx="3"/>
          </p:cNvCxnSpPr>
          <p:nvPr/>
        </p:nvCxnSpPr>
        <p:spPr>
          <a:xfrm flipV="1">
            <a:off x="2699792" y="3429000"/>
            <a:ext cx="2952328" cy="16415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180FAA6-19A0-4C96-9AB5-023B2B65B5F8}"/>
              </a:ext>
            </a:extLst>
          </p:cNvPr>
          <p:cNvSpPr/>
          <p:nvPr/>
        </p:nvSpPr>
        <p:spPr>
          <a:xfrm>
            <a:off x="3059832" y="188640"/>
            <a:ext cx="3168352" cy="5040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of </a:t>
            </a:r>
            <a:r>
              <a:rPr lang="en-US" dirty="0" smtClean="0"/>
              <a:t>Predicting ratings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04664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16832"/>
            <a:ext cx="2808312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We have extracted data from </a:t>
            </a:r>
            <a:r>
              <a:rPr lang="en-US" sz="2800" b="1" dirty="0" smtClean="0"/>
              <a:t>Flipkart.com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348880"/>
            <a:ext cx="2039664" cy="76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0CA401-FF66-4D1E-896B-18153F90D056}"/>
              </a:ext>
            </a:extLst>
          </p:cNvPr>
          <p:cNvSpPr txBox="1">
            <a:spLocks/>
          </p:cNvSpPr>
          <p:nvPr/>
        </p:nvSpPr>
        <p:spPr>
          <a:xfrm>
            <a:off x="179512" y="365125"/>
            <a:ext cx="7920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EDA steps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8E8BE3-DD39-4A6C-9386-EE1B18C36487}"/>
              </a:ext>
            </a:extLst>
          </p:cNvPr>
          <p:cNvSpPr/>
          <p:nvPr/>
        </p:nvSpPr>
        <p:spPr>
          <a:xfrm>
            <a:off x="1043608" y="1988840"/>
            <a:ext cx="6673437" cy="553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 Done adding new columns for better model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65F0638-D1EE-4F2D-8A63-0B18F8B491CB}"/>
              </a:ext>
            </a:extLst>
          </p:cNvPr>
          <p:cNvSpPr/>
          <p:nvPr/>
        </p:nvSpPr>
        <p:spPr>
          <a:xfrm>
            <a:off x="971600" y="2996952"/>
            <a:ext cx="6734661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 </a:t>
            </a:r>
            <a:r>
              <a:rPr lang="en-US" dirty="0" err="1" smtClean="0"/>
              <a:t>stopwords</a:t>
            </a:r>
            <a:r>
              <a:rPr lang="en-US" dirty="0" smtClean="0"/>
              <a:t>, punctuations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B980707-CB4D-436F-ADEF-6BD9DDD27B9F}"/>
              </a:ext>
            </a:extLst>
          </p:cNvPr>
          <p:cNvSpPr/>
          <p:nvPr/>
        </p:nvSpPr>
        <p:spPr>
          <a:xfrm>
            <a:off x="971601" y="4005064"/>
            <a:ext cx="6696744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 special characters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D18214C-7EE1-4F81-96C8-60204BD13F45}"/>
              </a:ext>
            </a:extLst>
          </p:cNvPr>
          <p:cNvSpPr/>
          <p:nvPr/>
        </p:nvSpPr>
        <p:spPr>
          <a:xfrm>
            <a:off x="971600" y="4941168"/>
            <a:ext cx="6841804" cy="501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TFIDF </a:t>
            </a:r>
            <a:r>
              <a:rPr lang="en-US" dirty="0" err="1" smtClean="0"/>
              <a:t>vectorization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403648" y="959822"/>
            <a:ext cx="7056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rebuchet MS" pitchFamily="34" charset="0"/>
                <a:cs typeface="Times New Roman" pitchFamily="18" charset="0"/>
              </a:rPr>
              <a:t>Visualization of important features for understanding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664" y="1893747"/>
            <a:ext cx="2592288" cy="30777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Customer ratings values</a:t>
            </a:r>
            <a:endParaRPr lang="en-US" sz="1400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23528" y="5984994"/>
            <a:ext cx="8604448" cy="58472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Helvetica"/>
              </a:rPr>
              <a:t>Observations: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Helvetica"/>
              </a:rPr>
              <a:t>Length of the rating is highest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Helvetica"/>
              </a:rPr>
              <a:t> for 4 and lowest for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731510" cy="330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501</Words>
  <Application>Microsoft Office PowerPoint</Application>
  <PresentationFormat>On-screen Show (4:3)</PresentationFormat>
  <Paragraphs>57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PREETI</dc:creator>
  <cp:lastModifiedBy>PREETI</cp:lastModifiedBy>
  <cp:revision>48</cp:revision>
  <dcterms:created xsi:type="dcterms:W3CDTF">2022-07-10T16:01:30Z</dcterms:created>
  <dcterms:modified xsi:type="dcterms:W3CDTF">2022-08-07T17:56:03Z</dcterms:modified>
</cp:coreProperties>
</file>