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3" r:id="rId17"/>
    <p:sldId id="275" r:id="rId18"/>
    <p:sldId id="274" r:id="rId19"/>
    <p:sldId id="277" r:id="rId20"/>
    <p:sldId id="276" r:id="rId21"/>
    <p:sldId id="272" r:id="rId22"/>
    <p:sldId id="278" r:id="rId23"/>
    <p:sldId id="279"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B3DA9F-29F0-4269-8539-4AB5961CCC65}"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B3DA9F-29F0-4269-8539-4AB5961CCC65}"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B3DA9F-29F0-4269-8539-4AB5961CCC65}" type="datetimeFigureOut">
              <a:rPr lang="en-US" smtClean="0"/>
              <a:pPr/>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B3DA9F-29F0-4269-8539-4AB5961CCC65}" type="datetimeFigureOut">
              <a:rPr lang="en-US" smtClean="0"/>
              <a:pPr/>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3DA9F-29F0-4269-8539-4AB5961CCC65}" type="datetimeFigureOut">
              <a:rPr lang="en-US" smtClean="0"/>
              <a:pPr/>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3DA9F-29F0-4269-8539-4AB5961CCC65}"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3DA9F-29F0-4269-8539-4AB5961CCC65}"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4">
                <a:lumMod val="40000"/>
                <a:lumOff val="60000"/>
              </a:schemeClr>
            </a:gs>
            <a:gs pos="40000">
              <a:schemeClr val="bg2">
                <a:tint val="45000"/>
                <a:shade val="99000"/>
                <a:satMod val="350000"/>
              </a:schemeClr>
            </a:gs>
            <a:gs pos="100000">
              <a:schemeClr val="bg2">
                <a:shade val="20000"/>
                <a:satMod val="255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3DA9F-29F0-4269-8539-4AB5961CCC65}" type="datetimeFigureOut">
              <a:rPr lang="en-US" smtClean="0"/>
              <a:pPr/>
              <a:t>7/11/2022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21D12-FA71-4021-8C03-60E7B14FAF3F}" type="slidenum">
              <a:rPr lang="en-US" smtClean="0"/>
              <a:pPr/>
              <a:t>‹#›</a:t>
            </a:fld>
            <a:endParaRPr lang="en-US"/>
          </a:p>
        </p:txBody>
      </p:sp>
      <p:pic>
        <p:nvPicPr>
          <p:cNvPr id="8" name="image1.png"/>
          <p:cNvPicPr/>
          <p:nvPr userDrawn="1"/>
        </p:nvPicPr>
        <p:blipFill>
          <a:blip r:embed="rId13" cstate="print"/>
          <a:stretch>
            <a:fillRect/>
          </a:stretch>
        </p:blipFill>
        <p:spPr>
          <a:xfrm>
            <a:off x="5868144" y="-675456"/>
            <a:ext cx="4111718" cy="18703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672" y="1052736"/>
            <a:ext cx="5904656" cy="523220"/>
          </a:xfrm>
          <a:prstGeom prst="rect">
            <a:avLst/>
          </a:prstGeom>
          <a:ln>
            <a:solidFill>
              <a:schemeClr val="accent4">
                <a:lumMod val="75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sz="2800" b="1" u="sng" dirty="0" smtClean="0">
                <a:latin typeface="Calibri" panose="020F0502020204030204" pitchFamily="34" charset="0"/>
                <a:ea typeface="Calibri" panose="020F0502020204030204" pitchFamily="34" charset="0"/>
                <a:cs typeface="Calibri" panose="020F0502020204030204" pitchFamily="34" charset="0"/>
              </a:rPr>
              <a:t>USED </a:t>
            </a:r>
            <a:r>
              <a:rPr lang="en-IN" sz="2800" b="1" u="sng" dirty="0" smtClean="0">
                <a:effectLst/>
                <a:latin typeface="Calibri" panose="020F0502020204030204" pitchFamily="34" charset="0"/>
                <a:ea typeface="Calibri" panose="020F0502020204030204" pitchFamily="34" charset="0"/>
                <a:cs typeface="Calibri" panose="020F0502020204030204" pitchFamily="34" charset="0"/>
              </a:rPr>
              <a:t>CAR PRICE PREDICTION PROJECT</a:t>
            </a:r>
            <a:endParaRPr lang="en-US" sz="2800" dirty="0"/>
          </a:p>
        </p:txBody>
      </p:sp>
      <p:pic>
        <p:nvPicPr>
          <p:cNvPr id="6" name="Picture 5" descr="Boston-house-price-prediction.png"/>
          <p:cNvPicPr>
            <a:picLocks noChangeAspect="1"/>
          </p:cNvPicPr>
          <p:nvPr/>
        </p:nvPicPr>
        <p:blipFill>
          <a:blip r:embed="rId2" cstate="print"/>
          <a:stretch>
            <a:fillRect/>
          </a:stretch>
        </p:blipFill>
        <p:spPr>
          <a:xfrm>
            <a:off x="827584" y="2060848"/>
            <a:ext cx="7560840" cy="3816424"/>
          </a:xfrm>
          <a:prstGeom prst="rect">
            <a:avLst/>
          </a:prstGeom>
        </p:spPr>
      </p:pic>
      <p:sp>
        <p:nvSpPr>
          <p:cNvPr id="11266" name="AutoShape 2" descr="instant-cash-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475656" y="692696"/>
            <a:ext cx="5731510" cy="2520280"/>
          </a:xfrm>
          <a:prstGeom prst="rect">
            <a:avLst/>
          </a:prstGeom>
          <a:noFill/>
          <a:ln w="9525">
            <a:noFill/>
            <a:miter lim="800000"/>
            <a:headEnd/>
            <a:tailEnd/>
          </a:ln>
        </p:spPr>
      </p:pic>
      <p:pic>
        <p:nvPicPr>
          <p:cNvPr id="3" name="Picture 2"/>
          <p:cNvPicPr/>
          <p:nvPr/>
        </p:nvPicPr>
        <p:blipFill>
          <a:blip r:embed="rId3" cstate="print"/>
          <a:srcRect/>
          <a:stretch>
            <a:fillRect/>
          </a:stretch>
        </p:blipFill>
        <p:spPr bwMode="auto">
          <a:xfrm>
            <a:off x="1547664" y="3789040"/>
            <a:ext cx="5731510" cy="2819400"/>
          </a:xfrm>
          <a:prstGeom prst="rect">
            <a:avLst/>
          </a:prstGeom>
          <a:noFill/>
          <a:ln w="9525">
            <a:noFill/>
            <a:miter lim="800000"/>
            <a:headEnd/>
            <a:tailEnd/>
          </a:ln>
        </p:spPr>
      </p:pic>
      <p:sp>
        <p:nvSpPr>
          <p:cNvPr id="3073" name="Rectangle 1"/>
          <p:cNvSpPr>
            <a:spLocks noChangeArrowheads="1"/>
          </p:cNvSpPr>
          <p:nvPr/>
        </p:nvSpPr>
        <p:spPr bwMode="auto">
          <a:xfrm>
            <a:off x="1043608" y="260648"/>
            <a:ext cx="1619672"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Trebuchet MS" pitchFamily="34" charset="0"/>
                <a:ea typeface="Trebuchet MS" pitchFamily="34" charset="0"/>
                <a:cs typeface="Times New Roman" pitchFamily="18" charset="0"/>
              </a:rPr>
              <a:t>Price </a:t>
            </a:r>
            <a:r>
              <a:rPr kumimoji="0" lang="en-US" sz="1600" b="1" i="0" u="none" strike="noStrike" cap="none" normalizeH="0" baseline="0" dirty="0" err="1" smtClean="0">
                <a:ln>
                  <a:noFill/>
                </a:ln>
                <a:solidFill>
                  <a:srgbClr val="002060"/>
                </a:solidFill>
                <a:effectLst/>
                <a:latin typeface="Trebuchet MS" pitchFamily="34" charset="0"/>
                <a:ea typeface="Trebuchet MS" pitchFamily="34" charset="0"/>
                <a:cs typeface="Times New Roman" pitchFamily="18" charset="0"/>
              </a:rPr>
              <a:t>vs</a:t>
            </a:r>
            <a:r>
              <a:rPr kumimoji="0" lang="en-US" sz="1600" b="1" i="0" u="none" strike="noStrike" cap="none" normalizeH="0" baseline="0" dirty="0" smtClean="0">
                <a:ln>
                  <a:noFill/>
                </a:ln>
                <a:solidFill>
                  <a:srgbClr val="002060"/>
                </a:solidFill>
                <a:effectLst/>
                <a:latin typeface="Trebuchet MS" pitchFamily="34" charset="0"/>
                <a:ea typeface="Trebuchet MS" pitchFamily="34" charset="0"/>
                <a:cs typeface="Times New Roman" pitchFamily="18" charset="0"/>
              </a:rPr>
              <a:t> Fuel</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sp>
        <p:nvSpPr>
          <p:cNvPr id="5" name="Rectangle 1"/>
          <p:cNvSpPr>
            <a:spLocks noChangeArrowheads="1"/>
          </p:cNvSpPr>
          <p:nvPr/>
        </p:nvSpPr>
        <p:spPr bwMode="auto">
          <a:xfrm>
            <a:off x="971600" y="3306181"/>
            <a:ext cx="2376264"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Trebuchet MS" pitchFamily="34" charset="0"/>
                <a:ea typeface="Trebuchet MS" pitchFamily="34" charset="0"/>
                <a:cs typeface="Times New Roman" pitchFamily="18" charset="0"/>
              </a:rPr>
              <a:t>Price </a:t>
            </a:r>
            <a:r>
              <a:rPr kumimoji="0" lang="en-US" sz="1600" b="1" i="0" u="none" strike="noStrike" cap="none" normalizeH="0" baseline="0" dirty="0" err="1" smtClean="0">
                <a:ln>
                  <a:noFill/>
                </a:ln>
                <a:solidFill>
                  <a:srgbClr val="002060"/>
                </a:solidFill>
                <a:effectLst/>
                <a:latin typeface="Trebuchet MS" pitchFamily="34" charset="0"/>
                <a:ea typeface="Trebuchet MS" pitchFamily="34" charset="0"/>
                <a:cs typeface="Times New Roman" pitchFamily="18" charset="0"/>
              </a:rPr>
              <a:t>vs</a:t>
            </a:r>
            <a:r>
              <a:rPr kumimoji="0" lang="en-US" sz="1600" b="1" i="0" u="none" strike="noStrike" cap="none" normalizeH="0" baseline="0" dirty="0" smtClean="0">
                <a:ln>
                  <a:noFill/>
                </a:ln>
                <a:solidFill>
                  <a:srgbClr val="002060"/>
                </a:solidFill>
                <a:effectLst/>
                <a:latin typeface="Trebuchet MS" pitchFamily="34" charset="0"/>
                <a:ea typeface="Trebuchet MS" pitchFamily="34" charset="0"/>
                <a:cs typeface="Times New Roman" pitchFamily="18" charset="0"/>
              </a:rPr>
              <a:t> Transmission</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475656" y="620688"/>
            <a:ext cx="5731510" cy="2448272"/>
          </a:xfrm>
          <a:prstGeom prst="rect">
            <a:avLst/>
          </a:prstGeom>
          <a:noFill/>
          <a:ln w="9525">
            <a:noFill/>
            <a:miter lim="800000"/>
            <a:headEnd/>
            <a:tailEnd/>
          </a:ln>
        </p:spPr>
      </p:pic>
      <p:pic>
        <p:nvPicPr>
          <p:cNvPr id="3" name="Picture 2"/>
          <p:cNvPicPr/>
          <p:nvPr/>
        </p:nvPicPr>
        <p:blipFill>
          <a:blip r:embed="rId3" cstate="print"/>
          <a:srcRect/>
          <a:stretch>
            <a:fillRect/>
          </a:stretch>
        </p:blipFill>
        <p:spPr bwMode="auto">
          <a:xfrm>
            <a:off x="1475656" y="3789040"/>
            <a:ext cx="5731510" cy="2804602"/>
          </a:xfrm>
          <a:prstGeom prst="rect">
            <a:avLst/>
          </a:prstGeom>
          <a:noFill/>
          <a:ln w="9525">
            <a:noFill/>
            <a:miter lim="800000"/>
            <a:headEnd/>
            <a:tailEnd/>
          </a:ln>
        </p:spPr>
      </p:pic>
      <p:sp>
        <p:nvSpPr>
          <p:cNvPr id="4" name="Rectangle 1"/>
          <p:cNvSpPr>
            <a:spLocks noChangeArrowheads="1"/>
          </p:cNvSpPr>
          <p:nvPr/>
        </p:nvSpPr>
        <p:spPr bwMode="auto">
          <a:xfrm>
            <a:off x="827584" y="188640"/>
            <a:ext cx="1800200"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Trebuchet MS" pitchFamily="34" charset="0"/>
                <a:ea typeface="Trebuchet MS" pitchFamily="34" charset="0"/>
                <a:cs typeface="Times New Roman" pitchFamily="18" charset="0"/>
              </a:rPr>
              <a:t>Price </a:t>
            </a:r>
            <a:r>
              <a:rPr kumimoji="0" lang="en-US" sz="1600" b="1" i="0" u="none" strike="noStrike" cap="none" normalizeH="0" baseline="0" dirty="0" err="1" smtClean="0">
                <a:ln>
                  <a:noFill/>
                </a:ln>
                <a:solidFill>
                  <a:srgbClr val="002060"/>
                </a:solidFill>
                <a:effectLst/>
                <a:latin typeface="Trebuchet MS" pitchFamily="34" charset="0"/>
                <a:ea typeface="Trebuchet MS" pitchFamily="34" charset="0"/>
                <a:cs typeface="Times New Roman" pitchFamily="18" charset="0"/>
              </a:rPr>
              <a:t>vs</a:t>
            </a:r>
            <a:r>
              <a:rPr kumimoji="0" lang="en-US" sz="1600" b="1" i="0" u="none" strike="noStrike" cap="none" normalizeH="0" baseline="0" dirty="0" smtClean="0">
                <a:ln>
                  <a:noFill/>
                </a:ln>
                <a:solidFill>
                  <a:srgbClr val="002060"/>
                </a:solidFill>
                <a:effectLst/>
                <a:latin typeface="Trebuchet MS" pitchFamily="34" charset="0"/>
                <a:ea typeface="Trebuchet MS" pitchFamily="34" charset="0"/>
                <a:cs typeface="Times New Roman" pitchFamily="18" charset="0"/>
              </a:rPr>
              <a:t> Owners</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sp>
        <p:nvSpPr>
          <p:cNvPr id="6" name="Rectangle 1"/>
          <p:cNvSpPr>
            <a:spLocks noChangeArrowheads="1"/>
          </p:cNvSpPr>
          <p:nvPr/>
        </p:nvSpPr>
        <p:spPr bwMode="auto">
          <a:xfrm>
            <a:off x="683568" y="3356992"/>
            <a:ext cx="1800200"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Trebuchet MS" pitchFamily="34" charset="0"/>
                <a:ea typeface="Trebuchet MS" pitchFamily="34" charset="0"/>
                <a:cs typeface="Times New Roman" pitchFamily="18" charset="0"/>
              </a:rPr>
              <a:t>Price </a:t>
            </a:r>
            <a:r>
              <a:rPr kumimoji="0" lang="en-US" sz="1600" b="1" i="0" u="none" strike="noStrike" cap="none" normalizeH="0" baseline="0" dirty="0" err="1" smtClean="0">
                <a:ln>
                  <a:noFill/>
                </a:ln>
                <a:solidFill>
                  <a:srgbClr val="002060"/>
                </a:solidFill>
                <a:effectLst/>
                <a:latin typeface="Trebuchet MS" pitchFamily="34" charset="0"/>
                <a:ea typeface="Trebuchet MS" pitchFamily="34" charset="0"/>
                <a:cs typeface="Times New Roman" pitchFamily="18" charset="0"/>
              </a:rPr>
              <a:t>vs</a:t>
            </a:r>
            <a:r>
              <a:rPr kumimoji="0" lang="en-US" sz="1600" b="1" i="0" u="none" strike="noStrike" cap="none" normalizeH="0" baseline="0" dirty="0" smtClean="0">
                <a:ln>
                  <a:noFill/>
                </a:ln>
                <a:solidFill>
                  <a:srgbClr val="002060"/>
                </a:solidFill>
                <a:effectLst/>
                <a:latin typeface="Trebuchet MS" pitchFamily="34" charset="0"/>
                <a:ea typeface="Trebuchet MS" pitchFamily="34" charset="0"/>
                <a:cs typeface="Times New Roman" pitchFamily="18" charset="0"/>
              </a:rPr>
              <a:t> Brands</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619672" y="1052736"/>
            <a:ext cx="5731510" cy="2133600"/>
          </a:xfrm>
          <a:prstGeom prst="rect">
            <a:avLst/>
          </a:prstGeom>
          <a:noFill/>
          <a:ln w="9525">
            <a:noFill/>
            <a:miter lim="800000"/>
            <a:headEnd/>
            <a:tailEnd/>
          </a:ln>
        </p:spPr>
      </p:pic>
      <p:sp>
        <p:nvSpPr>
          <p:cNvPr id="3" name="Rectangle 1"/>
          <p:cNvSpPr>
            <a:spLocks noChangeArrowheads="1"/>
          </p:cNvSpPr>
          <p:nvPr/>
        </p:nvSpPr>
        <p:spPr bwMode="auto">
          <a:xfrm>
            <a:off x="683568" y="332656"/>
            <a:ext cx="1080120"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Trebuchet MS" pitchFamily="34" charset="0"/>
                <a:ea typeface="Trebuchet MS" pitchFamily="34" charset="0"/>
                <a:cs typeface="Times New Roman" pitchFamily="18" charset="0"/>
              </a:rPr>
              <a:t>Location</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sp>
        <p:nvSpPr>
          <p:cNvPr id="4" name="Rectangle 1"/>
          <p:cNvSpPr>
            <a:spLocks noChangeArrowheads="1"/>
          </p:cNvSpPr>
          <p:nvPr/>
        </p:nvSpPr>
        <p:spPr bwMode="auto">
          <a:xfrm>
            <a:off x="683568" y="3356992"/>
            <a:ext cx="1224136"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002060"/>
                </a:solidFill>
                <a:latin typeface="Trebuchet MS" pitchFamily="34" charset="0"/>
                <a:cs typeface="Times New Roman" pitchFamily="18" charset="0"/>
              </a:rPr>
              <a:t>Fuel Type</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pic>
        <p:nvPicPr>
          <p:cNvPr id="5" name="Picture 4"/>
          <p:cNvPicPr/>
          <p:nvPr/>
        </p:nvPicPr>
        <p:blipFill>
          <a:blip r:embed="rId3" cstate="print"/>
          <a:srcRect/>
          <a:stretch>
            <a:fillRect/>
          </a:stretch>
        </p:blipFill>
        <p:spPr bwMode="auto">
          <a:xfrm>
            <a:off x="1691680" y="4149080"/>
            <a:ext cx="5731510" cy="235458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691680" y="1052736"/>
            <a:ext cx="5731510" cy="2278380"/>
          </a:xfrm>
          <a:prstGeom prst="rect">
            <a:avLst/>
          </a:prstGeom>
          <a:noFill/>
          <a:ln w="9525">
            <a:noFill/>
            <a:miter lim="800000"/>
            <a:headEnd/>
            <a:tailEnd/>
          </a:ln>
        </p:spPr>
      </p:pic>
      <p:sp>
        <p:nvSpPr>
          <p:cNvPr id="3" name="Rectangle 1"/>
          <p:cNvSpPr>
            <a:spLocks noChangeArrowheads="1"/>
          </p:cNvSpPr>
          <p:nvPr/>
        </p:nvSpPr>
        <p:spPr bwMode="auto">
          <a:xfrm>
            <a:off x="899592" y="548680"/>
            <a:ext cx="1584176"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002060"/>
                </a:solidFill>
                <a:latin typeface="Trebuchet MS" pitchFamily="34" charset="0"/>
                <a:cs typeface="Times New Roman" pitchFamily="18" charset="0"/>
              </a:rPr>
              <a:t>Transmission</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pic>
        <p:nvPicPr>
          <p:cNvPr id="4" name="Picture 3"/>
          <p:cNvPicPr/>
          <p:nvPr/>
        </p:nvPicPr>
        <p:blipFill>
          <a:blip r:embed="rId3" cstate="print"/>
          <a:srcRect/>
          <a:stretch>
            <a:fillRect/>
          </a:stretch>
        </p:blipFill>
        <p:spPr bwMode="auto">
          <a:xfrm>
            <a:off x="1547664" y="4149080"/>
            <a:ext cx="5731510" cy="2354580"/>
          </a:xfrm>
          <a:prstGeom prst="rect">
            <a:avLst/>
          </a:prstGeom>
          <a:noFill/>
          <a:ln w="9525">
            <a:noFill/>
            <a:miter lim="800000"/>
            <a:headEnd/>
            <a:tailEnd/>
          </a:ln>
        </p:spPr>
      </p:pic>
      <p:sp>
        <p:nvSpPr>
          <p:cNvPr id="5" name="Rectangle 1"/>
          <p:cNvSpPr>
            <a:spLocks noChangeArrowheads="1"/>
          </p:cNvSpPr>
          <p:nvPr/>
        </p:nvSpPr>
        <p:spPr bwMode="auto">
          <a:xfrm>
            <a:off x="971600" y="3645024"/>
            <a:ext cx="936104"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002060"/>
                </a:solidFill>
                <a:latin typeface="Trebuchet MS" pitchFamily="34" charset="0"/>
                <a:cs typeface="Times New Roman" pitchFamily="18" charset="0"/>
              </a:rPr>
              <a:t>Owners</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547664" y="1484784"/>
            <a:ext cx="5731510" cy="2354580"/>
          </a:xfrm>
          <a:prstGeom prst="rect">
            <a:avLst/>
          </a:prstGeom>
          <a:noFill/>
          <a:ln w="9525">
            <a:noFill/>
            <a:miter lim="800000"/>
            <a:headEnd/>
            <a:tailEnd/>
          </a:ln>
        </p:spPr>
      </p:pic>
      <p:sp>
        <p:nvSpPr>
          <p:cNvPr id="3" name="Rectangle 1"/>
          <p:cNvSpPr>
            <a:spLocks noChangeArrowheads="1"/>
          </p:cNvSpPr>
          <p:nvPr/>
        </p:nvSpPr>
        <p:spPr bwMode="auto">
          <a:xfrm>
            <a:off x="899592" y="548680"/>
            <a:ext cx="1584176"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002060"/>
                </a:solidFill>
                <a:latin typeface="Trebuchet MS" pitchFamily="34" charset="0"/>
                <a:cs typeface="Times New Roman" pitchFamily="18" charset="0"/>
              </a:rPr>
              <a:t>Brand</a:t>
            </a:r>
            <a:endParaRPr kumimoji="0" lang="en-US" sz="1600" b="1" i="0" u="none" strike="noStrike" cap="none" normalizeH="0" baseline="0" dirty="0" smtClean="0">
              <a:ln>
                <a:noFill/>
              </a:ln>
              <a:solidFill>
                <a:srgbClr val="002060"/>
              </a:solidFill>
              <a:effectLst/>
              <a:latin typeface="Arial" pitchFamily="34" charset="0"/>
              <a:cs typeface="Arial" pitchFamily="34" charset="0"/>
            </a:endParaRPr>
          </a:p>
        </p:txBody>
      </p:sp>
      <p:sp>
        <p:nvSpPr>
          <p:cNvPr id="31745" name="Rectangle 1"/>
          <p:cNvSpPr>
            <a:spLocks noChangeArrowheads="1"/>
          </p:cNvSpPr>
          <p:nvPr/>
        </p:nvSpPr>
        <p:spPr bwMode="auto">
          <a:xfrm>
            <a:off x="827584" y="4219491"/>
            <a:ext cx="7380312" cy="2257632"/>
          </a:xfrm>
          <a:prstGeom prst="rect">
            <a:avLst/>
          </a:prstGeom>
          <a:solidFill>
            <a:srgbClr val="FFFFFF"/>
          </a:solidFill>
          <a:ln w="9525">
            <a:noFill/>
            <a:miter lim="800000"/>
            <a:headEnd/>
            <a:tailEnd/>
          </a:ln>
          <a:effectLst/>
        </p:spPr>
        <p:txBody>
          <a:bodyPr vert="horz" wrap="square" lIns="91440" tIns="117438"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rgbClr val="000000"/>
                </a:solidFill>
                <a:effectLst/>
                <a:latin typeface="Helvetica"/>
                <a:ea typeface="Times New Roman" pitchFamily="18" charset="0"/>
                <a:cs typeface="Times New Roman" pitchFamily="18" charset="0"/>
              </a:rPr>
              <a:t>Observations</a:t>
            </a:r>
            <a:endParaRPr kumimoji="0" lang="en-US" sz="1400" b="1" i="0" u="none" strike="noStrike" cap="none" normalizeH="0" baseline="0" dirty="0" smtClean="0">
              <a:ln>
                <a:noFill/>
              </a:ln>
              <a:solidFill>
                <a:srgbClr val="B83D68"/>
              </a:solidFill>
              <a:effectLst/>
              <a:latin typeface="Trebuchet MS"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00000"/>
                </a:solidFill>
                <a:effectLst/>
                <a:latin typeface="Helvetica"/>
                <a:ea typeface="Times New Roman" pitchFamily="18" charset="0"/>
                <a:cs typeface="Arial" pitchFamily="34" charset="0"/>
              </a:rPr>
              <a:t>Most of the seller are lies in the location Mumbai, Hyderabad, Coimbatore, Kochi, </a:t>
            </a:r>
            <a:r>
              <a:rPr kumimoji="0" lang="en-US" sz="1400" b="0" i="0" u="none" strike="noStrike" cap="none" normalizeH="0" baseline="0" dirty="0" err="1" smtClean="0">
                <a:ln>
                  <a:noFill/>
                </a:ln>
                <a:solidFill>
                  <a:srgbClr val="000000"/>
                </a:solidFill>
                <a:effectLst/>
                <a:latin typeface="Helvetica"/>
                <a:ea typeface="Times New Roman" pitchFamily="18" charset="0"/>
                <a:cs typeface="Arial" pitchFamily="34" charset="0"/>
              </a:rPr>
              <a:t>Pune</a:t>
            </a:r>
            <a:r>
              <a:rPr kumimoji="0" lang="en-US" sz="1400" b="0" i="0" u="none" strike="noStrike" cap="none" normalizeH="0" baseline="0" dirty="0" smtClean="0">
                <a:ln>
                  <a:noFill/>
                </a:ln>
                <a:solidFill>
                  <a:srgbClr val="000000"/>
                </a:solidFill>
                <a:effectLst/>
                <a:latin typeface="Helvetica"/>
                <a:ea typeface="Times New Roman" pitchFamily="18" charset="0"/>
                <a:cs typeface="Arial" pitchFamily="34" charset="0"/>
              </a:rPr>
              <a:t> as compared to other location.</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00000"/>
                </a:solidFill>
                <a:effectLst/>
                <a:latin typeface="Helvetica"/>
                <a:ea typeface="Times New Roman" pitchFamily="18" charset="0"/>
                <a:cs typeface="Arial" pitchFamily="34" charset="0"/>
              </a:rPr>
              <a:t>Diesel and Petrol cars are more in the sell dataset.</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00000"/>
                </a:solidFill>
                <a:effectLst/>
                <a:latin typeface="Helvetica"/>
                <a:ea typeface="Times New Roman" pitchFamily="18" charset="0"/>
                <a:cs typeface="Arial" pitchFamily="34" charset="0"/>
              </a:rPr>
              <a:t>Manual cars are more as compared to automatic cars.</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00000"/>
                </a:solidFill>
                <a:effectLst/>
                <a:latin typeface="Helvetica"/>
                <a:ea typeface="Times New Roman" pitchFamily="18" charset="0"/>
                <a:cs typeface="Arial" pitchFamily="34" charset="0"/>
              </a:rPr>
              <a:t>First owners cars are more as per dataset.</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err="1" smtClean="0">
                <a:ln>
                  <a:noFill/>
                </a:ln>
                <a:solidFill>
                  <a:srgbClr val="000000"/>
                </a:solidFill>
                <a:effectLst/>
                <a:latin typeface="Helvetica"/>
                <a:ea typeface="Times New Roman" pitchFamily="18" charset="0"/>
                <a:cs typeface="Arial" pitchFamily="34" charset="0"/>
              </a:rPr>
              <a:t>Maruti</a:t>
            </a:r>
            <a:r>
              <a:rPr kumimoji="0" lang="en-US" sz="1400" b="0" i="0" u="none" strike="noStrike" cap="none" normalizeH="0" baseline="0" dirty="0" smtClean="0">
                <a:ln>
                  <a:noFill/>
                </a:ln>
                <a:solidFill>
                  <a:srgbClr val="000000"/>
                </a:solidFill>
                <a:effectLst/>
                <a:latin typeface="Helvetica"/>
                <a:ea typeface="Times New Roman" pitchFamily="18" charset="0"/>
                <a:cs typeface="Arial" pitchFamily="34" charset="0"/>
              </a:rPr>
              <a:t> and Hyundai brands are more in sell as compared to other brands.</a:t>
            </a:r>
            <a:endParaRPr kumimoji="0" lang="en-US" sz="1400" b="0" i="0" u="none" strike="noStrike" cap="none" normalizeH="0" baseline="0" dirty="0" smtClean="0">
              <a:ln>
                <a:noFill/>
              </a:ln>
              <a:solidFill>
                <a:schemeClr val="tx1"/>
              </a:solidFill>
              <a:effectLst/>
              <a:latin typeface="Arial" pitchFamily="34" charset="0"/>
              <a:ea typeface="Trebuchet MS"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Arial" pitchFamily="34" charset="0"/>
                <a:ea typeface="Trebuchet MS" pitchFamily="34" charset="0"/>
                <a:cs typeface="Times New Roman" pitchFamily="18" charset="0"/>
              </a:rPr>
              <a:t/>
            </a:r>
            <a:br>
              <a:rPr kumimoji="0" lang="en-US" sz="1100" b="0" i="0" u="none" strike="noStrike" cap="none" normalizeH="0" baseline="0" dirty="0" smtClean="0">
                <a:ln>
                  <a:noFill/>
                </a:ln>
                <a:solidFill>
                  <a:schemeClr val="tx1"/>
                </a:solidFill>
                <a:effectLst/>
                <a:latin typeface="Arial" pitchFamily="34" charset="0"/>
                <a:ea typeface="Trebuchet MS" pitchFamily="34" charset="0"/>
                <a:cs typeface="Times New Roman" pitchFamily="18" charset="0"/>
              </a:rPr>
            </a:b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1619672" y="141067"/>
            <a:ext cx="4608512"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0"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Different numerical columns via pair plot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2" cstate="print"/>
          <a:srcRect/>
          <a:stretch>
            <a:fillRect/>
          </a:stretch>
        </p:blipFill>
        <p:spPr bwMode="auto">
          <a:xfrm>
            <a:off x="1331640" y="1268760"/>
            <a:ext cx="5731510" cy="488442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5816" y="260648"/>
            <a:ext cx="2719591" cy="369332"/>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b="1" dirty="0" smtClean="0"/>
              <a:t>Correlation of the Dataset </a:t>
            </a:r>
            <a:endParaRPr lang="en-US" dirty="0"/>
          </a:p>
        </p:txBody>
      </p:sp>
      <p:pic>
        <p:nvPicPr>
          <p:cNvPr id="3" name="Picture 2"/>
          <p:cNvPicPr/>
          <p:nvPr/>
        </p:nvPicPr>
        <p:blipFill>
          <a:blip r:embed="rId2" cstate="print"/>
          <a:srcRect/>
          <a:stretch>
            <a:fillRect/>
          </a:stretch>
        </p:blipFill>
        <p:spPr bwMode="auto">
          <a:xfrm>
            <a:off x="1619672" y="1340768"/>
            <a:ext cx="5731510" cy="4800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547664" y="1988840"/>
            <a:ext cx="5731510" cy="3652349"/>
          </a:xfrm>
          <a:prstGeom prst="rect">
            <a:avLst/>
          </a:prstGeom>
          <a:noFill/>
          <a:ln w="9525">
            <a:noFill/>
            <a:miter lim="800000"/>
            <a:headEnd/>
            <a:tailEnd/>
          </a:ln>
        </p:spPr>
      </p:pic>
      <p:sp>
        <p:nvSpPr>
          <p:cNvPr id="3" name="Rectangle 2"/>
          <p:cNvSpPr/>
          <p:nvPr/>
        </p:nvSpPr>
        <p:spPr>
          <a:xfrm>
            <a:off x="2987824" y="548680"/>
            <a:ext cx="2472600" cy="369332"/>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b="1" dirty="0" smtClean="0"/>
              <a:t>Describe of the Dataset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691680" y="620688"/>
            <a:ext cx="4892040" cy="590965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619672" y="980728"/>
            <a:ext cx="5731510" cy="539042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692696"/>
            <a:ext cx="3168352" cy="523220"/>
          </a:xfrm>
          <a:prstGeom prst="rect">
            <a:avLst/>
          </a:prstGeom>
          <a:ln>
            <a:solidFill>
              <a:schemeClr val="accent4">
                <a:lumMod val="75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sz="2800" b="1" u="sng" dirty="0" smtClean="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p>
        </p:txBody>
      </p:sp>
      <p:sp>
        <p:nvSpPr>
          <p:cNvPr id="11266" name="AutoShape 2" descr="instant-cash-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download (1).jpg"/>
          <p:cNvPicPr>
            <a:picLocks noChangeAspect="1"/>
          </p:cNvPicPr>
          <p:nvPr/>
        </p:nvPicPr>
        <p:blipFill>
          <a:blip r:embed="rId2" cstate="print"/>
          <a:stretch>
            <a:fillRect/>
          </a:stretch>
        </p:blipFill>
        <p:spPr>
          <a:xfrm>
            <a:off x="899592" y="1844824"/>
            <a:ext cx="7128792" cy="27363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115616" y="1484784"/>
            <a:ext cx="6912768" cy="3600400"/>
          </a:xfrm>
          <a:prstGeom prst="rect">
            <a:avLst/>
          </a:prstGeom>
          <a:noFill/>
          <a:ln w="9525">
            <a:noFill/>
            <a:miter lim="800000"/>
            <a:headEnd/>
            <a:tailEnd/>
          </a:ln>
        </p:spPr>
      </p:pic>
      <p:sp>
        <p:nvSpPr>
          <p:cNvPr id="33793" name="Rectangle 1"/>
          <p:cNvSpPr>
            <a:spLocks noChangeArrowheads="1"/>
          </p:cNvSpPr>
          <p:nvPr/>
        </p:nvSpPr>
        <p:spPr bwMode="auto">
          <a:xfrm>
            <a:off x="3059832" y="548680"/>
            <a:ext cx="3059832" cy="36933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Model Building and Results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51520" y="791998"/>
            <a:ext cx="8424936" cy="483209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Best models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KNeighborsRegressor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 Model shows low r2 score in training and testing accuracy hence we cannot consider 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DecisionTreeRegressor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Same as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DecisionTreeRegressor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shows very much difference in training and testing accuracy hence we cannot consider it. Model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becames</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underfit</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XGBRegressor</a:t>
            </a:r>
            <a:r>
              <a:rPr kumimoji="0" lang="en-US"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lang="en-US" b="1" dirty="0" smtClean="0">
                <a:solidFill>
                  <a:srgbClr val="FFFF00"/>
                </a:solidFill>
              </a:rPr>
              <a:t>Same as above two model it shows similar in CV score and testing r2 score hence we can consider it</a:t>
            </a:r>
            <a:r>
              <a:rPr lang="en-US" b="1" dirty="0" smtClean="0">
                <a:solidFill>
                  <a:srgbClr val="FFFF00"/>
                </a:solidFill>
              </a:rPr>
              <a:t>.</a:t>
            </a:r>
            <a:endParaRPr kumimoji="0" lang="en-US" b="1" i="0" u="none" strike="noStrike" cap="none" normalizeH="0" baseline="0" dirty="0" smtClean="0">
              <a:ln>
                <a:noFill/>
              </a:ln>
              <a:solidFill>
                <a:srgbClr val="FFFF00"/>
              </a:solidFill>
              <a:effectLst/>
              <a:latin typeface="Trebuchet MS" pitchFamily="34" charset="0"/>
              <a:ea typeface="Trebuchet MS"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GradientBoostingRegressor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GradientBoostingRegressor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shows closer R2 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ing</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and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crpss</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val</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score but still training score it much greater than it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testings</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R2 score which makes model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underfit</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also R2 score not good yet from all models hence we can’t consider 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LGBMRegressor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Moder</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shows very close </a:t>
            </a:r>
            <a:r>
              <a:rPr kumimoji="0" lang="en-US" sz="16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differenct</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R2 score of testing obtaining also CV score is also not good hence we can consider it for model building.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706245" y="1331140"/>
            <a:ext cx="5731510" cy="419571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1988840"/>
            <a:ext cx="331236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5400" dirty="0" smtClean="0"/>
              <a:t>Thanks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5696" y="620688"/>
            <a:ext cx="5184576" cy="400110"/>
          </a:xfrm>
          <a:prstGeom prst="rect">
            <a:avLst/>
          </a:prstGeom>
        </p:spPr>
        <p:txBody>
          <a:bodyPr wrap="square">
            <a:spAutoFit/>
          </a:bodyPr>
          <a:lstStyle/>
          <a:p>
            <a:r>
              <a:rPr lang="en-IN" sz="2000" b="1" u="sng" dirty="0" smtClean="0">
                <a:effectLst>
                  <a:outerShdw blurRad="38100" dist="38100" dir="2700000" algn="tl">
                    <a:srgbClr val="000000">
                      <a:alpha val="43137"/>
                    </a:srgbClr>
                  </a:outerShdw>
                </a:effectLst>
              </a:rPr>
              <a:t>Due </a:t>
            </a:r>
            <a:r>
              <a:rPr lang="en-IN" sz="2000" b="1" u="sng" dirty="0" err="1" smtClean="0">
                <a:effectLst>
                  <a:outerShdw blurRad="38100" dist="38100" dir="2700000" algn="tl">
                    <a:srgbClr val="000000">
                      <a:alpha val="43137"/>
                    </a:srgbClr>
                  </a:outerShdw>
                </a:effectLst>
              </a:rPr>
              <a:t>covid</a:t>
            </a:r>
            <a:r>
              <a:rPr lang="en-IN" sz="2000" b="1" u="sng" dirty="0" smtClean="0">
                <a:effectLst>
                  <a:outerShdw blurRad="38100" dist="38100" dir="2700000" algn="tl">
                    <a:srgbClr val="000000">
                      <a:alpha val="43137"/>
                    </a:srgbClr>
                  </a:outerShdw>
                </a:effectLst>
              </a:rPr>
              <a:t> 19 impact in the automotive market</a:t>
            </a:r>
            <a:endParaRPr lang="en-IN" sz="2000" b="1" u="sng" dirty="0">
              <a:effectLst>
                <a:outerShdw blurRad="38100" dist="38100" dir="2700000" algn="tl">
                  <a:srgbClr val="000000">
                    <a:alpha val="43137"/>
                  </a:srgbClr>
                </a:outerShdw>
              </a:effectLst>
            </a:endParaRPr>
          </a:p>
        </p:txBody>
      </p:sp>
      <p:sp>
        <p:nvSpPr>
          <p:cNvPr id="7" name="TextBox 6"/>
          <p:cNvSpPr txBox="1"/>
          <p:nvPr/>
        </p:nvSpPr>
        <p:spPr>
          <a:xfrm>
            <a:off x="1043608" y="1412776"/>
            <a:ext cx="6480720"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b="1" dirty="0" smtClean="0"/>
              <a:t>We </a:t>
            </a:r>
            <a:r>
              <a:rPr lang="en-IN" b="1" dirty="0"/>
              <a:t>have seen lot of changes in the car </a:t>
            </a:r>
            <a:r>
              <a:rPr lang="en-IN" b="1" dirty="0" smtClean="0"/>
              <a:t>market. </a:t>
            </a:r>
            <a:r>
              <a:rPr lang="en-IN" b="1" dirty="0"/>
              <a:t>Now some cars are in demand hence making them costly and some are not in demand hence </a:t>
            </a:r>
            <a:r>
              <a:rPr lang="en-IN" b="1" dirty="0" smtClean="0"/>
              <a:t>cheaper.</a:t>
            </a:r>
            <a:endParaRPr lang="en-US" b="1" dirty="0"/>
          </a:p>
        </p:txBody>
      </p:sp>
      <p:sp>
        <p:nvSpPr>
          <p:cNvPr id="8" name="TextBox 7"/>
          <p:cNvSpPr txBox="1"/>
          <p:nvPr/>
        </p:nvSpPr>
        <p:spPr>
          <a:xfrm>
            <a:off x="1043608" y="3068960"/>
            <a:ext cx="6480720"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b="1" dirty="0"/>
              <a:t>With the change in market due to </a:t>
            </a:r>
            <a:r>
              <a:rPr lang="en-IN" b="1" dirty="0" err="1"/>
              <a:t>covid</a:t>
            </a:r>
            <a:r>
              <a:rPr lang="en-IN" b="1" dirty="0"/>
              <a:t> 19 impact, our client is facing problems with their previous car price valuation machine learning </a:t>
            </a:r>
            <a:r>
              <a:rPr lang="en-IN" b="1" dirty="0" smtClean="0"/>
              <a:t>models.</a:t>
            </a:r>
            <a:endParaRPr lang="en-US" b="1" dirty="0"/>
          </a:p>
        </p:txBody>
      </p:sp>
      <p:sp>
        <p:nvSpPr>
          <p:cNvPr id="11" name="TextBox 10"/>
          <p:cNvSpPr txBox="1"/>
          <p:nvPr/>
        </p:nvSpPr>
        <p:spPr>
          <a:xfrm>
            <a:off x="1043608" y="4725144"/>
            <a:ext cx="648072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b="1" dirty="0"/>
              <a:t>So, they are looking for new machine learning models from new data. We have to make car price valuation </a:t>
            </a:r>
            <a:r>
              <a:rPr lang="en-IN" b="1" dirty="0" smtClean="0"/>
              <a:t>model.</a:t>
            </a:r>
            <a:endParaRPr lang="en-US" b="1" dirty="0"/>
          </a:p>
        </p:txBody>
      </p:sp>
      <p:sp>
        <p:nvSpPr>
          <p:cNvPr id="14" name="Down Arrow 13"/>
          <p:cNvSpPr/>
          <p:nvPr/>
        </p:nvSpPr>
        <p:spPr>
          <a:xfrm>
            <a:off x="3923928" y="2348880"/>
            <a:ext cx="360040" cy="64807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3923928" y="4005064"/>
            <a:ext cx="360040" cy="64807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87624" y="620688"/>
            <a:ext cx="4680520" cy="646331"/>
          </a:xfrm>
          <a:prstGeom prst="rect">
            <a:avLst/>
          </a:prstGeom>
        </p:spPr>
        <p:txBody>
          <a:bodyPr wrap="square">
            <a:spAutoFit/>
          </a:bodyPr>
          <a:lstStyle/>
          <a:p>
            <a:r>
              <a:rPr lang="en-US" sz="3600" b="1" u="sng" dirty="0" smtClean="0">
                <a:effectLst>
                  <a:outerShdw blurRad="38100" dist="38100" dir="2700000" algn="tl">
                    <a:srgbClr val="000000">
                      <a:alpha val="43137"/>
                    </a:srgbClr>
                  </a:outerShdw>
                </a:effectLst>
              </a:rPr>
              <a:t>Purpose of Project</a:t>
            </a:r>
            <a:endParaRPr lang="en-US" sz="3600" dirty="0"/>
          </a:p>
        </p:txBody>
      </p:sp>
      <p:sp>
        <p:nvSpPr>
          <p:cNvPr id="7" name="Rectangle 6"/>
          <p:cNvSpPr/>
          <p:nvPr/>
        </p:nvSpPr>
        <p:spPr>
          <a:xfrm>
            <a:off x="1043608" y="1628800"/>
            <a:ext cx="7560840" cy="1200329"/>
          </a:xfrm>
          <a:prstGeom prst="rect">
            <a:avLst/>
          </a:prstGeom>
          <a:solidFill>
            <a:schemeClr val="bg1"/>
          </a:solidFill>
        </p:spPr>
        <p:txBody>
          <a:bodyPr wrap="square">
            <a:spAutoFit/>
          </a:bodyPr>
          <a:lstStyle/>
          <a:p>
            <a:r>
              <a:rPr lang="en-IN" b="1" dirty="0" smtClean="0"/>
              <a:t>It’s </a:t>
            </a:r>
            <a:r>
              <a:rPr lang="en-IN" b="1" dirty="0"/>
              <a:t>a need of the any seller to complete their goal with higher revenue and low expenditure. Hence this model can brings higher revenue because we can predict upcoming selling car prices and bid a price to the seller with lower amount, before their </a:t>
            </a:r>
            <a:r>
              <a:rPr lang="en-IN" b="1" dirty="0" err="1"/>
              <a:t>publishment</a:t>
            </a:r>
            <a:r>
              <a:rPr lang="en-IN" b="1" dirty="0"/>
              <a:t> of car prices.</a:t>
            </a:r>
            <a:endParaRPr lang="en-US" dirty="0"/>
          </a:p>
        </p:txBody>
      </p:sp>
      <p:sp>
        <p:nvSpPr>
          <p:cNvPr id="8" name="Rectangle 7"/>
          <p:cNvSpPr/>
          <p:nvPr/>
        </p:nvSpPr>
        <p:spPr>
          <a:xfrm>
            <a:off x="1115616" y="4437112"/>
            <a:ext cx="7560840" cy="1754326"/>
          </a:xfrm>
          <a:prstGeom prst="rect">
            <a:avLst/>
          </a:prstGeom>
          <a:solidFill>
            <a:schemeClr val="bg1"/>
          </a:solidFill>
        </p:spPr>
        <p:txBody>
          <a:bodyPr wrap="square">
            <a:spAutoFit/>
          </a:bodyPr>
          <a:lstStyle/>
          <a:p>
            <a:r>
              <a:rPr lang="en-IN" b="0" i="0" dirty="0" smtClean="0">
                <a:effectLst/>
                <a:latin typeface="Roboto" panose="02000000000000000000" pitchFamily="2" charset="0"/>
              </a:rPr>
              <a:t>Valuation requires expertise. And when it comes to valuing an asset as precious as a car, it becomes all the more critical. Despite being an owner, one is unaware of the used car valuation of his/her asset. Getting tricked by the false car valuation isn’t something new so you need to be extra cautious to strike the right chord while evaluating your car resale </a:t>
            </a:r>
            <a:r>
              <a:rPr lang="en-IN" b="0" i="0" dirty="0" err="1" smtClean="0">
                <a:effectLst/>
                <a:latin typeface="Roboto" panose="02000000000000000000" pitchFamily="2" charset="0"/>
              </a:rPr>
              <a:t>value.Hence</a:t>
            </a:r>
            <a:r>
              <a:rPr lang="en-IN" b="0" i="0" dirty="0" smtClean="0">
                <a:effectLst/>
                <a:latin typeface="Roboto" panose="02000000000000000000" pitchFamily="2" charset="0"/>
              </a:rPr>
              <a:t> a model needs to be build to evaluate a car price.</a:t>
            </a:r>
            <a:endParaRPr lang="en-IN" dirty="0"/>
          </a:p>
        </p:txBody>
      </p:sp>
      <p:sp>
        <p:nvSpPr>
          <p:cNvPr id="9" name="Rectangle 8"/>
          <p:cNvSpPr/>
          <p:nvPr/>
        </p:nvSpPr>
        <p:spPr>
          <a:xfrm>
            <a:off x="1331640" y="3789040"/>
            <a:ext cx="2736304" cy="461665"/>
          </a:xfrm>
          <a:prstGeom prst="rect">
            <a:avLst/>
          </a:prstGeom>
        </p:spPr>
        <p:txBody>
          <a:bodyPr wrap="square">
            <a:spAutoFit/>
          </a:bodyPr>
          <a:lstStyle/>
          <a:p>
            <a:r>
              <a:rPr lang="en-US" sz="2400" b="1" u="sng" dirty="0" smtClean="0">
                <a:effectLst>
                  <a:outerShdw blurRad="38100" dist="38100" dir="2700000" algn="tl">
                    <a:srgbClr val="000000">
                      <a:alpha val="43137"/>
                    </a:srgbClr>
                  </a:outerShdw>
                </a:effectLst>
              </a:rPr>
              <a:t>Car Valuation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4">
            <a:extLst>
              <a:ext uri="{FF2B5EF4-FFF2-40B4-BE49-F238E27FC236}">
                <a16:creationId xmlns="" xmlns:a16="http://schemas.microsoft.com/office/drawing/2014/main" id="{D7AE69F8-D2DC-43E7-BCCE-4836BB5888A0}"/>
              </a:ext>
            </a:extLst>
          </p:cNvPr>
          <p:cNvPicPr>
            <a:picLocks noChangeAspect="1"/>
          </p:cNvPicPr>
          <p:nvPr/>
        </p:nvPicPr>
        <p:blipFill>
          <a:blip r:embed="rId2" cstate="print"/>
          <a:stretch>
            <a:fillRect/>
          </a:stretch>
        </p:blipFill>
        <p:spPr>
          <a:xfrm>
            <a:off x="251520" y="188640"/>
            <a:ext cx="5040560" cy="2699937"/>
          </a:xfrm>
          <a:prstGeom prst="rect">
            <a:avLst/>
          </a:prstGeom>
        </p:spPr>
      </p:pic>
      <p:pic>
        <p:nvPicPr>
          <p:cNvPr id="11" name="Picture 10">
            <a:extLst>
              <a:ext uri="{FF2B5EF4-FFF2-40B4-BE49-F238E27FC236}">
                <a16:creationId xmlns="" xmlns:a16="http://schemas.microsoft.com/office/drawing/2014/main" id="{72E3DF3C-EC8E-43DB-85B4-3EE5C2F1073B}"/>
              </a:ext>
            </a:extLst>
          </p:cNvPr>
          <p:cNvPicPr>
            <a:picLocks noChangeAspect="1"/>
          </p:cNvPicPr>
          <p:nvPr/>
        </p:nvPicPr>
        <p:blipFill>
          <a:blip r:embed="rId3" cstate="print"/>
          <a:stretch>
            <a:fillRect/>
          </a:stretch>
        </p:blipFill>
        <p:spPr>
          <a:xfrm>
            <a:off x="4427984" y="3284984"/>
            <a:ext cx="4248472" cy="32652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06AF96C-FCF4-4338-8F95-29284CE7572E}"/>
              </a:ext>
            </a:extLst>
          </p:cNvPr>
          <p:cNvSpPr/>
          <p:nvPr/>
        </p:nvSpPr>
        <p:spPr>
          <a:xfrm>
            <a:off x="899592" y="188640"/>
            <a:ext cx="1800200" cy="70971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i="0" dirty="0" smtClean="0">
                <a:solidFill>
                  <a:schemeClr val="tx1"/>
                </a:solidFill>
                <a:effectLst/>
                <a:latin typeface="Helvetica Neue"/>
              </a:rPr>
              <a:t>Brand</a:t>
            </a:r>
            <a:endParaRPr lang="en-IN" dirty="0">
              <a:solidFill>
                <a:schemeClr val="tx1"/>
              </a:solidFill>
            </a:endParaRPr>
          </a:p>
        </p:txBody>
      </p:sp>
      <p:sp>
        <p:nvSpPr>
          <p:cNvPr id="3" name="Rectangle 2">
            <a:extLst>
              <a:ext uri="{FF2B5EF4-FFF2-40B4-BE49-F238E27FC236}">
                <a16:creationId xmlns="" xmlns:a16="http://schemas.microsoft.com/office/drawing/2014/main" id="{89579245-9E49-496F-B445-2B9132E3C007}"/>
              </a:ext>
            </a:extLst>
          </p:cNvPr>
          <p:cNvSpPr/>
          <p:nvPr/>
        </p:nvSpPr>
        <p:spPr>
          <a:xfrm>
            <a:off x="899592" y="1124744"/>
            <a:ext cx="1872208" cy="6908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Model</a:t>
            </a:r>
            <a:endParaRPr lang="en-IN" b="1" dirty="0"/>
          </a:p>
        </p:txBody>
      </p:sp>
      <p:sp>
        <p:nvSpPr>
          <p:cNvPr id="4" name="Rectangle 3">
            <a:extLst>
              <a:ext uri="{FF2B5EF4-FFF2-40B4-BE49-F238E27FC236}">
                <a16:creationId xmlns="" xmlns:a16="http://schemas.microsoft.com/office/drawing/2014/main" id="{36F003D5-6399-4E5C-9B98-6103DD6C2EC6}"/>
              </a:ext>
            </a:extLst>
          </p:cNvPr>
          <p:cNvSpPr/>
          <p:nvPr/>
        </p:nvSpPr>
        <p:spPr>
          <a:xfrm>
            <a:off x="899592" y="2060848"/>
            <a:ext cx="1800200" cy="7010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a:t>'Location'</a:t>
            </a:r>
            <a:endParaRPr lang="en-IN" dirty="0"/>
          </a:p>
        </p:txBody>
      </p:sp>
      <p:sp>
        <p:nvSpPr>
          <p:cNvPr id="5" name="Rectangle 4">
            <a:extLst>
              <a:ext uri="{FF2B5EF4-FFF2-40B4-BE49-F238E27FC236}">
                <a16:creationId xmlns="" xmlns:a16="http://schemas.microsoft.com/office/drawing/2014/main" id="{FA65BC45-D220-4CDA-9635-1C7EE1DEB287}"/>
              </a:ext>
            </a:extLst>
          </p:cNvPr>
          <p:cNvSpPr/>
          <p:nvPr/>
        </p:nvSpPr>
        <p:spPr>
          <a:xfrm>
            <a:off x="827584" y="3068960"/>
            <a:ext cx="2088232" cy="7010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a:t>'</a:t>
            </a:r>
            <a:r>
              <a:rPr lang="en-IN" b="1" dirty="0" err="1"/>
              <a:t>Kilometers_Driven</a:t>
            </a:r>
            <a:r>
              <a:rPr lang="en-IN" b="1" dirty="0"/>
              <a:t>'</a:t>
            </a:r>
            <a:endParaRPr lang="en-IN" dirty="0"/>
          </a:p>
        </p:txBody>
      </p:sp>
      <p:sp>
        <p:nvSpPr>
          <p:cNvPr id="6" name="Rectangle 5">
            <a:extLst>
              <a:ext uri="{FF2B5EF4-FFF2-40B4-BE49-F238E27FC236}">
                <a16:creationId xmlns="" xmlns:a16="http://schemas.microsoft.com/office/drawing/2014/main" id="{74532639-256F-4F84-A4C3-A149B830F606}"/>
              </a:ext>
            </a:extLst>
          </p:cNvPr>
          <p:cNvSpPr/>
          <p:nvPr/>
        </p:nvSpPr>
        <p:spPr>
          <a:xfrm>
            <a:off x="899592" y="4077072"/>
            <a:ext cx="1944216" cy="7010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a:t>'</a:t>
            </a:r>
            <a:r>
              <a:rPr lang="en-IN" b="1" dirty="0" err="1"/>
              <a:t>Fuel_Type</a:t>
            </a:r>
            <a:r>
              <a:rPr lang="en-IN" b="1" dirty="0"/>
              <a:t>'</a:t>
            </a:r>
            <a:endParaRPr lang="en-IN" dirty="0"/>
          </a:p>
        </p:txBody>
      </p:sp>
      <p:sp>
        <p:nvSpPr>
          <p:cNvPr id="7" name="Rectangle 6">
            <a:extLst>
              <a:ext uri="{FF2B5EF4-FFF2-40B4-BE49-F238E27FC236}">
                <a16:creationId xmlns="" xmlns:a16="http://schemas.microsoft.com/office/drawing/2014/main" id="{88907309-B869-4181-9D2E-1F8A439DB42D}"/>
              </a:ext>
            </a:extLst>
          </p:cNvPr>
          <p:cNvSpPr/>
          <p:nvPr/>
        </p:nvSpPr>
        <p:spPr>
          <a:xfrm>
            <a:off x="899592" y="5157192"/>
            <a:ext cx="2016224" cy="6299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a:t>Transmission</a:t>
            </a:r>
            <a:endParaRPr lang="en-IN" dirty="0"/>
          </a:p>
        </p:txBody>
      </p:sp>
      <p:sp>
        <p:nvSpPr>
          <p:cNvPr id="8" name="Rectangle 7">
            <a:extLst>
              <a:ext uri="{FF2B5EF4-FFF2-40B4-BE49-F238E27FC236}">
                <a16:creationId xmlns="" xmlns:a16="http://schemas.microsoft.com/office/drawing/2014/main" id="{8180FAA6-19A0-4C96-9AB5-023B2B65B5F8}"/>
              </a:ext>
            </a:extLst>
          </p:cNvPr>
          <p:cNvSpPr/>
          <p:nvPr/>
        </p:nvSpPr>
        <p:spPr>
          <a:xfrm>
            <a:off x="5557520" y="2372361"/>
            <a:ext cx="2885440" cy="122428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Price of Car</a:t>
            </a:r>
            <a:endParaRPr lang="en-IN" dirty="0"/>
          </a:p>
        </p:txBody>
      </p:sp>
      <p:cxnSp>
        <p:nvCxnSpPr>
          <p:cNvPr id="9" name="Straight Arrow Connector 8">
            <a:extLst>
              <a:ext uri="{FF2B5EF4-FFF2-40B4-BE49-F238E27FC236}">
                <a16:creationId xmlns="" xmlns:a16="http://schemas.microsoft.com/office/drawing/2014/main" id="{6D32608D-540B-4439-A005-07FD76517F0C}"/>
              </a:ext>
            </a:extLst>
          </p:cNvPr>
          <p:cNvCxnSpPr>
            <a:stCxn id="2" idx="3"/>
          </p:cNvCxnSpPr>
          <p:nvPr/>
        </p:nvCxnSpPr>
        <p:spPr>
          <a:xfrm>
            <a:off x="2699792" y="543496"/>
            <a:ext cx="2868776" cy="241374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6B47766B-1928-4151-8197-320A90EB3C5A}"/>
              </a:ext>
            </a:extLst>
          </p:cNvPr>
          <p:cNvCxnSpPr>
            <a:stCxn id="3" idx="3"/>
          </p:cNvCxnSpPr>
          <p:nvPr/>
        </p:nvCxnSpPr>
        <p:spPr>
          <a:xfrm>
            <a:off x="2771800" y="1470184"/>
            <a:ext cx="2808312" cy="116672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5B938750-0F9E-449D-9362-2D4C2E5F89E0}"/>
              </a:ext>
            </a:extLst>
          </p:cNvPr>
          <p:cNvCxnSpPr>
            <a:stCxn id="4" idx="3"/>
          </p:cNvCxnSpPr>
          <p:nvPr/>
        </p:nvCxnSpPr>
        <p:spPr>
          <a:xfrm>
            <a:off x="2699792" y="2411368"/>
            <a:ext cx="2952328" cy="29755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B7C2A998-E5E7-4C63-B5F3-723BF033685C}"/>
              </a:ext>
            </a:extLst>
          </p:cNvPr>
          <p:cNvCxnSpPr>
            <a:stCxn id="5" idx="3"/>
          </p:cNvCxnSpPr>
          <p:nvPr/>
        </p:nvCxnSpPr>
        <p:spPr>
          <a:xfrm flipV="1">
            <a:off x="2915816" y="2780928"/>
            <a:ext cx="2664296" cy="63855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75561EEF-D40C-4D3C-B802-8723DD160876}"/>
              </a:ext>
            </a:extLst>
          </p:cNvPr>
          <p:cNvCxnSpPr>
            <a:cxnSpLocks/>
            <a:stCxn id="6" idx="3"/>
            <a:endCxn id="8" idx="1"/>
          </p:cNvCxnSpPr>
          <p:nvPr/>
        </p:nvCxnSpPr>
        <p:spPr>
          <a:xfrm flipV="1">
            <a:off x="2843808" y="2984502"/>
            <a:ext cx="2713712" cy="144309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1FC47E40-1091-420F-B41E-459567848F48}"/>
              </a:ext>
            </a:extLst>
          </p:cNvPr>
          <p:cNvCxnSpPr>
            <a:stCxn id="7" idx="3"/>
          </p:cNvCxnSpPr>
          <p:nvPr/>
        </p:nvCxnSpPr>
        <p:spPr>
          <a:xfrm flipV="1">
            <a:off x="2915816" y="2780928"/>
            <a:ext cx="2736304" cy="269122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 xmlns:a16="http://schemas.microsoft.com/office/drawing/2014/main" id="{88907309-B869-4181-9D2E-1F8A439DB42D}"/>
              </a:ext>
            </a:extLst>
          </p:cNvPr>
          <p:cNvSpPr/>
          <p:nvPr/>
        </p:nvSpPr>
        <p:spPr>
          <a:xfrm>
            <a:off x="899592" y="6021288"/>
            <a:ext cx="2016224" cy="6299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b="1" dirty="0" smtClean="0"/>
              <a:t>Owners</a:t>
            </a:r>
            <a:endParaRPr lang="en-IN" dirty="0"/>
          </a:p>
        </p:txBody>
      </p:sp>
      <p:cxnSp>
        <p:nvCxnSpPr>
          <p:cNvPr id="35" name="Straight Arrow Connector 34">
            <a:extLst>
              <a:ext uri="{FF2B5EF4-FFF2-40B4-BE49-F238E27FC236}">
                <a16:creationId xmlns="" xmlns:a16="http://schemas.microsoft.com/office/drawing/2014/main" id="{1FC47E40-1091-420F-B41E-459567848F48}"/>
              </a:ext>
            </a:extLst>
          </p:cNvPr>
          <p:cNvCxnSpPr>
            <a:stCxn id="34" idx="3"/>
          </p:cNvCxnSpPr>
          <p:nvPr/>
        </p:nvCxnSpPr>
        <p:spPr>
          <a:xfrm flipV="1">
            <a:off x="2915816" y="2622272"/>
            <a:ext cx="2702664" cy="371397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 xmlns:a16="http://schemas.microsoft.com/office/drawing/2014/main" id="{8180FAA6-19A0-4C96-9AB5-023B2B65B5F8}"/>
              </a:ext>
            </a:extLst>
          </p:cNvPr>
          <p:cNvSpPr/>
          <p:nvPr/>
        </p:nvSpPr>
        <p:spPr>
          <a:xfrm>
            <a:off x="3059832" y="188640"/>
            <a:ext cx="3168352" cy="50405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Parameters of Car </a:t>
            </a:r>
            <a:r>
              <a:rPr lang="en-US" dirty="0"/>
              <a:t>V</a:t>
            </a:r>
            <a:r>
              <a:rPr lang="en-US" dirty="0" smtClean="0"/>
              <a:t>aluation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04664"/>
            <a:ext cx="3312368" cy="707886"/>
          </a:xfrm>
          <a:prstGeom prst="rect">
            <a:avLst/>
          </a:prstGeom>
        </p:spPr>
        <p:txBody>
          <a:bodyPr wrap="square">
            <a:spAutoFit/>
          </a:bodyPr>
          <a:lstStyle/>
          <a:p>
            <a:r>
              <a:rPr lang="en-US" sz="4000" b="1" u="sng" dirty="0" smtClean="0">
                <a:effectLst>
                  <a:outerShdw blurRad="38100" dist="38100" dir="2700000" algn="tl">
                    <a:srgbClr val="000000">
                      <a:alpha val="43137"/>
                    </a:srgbClr>
                  </a:outerShdw>
                </a:effectLst>
              </a:rPr>
              <a:t>Data mining</a:t>
            </a:r>
            <a:endParaRPr lang="en-US" sz="4000" dirty="0"/>
          </a:p>
        </p:txBody>
      </p:sp>
      <p:pic>
        <p:nvPicPr>
          <p:cNvPr id="3" name="Picture 2">
            <a:extLst>
              <a:ext uri="{FF2B5EF4-FFF2-40B4-BE49-F238E27FC236}">
                <a16:creationId xmlns="" xmlns:a16="http://schemas.microsoft.com/office/drawing/2014/main" id="{478C0132-CCCF-46BE-A36F-D3DBA5A9638E}"/>
              </a:ext>
            </a:extLst>
          </p:cNvPr>
          <p:cNvPicPr>
            <a:picLocks noChangeAspect="1"/>
          </p:cNvPicPr>
          <p:nvPr/>
        </p:nvPicPr>
        <p:blipFill>
          <a:blip r:embed="rId2" cstate="print"/>
          <a:stretch>
            <a:fillRect/>
          </a:stretch>
        </p:blipFill>
        <p:spPr>
          <a:xfrm>
            <a:off x="4283968" y="2636912"/>
            <a:ext cx="4591691" cy="1980403"/>
          </a:xfrm>
          <a:prstGeom prst="rect">
            <a:avLst/>
          </a:prstGeom>
        </p:spPr>
      </p:pic>
      <p:pic>
        <p:nvPicPr>
          <p:cNvPr id="4" name="Picture 3">
            <a:extLst>
              <a:ext uri="{FF2B5EF4-FFF2-40B4-BE49-F238E27FC236}">
                <a16:creationId xmlns="" xmlns:a16="http://schemas.microsoft.com/office/drawing/2014/main" id="{6DA4B58F-4995-41DB-BD76-B31C8FE14536}"/>
              </a:ext>
            </a:extLst>
          </p:cNvPr>
          <p:cNvPicPr>
            <a:picLocks noChangeAspect="1"/>
          </p:cNvPicPr>
          <p:nvPr/>
        </p:nvPicPr>
        <p:blipFill>
          <a:blip r:embed="rId3" cstate="print"/>
          <a:stretch>
            <a:fillRect/>
          </a:stretch>
        </p:blipFill>
        <p:spPr>
          <a:xfrm>
            <a:off x="4572000" y="980728"/>
            <a:ext cx="3561289" cy="1366199"/>
          </a:xfrm>
          <a:prstGeom prst="rect">
            <a:avLst/>
          </a:prstGeom>
        </p:spPr>
      </p:pic>
      <p:pic>
        <p:nvPicPr>
          <p:cNvPr id="5" name="Picture 4">
            <a:extLst>
              <a:ext uri="{FF2B5EF4-FFF2-40B4-BE49-F238E27FC236}">
                <a16:creationId xmlns="" xmlns:a16="http://schemas.microsoft.com/office/drawing/2014/main" id="{049F519B-2F90-463D-8AAE-1711079E2FD0}"/>
              </a:ext>
            </a:extLst>
          </p:cNvPr>
          <p:cNvPicPr>
            <a:picLocks noChangeAspect="1"/>
          </p:cNvPicPr>
          <p:nvPr/>
        </p:nvPicPr>
        <p:blipFill>
          <a:blip r:embed="rId4" cstate="print"/>
          <a:stretch>
            <a:fillRect/>
          </a:stretch>
        </p:blipFill>
        <p:spPr>
          <a:xfrm>
            <a:off x="4427984" y="4869160"/>
            <a:ext cx="4259780" cy="1584176"/>
          </a:xfrm>
          <a:prstGeom prst="rect">
            <a:avLst/>
          </a:prstGeom>
        </p:spPr>
      </p:pic>
      <p:sp>
        <p:nvSpPr>
          <p:cNvPr id="6" name="TextBox 5"/>
          <p:cNvSpPr txBox="1"/>
          <p:nvPr/>
        </p:nvSpPr>
        <p:spPr>
          <a:xfrm>
            <a:off x="467544" y="1916832"/>
            <a:ext cx="2808312"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800" b="1" dirty="0" smtClean="0"/>
              <a:t>We have extracted data from these 3 sites </a:t>
            </a:r>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0CA401-FF66-4D1E-896B-18153F90D056}"/>
              </a:ext>
            </a:extLst>
          </p:cNvPr>
          <p:cNvSpPr txBox="1">
            <a:spLocks/>
          </p:cNvSpPr>
          <p:nvPr/>
        </p:nvSpPr>
        <p:spPr>
          <a:xfrm>
            <a:off x="179512" y="365125"/>
            <a:ext cx="792088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Open Sans" panose="020B0606030504020204" pitchFamily="34" charset="0"/>
                <a:ea typeface="+mj-ea"/>
                <a:cs typeface="+mj-cs"/>
              </a:rPr>
              <a:t>EDA steps</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a:extLst>
              <a:ext uri="{FF2B5EF4-FFF2-40B4-BE49-F238E27FC236}">
                <a16:creationId xmlns="" xmlns:a16="http://schemas.microsoft.com/office/drawing/2014/main" id="{228E8BE3-DD39-4A6C-9386-EE1B18C36487}"/>
              </a:ext>
            </a:extLst>
          </p:cNvPr>
          <p:cNvSpPr/>
          <p:nvPr/>
        </p:nvSpPr>
        <p:spPr>
          <a:xfrm>
            <a:off x="1043608" y="1988840"/>
            <a:ext cx="6673437" cy="5537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Converting driven </a:t>
            </a:r>
            <a:r>
              <a:rPr lang="en-US" dirty="0" err="1" smtClean="0"/>
              <a:t>kms</a:t>
            </a:r>
            <a:r>
              <a:rPr lang="en-US" dirty="0" smtClean="0"/>
              <a:t> and price into interacting format</a:t>
            </a:r>
            <a:endParaRPr lang="en-IN" dirty="0"/>
          </a:p>
        </p:txBody>
      </p:sp>
      <p:sp>
        <p:nvSpPr>
          <p:cNvPr id="4" name="Rectangle 3">
            <a:extLst>
              <a:ext uri="{FF2B5EF4-FFF2-40B4-BE49-F238E27FC236}">
                <a16:creationId xmlns="" xmlns:a16="http://schemas.microsoft.com/office/drawing/2014/main" id="{265F0638-D1EE-4F2D-8A63-0B18F8B491CB}"/>
              </a:ext>
            </a:extLst>
          </p:cNvPr>
          <p:cNvSpPr/>
          <p:nvPr/>
        </p:nvSpPr>
        <p:spPr>
          <a:xfrm>
            <a:off x="971600" y="2996952"/>
            <a:ext cx="6734661" cy="482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Removed </a:t>
            </a:r>
            <a:r>
              <a:rPr lang="en-US" dirty="0" err="1" smtClean="0"/>
              <a:t>skewness</a:t>
            </a:r>
            <a:endParaRPr lang="en-IN" dirty="0"/>
          </a:p>
        </p:txBody>
      </p:sp>
      <p:sp>
        <p:nvSpPr>
          <p:cNvPr id="5" name="Rectangle 4">
            <a:extLst>
              <a:ext uri="{FF2B5EF4-FFF2-40B4-BE49-F238E27FC236}">
                <a16:creationId xmlns="" xmlns:a16="http://schemas.microsoft.com/office/drawing/2014/main" id="{5B980707-CB4D-436F-ADEF-6BD9DDD27B9F}"/>
              </a:ext>
            </a:extLst>
          </p:cNvPr>
          <p:cNvSpPr/>
          <p:nvPr/>
        </p:nvSpPr>
        <p:spPr>
          <a:xfrm>
            <a:off x="971601" y="4005064"/>
            <a:ext cx="6696744" cy="43204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Detected outliers</a:t>
            </a:r>
            <a:endParaRPr lang="en-IN" dirty="0"/>
          </a:p>
        </p:txBody>
      </p:sp>
      <p:sp>
        <p:nvSpPr>
          <p:cNvPr id="6" name="Rectangle 5">
            <a:extLst>
              <a:ext uri="{FF2B5EF4-FFF2-40B4-BE49-F238E27FC236}">
                <a16:creationId xmlns="" xmlns:a16="http://schemas.microsoft.com/office/drawing/2014/main" id="{3D18214C-7EE1-4F81-96C8-60204BD13F45}"/>
              </a:ext>
            </a:extLst>
          </p:cNvPr>
          <p:cNvSpPr/>
          <p:nvPr/>
        </p:nvSpPr>
        <p:spPr>
          <a:xfrm>
            <a:off x="971600" y="4941168"/>
            <a:ext cx="6841804" cy="50114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Ordinal encoding and PCA  </a:t>
            </a:r>
            <a:r>
              <a:rPr lang="en-US" dirty="0"/>
              <a:t>done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403648" y="959822"/>
            <a:ext cx="705678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Visualization of important features for understanding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cstate="print"/>
          <a:srcRect/>
          <a:stretch>
            <a:fillRect/>
          </a:stretch>
        </p:blipFill>
        <p:spPr bwMode="auto">
          <a:xfrm>
            <a:off x="1691680" y="2564904"/>
            <a:ext cx="5741670" cy="3360420"/>
          </a:xfrm>
          <a:prstGeom prst="rect">
            <a:avLst/>
          </a:prstGeom>
          <a:noFill/>
          <a:ln w="9525">
            <a:noFill/>
            <a:miter lim="800000"/>
            <a:headEnd/>
            <a:tailEnd/>
          </a:ln>
        </p:spPr>
      </p:pic>
      <p:sp>
        <p:nvSpPr>
          <p:cNvPr id="15362" name="Rectangle 2"/>
          <p:cNvSpPr>
            <a:spLocks noChangeArrowheads="1"/>
          </p:cNvSpPr>
          <p:nvPr/>
        </p:nvSpPr>
        <p:spPr bwMode="auto">
          <a:xfrm>
            <a:off x="1547664" y="1893749"/>
            <a:ext cx="2339752" cy="30777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Price in </a:t>
            </a:r>
            <a:r>
              <a:rPr kumimoji="0" lang="en-US" sz="14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Lakh</a:t>
            </a:r>
            <a:r>
              <a:rPr kumimoji="0" lang="en-US" sz="14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400" b="1" i="0" u="none" strike="noStrike" cap="none" normalizeH="0" baseline="0" dirty="0" err="1" smtClean="0">
                <a:ln>
                  <a:noFill/>
                </a:ln>
                <a:solidFill>
                  <a:schemeClr val="tx1"/>
                </a:solidFill>
                <a:effectLst/>
                <a:latin typeface="Trebuchet MS" pitchFamily="34" charset="0"/>
                <a:ea typeface="Trebuchet MS" pitchFamily="34" charset="0"/>
                <a:cs typeface="Times New Roman" pitchFamily="18" charset="0"/>
              </a:rPr>
              <a:t>vs</a:t>
            </a:r>
            <a:r>
              <a:rPr kumimoji="0" lang="en-US" sz="14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Location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537</Words>
  <Application>Microsoft Office PowerPoint</Application>
  <PresentationFormat>On-screen Show (4:3)</PresentationFormat>
  <Paragraphs>61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PREETI</dc:creator>
  <cp:lastModifiedBy>PREETI</cp:lastModifiedBy>
  <cp:revision>35</cp:revision>
  <dcterms:created xsi:type="dcterms:W3CDTF">2022-07-10T16:01:30Z</dcterms:created>
  <dcterms:modified xsi:type="dcterms:W3CDTF">2022-07-11T17:25:28Z</dcterms:modified>
</cp:coreProperties>
</file>