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80" r:id="rId13"/>
    <p:sldId id="281" r:id="rId14"/>
    <p:sldId id="268" r:id="rId15"/>
    <p:sldId id="282" r:id="rId16"/>
    <p:sldId id="270" r:id="rId17"/>
    <p:sldId id="269" r:id="rId18"/>
    <p:sldId id="271" r:id="rId19"/>
    <p:sldId id="273" r:id="rId20"/>
    <p:sldId id="275" r:id="rId21"/>
    <p:sldId id="274" r:id="rId22"/>
    <p:sldId id="277" r:id="rId23"/>
    <p:sldId id="276" r:id="rId24"/>
    <p:sldId id="272" r:id="rId25"/>
    <p:sldId id="278" r:id="rId26"/>
    <p:sldId id="283" r:id="rId27"/>
    <p:sldId id="279"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3DA9F-29F0-4269-8539-4AB5961CCC65}"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B3DA9F-29F0-4269-8539-4AB5961CCC65}"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B3DA9F-29F0-4269-8539-4AB5961CCC65}" type="datetimeFigureOut">
              <a:rPr lang="en-US" smtClean="0"/>
              <a:pPr/>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B3DA9F-29F0-4269-8539-4AB5961CCC65}" type="datetimeFigureOut">
              <a:rPr lang="en-US" smtClean="0"/>
              <a:pPr/>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3DA9F-29F0-4269-8539-4AB5961CCC65}" type="datetimeFigureOut">
              <a:rPr lang="en-US" smtClean="0"/>
              <a:pPr/>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3DA9F-29F0-4269-8539-4AB5961CCC65}" type="datetimeFigureOut">
              <a:rPr lang="en-US" smtClean="0"/>
              <a:pPr/>
              <a:t>7/24/2022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21D12-FA71-4021-8C03-60E7B14FAF3F}" type="slidenum">
              <a:rPr lang="en-US" smtClean="0"/>
              <a:pPr/>
              <a:t>‹#›</a:t>
            </a:fld>
            <a:endParaRPr lang="en-US"/>
          </a:p>
        </p:txBody>
      </p:sp>
      <p:pic>
        <p:nvPicPr>
          <p:cNvPr id="8" name="image1.png"/>
          <p:cNvPicPr/>
          <p:nvPr userDrawn="1"/>
        </p:nvPicPr>
        <p:blipFill>
          <a:blip r:embed="rId13" cstate="print"/>
          <a:stretch>
            <a:fillRect/>
          </a:stretch>
        </p:blipFill>
        <p:spPr>
          <a:xfrm>
            <a:off x="5868144" y="-675456"/>
            <a:ext cx="4111718" cy="18703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1052736"/>
            <a:ext cx="5904656"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latin typeface="Calibri" panose="020F0502020204030204" pitchFamily="34" charset="0"/>
                <a:ea typeface="Calibri" panose="020F0502020204030204" pitchFamily="34" charset="0"/>
                <a:cs typeface="Calibri" panose="020F0502020204030204" pitchFamily="34" charset="0"/>
              </a:rPr>
              <a:t>FLIGHT</a:t>
            </a:r>
            <a:r>
              <a:rPr lang="en-IN" sz="2800" b="1" u="sng" dirty="0" smtClean="0">
                <a:effectLst/>
                <a:latin typeface="Calibri" panose="020F0502020204030204" pitchFamily="34" charset="0"/>
                <a:ea typeface="Calibri" panose="020F0502020204030204" pitchFamily="34" charset="0"/>
                <a:cs typeface="Calibri" panose="020F0502020204030204" pitchFamily="34" charset="0"/>
              </a:rPr>
              <a:t> PRICE PREDICTION PROJECT</a:t>
            </a:r>
            <a:endParaRPr lang="en-US" sz="2800" dirty="0"/>
          </a:p>
        </p:txBody>
      </p:sp>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flighthub3.jpg"/>
          <p:cNvPicPr/>
          <p:nvPr/>
        </p:nvPicPr>
        <p:blipFill>
          <a:blip r:embed="rId2" cstate="print"/>
          <a:stretch>
            <a:fillRect/>
          </a:stretch>
        </p:blipFill>
        <p:spPr>
          <a:xfrm>
            <a:off x="1331640" y="1988840"/>
            <a:ext cx="6450330" cy="37181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71600" y="116632"/>
            <a:ext cx="2016224" cy="584775"/>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smtClean="0"/>
              <a:t>Price </a:t>
            </a:r>
            <a:r>
              <a:rPr lang="en-US" sz="1600" dirty="0" err="1" smtClean="0"/>
              <a:t>vs</a:t>
            </a:r>
            <a:r>
              <a:rPr lang="en-US" sz="1600" dirty="0" smtClean="0"/>
              <a:t> </a:t>
            </a:r>
            <a:r>
              <a:rPr lang="en-US" sz="1600" dirty="0" err="1" smtClean="0"/>
              <a:t>Flight_name</a:t>
            </a:r>
            <a:endParaRPr lang="en-US" sz="16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5" name="Rectangle 1"/>
          <p:cNvSpPr>
            <a:spLocks noChangeArrowheads="1"/>
          </p:cNvSpPr>
          <p:nvPr/>
        </p:nvSpPr>
        <p:spPr bwMode="auto">
          <a:xfrm>
            <a:off x="899592" y="3284984"/>
            <a:ext cx="216024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No of stops </a:t>
            </a:r>
            <a:r>
              <a:rPr lang="en-US" sz="1600" dirty="0" err="1" smtClean="0"/>
              <a:t>vs</a:t>
            </a:r>
            <a:r>
              <a:rPr lang="en-US" sz="1600" dirty="0" smtClean="0"/>
              <a:t> Price</a:t>
            </a:r>
            <a:endParaRPr lang="en-US" sz="1600" dirty="0"/>
          </a:p>
        </p:txBody>
      </p:sp>
      <p:pic>
        <p:nvPicPr>
          <p:cNvPr id="6" name="Picture 5"/>
          <p:cNvPicPr/>
          <p:nvPr/>
        </p:nvPicPr>
        <p:blipFill>
          <a:blip r:embed="rId2" cstate="print"/>
          <a:srcRect/>
          <a:stretch>
            <a:fillRect/>
          </a:stretch>
        </p:blipFill>
        <p:spPr bwMode="auto">
          <a:xfrm>
            <a:off x="1547664" y="764704"/>
            <a:ext cx="5731510" cy="2376264"/>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547664" y="3933056"/>
            <a:ext cx="5731510" cy="262128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27584" y="188640"/>
            <a:ext cx="180020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Price </a:t>
            </a:r>
            <a:r>
              <a:rPr lang="en-US" sz="1600" dirty="0" err="1" smtClean="0"/>
              <a:t>vs</a:t>
            </a:r>
            <a:r>
              <a:rPr lang="en-US" sz="1600" dirty="0" smtClean="0"/>
              <a:t> Week days</a:t>
            </a:r>
            <a:endParaRPr lang="en-US" sz="1600" dirty="0"/>
          </a:p>
        </p:txBody>
      </p:sp>
      <p:sp>
        <p:nvSpPr>
          <p:cNvPr id="6" name="Rectangle 1"/>
          <p:cNvSpPr>
            <a:spLocks noChangeArrowheads="1"/>
          </p:cNvSpPr>
          <p:nvPr/>
        </p:nvSpPr>
        <p:spPr bwMode="auto">
          <a:xfrm>
            <a:off x="755576" y="3208622"/>
            <a:ext cx="1656184" cy="584775"/>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smtClean="0"/>
              <a:t>Brand </a:t>
            </a:r>
            <a:r>
              <a:rPr lang="en-US" sz="1600" dirty="0" err="1" smtClean="0"/>
              <a:t>vs</a:t>
            </a:r>
            <a:r>
              <a:rPr lang="en-US" sz="1600" dirty="0" smtClean="0"/>
              <a:t> Price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pic>
        <p:nvPicPr>
          <p:cNvPr id="7" name="Picture 6"/>
          <p:cNvPicPr/>
          <p:nvPr/>
        </p:nvPicPr>
        <p:blipFill>
          <a:blip r:embed="rId2" cstate="print"/>
          <a:srcRect/>
          <a:stretch>
            <a:fillRect/>
          </a:stretch>
        </p:blipFill>
        <p:spPr bwMode="auto">
          <a:xfrm>
            <a:off x="1475656" y="692696"/>
            <a:ext cx="5731510" cy="246126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403648" y="3933056"/>
            <a:ext cx="5731510" cy="252984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27584" y="188640"/>
            <a:ext cx="432048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Destination time hour </a:t>
            </a:r>
            <a:r>
              <a:rPr lang="en-US" sz="1600" dirty="0" err="1" smtClean="0"/>
              <a:t>vs</a:t>
            </a:r>
            <a:r>
              <a:rPr lang="en-US" sz="1600" dirty="0" smtClean="0"/>
              <a:t> different flight price</a:t>
            </a:r>
            <a:endParaRPr lang="en-US" sz="1600" dirty="0"/>
          </a:p>
        </p:txBody>
      </p:sp>
      <p:sp>
        <p:nvSpPr>
          <p:cNvPr id="6" name="Rectangle 1"/>
          <p:cNvSpPr>
            <a:spLocks noChangeArrowheads="1"/>
          </p:cNvSpPr>
          <p:nvPr/>
        </p:nvSpPr>
        <p:spPr bwMode="auto">
          <a:xfrm>
            <a:off x="755576" y="3408094"/>
            <a:ext cx="360040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smtClean="0"/>
              <a:t>Arrival time hour </a:t>
            </a:r>
            <a:r>
              <a:rPr lang="en-US" sz="1600" dirty="0" err="1" smtClean="0"/>
              <a:t>vs</a:t>
            </a:r>
            <a:r>
              <a:rPr lang="en-US" sz="1600" dirty="0" smtClean="0"/>
              <a:t> different flight price</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pic>
        <p:nvPicPr>
          <p:cNvPr id="9" name="Picture 8"/>
          <p:cNvPicPr/>
          <p:nvPr/>
        </p:nvPicPr>
        <p:blipFill>
          <a:blip r:embed="rId2" cstate="print"/>
          <a:srcRect/>
          <a:stretch>
            <a:fillRect/>
          </a:stretch>
        </p:blipFill>
        <p:spPr bwMode="auto">
          <a:xfrm>
            <a:off x="1403648" y="620688"/>
            <a:ext cx="5731510" cy="252028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1475656" y="4005064"/>
            <a:ext cx="5731510" cy="25922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27584" y="764704"/>
            <a:ext cx="201622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Price </a:t>
            </a:r>
            <a:r>
              <a:rPr lang="en-US" sz="1600" dirty="0" err="1" smtClean="0"/>
              <a:t>vs</a:t>
            </a:r>
            <a:r>
              <a:rPr lang="en-US" sz="1600" dirty="0" smtClean="0"/>
              <a:t> No of stops</a:t>
            </a:r>
            <a:endParaRPr lang="en-US" sz="1600" dirty="0"/>
          </a:p>
        </p:txBody>
      </p:sp>
      <p:pic>
        <p:nvPicPr>
          <p:cNvPr id="7" name="Picture 6"/>
          <p:cNvPicPr/>
          <p:nvPr/>
        </p:nvPicPr>
        <p:blipFill>
          <a:blip r:embed="rId2" cstate="print"/>
          <a:srcRect/>
          <a:stretch>
            <a:fillRect/>
          </a:stretch>
        </p:blipFill>
        <p:spPr bwMode="auto">
          <a:xfrm>
            <a:off x="1691680" y="1844824"/>
            <a:ext cx="5731510" cy="227076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3568" y="332656"/>
            <a:ext cx="1512168"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Flight Name</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4" name="Rectangle 1"/>
          <p:cNvSpPr>
            <a:spLocks noChangeArrowheads="1"/>
          </p:cNvSpPr>
          <p:nvPr/>
        </p:nvSpPr>
        <p:spPr bwMode="auto">
          <a:xfrm>
            <a:off x="683568" y="3356992"/>
            <a:ext cx="158417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No of Stops</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pic>
        <p:nvPicPr>
          <p:cNvPr id="6" name="Picture 5"/>
          <p:cNvPicPr/>
          <p:nvPr/>
        </p:nvPicPr>
        <p:blipFill>
          <a:blip r:embed="rId2" cstate="print"/>
          <a:srcRect/>
          <a:stretch>
            <a:fillRect/>
          </a:stretch>
        </p:blipFill>
        <p:spPr bwMode="auto">
          <a:xfrm>
            <a:off x="1259632" y="980728"/>
            <a:ext cx="6198870" cy="222504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547664" y="4005064"/>
            <a:ext cx="5731510" cy="242316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3568" y="332656"/>
            <a:ext cx="3312368"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Price variation with number of stops</a:t>
            </a:r>
            <a:endParaRPr lang="en-US" sz="1600" dirty="0"/>
          </a:p>
        </p:txBody>
      </p:sp>
      <p:pic>
        <p:nvPicPr>
          <p:cNvPr id="8" name="Picture 7"/>
          <p:cNvPicPr/>
          <p:nvPr/>
        </p:nvPicPr>
        <p:blipFill>
          <a:blip r:embed="rId2" cstate="print"/>
          <a:srcRect/>
          <a:stretch>
            <a:fillRect/>
          </a:stretch>
        </p:blipFill>
        <p:spPr bwMode="auto">
          <a:xfrm>
            <a:off x="1691680" y="764704"/>
            <a:ext cx="5314950" cy="23622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691680" y="3573016"/>
            <a:ext cx="5604510" cy="27599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27584" y="404664"/>
            <a:ext cx="309634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IN" sz="1600" b="1" dirty="0" smtClean="0"/>
              <a:t>Arrival and Destination Location</a:t>
            </a:r>
            <a:endParaRPr lang="en-US" sz="1600" b="1" dirty="0"/>
          </a:p>
        </p:txBody>
      </p:sp>
      <p:pic>
        <p:nvPicPr>
          <p:cNvPr id="8" name="Picture 7"/>
          <p:cNvPicPr/>
          <p:nvPr/>
        </p:nvPicPr>
        <p:blipFill>
          <a:blip r:embed="rId2" cstate="print"/>
          <a:srcRect/>
          <a:stretch>
            <a:fillRect/>
          </a:stretch>
        </p:blipFill>
        <p:spPr bwMode="auto">
          <a:xfrm>
            <a:off x="1691680" y="1268760"/>
            <a:ext cx="5731510" cy="495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755576" y="1340768"/>
            <a:ext cx="7380312" cy="3888848"/>
          </a:xfrm>
          <a:prstGeom prst="rect">
            <a:avLst/>
          </a:prstGeom>
          <a:solidFill>
            <a:srgbClr val="FFFFFF"/>
          </a:solidFill>
          <a:ln w="9525">
            <a:noFill/>
            <a:miter lim="800000"/>
            <a:headEnd/>
            <a:tailEnd/>
          </a:ln>
          <a:effectLst/>
        </p:spPr>
        <p:txBody>
          <a:bodyPr vert="horz" wrap="square" lIns="91440" tIns="117438" rIns="91440" bIns="0" numCol="1" anchor="ctr" anchorCtr="0" compatLnSpc="1">
            <a:prstTxWarp prst="textNoShape">
              <a:avLst/>
            </a:prstTxWarp>
            <a:spAutoFit/>
          </a:bodyPr>
          <a:lstStyle/>
          <a:p>
            <a:r>
              <a:rPr lang="en-IN" sz="1100" b="1" dirty="0" smtClean="0">
                <a:solidFill>
                  <a:schemeClr val="bg1">
                    <a:lumMod val="95000"/>
                    <a:lumOff val="5000"/>
                  </a:schemeClr>
                </a:solidFill>
              </a:rPr>
              <a:t> </a:t>
            </a:r>
            <a:endParaRPr lang="en-US" sz="1100" b="1" dirty="0" smtClean="0">
              <a:solidFill>
                <a:schemeClr val="bg1">
                  <a:lumMod val="95000"/>
                  <a:lumOff val="5000"/>
                </a:schemeClr>
              </a:solidFill>
            </a:endParaRPr>
          </a:p>
          <a:p>
            <a:r>
              <a:rPr lang="en-IN" b="1" dirty="0" smtClean="0">
                <a:solidFill>
                  <a:schemeClr val="bg1">
                    <a:lumMod val="95000"/>
                    <a:lumOff val="5000"/>
                  </a:schemeClr>
                </a:solidFill>
              </a:rPr>
              <a:t>Observations</a:t>
            </a:r>
            <a:endParaRPr lang="en-US" b="1" dirty="0" smtClean="0">
              <a:solidFill>
                <a:schemeClr val="bg1">
                  <a:lumMod val="95000"/>
                  <a:lumOff val="5000"/>
                </a:schemeClr>
              </a:solidFill>
            </a:endParaRPr>
          </a:p>
          <a:p>
            <a:r>
              <a:rPr lang="en-IN" b="1" dirty="0" smtClean="0">
                <a:solidFill>
                  <a:schemeClr val="bg1">
                    <a:lumMod val="95000"/>
                    <a:lumOff val="5000"/>
                  </a:schemeClr>
                </a:solidFill>
              </a:rPr>
              <a:t> </a:t>
            </a:r>
            <a:endParaRPr lang="en-US" b="1" dirty="0" smtClean="0">
              <a:solidFill>
                <a:schemeClr val="bg1">
                  <a:lumMod val="95000"/>
                  <a:lumOff val="5000"/>
                </a:schemeClr>
              </a:solidFill>
            </a:endParaRPr>
          </a:p>
          <a:p>
            <a:pPr marL="342900" indent="-342900">
              <a:buAutoNum type="arabicPeriod"/>
            </a:pPr>
            <a:r>
              <a:rPr lang="en-US" b="1" dirty="0" err="1" smtClean="0">
                <a:solidFill>
                  <a:schemeClr val="bg1">
                    <a:lumMod val="95000"/>
                    <a:lumOff val="5000"/>
                  </a:schemeClr>
                </a:solidFill>
              </a:rPr>
              <a:t>Vistara</a:t>
            </a:r>
            <a:r>
              <a:rPr lang="en-US" b="1" dirty="0" smtClean="0">
                <a:solidFill>
                  <a:schemeClr val="bg1">
                    <a:lumMod val="95000"/>
                    <a:lumOff val="5000"/>
                  </a:schemeClr>
                </a:solidFill>
              </a:rPr>
              <a:t> having very high no. of flights as per dataset.</a:t>
            </a:r>
          </a:p>
          <a:p>
            <a:pPr marL="342900" indent="-342900"/>
            <a:endParaRPr lang="en-US" b="1" dirty="0" smtClean="0">
              <a:solidFill>
                <a:schemeClr val="bg1">
                  <a:lumMod val="95000"/>
                  <a:lumOff val="5000"/>
                </a:schemeClr>
              </a:solidFill>
            </a:endParaRPr>
          </a:p>
          <a:p>
            <a:r>
              <a:rPr lang="en-US" b="1" dirty="0" smtClean="0">
                <a:solidFill>
                  <a:schemeClr val="bg1">
                    <a:lumMod val="95000"/>
                    <a:lumOff val="5000"/>
                  </a:schemeClr>
                </a:solidFill>
              </a:rPr>
              <a:t>2. 1 stop flights are more as per comparison to Non stops and 2 stops.</a:t>
            </a:r>
          </a:p>
          <a:p>
            <a:endParaRPr lang="en-US" b="1" dirty="0" smtClean="0">
              <a:solidFill>
                <a:schemeClr val="bg1">
                  <a:lumMod val="95000"/>
                  <a:lumOff val="5000"/>
                </a:schemeClr>
              </a:solidFill>
            </a:endParaRPr>
          </a:p>
          <a:p>
            <a:r>
              <a:rPr lang="en-US" b="1" dirty="0" smtClean="0">
                <a:solidFill>
                  <a:schemeClr val="bg1">
                    <a:lumMod val="95000"/>
                    <a:lumOff val="5000"/>
                  </a:schemeClr>
                </a:solidFill>
              </a:rPr>
              <a:t>3. On Sundays there are more number of flights </a:t>
            </a:r>
            <a:r>
              <a:rPr lang="en-US" b="1" dirty="0" err="1" smtClean="0">
                <a:solidFill>
                  <a:schemeClr val="bg1">
                    <a:lumMod val="95000"/>
                    <a:lumOff val="5000"/>
                  </a:schemeClr>
                </a:solidFill>
              </a:rPr>
              <a:t>availables</a:t>
            </a:r>
            <a:r>
              <a:rPr lang="en-US" b="1" dirty="0" smtClean="0">
                <a:solidFill>
                  <a:schemeClr val="bg1">
                    <a:lumMod val="95000"/>
                    <a:lumOff val="5000"/>
                  </a:schemeClr>
                </a:solidFill>
              </a:rPr>
              <a:t>.</a:t>
            </a:r>
          </a:p>
          <a:p>
            <a:endParaRPr lang="en-US" b="1" dirty="0" smtClean="0">
              <a:solidFill>
                <a:schemeClr val="bg1">
                  <a:lumMod val="95000"/>
                  <a:lumOff val="5000"/>
                </a:schemeClr>
              </a:solidFill>
            </a:endParaRPr>
          </a:p>
          <a:p>
            <a:r>
              <a:rPr lang="en-US" b="1" dirty="0" smtClean="0">
                <a:solidFill>
                  <a:schemeClr val="bg1">
                    <a:lumMod val="95000"/>
                    <a:lumOff val="5000"/>
                  </a:schemeClr>
                </a:solidFill>
              </a:rPr>
              <a:t>4. 1 Stop flights prices are very high as compared to others.</a:t>
            </a:r>
          </a:p>
          <a:p>
            <a:endParaRPr lang="en-US" b="1" dirty="0" smtClean="0">
              <a:solidFill>
                <a:schemeClr val="bg1">
                  <a:lumMod val="95000"/>
                  <a:lumOff val="5000"/>
                </a:schemeClr>
              </a:solidFill>
            </a:endParaRPr>
          </a:p>
          <a:p>
            <a:r>
              <a:rPr lang="en-US" b="1" dirty="0" smtClean="0">
                <a:solidFill>
                  <a:schemeClr val="bg1">
                    <a:lumMod val="95000"/>
                    <a:lumOff val="5000"/>
                  </a:schemeClr>
                </a:solidFill>
              </a:rPr>
              <a:t>5. We have selected flight of arrival location for Delhi and destination location for Bangalore.</a:t>
            </a:r>
          </a:p>
          <a:p>
            <a:endParaRPr kumimoji="0" lang="en-US" sz="1800" b="1"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691680" y="605299"/>
            <a:ext cx="2736304" cy="36933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dirty="0" smtClean="0"/>
              <a:t>Density of different dataset</a:t>
            </a:r>
            <a:endParaRPr lang="en-US" dirty="0"/>
          </a:p>
        </p:txBody>
      </p:sp>
      <p:pic>
        <p:nvPicPr>
          <p:cNvPr id="4" name="Picture 3"/>
          <p:cNvPicPr/>
          <p:nvPr/>
        </p:nvPicPr>
        <p:blipFill>
          <a:blip r:embed="rId2" cstate="print"/>
          <a:srcRect/>
          <a:stretch>
            <a:fillRect/>
          </a:stretch>
        </p:blipFill>
        <p:spPr bwMode="auto">
          <a:xfrm>
            <a:off x="1396365" y="2133600"/>
            <a:ext cx="6351270" cy="2590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260648"/>
            <a:ext cx="2719591"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smtClean="0"/>
              <a:t>Correlation of the Dataset </a:t>
            </a:r>
            <a:endParaRPr lang="en-US" dirty="0"/>
          </a:p>
        </p:txBody>
      </p:sp>
      <p:pic>
        <p:nvPicPr>
          <p:cNvPr id="4" name="Picture 3"/>
          <p:cNvPicPr/>
          <p:nvPr/>
        </p:nvPicPr>
        <p:blipFill>
          <a:blip r:embed="rId2" cstate="print"/>
          <a:srcRect/>
          <a:stretch>
            <a:fillRect/>
          </a:stretch>
        </p:blipFill>
        <p:spPr bwMode="auto">
          <a:xfrm>
            <a:off x="1691680" y="1052736"/>
            <a:ext cx="5731510" cy="49301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692696"/>
            <a:ext cx="3168352"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p>
        </p:txBody>
      </p:sp>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 (1).jpg"/>
          <p:cNvPicPr>
            <a:picLocks noChangeAspect="1"/>
          </p:cNvPicPr>
          <p:nvPr/>
        </p:nvPicPr>
        <p:blipFill>
          <a:blip r:embed="rId2" cstate="print"/>
          <a:stretch>
            <a:fillRect/>
          </a:stretch>
        </p:blipFill>
        <p:spPr>
          <a:xfrm>
            <a:off x="899592" y="1844824"/>
            <a:ext cx="7128792" cy="27363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7824" y="548680"/>
            <a:ext cx="2472600"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smtClean="0"/>
              <a:t>Describe of the Dataset </a:t>
            </a:r>
            <a:endParaRPr lang="en-US" dirty="0"/>
          </a:p>
        </p:txBody>
      </p:sp>
      <p:pic>
        <p:nvPicPr>
          <p:cNvPr id="4" name="Picture 3"/>
          <p:cNvPicPr/>
          <p:nvPr/>
        </p:nvPicPr>
        <p:blipFill>
          <a:blip r:embed="rId2" cstate="print"/>
          <a:srcRect/>
          <a:stretch>
            <a:fillRect/>
          </a:stretch>
        </p:blipFill>
        <p:spPr bwMode="auto">
          <a:xfrm>
            <a:off x="1706245" y="1661160"/>
            <a:ext cx="5731510" cy="35356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2123728" y="1052736"/>
            <a:ext cx="4461510" cy="5670808"/>
          </a:xfrm>
          <a:prstGeom prst="rect">
            <a:avLst/>
          </a:prstGeom>
          <a:noFill/>
          <a:ln w="9525">
            <a:noFill/>
            <a:miter lim="800000"/>
            <a:headEnd/>
            <a:tailEnd/>
          </a:ln>
        </p:spPr>
      </p:pic>
      <p:sp>
        <p:nvSpPr>
          <p:cNvPr id="4" name="TextBox 3"/>
          <p:cNvSpPr txBox="1"/>
          <p:nvPr/>
        </p:nvSpPr>
        <p:spPr>
          <a:xfrm>
            <a:off x="1331640" y="476672"/>
            <a:ext cx="5832648"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We have done PCA for checking best components of dataset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691680" y="1196752"/>
            <a:ext cx="5731510" cy="4857885"/>
          </a:xfrm>
          <a:prstGeom prst="rect">
            <a:avLst/>
          </a:prstGeom>
          <a:noFill/>
          <a:ln w="9525">
            <a:noFill/>
            <a:miter lim="800000"/>
            <a:headEnd/>
            <a:tailEnd/>
          </a:ln>
        </p:spPr>
      </p:pic>
      <p:sp>
        <p:nvSpPr>
          <p:cNvPr id="4" name="TextBox 3"/>
          <p:cNvSpPr txBox="1"/>
          <p:nvPr/>
        </p:nvSpPr>
        <p:spPr>
          <a:xfrm>
            <a:off x="1331640" y="476672"/>
            <a:ext cx="252028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Selecting </a:t>
            </a:r>
            <a:r>
              <a:rPr lang="en-US" dirty="0" err="1" smtClean="0"/>
              <a:t>kbest</a:t>
            </a:r>
            <a:r>
              <a:rPr lang="en-US" dirty="0" smtClean="0"/>
              <a:t> Features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059832" y="548680"/>
            <a:ext cx="3059832" cy="36933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Model Building and Results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p:nvPr/>
        </p:nvPicPr>
        <p:blipFill>
          <a:blip r:embed="rId2" cstate="print"/>
          <a:srcRect/>
          <a:stretch>
            <a:fillRect/>
          </a:stretch>
        </p:blipFill>
        <p:spPr bwMode="auto">
          <a:xfrm>
            <a:off x="971600" y="1412776"/>
            <a:ext cx="7056783" cy="43924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776609"/>
            <a:ext cx="8424936" cy="486287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Best models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KNeighborsRegressor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 Model shows low r2 score in training and testing accuracy hence we cannot consider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DecisionTreeRegressor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Same as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DecisionTreeRegressor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shows very much difference in training and testing accuracy hence we cannot consider it. Model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becames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underfit</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XGBRegressor</a:t>
            </a:r>
            <a:r>
              <a:rPr kumimoji="0" lang="en-US"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lang="en-US" sz="1600" b="1" dirty="0" smtClean="0">
                <a:solidFill>
                  <a:schemeClr val="tx1"/>
                </a:solidFill>
                <a:latin typeface="Trebuchet MS" pitchFamily="34" charset="0"/>
                <a:ea typeface="Trebuchet MS" pitchFamily="34" charset="0"/>
                <a:cs typeface="Times New Roman" pitchFamily="18" charset="0"/>
              </a:rPr>
              <a:t>Same as above two model it shows similar in CV score and testing r2 score hence we can’t consider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GradientBoostingRegressor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GradientBoostingRegressor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shows closer R2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ing</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and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crpss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val</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score but still training score it much greater than it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testings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R2 score which makes model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underfit</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also R2 score not good yet from all models hence we can’t consider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LGBMRegressor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 </a:t>
            </a:r>
            <a:r>
              <a:rPr lang="en-US" sz="1600" b="1" dirty="0" smtClean="0">
                <a:solidFill>
                  <a:srgbClr val="FFFF00"/>
                </a:solidFill>
                <a:latin typeface="Trebuchet MS" pitchFamily="34" charset="0"/>
                <a:ea typeface="Trebuchet MS" pitchFamily="34" charset="0"/>
                <a:cs typeface="Times New Roman" pitchFamily="18" charset="0"/>
              </a:rPr>
              <a:t>Model shows good results as it gives less RMSE score with good R2 score rather than other models.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619672" y="1412776"/>
            <a:ext cx="5731510" cy="4654490"/>
          </a:xfrm>
          <a:prstGeom prst="rect">
            <a:avLst/>
          </a:prstGeom>
          <a:noFill/>
          <a:ln w="9525">
            <a:noFill/>
            <a:miter lim="800000"/>
            <a:headEnd/>
            <a:tailEnd/>
          </a:ln>
        </p:spPr>
      </p:pic>
      <p:sp>
        <p:nvSpPr>
          <p:cNvPr id="4" name="Rectangle 1"/>
          <p:cNvSpPr>
            <a:spLocks noChangeArrowheads="1"/>
          </p:cNvSpPr>
          <p:nvPr/>
        </p:nvSpPr>
        <p:spPr bwMode="auto">
          <a:xfrm>
            <a:off x="3059832" y="548680"/>
            <a:ext cx="3059832" cy="36933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Final</a:t>
            </a:r>
            <a:r>
              <a:rPr kumimoji="0" lang="en-US" sz="1800" b="1" i="0" u="none" strike="noStrike" cap="none" normalizeH="0" dirty="0" smtClean="0">
                <a:ln>
                  <a:noFill/>
                </a:ln>
                <a:solidFill>
                  <a:schemeClr val="tx1"/>
                </a:solidFill>
                <a:effectLst/>
                <a:latin typeface="Trebuchet MS" pitchFamily="34" charset="0"/>
                <a:ea typeface="Trebuchet MS" pitchFamily="34" charset="0"/>
                <a:cs typeface="Times New Roman" pitchFamily="18" charset="0"/>
              </a:rPr>
              <a:t> Model Results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59832" y="548680"/>
            <a:ext cx="2376264" cy="36933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Model Deployment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cstate="print"/>
          <a:srcRect/>
          <a:stretch>
            <a:fillRect/>
          </a:stretch>
        </p:blipFill>
        <p:spPr bwMode="auto">
          <a:xfrm>
            <a:off x="1763688" y="1412776"/>
            <a:ext cx="5772150" cy="516636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988840"/>
            <a:ext cx="331236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5400" dirty="0" smtClean="0"/>
              <a:t>Thanks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3848" y="620688"/>
            <a:ext cx="2304256" cy="400110"/>
          </a:xfrm>
          <a:prstGeom prst="rect">
            <a:avLst/>
          </a:prstGeom>
        </p:spPr>
        <p:txBody>
          <a:bodyPr wrap="square">
            <a:spAutoFit/>
          </a:bodyPr>
          <a:lstStyle/>
          <a:p>
            <a:r>
              <a:rPr lang="en-IN" sz="2000" b="1" u="sng" dirty="0" smtClean="0">
                <a:effectLst>
                  <a:outerShdw blurRad="38100" dist="38100" dir="2700000" algn="tl">
                    <a:srgbClr val="000000">
                      <a:alpha val="43137"/>
                    </a:srgbClr>
                  </a:outerShdw>
                </a:effectLst>
              </a:rPr>
              <a:t> </a:t>
            </a:r>
            <a:r>
              <a:rPr lang="en-IN" sz="2000" b="1" u="sng" dirty="0" err="1" smtClean="0">
                <a:effectLst>
                  <a:outerShdw blurRad="38100" dist="38100" dir="2700000" algn="tl">
                    <a:srgbClr val="000000">
                      <a:alpha val="43137"/>
                    </a:srgbClr>
                  </a:outerShdw>
                </a:effectLst>
              </a:rPr>
              <a:t>Bussiness</a:t>
            </a:r>
            <a:r>
              <a:rPr lang="en-IN" sz="2000" b="1" u="sng" dirty="0" smtClean="0">
                <a:effectLst>
                  <a:outerShdw blurRad="38100" dist="38100" dir="2700000" algn="tl">
                    <a:srgbClr val="000000">
                      <a:alpha val="43137"/>
                    </a:srgbClr>
                  </a:outerShdw>
                </a:effectLst>
              </a:rPr>
              <a:t> Problem</a:t>
            </a:r>
            <a:endParaRPr lang="en-IN" sz="2000" b="1" u="sng" dirty="0">
              <a:effectLst>
                <a:outerShdw blurRad="38100" dist="38100" dir="2700000" algn="tl">
                  <a:srgbClr val="000000">
                    <a:alpha val="43137"/>
                  </a:srgbClr>
                </a:outerShdw>
              </a:effectLst>
            </a:endParaRPr>
          </a:p>
        </p:txBody>
      </p:sp>
      <p:sp>
        <p:nvSpPr>
          <p:cNvPr id="7" name="TextBox 6"/>
          <p:cNvSpPr txBox="1"/>
          <p:nvPr/>
        </p:nvSpPr>
        <p:spPr>
          <a:xfrm>
            <a:off x="1043608" y="1412776"/>
            <a:ext cx="648072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Anyone who has booked a flight ticket knows how unexpectedly the prices vary. The cheapest available ticket on a given flight gets more and less expensive over time. This usually happens as an attempt to maximize revenue based on – </a:t>
            </a:r>
            <a:endParaRPr lang="en-US" dirty="0"/>
          </a:p>
        </p:txBody>
      </p:sp>
      <p:sp>
        <p:nvSpPr>
          <p:cNvPr id="8" name="TextBox 7"/>
          <p:cNvSpPr txBox="1"/>
          <p:nvPr/>
        </p:nvSpPr>
        <p:spPr>
          <a:xfrm>
            <a:off x="1043608" y="3068960"/>
            <a:ext cx="648072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1. Time of purchase patterns (making sure last-minute purchases are expensive)</a:t>
            </a:r>
            <a:endParaRPr lang="en-US" b="1" dirty="0"/>
          </a:p>
        </p:txBody>
      </p:sp>
      <p:sp>
        <p:nvSpPr>
          <p:cNvPr id="11" name="TextBox 10"/>
          <p:cNvSpPr txBox="1"/>
          <p:nvPr/>
        </p:nvSpPr>
        <p:spPr>
          <a:xfrm>
            <a:off x="1043608" y="4725144"/>
            <a:ext cx="648072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2. Keeping the flight as full as they want it (raising prices on a flight which is filling up in order to reduce sales and hold back inventory for those expensive last-minute expensive purchases) So, we have to work on a project where we collect data of flight fares with other features and work to make a model to predict fares of flights.</a:t>
            </a:r>
            <a:endParaRPr lang="en-US" dirty="0"/>
          </a:p>
        </p:txBody>
      </p:sp>
      <p:sp>
        <p:nvSpPr>
          <p:cNvPr id="14" name="Down Arrow 13"/>
          <p:cNvSpPr/>
          <p:nvPr/>
        </p:nvSpPr>
        <p:spPr>
          <a:xfrm>
            <a:off x="3923928" y="2348880"/>
            <a:ext cx="360040"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923928" y="4005064"/>
            <a:ext cx="360040"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87624" y="620688"/>
            <a:ext cx="4680520" cy="646331"/>
          </a:xfrm>
          <a:prstGeom prst="rect">
            <a:avLst/>
          </a:prstGeom>
        </p:spPr>
        <p:txBody>
          <a:bodyPr wrap="square">
            <a:spAutoFit/>
          </a:bodyPr>
          <a:lstStyle/>
          <a:p>
            <a:r>
              <a:rPr lang="en-US" sz="3600" b="1" u="sng" dirty="0" smtClean="0">
                <a:effectLst>
                  <a:outerShdw blurRad="38100" dist="38100" dir="2700000" algn="tl">
                    <a:srgbClr val="000000">
                      <a:alpha val="43137"/>
                    </a:srgbClr>
                  </a:outerShdw>
                </a:effectLst>
              </a:rPr>
              <a:t>Purpose of Project</a:t>
            </a:r>
            <a:endParaRPr lang="en-US" sz="3600" dirty="0"/>
          </a:p>
        </p:txBody>
      </p:sp>
      <p:sp>
        <p:nvSpPr>
          <p:cNvPr id="7" name="Rectangle 6"/>
          <p:cNvSpPr/>
          <p:nvPr/>
        </p:nvSpPr>
        <p:spPr>
          <a:xfrm>
            <a:off x="1043608" y="1628800"/>
            <a:ext cx="7560840" cy="1477328"/>
          </a:xfrm>
          <a:prstGeom prst="rect">
            <a:avLst/>
          </a:prstGeom>
          <a:solidFill>
            <a:schemeClr val="bg1"/>
          </a:solidFill>
        </p:spPr>
        <p:txBody>
          <a:bodyPr wrap="square">
            <a:spAutoFit/>
          </a:bodyPr>
          <a:lstStyle/>
          <a:p>
            <a:r>
              <a:rPr lang="en-IN" dirty="0" smtClean="0"/>
              <a:t>Companies such as sastasafar.com, yatra.com, skyscanner.com, </a:t>
            </a:r>
            <a:r>
              <a:rPr lang="en-IN" dirty="0" err="1" smtClean="0"/>
              <a:t>makemytrip</a:t>
            </a:r>
            <a:r>
              <a:rPr lang="en-IN" dirty="0" smtClean="0"/>
              <a:t> etc which are booking site of flights. But before booking a flight we used to predict good and relevant value of the flight price. Similarly in the given task we have to build a model that can predict flight price from the extracted dataset from the older booking price of the flight.   </a:t>
            </a:r>
            <a:endParaRPr lang="en-US" dirty="0"/>
          </a:p>
        </p:txBody>
      </p:sp>
      <p:sp>
        <p:nvSpPr>
          <p:cNvPr id="8" name="Rectangle 7"/>
          <p:cNvSpPr/>
          <p:nvPr/>
        </p:nvSpPr>
        <p:spPr>
          <a:xfrm>
            <a:off x="1115616" y="4437112"/>
            <a:ext cx="7560840" cy="1477328"/>
          </a:xfrm>
          <a:prstGeom prst="rect">
            <a:avLst/>
          </a:prstGeom>
          <a:solidFill>
            <a:schemeClr val="bg1"/>
          </a:solidFill>
        </p:spPr>
        <p:txBody>
          <a:bodyPr wrap="square">
            <a:spAutoFit/>
          </a:bodyPr>
          <a:lstStyle/>
          <a:p>
            <a:r>
              <a:rPr lang="en-IN" b="0" i="0" dirty="0" smtClean="0">
                <a:effectLst/>
                <a:latin typeface="Roboto" panose="02000000000000000000" pitchFamily="2" charset="0"/>
              </a:rPr>
              <a:t>Valuation requires expertise. And when it comes to valuing </a:t>
            </a:r>
            <a:r>
              <a:rPr lang="en-IN" dirty="0" smtClean="0">
                <a:latin typeface="Roboto" panose="02000000000000000000" pitchFamily="2" charset="0"/>
              </a:rPr>
              <a:t>booking flight price, </a:t>
            </a:r>
            <a:r>
              <a:rPr lang="en-IN" b="0" i="0" dirty="0" smtClean="0">
                <a:effectLst/>
                <a:latin typeface="Roboto" panose="02000000000000000000" pitchFamily="2" charset="0"/>
              </a:rPr>
              <a:t>it becomes all the more critical.  Getting tricked by the last minute of booking flight price valuation isn’t something new so you need to be extra cautious to strike the right chord while evaluating in booking . Hence a model needs to be build to evaluate price prediction.</a:t>
            </a:r>
            <a:endParaRPr lang="en-IN" dirty="0"/>
          </a:p>
        </p:txBody>
      </p:sp>
      <p:sp>
        <p:nvSpPr>
          <p:cNvPr id="9" name="Rectangle 8"/>
          <p:cNvSpPr/>
          <p:nvPr/>
        </p:nvSpPr>
        <p:spPr>
          <a:xfrm>
            <a:off x="1331640" y="3789040"/>
            <a:ext cx="3384376" cy="461665"/>
          </a:xfrm>
          <a:prstGeom prst="rect">
            <a:avLst/>
          </a:prstGeom>
        </p:spPr>
        <p:txBody>
          <a:bodyPr wrap="square">
            <a:spAutoFit/>
          </a:bodyPr>
          <a:lstStyle/>
          <a:p>
            <a:r>
              <a:rPr lang="en-US" sz="2400" b="1" u="sng" dirty="0" smtClean="0">
                <a:effectLst>
                  <a:outerShdw blurRad="38100" dist="38100" dir="2700000" algn="tl">
                    <a:srgbClr val="000000">
                      <a:alpha val="43137"/>
                    </a:srgbClr>
                  </a:outerShdw>
                </a:effectLst>
              </a:rPr>
              <a:t>Flight Price Valuation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1268760"/>
            <a:ext cx="8172400" cy="43878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06AF96C-FCF4-4338-8F95-29284CE7572E}"/>
              </a:ext>
            </a:extLst>
          </p:cNvPr>
          <p:cNvSpPr/>
          <p:nvPr/>
        </p:nvSpPr>
        <p:spPr>
          <a:xfrm>
            <a:off x="899592" y="188640"/>
            <a:ext cx="1800200" cy="70971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i="0" dirty="0" smtClean="0">
                <a:solidFill>
                  <a:schemeClr val="tx1"/>
                </a:solidFill>
                <a:effectLst/>
                <a:latin typeface="Helvetica Neue"/>
              </a:rPr>
              <a:t>Flight Name</a:t>
            </a:r>
            <a:endParaRPr lang="en-IN" dirty="0">
              <a:solidFill>
                <a:schemeClr val="tx1"/>
              </a:solidFill>
            </a:endParaRPr>
          </a:p>
        </p:txBody>
      </p:sp>
      <p:sp>
        <p:nvSpPr>
          <p:cNvPr id="3" name="Rectangle 2">
            <a:extLst>
              <a:ext uri="{FF2B5EF4-FFF2-40B4-BE49-F238E27FC236}">
                <a16:creationId xmlns="" xmlns:a16="http://schemas.microsoft.com/office/drawing/2014/main" id="{89579245-9E49-496F-B445-2B9132E3C007}"/>
              </a:ext>
            </a:extLst>
          </p:cNvPr>
          <p:cNvSpPr/>
          <p:nvPr/>
        </p:nvSpPr>
        <p:spPr>
          <a:xfrm>
            <a:off x="899592" y="1124744"/>
            <a:ext cx="1872208" cy="6908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Arrival Location</a:t>
            </a:r>
            <a:endParaRPr lang="en-IN" b="1" dirty="0"/>
          </a:p>
        </p:txBody>
      </p:sp>
      <p:sp>
        <p:nvSpPr>
          <p:cNvPr id="4" name="Rectangle 3">
            <a:extLst>
              <a:ext uri="{FF2B5EF4-FFF2-40B4-BE49-F238E27FC236}">
                <a16:creationId xmlns="" xmlns:a16="http://schemas.microsoft.com/office/drawing/2014/main" id="{36F003D5-6399-4E5C-9B98-6103DD6C2EC6}"/>
              </a:ext>
            </a:extLst>
          </p:cNvPr>
          <p:cNvSpPr/>
          <p:nvPr/>
        </p:nvSpPr>
        <p:spPr>
          <a:xfrm>
            <a:off x="899592" y="2060848"/>
            <a:ext cx="1800200"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Destination Location</a:t>
            </a:r>
            <a:endParaRPr lang="en-IN" dirty="0"/>
          </a:p>
        </p:txBody>
      </p:sp>
      <p:sp>
        <p:nvSpPr>
          <p:cNvPr id="5" name="Rectangle 4">
            <a:extLst>
              <a:ext uri="{FF2B5EF4-FFF2-40B4-BE49-F238E27FC236}">
                <a16:creationId xmlns="" xmlns:a16="http://schemas.microsoft.com/office/drawing/2014/main" id="{FA65BC45-D220-4CDA-9635-1C7EE1DEB287}"/>
              </a:ext>
            </a:extLst>
          </p:cNvPr>
          <p:cNvSpPr/>
          <p:nvPr/>
        </p:nvSpPr>
        <p:spPr>
          <a:xfrm>
            <a:off x="827584" y="3068960"/>
            <a:ext cx="2088232"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No of stops</a:t>
            </a:r>
            <a:endParaRPr lang="en-IN" dirty="0"/>
          </a:p>
        </p:txBody>
      </p:sp>
      <p:sp>
        <p:nvSpPr>
          <p:cNvPr id="6" name="Rectangle 5">
            <a:extLst>
              <a:ext uri="{FF2B5EF4-FFF2-40B4-BE49-F238E27FC236}">
                <a16:creationId xmlns="" xmlns:a16="http://schemas.microsoft.com/office/drawing/2014/main" id="{74532639-256F-4F84-A4C3-A149B830F606}"/>
              </a:ext>
            </a:extLst>
          </p:cNvPr>
          <p:cNvSpPr/>
          <p:nvPr/>
        </p:nvSpPr>
        <p:spPr>
          <a:xfrm>
            <a:off x="899592" y="4077072"/>
            <a:ext cx="1944216"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Day</a:t>
            </a:r>
            <a:endParaRPr lang="en-IN" dirty="0"/>
          </a:p>
        </p:txBody>
      </p:sp>
      <p:sp>
        <p:nvSpPr>
          <p:cNvPr id="7" name="Rectangle 6">
            <a:extLst>
              <a:ext uri="{FF2B5EF4-FFF2-40B4-BE49-F238E27FC236}">
                <a16:creationId xmlns="" xmlns:a16="http://schemas.microsoft.com/office/drawing/2014/main" id="{88907309-B869-4181-9D2E-1F8A439DB42D}"/>
              </a:ext>
            </a:extLst>
          </p:cNvPr>
          <p:cNvSpPr/>
          <p:nvPr/>
        </p:nvSpPr>
        <p:spPr>
          <a:xfrm>
            <a:off x="899592" y="5157192"/>
            <a:ext cx="2016224" cy="6299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Flight Date</a:t>
            </a:r>
            <a:endParaRPr lang="en-IN" dirty="0"/>
          </a:p>
        </p:txBody>
      </p:sp>
      <p:sp>
        <p:nvSpPr>
          <p:cNvPr id="8" name="Rectangle 7">
            <a:extLst>
              <a:ext uri="{FF2B5EF4-FFF2-40B4-BE49-F238E27FC236}">
                <a16:creationId xmlns="" xmlns:a16="http://schemas.microsoft.com/office/drawing/2014/main" id="{8180FAA6-19A0-4C96-9AB5-023B2B65B5F8}"/>
              </a:ext>
            </a:extLst>
          </p:cNvPr>
          <p:cNvSpPr/>
          <p:nvPr/>
        </p:nvSpPr>
        <p:spPr>
          <a:xfrm>
            <a:off x="5557520" y="2372361"/>
            <a:ext cx="2885440" cy="122428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Booking price of flight</a:t>
            </a:r>
            <a:endParaRPr lang="en-IN" dirty="0"/>
          </a:p>
        </p:txBody>
      </p:sp>
      <p:cxnSp>
        <p:nvCxnSpPr>
          <p:cNvPr id="9" name="Straight Arrow Connector 8">
            <a:extLst>
              <a:ext uri="{FF2B5EF4-FFF2-40B4-BE49-F238E27FC236}">
                <a16:creationId xmlns="" xmlns:a16="http://schemas.microsoft.com/office/drawing/2014/main" id="{6D32608D-540B-4439-A005-07FD76517F0C}"/>
              </a:ext>
            </a:extLst>
          </p:cNvPr>
          <p:cNvCxnSpPr>
            <a:stCxn id="2" idx="3"/>
          </p:cNvCxnSpPr>
          <p:nvPr/>
        </p:nvCxnSpPr>
        <p:spPr>
          <a:xfrm>
            <a:off x="2699792" y="543496"/>
            <a:ext cx="2868776" cy="241374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6B47766B-1928-4151-8197-320A90EB3C5A}"/>
              </a:ext>
            </a:extLst>
          </p:cNvPr>
          <p:cNvCxnSpPr>
            <a:stCxn id="3" idx="3"/>
          </p:cNvCxnSpPr>
          <p:nvPr/>
        </p:nvCxnSpPr>
        <p:spPr>
          <a:xfrm>
            <a:off x="2771800" y="1470184"/>
            <a:ext cx="2808312" cy="116672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5B938750-0F9E-449D-9362-2D4C2E5F89E0}"/>
              </a:ext>
            </a:extLst>
          </p:cNvPr>
          <p:cNvCxnSpPr>
            <a:stCxn id="4" idx="3"/>
          </p:cNvCxnSpPr>
          <p:nvPr/>
        </p:nvCxnSpPr>
        <p:spPr>
          <a:xfrm>
            <a:off x="2699792" y="2411368"/>
            <a:ext cx="2952328" cy="29755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B7C2A998-E5E7-4C63-B5F3-723BF033685C}"/>
              </a:ext>
            </a:extLst>
          </p:cNvPr>
          <p:cNvCxnSpPr>
            <a:stCxn id="5" idx="3"/>
          </p:cNvCxnSpPr>
          <p:nvPr/>
        </p:nvCxnSpPr>
        <p:spPr>
          <a:xfrm flipV="1">
            <a:off x="2915816" y="2780928"/>
            <a:ext cx="2664296" cy="63855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75561EEF-D40C-4D3C-B802-8723DD160876}"/>
              </a:ext>
            </a:extLst>
          </p:cNvPr>
          <p:cNvCxnSpPr>
            <a:cxnSpLocks/>
            <a:stCxn id="6" idx="3"/>
            <a:endCxn id="8" idx="1"/>
          </p:cNvCxnSpPr>
          <p:nvPr/>
        </p:nvCxnSpPr>
        <p:spPr>
          <a:xfrm flipV="1">
            <a:off x="2843808" y="2984502"/>
            <a:ext cx="2713712" cy="144309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1FC47E40-1091-420F-B41E-459567848F48}"/>
              </a:ext>
            </a:extLst>
          </p:cNvPr>
          <p:cNvCxnSpPr>
            <a:stCxn id="7" idx="3"/>
          </p:cNvCxnSpPr>
          <p:nvPr/>
        </p:nvCxnSpPr>
        <p:spPr>
          <a:xfrm flipV="1">
            <a:off x="2915816" y="2780928"/>
            <a:ext cx="2736304" cy="269122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88907309-B869-4181-9D2E-1F8A439DB42D}"/>
              </a:ext>
            </a:extLst>
          </p:cNvPr>
          <p:cNvSpPr/>
          <p:nvPr/>
        </p:nvSpPr>
        <p:spPr>
          <a:xfrm>
            <a:off x="899592" y="6021288"/>
            <a:ext cx="2016224" cy="6299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Month</a:t>
            </a:r>
            <a:endParaRPr lang="en-IN" dirty="0"/>
          </a:p>
        </p:txBody>
      </p:sp>
      <p:cxnSp>
        <p:nvCxnSpPr>
          <p:cNvPr id="35" name="Straight Arrow Connector 34">
            <a:extLst>
              <a:ext uri="{FF2B5EF4-FFF2-40B4-BE49-F238E27FC236}">
                <a16:creationId xmlns="" xmlns:a16="http://schemas.microsoft.com/office/drawing/2014/main" id="{1FC47E40-1091-420F-B41E-459567848F48}"/>
              </a:ext>
            </a:extLst>
          </p:cNvPr>
          <p:cNvCxnSpPr>
            <a:stCxn id="34" idx="3"/>
          </p:cNvCxnSpPr>
          <p:nvPr/>
        </p:nvCxnSpPr>
        <p:spPr>
          <a:xfrm flipV="1">
            <a:off x="2915816" y="2622272"/>
            <a:ext cx="2702664" cy="371397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180FAA6-19A0-4C96-9AB5-023B2B65B5F8}"/>
              </a:ext>
            </a:extLst>
          </p:cNvPr>
          <p:cNvSpPr/>
          <p:nvPr/>
        </p:nvSpPr>
        <p:spPr>
          <a:xfrm>
            <a:off x="3059832" y="188640"/>
            <a:ext cx="3168352" cy="50405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Parameters of Flight Price</a:t>
            </a:r>
            <a:endParaRPr lang="en-IN" dirty="0"/>
          </a:p>
        </p:txBody>
      </p:sp>
      <p:sp>
        <p:nvSpPr>
          <p:cNvPr id="19" name="Rectangle 18">
            <a:extLst>
              <a:ext uri="{FF2B5EF4-FFF2-40B4-BE49-F238E27FC236}">
                <a16:creationId xmlns="" xmlns:a16="http://schemas.microsoft.com/office/drawing/2014/main" id="{88907309-B869-4181-9D2E-1F8A439DB42D}"/>
              </a:ext>
            </a:extLst>
          </p:cNvPr>
          <p:cNvSpPr/>
          <p:nvPr/>
        </p:nvSpPr>
        <p:spPr>
          <a:xfrm>
            <a:off x="3347864" y="6093296"/>
            <a:ext cx="2016224" cy="6383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err="1" smtClean="0"/>
              <a:t>Arr</a:t>
            </a:r>
            <a:r>
              <a:rPr lang="en-IN" b="1" dirty="0" smtClean="0"/>
              <a:t> time</a:t>
            </a:r>
            <a:endParaRPr lang="en-IN" dirty="0"/>
          </a:p>
        </p:txBody>
      </p:sp>
      <p:sp>
        <p:nvSpPr>
          <p:cNvPr id="20" name="Rectangle 19">
            <a:extLst>
              <a:ext uri="{FF2B5EF4-FFF2-40B4-BE49-F238E27FC236}">
                <a16:creationId xmlns="" xmlns:a16="http://schemas.microsoft.com/office/drawing/2014/main" id="{88907309-B869-4181-9D2E-1F8A439DB42D}"/>
              </a:ext>
            </a:extLst>
          </p:cNvPr>
          <p:cNvSpPr/>
          <p:nvPr/>
        </p:nvSpPr>
        <p:spPr>
          <a:xfrm>
            <a:off x="6300192" y="6093296"/>
            <a:ext cx="2016224" cy="6299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Des. time</a:t>
            </a:r>
            <a:endParaRPr lang="en-IN" dirty="0"/>
          </a:p>
        </p:txBody>
      </p:sp>
      <p:cxnSp>
        <p:nvCxnSpPr>
          <p:cNvPr id="21" name="Straight Arrow Connector 20">
            <a:extLst>
              <a:ext uri="{FF2B5EF4-FFF2-40B4-BE49-F238E27FC236}">
                <a16:creationId xmlns="" xmlns:a16="http://schemas.microsoft.com/office/drawing/2014/main" id="{1FC47E40-1091-420F-B41E-459567848F48}"/>
              </a:ext>
            </a:extLst>
          </p:cNvPr>
          <p:cNvCxnSpPr/>
          <p:nvPr/>
        </p:nvCxnSpPr>
        <p:spPr>
          <a:xfrm flipV="1">
            <a:off x="4211960" y="2774672"/>
            <a:ext cx="1558920" cy="353464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1FC47E40-1091-420F-B41E-459567848F48}"/>
              </a:ext>
            </a:extLst>
          </p:cNvPr>
          <p:cNvCxnSpPr/>
          <p:nvPr/>
        </p:nvCxnSpPr>
        <p:spPr>
          <a:xfrm flipH="1" flipV="1">
            <a:off x="5770880" y="2774672"/>
            <a:ext cx="1105376" cy="331862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3312368" cy="707886"/>
          </a:xfrm>
          <a:prstGeom prst="rect">
            <a:avLst/>
          </a:prstGeom>
        </p:spPr>
        <p:txBody>
          <a:bodyPr wrap="square">
            <a:spAutoFit/>
          </a:bodyPr>
          <a:lstStyle/>
          <a:p>
            <a:r>
              <a:rPr lang="en-US" sz="4000" b="1" u="sng" dirty="0" smtClean="0">
                <a:effectLst>
                  <a:outerShdw blurRad="38100" dist="38100" dir="2700000" algn="tl">
                    <a:srgbClr val="000000">
                      <a:alpha val="43137"/>
                    </a:srgbClr>
                  </a:outerShdw>
                </a:effectLst>
              </a:rPr>
              <a:t>Data mining</a:t>
            </a:r>
            <a:endParaRPr lang="en-US" sz="4000" dirty="0"/>
          </a:p>
        </p:txBody>
      </p:sp>
      <p:sp>
        <p:nvSpPr>
          <p:cNvPr id="6" name="TextBox 5"/>
          <p:cNvSpPr txBox="1"/>
          <p:nvPr/>
        </p:nvSpPr>
        <p:spPr>
          <a:xfrm>
            <a:off x="467544" y="1916832"/>
            <a:ext cx="2808312"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800" b="1" dirty="0" smtClean="0"/>
              <a:t>We have extracted data from sastasafar.com</a:t>
            </a:r>
            <a:endParaRPr lang="en-US" sz="2800" b="1" dirty="0"/>
          </a:p>
        </p:txBody>
      </p:sp>
      <p:pic>
        <p:nvPicPr>
          <p:cNvPr id="2050" name="Picture 2"/>
          <p:cNvPicPr>
            <a:picLocks noChangeAspect="1" noChangeArrowheads="1"/>
          </p:cNvPicPr>
          <p:nvPr/>
        </p:nvPicPr>
        <p:blipFill>
          <a:blip r:embed="rId2" cstate="print"/>
          <a:srcRect/>
          <a:stretch>
            <a:fillRect/>
          </a:stretch>
        </p:blipFill>
        <p:spPr bwMode="auto">
          <a:xfrm>
            <a:off x="4283968" y="2492896"/>
            <a:ext cx="3816424" cy="10801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0CA401-FF66-4D1E-896B-18153F90D056}"/>
              </a:ext>
            </a:extLst>
          </p:cNvPr>
          <p:cNvSpPr txBox="1">
            <a:spLocks/>
          </p:cNvSpPr>
          <p:nvPr/>
        </p:nvSpPr>
        <p:spPr>
          <a:xfrm>
            <a:off x="179512" y="365125"/>
            <a:ext cx="792088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Open Sans" panose="020B0606030504020204" pitchFamily="34" charset="0"/>
                <a:ea typeface="+mj-ea"/>
                <a:cs typeface="+mj-cs"/>
              </a:rPr>
              <a:t>EDA steps</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a:extLst>
              <a:ext uri="{FF2B5EF4-FFF2-40B4-BE49-F238E27FC236}">
                <a16:creationId xmlns="" xmlns:a16="http://schemas.microsoft.com/office/drawing/2014/main" id="{228E8BE3-DD39-4A6C-9386-EE1B18C36487}"/>
              </a:ext>
            </a:extLst>
          </p:cNvPr>
          <p:cNvSpPr/>
          <p:nvPr/>
        </p:nvSpPr>
        <p:spPr>
          <a:xfrm>
            <a:off x="1043608" y="1988840"/>
            <a:ext cx="6673437" cy="5537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Data Preprocessing Done adding new columns for better model</a:t>
            </a:r>
            <a:endParaRPr lang="en-IN" dirty="0"/>
          </a:p>
        </p:txBody>
      </p:sp>
      <p:sp>
        <p:nvSpPr>
          <p:cNvPr id="4" name="Rectangle 3">
            <a:extLst>
              <a:ext uri="{FF2B5EF4-FFF2-40B4-BE49-F238E27FC236}">
                <a16:creationId xmlns="" xmlns:a16="http://schemas.microsoft.com/office/drawing/2014/main" id="{265F0638-D1EE-4F2D-8A63-0B18F8B491CB}"/>
              </a:ext>
            </a:extLst>
          </p:cNvPr>
          <p:cNvSpPr/>
          <p:nvPr/>
        </p:nvSpPr>
        <p:spPr>
          <a:xfrm>
            <a:off x="971600" y="2996952"/>
            <a:ext cx="6734661" cy="482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Removed </a:t>
            </a:r>
            <a:r>
              <a:rPr lang="en-US" dirty="0" err="1" smtClean="0"/>
              <a:t>Skewness</a:t>
            </a:r>
            <a:endParaRPr lang="en-IN" dirty="0"/>
          </a:p>
        </p:txBody>
      </p:sp>
      <p:sp>
        <p:nvSpPr>
          <p:cNvPr id="5" name="Rectangle 4">
            <a:extLst>
              <a:ext uri="{FF2B5EF4-FFF2-40B4-BE49-F238E27FC236}">
                <a16:creationId xmlns="" xmlns:a16="http://schemas.microsoft.com/office/drawing/2014/main" id="{5B980707-CB4D-436F-ADEF-6BD9DDD27B9F}"/>
              </a:ext>
            </a:extLst>
          </p:cNvPr>
          <p:cNvSpPr/>
          <p:nvPr/>
        </p:nvSpPr>
        <p:spPr>
          <a:xfrm>
            <a:off x="971601" y="4005064"/>
            <a:ext cx="6696744" cy="43204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Detected outliers</a:t>
            </a:r>
            <a:endParaRPr lang="en-IN" dirty="0"/>
          </a:p>
        </p:txBody>
      </p:sp>
      <p:sp>
        <p:nvSpPr>
          <p:cNvPr id="6" name="Rectangle 5">
            <a:extLst>
              <a:ext uri="{FF2B5EF4-FFF2-40B4-BE49-F238E27FC236}">
                <a16:creationId xmlns="" xmlns:a16="http://schemas.microsoft.com/office/drawing/2014/main" id="{3D18214C-7EE1-4F81-96C8-60204BD13F45}"/>
              </a:ext>
            </a:extLst>
          </p:cNvPr>
          <p:cNvSpPr/>
          <p:nvPr/>
        </p:nvSpPr>
        <p:spPr>
          <a:xfrm>
            <a:off x="971600" y="4941168"/>
            <a:ext cx="6841804" cy="50114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Ordinal encoding and PCA  </a:t>
            </a:r>
            <a:r>
              <a:rPr lang="en-US" dirty="0"/>
              <a:t>done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403648" y="959822"/>
            <a:ext cx="705678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Visualization of important features for understanding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1547664" y="1893748"/>
            <a:ext cx="2592288" cy="30777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400" b="1" dirty="0" smtClean="0"/>
              <a:t>Flight name according to prices</a:t>
            </a:r>
            <a:endParaRPr lang="en-US" sz="1400" dirty="0"/>
          </a:p>
        </p:txBody>
      </p:sp>
      <p:pic>
        <p:nvPicPr>
          <p:cNvPr id="5" name="Picture 4"/>
          <p:cNvPicPr/>
          <p:nvPr/>
        </p:nvPicPr>
        <p:blipFill>
          <a:blip r:embed="rId2" cstate="print"/>
          <a:srcRect/>
          <a:stretch>
            <a:fillRect/>
          </a:stretch>
        </p:blipFill>
        <p:spPr bwMode="auto">
          <a:xfrm>
            <a:off x="1763688" y="2492896"/>
            <a:ext cx="5731510" cy="3299460"/>
          </a:xfrm>
          <a:prstGeom prst="rect">
            <a:avLst/>
          </a:prstGeom>
          <a:noFill/>
          <a:ln w="9525">
            <a:noFill/>
            <a:miter lim="800000"/>
            <a:headEnd/>
            <a:tailEnd/>
          </a:ln>
        </p:spPr>
      </p:pic>
      <p:sp>
        <p:nvSpPr>
          <p:cNvPr id="17409" name="Rectangle 1"/>
          <p:cNvSpPr>
            <a:spLocks noChangeArrowheads="1"/>
          </p:cNvSpPr>
          <p:nvPr/>
        </p:nvSpPr>
        <p:spPr bwMode="auto">
          <a:xfrm>
            <a:off x="251520" y="5877272"/>
            <a:ext cx="8604448" cy="800171"/>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152352"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Helvetica"/>
              </a:rPr>
              <a:t>Observations:</a:t>
            </a: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Helvetica"/>
              </a:rPr>
              <a:t>From above graph we can find that Air Asia, Air India and </a:t>
            </a:r>
            <a:r>
              <a:rPr kumimoji="0" lang="en-US" sz="1400" b="1" i="0" u="none" strike="noStrike" cap="none" normalizeH="0" baseline="0" dirty="0" err="1" smtClean="0">
                <a:ln>
                  <a:noFill/>
                </a:ln>
                <a:solidFill>
                  <a:srgbClr val="000000"/>
                </a:solidFill>
                <a:effectLst/>
                <a:latin typeface="Arial" pitchFamily="34" charset="0"/>
                <a:ea typeface="Times New Roman" pitchFamily="18" charset="0"/>
                <a:cs typeface="Helvetica"/>
              </a:rPr>
              <a:t>Vistara</a:t>
            </a: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Helvetica"/>
              </a:rPr>
              <a:t> having high price value flight while rest flights having lower cost</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578</Words>
  <Application>Microsoft Office PowerPoint</Application>
  <PresentationFormat>On-screen Show (4:3)</PresentationFormat>
  <Paragraphs>76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PREETI</cp:lastModifiedBy>
  <cp:revision>43</cp:revision>
  <dcterms:created xsi:type="dcterms:W3CDTF">2022-07-10T16:01:30Z</dcterms:created>
  <dcterms:modified xsi:type="dcterms:W3CDTF">2022-07-24T18:20:00Z</dcterms:modified>
</cp:coreProperties>
</file>