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8" r:id="rId3"/>
    <p:sldId id="260" r:id="rId4"/>
    <p:sldId id="259" r:id="rId5"/>
    <p:sldId id="261" r:id="rId6"/>
    <p:sldId id="262" r:id="rId7"/>
    <p:sldId id="263" r:id="rId8"/>
    <p:sldId id="264" r:id="rId9"/>
    <p:sldId id="265" r:id="rId10"/>
    <p:sldId id="266" r:id="rId11"/>
    <p:sldId id="267" r:id="rId12"/>
    <p:sldId id="276" r:id="rId13"/>
    <p:sldId id="268" r:id="rId14"/>
    <p:sldId id="277" r:id="rId15"/>
    <p:sldId id="278" r:id="rId16"/>
    <p:sldId id="292" r:id="rId17"/>
    <p:sldId id="291" r:id="rId18"/>
    <p:sldId id="290" r:id="rId19"/>
    <p:sldId id="289" r:id="rId20"/>
    <p:sldId id="293" r:id="rId21"/>
    <p:sldId id="295" r:id="rId22"/>
    <p:sldId id="294" r:id="rId23"/>
    <p:sldId id="287" r:id="rId24"/>
    <p:sldId id="296" r:id="rId25"/>
    <p:sldId id="286" r:id="rId26"/>
    <p:sldId id="285" r:id="rId27"/>
    <p:sldId id="284" r:id="rId28"/>
    <p:sldId id="283" r:id="rId29"/>
    <p:sldId id="298" r:id="rId30"/>
    <p:sldId id="297" r:id="rId31"/>
    <p:sldId id="301" r:id="rId32"/>
    <p:sldId id="300" r:id="rId33"/>
    <p:sldId id="299" r:id="rId34"/>
    <p:sldId id="302" r:id="rId35"/>
    <p:sldId id="304" r:id="rId36"/>
    <p:sldId id="30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F19AC8-FEB5-4D30-B261-329ACBA58D2A}" type="datetimeFigureOut">
              <a:rPr lang="en-US" smtClean="0"/>
              <a:pPr/>
              <a:t>6/24/2022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5B418-3A8D-4261-B47D-8CC5FA6D10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15B418-3A8D-4261-B47D-8CC5FA6D10F4}"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E29D45-CB95-403B-8D5E-7D24CB2684DD}"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29D45-CB95-403B-8D5E-7D24CB2684DD}"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29D45-CB95-403B-8D5E-7D24CB2684DD}"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E29D45-CB95-403B-8D5E-7D24CB2684DD}"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E29D45-CB95-403B-8D5E-7D24CB2684DD}"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E29D45-CB95-403B-8D5E-7D24CB2684DD}"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E29D45-CB95-403B-8D5E-7D24CB2684DD}" type="datetimeFigureOut">
              <a:rPr lang="en-US" smtClean="0"/>
              <a:pPr/>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E29D45-CB95-403B-8D5E-7D24CB2684DD}" type="datetimeFigureOut">
              <a:rPr lang="en-US" smtClean="0"/>
              <a:pPr/>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29D45-CB95-403B-8D5E-7D24CB2684DD}" type="datetimeFigureOut">
              <a:rPr lang="en-US" smtClean="0"/>
              <a:pPr/>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29D45-CB95-403B-8D5E-7D24CB2684DD}"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E29D45-CB95-403B-8D5E-7D24CB2684DD}"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1DE52-89B7-4415-8A86-84FC35048A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29D45-CB95-403B-8D5E-7D24CB2684DD}" type="datetimeFigureOut">
              <a:rPr lang="en-US" smtClean="0"/>
              <a:pPr/>
              <a:t>6/24/2022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1DE52-89B7-4415-8A86-84FC35048AF0}" type="slidenum">
              <a:rPr lang="en-US" smtClean="0"/>
              <a:pPr/>
              <a:t>‹#›</a:t>
            </a:fld>
            <a:endParaRPr lang="en-US"/>
          </a:p>
        </p:txBody>
      </p:sp>
      <p:pic>
        <p:nvPicPr>
          <p:cNvPr id="7" name="image1.png"/>
          <p:cNvPicPr/>
          <p:nvPr userDrawn="1"/>
        </p:nvPicPr>
        <p:blipFill>
          <a:blip r:embed="rId13" cstate="print"/>
          <a:stretch>
            <a:fillRect/>
          </a:stretch>
        </p:blipFill>
        <p:spPr>
          <a:xfrm>
            <a:off x="5868144" y="-747464"/>
            <a:ext cx="4111718" cy="1870363"/>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1619672" y="1484784"/>
            <a:ext cx="6048672" cy="523220"/>
          </a:xfrm>
          <a:prstGeom prst="rect">
            <a:avLst/>
          </a:prstGeom>
          <a:ln>
            <a:solidFill>
              <a:schemeClr val="accent4">
                <a:lumMod val="75000"/>
              </a:schemeClr>
            </a:solidFill>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sz="2800" b="1" u="sng" dirty="0" smtClean="0">
                <a:effectLst/>
                <a:latin typeface="Calibri" panose="020F0502020204030204" pitchFamily="34" charset="0"/>
                <a:ea typeface="Calibri" panose="020F0502020204030204" pitchFamily="34" charset="0"/>
                <a:cs typeface="Calibri" panose="020F0502020204030204" pitchFamily="34" charset="0"/>
              </a:rPr>
              <a:t>HOUSING PRICE PREDICTION PROJECT</a:t>
            </a:r>
            <a:endParaRPr lang="en-US" sz="2800" dirty="0"/>
          </a:p>
        </p:txBody>
      </p:sp>
      <p:pic>
        <p:nvPicPr>
          <p:cNvPr id="6" name="Picture 5" descr="Boston-house-price-prediction.png"/>
          <p:cNvPicPr>
            <a:picLocks noChangeAspect="1"/>
          </p:cNvPicPr>
          <p:nvPr/>
        </p:nvPicPr>
        <p:blipFill>
          <a:blip r:embed="rId2" cstate="print"/>
          <a:stretch>
            <a:fillRect/>
          </a:stretch>
        </p:blipFill>
        <p:spPr>
          <a:xfrm>
            <a:off x="971600" y="2636912"/>
            <a:ext cx="7620000" cy="27508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0" name="TextBox 9"/>
          <p:cNvSpPr txBox="1"/>
          <p:nvPr/>
        </p:nvSpPr>
        <p:spPr>
          <a:xfrm>
            <a:off x="179512" y="620688"/>
            <a:ext cx="8496944"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3200" b="1" dirty="0" smtClean="0">
                <a:effectLst>
                  <a:outerShdw blurRad="38100" dist="38100" dir="2700000" algn="tl">
                    <a:srgbClr val="000000">
                      <a:alpha val="43137"/>
                    </a:srgbClr>
                  </a:outerShdw>
                </a:effectLst>
              </a:rPr>
              <a:t>Visualizing Parameters for better understandings</a:t>
            </a:r>
            <a:endParaRPr lang="en-US" sz="3200" dirty="0"/>
          </a:p>
        </p:txBody>
      </p:sp>
      <p:sp>
        <p:nvSpPr>
          <p:cNvPr id="12" name="TextBox 11"/>
          <p:cNvSpPr txBox="1"/>
          <p:nvPr/>
        </p:nvSpPr>
        <p:spPr>
          <a:xfrm>
            <a:off x="395536" y="1484784"/>
            <a:ext cx="1872208" cy="369332"/>
          </a:xfrm>
          <a:prstGeom prst="rect">
            <a:avLst/>
          </a:prstGeom>
          <a:noFill/>
        </p:spPr>
        <p:txBody>
          <a:bodyPr wrap="square" rtlCol="0">
            <a:spAutoFit/>
          </a:bodyPr>
          <a:lstStyle/>
          <a:p>
            <a:r>
              <a:rPr lang="en-US" dirty="0" smtClean="0"/>
              <a:t>Bar Plot</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899592" y="2276872"/>
            <a:ext cx="3000375" cy="308610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4788024" y="2276872"/>
            <a:ext cx="3371850" cy="31527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51520" y="404664"/>
            <a:ext cx="2736304" cy="6060951"/>
          </a:xfrm>
          <a:prstGeom prst="rect">
            <a:avLst/>
          </a:prstGeom>
          <a:noFill/>
          <a:ln w="9525">
            <a:noFill/>
            <a:miter lim="800000"/>
            <a:headEnd/>
            <a:tailEnd/>
          </a:ln>
        </p:spPr>
      </p:pic>
      <p:sp>
        <p:nvSpPr>
          <p:cNvPr id="3" name="TextBox 2"/>
          <p:cNvSpPr txBox="1"/>
          <p:nvPr/>
        </p:nvSpPr>
        <p:spPr>
          <a:xfrm>
            <a:off x="2699792" y="0"/>
            <a:ext cx="3672408" cy="369332"/>
          </a:xfrm>
          <a:prstGeom prst="rect">
            <a:avLst/>
          </a:prstGeom>
          <a:noFill/>
        </p:spPr>
        <p:txBody>
          <a:bodyPr wrap="square" rtlCol="0">
            <a:spAutoFit/>
          </a:bodyPr>
          <a:lstStyle/>
          <a:p>
            <a:r>
              <a:rPr lang="en-US" dirty="0" smtClean="0"/>
              <a:t>                   Visualization</a:t>
            </a:r>
            <a:endParaRPr lang="en-US" dirty="0"/>
          </a:p>
        </p:txBody>
      </p:sp>
      <p:pic>
        <p:nvPicPr>
          <p:cNvPr id="5123" name="Picture 3"/>
          <p:cNvPicPr>
            <a:picLocks noChangeAspect="1" noChangeArrowheads="1"/>
          </p:cNvPicPr>
          <p:nvPr/>
        </p:nvPicPr>
        <p:blipFill>
          <a:blip r:embed="rId3" cstate="print"/>
          <a:srcRect/>
          <a:stretch>
            <a:fillRect/>
          </a:stretch>
        </p:blipFill>
        <p:spPr bwMode="auto">
          <a:xfrm>
            <a:off x="3203848" y="404664"/>
            <a:ext cx="2952328" cy="612068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6444208" y="404664"/>
            <a:ext cx="2592288" cy="612068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TextBox 2"/>
          <p:cNvSpPr txBox="1"/>
          <p:nvPr/>
        </p:nvSpPr>
        <p:spPr>
          <a:xfrm>
            <a:off x="2699792" y="0"/>
            <a:ext cx="3672408" cy="369332"/>
          </a:xfrm>
          <a:prstGeom prst="rect">
            <a:avLst/>
          </a:prstGeom>
          <a:noFill/>
        </p:spPr>
        <p:txBody>
          <a:bodyPr wrap="square" rtlCol="0">
            <a:spAutoFit/>
          </a:bodyPr>
          <a:lstStyle/>
          <a:p>
            <a:r>
              <a:rPr lang="en-US" dirty="0" smtClean="0"/>
              <a:t>                   Visualization</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23528" y="548680"/>
            <a:ext cx="2808312" cy="6107435"/>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3347864" y="548680"/>
            <a:ext cx="2736304" cy="6048672"/>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6228184" y="548680"/>
            <a:ext cx="2771800" cy="604867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251520" y="332656"/>
            <a:ext cx="2736304" cy="6387802"/>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3203848" y="332656"/>
            <a:ext cx="2808312" cy="6248400"/>
          </a:xfrm>
          <a:prstGeom prst="rect">
            <a:avLst/>
          </a:prstGeom>
          <a:noFill/>
          <a:ln w="9525">
            <a:noFill/>
            <a:miter lim="800000"/>
            <a:headEnd/>
            <a:tailEnd/>
          </a:ln>
        </p:spPr>
      </p:pic>
      <p:pic>
        <p:nvPicPr>
          <p:cNvPr id="6149" name="Picture 5"/>
          <p:cNvPicPr>
            <a:picLocks noChangeAspect="1" noChangeArrowheads="1"/>
          </p:cNvPicPr>
          <p:nvPr/>
        </p:nvPicPr>
        <p:blipFill>
          <a:blip r:embed="rId4" cstate="print"/>
          <a:srcRect/>
          <a:stretch>
            <a:fillRect/>
          </a:stretch>
        </p:blipFill>
        <p:spPr bwMode="auto">
          <a:xfrm>
            <a:off x="6228184" y="332656"/>
            <a:ext cx="2773238" cy="62103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TextBox 2"/>
          <p:cNvSpPr txBox="1"/>
          <p:nvPr/>
        </p:nvSpPr>
        <p:spPr>
          <a:xfrm>
            <a:off x="2699792" y="0"/>
            <a:ext cx="3672408" cy="369332"/>
          </a:xfrm>
          <a:prstGeom prst="rect">
            <a:avLst/>
          </a:prstGeom>
          <a:noFill/>
        </p:spPr>
        <p:txBody>
          <a:bodyPr wrap="square" rtlCol="0">
            <a:spAutoFit/>
          </a:bodyPr>
          <a:lstStyle/>
          <a:p>
            <a:r>
              <a:rPr lang="en-US" dirty="0" smtClean="0"/>
              <a:t>                   Visualization</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79512" y="548680"/>
            <a:ext cx="2880320" cy="600266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3131840" y="548680"/>
            <a:ext cx="2808312" cy="6021288"/>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6084168" y="548680"/>
            <a:ext cx="2880320" cy="597666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TextBox 2"/>
          <p:cNvSpPr txBox="1"/>
          <p:nvPr/>
        </p:nvSpPr>
        <p:spPr>
          <a:xfrm>
            <a:off x="2699792" y="0"/>
            <a:ext cx="3672408" cy="369332"/>
          </a:xfrm>
          <a:prstGeom prst="rect">
            <a:avLst/>
          </a:prstGeom>
          <a:noFill/>
        </p:spPr>
        <p:txBody>
          <a:bodyPr wrap="square" rtlCol="0">
            <a:spAutoFit/>
          </a:bodyPr>
          <a:lstStyle/>
          <a:p>
            <a:r>
              <a:rPr lang="en-US" dirty="0" smtClean="0"/>
              <a:t>                   Visualization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51520" y="548680"/>
            <a:ext cx="2304256" cy="597666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987824" y="548680"/>
            <a:ext cx="2736304" cy="5969471"/>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56176" y="548680"/>
            <a:ext cx="2520280" cy="591388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75856" y="188640"/>
            <a:ext cx="1584176" cy="369332"/>
          </a:xfrm>
          <a:prstGeom prst="rect">
            <a:avLst/>
          </a:prstGeom>
          <a:noFill/>
        </p:spPr>
        <p:txBody>
          <a:bodyPr wrap="square" rtlCol="0">
            <a:spAutoFit/>
          </a:bodyPr>
          <a:lstStyle/>
          <a:p>
            <a:r>
              <a:rPr lang="en-US" dirty="0" smtClean="0"/>
              <a:t>      Line Plot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51520" y="692696"/>
            <a:ext cx="4104455" cy="5980559"/>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788024" y="692696"/>
            <a:ext cx="4032448" cy="592340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75856" y="188640"/>
            <a:ext cx="1584176" cy="369332"/>
          </a:xfrm>
          <a:prstGeom prst="rect">
            <a:avLst/>
          </a:prstGeom>
          <a:noFill/>
        </p:spPr>
        <p:txBody>
          <a:bodyPr wrap="square" rtlCol="0">
            <a:spAutoFit/>
          </a:bodyPr>
          <a:lstStyle/>
          <a:p>
            <a:r>
              <a:rPr lang="en-US" dirty="0" smtClean="0"/>
              <a:t>      Line Plot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79513" y="620688"/>
            <a:ext cx="4248472" cy="60515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76056" y="620688"/>
            <a:ext cx="3888432" cy="609329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75856" y="188640"/>
            <a:ext cx="1584176" cy="369332"/>
          </a:xfrm>
          <a:prstGeom prst="rect">
            <a:avLst/>
          </a:prstGeom>
          <a:noFill/>
        </p:spPr>
        <p:txBody>
          <a:bodyPr wrap="square" rtlCol="0">
            <a:spAutoFit/>
          </a:bodyPr>
          <a:lstStyle/>
          <a:p>
            <a:r>
              <a:rPr lang="en-US" dirty="0" smtClean="0"/>
              <a:t>      Line Plot</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79513" y="548680"/>
            <a:ext cx="3960439" cy="600266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499992" y="548680"/>
            <a:ext cx="4464496" cy="597408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75856" y="188640"/>
            <a:ext cx="1584176" cy="369332"/>
          </a:xfrm>
          <a:prstGeom prst="rect">
            <a:avLst/>
          </a:prstGeom>
          <a:noFill/>
        </p:spPr>
        <p:txBody>
          <a:bodyPr wrap="square" rtlCol="0">
            <a:spAutoFit/>
          </a:bodyPr>
          <a:lstStyle/>
          <a:p>
            <a:r>
              <a:rPr lang="en-US" dirty="0" smtClean="0"/>
              <a:t>      Line Plot</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79512" y="548680"/>
            <a:ext cx="4248472" cy="5976664"/>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932040" y="548680"/>
            <a:ext cx="3816424" cy="597666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TextBox 2"/>
          <p:cNvSpPr txBox="1"/>
          <p:nvPr/>
        </p:nvSpPr>
        <p:spPr>
          <a:xfrm>
            <a:off x="1763688" y="1268760"/>
            <a:ext cx="5832648" cy="70788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4000" dirty="0" smtClean="0"/>
              <a:t>      </a:t>
            </a:r>
            <a:r>
              <a:rPr lang="en-US" sz="4000" b="1" dirty="0" smtClean="0"/>
              <a:t>Problem Statement</a:t>
            </a:r>
            <a:endParaRPr lang="en-US" sz="4000" b="1" dirty="0"/>
          </a:p>
        </p:txBody>
      </p:sp>
      <p:sp>
        <p:nvSpPr>
          <p:cNvPr id="5" name="TextBox 4"/>
          <p:cNvSpPr txBox="1"/>
          <p:nvPr/>
        </p:nvSpPr>
        <p:spPr>
          <a:xfrm>
            <a:off x="467544" y="2564904"/>
            <a:ext cx="8352928" cy="3416320"/>
          </a:xfrm>
          <a:prstGeom prst="rect">
            <a:avLst/>
          </a:prstGeom>
          <a:noFill/>
        </p:spPr>
        <p:txBody>
          <a:bodyPr wrap="square" rtlCol="0">
            <a:spAutoFit/>
          </a:bodyPr>
          <a:lstStyle/>
          <a:p>
            <a:r>
              <a:rPr lang="en-US" dirty="0">
                <a:latin typeface="Bookman Old Style" panose="02050604050505020204"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dirty="0" smtClean="0">
                <a:latin typeface="Bookman Old Style" panose="02050604050505020204" pitchFamily="18" charset="0"/>
              </a:rPr>
              <a:t>modeling, </a:t>
            </a:r>
            <a:r>
              <a:rPr lang="en-US" dirty="0">
                <a:latin typeface="Bookman Old Style" panose="02050604050505020204" pitchFamily="18" charset="0"/>
              </a:rPr>
              <a:t>Market mix </a:t>
            </a:r>
            <a:r>
              <a:rPr lang="en-US" dirty="0" err="1">
                <a:latin typeface="Bookman Old Style" panose="02050604050505020204" pitchFamily="18" charset="0"/>
              </a:rPr>
              <a:t>modelling</a:t>
            </a:r>
            <a:r>
              <a:rPr lang="en-US" dirty="0">
                <a:latin typeface="Bookman Old Style" panose="02050604050505020204" pitchFamily="18" charset="0"/>
              </a:rPr>
              <a:t>, recommendation systems are some of the machine learning techniques used for achieving the business goals for housing companies. Our problem is related to one such housing company.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75856" y="188640"/>
            <a:ext cx="1584176" cy="369332"/>
          </a:xfrm>
          <a:prstGeom prst="rect">
            <a:avLst/>
          </a:prstGeom>
          <a:noFill/>
        </p:spPr>
        <p:txBody>
          <a:bodyPr wrap="square" rtlCol="0">
            <a:spAutoFit/>
          </a:bodyPr>
          <a:lstStyle/>
          <a:p>
            <a:r>
              <a:rPr lang="en-US" dirty="0" smtClean="0"/>
              <a:t>      Line Plot</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51520" y="620688"/>
            <a:ext cx="4176464" cy="5950843"/>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932040" y="620688"/>
            <a:ext cx="3816424" cy="592226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75856" y="188640"/>
            <a:ext cx="1584176" cy="369332"/>
          </a:xfrm>
          <a:prstGeom prst="rect">
            <a:avLst/>
          </a:prstGeom>
          <a:noFill/>
        </p:spPr>
        <p:txBody>
          <a:bodyPr wrap="square" rtlCol="0">
            <a:spAutoFit/>
          </a:bodyPr>
          <a:lstStyle/>
          <a:p>
            <a:r>
              <a:rPr lang="en-US" dirty="0" smtClean="0"/>
              <a:t>      Line Plot</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79512" y="548680"/>
            <a:ext cx="4176464" cy="609210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076056" y="548680"/>
            <a:ext cx="3802013" cy="597594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75856" y="188640"/>
            <a:ext cx="1584176" cy="369332"/>
          </a:xfrm>
          <a:prstGeom prst="rect">
            <a:avLst/>
          </a:prstGeom>
          <a:noFill/>
        </p:spPr>
        <p:txBody>
          <a:bodyPr wrap="square" rtlCol="0">
            <a:spAutoFit/>
          </a:bodyPr>
          <a:lstStyle/>
          <a:p>
            <a:r>
              <a:rPr lang="en-US" dirty="0" smtClean="0"/>
              <a:t>      Line Plot</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79513" y="548680"/>
            <a:ext cx="3960439" cy="6056759"/>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716016" y="548680"/>
            <a:ext cx="3994795" cy="596570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699792" y="188640"/>
            <a:ext cx="3672408"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smtClean="0"/>
              <a:t>      Correlation of the Dataset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9512" y="1268760"/>
            <a:ext cx="8698406" cy="48856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699792" y="188640"/>
            <a:ext cx="3672408"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      Describe of the Dataset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9552" y="1556792"/>
            <a:ext cx="7819491" cy="434652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755576" y="476672"/>
            <a:ext cx="734481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Converting objects dataset into numerical form we are using Ordinal Encoder</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683568" y="1988840"/>
            <a:ext cx="6867525" cy="1581150"/>
          </a:xfrm>
          <a:prstGeom prst="rect">
            <a:avLst/>
          </a:prstGeom>
          <a:noFill/>
          <a:ln w="9525">
            <a:noFill/>
            <a:miter lim="800000"/>
            <a:headEnd/>
            <a:tailEnd/>
          </a:ln>
        </p:spPr>
      </p:pic>
      <p:sp>
        <p:nvSpPr>
          <p:cNvPr id="4" name="Rectangle 3"/>
          <p:cNvSpPr/>
          <p:nvPr/>
        </p:nvSpPr>
        <p:spPr>
          <a:xfrm>
            <a:off x="683568" y="5085184"/>
            <a:ext cx="7848872"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dirty="0" smtClean="0"/>
              <a:t>We have applied Z score and </a:t>
            </a:r>
            <a:r>
              <a:rPr lang="en-US" dirty="0" err="1" smtClean="0"/>
              <a:t>Interquartile</a:t>
            </a:r>
            <a:r>
              <a:rPr lang="en-US" dirty="0" smtClean="0"/>
              <a:t> method for outlier removal but both shows very high amount of data loss </a:t>
            </a:r>
            <a:r>
              <a:rPr lang="en-US" dirty="0" err="1" smtClean="0"/>
              <a:t>upto</a:t>
            </a:r>
            <a:r>
              <a:rPr lang="en-US" dirty="0" smtClean="0"/>
              <a:t> 50 percent hence we can’t consider it.</a:t>
            </a:r>
            <a:endParaRPr lang="en-US" dirty="0"/>
          </a:p>
        </p:txBody>
      </p:sp>
      <p:sp>
        <p:nvSpPr>
          <p:cNvPr id="5" name="TextBox 4"/>
          <p:cNvSpPr txBox="1"/>
          <p:nvPr/>
        </p:nvSpPr>
        <p:spPr>
          <a:xfrm>
            <a:off x="683568" y="4221088"/>
            <a:ext cx="237626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800" dirty="0" smtClean="0"/>
              <a:t>Outliers</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1763688" y="476672"/>
            <a:ext cx="4781702"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b="1" dirty="0" smtClean="0"/>
              <a:t>     Checking Positive and Negative Correlation</a:t>
            </a:r>
          </a:p>
          <a:p>
            <a:r>
              <a:rPr lang="en-US" dirty="0" smtClean="0"/>
              <a:t> </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467544" y="1484784"/>
            <a:ext cx="8124825" cy="45529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483768" y="332656"/>
            <a:ext cx="3456384"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smtClean="0"/>
              <a:t>Dividing data for feature selection</a:t>
            </a:r>
          </a:p>
          <a:p>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611560" y="1340768"/>
            <a:ext cx="3248025" cy="1504950"/>
          </a:xfrm>
          <a:prstGeom prst="rect">
            <a:avLst/>
          </a:prstGeom>
          <a:noFill/>
          <a:ln w="9525">
            <a:noFill/>
            <a:miter lim="800000"/>
            <a:headEnd/>
            <a:tailEnd/>
          </a:ln>
        </p:spPr>
      </p:pic>
      <p:sp>
        <p:nvSpPr>
          <p:cNvPr id="4" name="TextBox 3"/>
          <p:cNvSpPr txBox="1"/>
          <p:nvPr/>
        </p:nvSpPr>
        <p:spPr>
          <a:xfrm>
            <a:off x="2843808" y="3573016"/>
            <a:ext cx="26642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smtClean="0"/>
              <a:t>Checking </a:t>
            </a:r>
            <a:r>
              <a:rPr lang="en-US" b="1" dirty="0" err="1" smtClean="0"/>
              <a:t>Mutlicollinearity</a:t>
            </a:r>
            <a:endParaRPr lang="en-US" b="1" dirty="0" smtClean="0"/>
          </a:p>
        </p:txBody>
      </p:sp>
      <p:pic>
        <p:nvPicPr>
          <p:cNvPr id="11267" name="Picture 3"/>
          <p:cNvPicPr>
            <a:picLocks noChangeAspect="1" noChangeArrowheads="1"/>
          </p:cNvPicPr>
          <p:nvPr/>
        </p:nvPicPr>
        <p:blipFill>
          <a:blip r:embed="rId3" cstate="print"/>
          <a:srcRect/>
          <a:stretch>
            <a:fillRect/>
          </a:stretch>
        </p:blipFill>
        <p:spPr bwMode="auto">
          <a:xfrm>
            <a:off x="467544" y="4293096"/>
            <a:ext cx="8239125" cy="17811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2293" name="Picture 5"/>
          <p:cNvPicPr>
            <a:picLocks noChangeAspect="1" noChangeArrowheads="1"/>
          </p:cNvPicPr>
          <p:nvPr/>
        </p:nvPicPr>
        <p:blipFill>
          <a:blip r:embed="rId2" cstate="print"/>
          <a:srcRect/>
          <a:stretch>
            <a:fillRect/>
          </a:stretch>
        </p:blipFill>
        <p:spPr bwMode="auto">
          <a:xfrm>
            <a:off x="1547664" y="476672"/>
            <a:ext cx="6248400" cy="39147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755576" y="980728"/>
            <a:ext cx="3819525" cy="3257550"/>
          </a:xfrm>
          <a:prstGeom prst="rect">
            <a:avLst/>
          </a:prstGeom>
          <a:noFill/>
          <a:ln w="9525">
            <a:noFill/>
            <a:miter lim="800000"/>
            <a:headEnd/>
            <a:tailEnd/>
          </a:ln>
        </p:spPr>
      </p:pic>
      <p:sp>
        <p:nvSpPr>
          <p:cNvPr id="3" name="Rectangle 2"/>
          <p:cNvSpPr/>
          <p:nvPr/>
        </p:nvSpPr>
        <p:spPr>
          <a:xfrm>
            <a:off x="755576" y="188640"/>
            <a:ext cx="21079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dirty="0" smtClean="0"/>
              <a:t>Removing </a:t>
            </a:r>
            <a:r>
              <a:rPr lang="en-US" b="1" dirty="0" err="1" smtClean="0"/>
              <a:t>Skewness</a:t>
            </a:r>
            <a:endParaRPr lang="en-US" b="1" dirty="0"/>
          </a:p>
        </p:txBody>
      </p:sp>
      <p:sp>
        <p:nvSpPr>
          <p:cNvPr id="4" name="Rectangle 3"/>
          <p:cNvSpPr/>
          <p:nvPr/>
        </p:nvSpPr>
        <p:spPr>
          <a:xfrm>
            <a:off x="755576" y="4581128"/>
            <a:ext cx="1819729"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t>Standard </a:t>
            </a:r>
            <a:r>
              <a:rPr lang="en-US" b="1" dirty="0" err="1" smtClean="0"/>
              <a:t>Scalling</a:t>
            </a:r>
            <a:endParaRPr lang="en-US" b="1" dirty="0"/>
          </a:p>
        </p:txBody>
      </p:sp>
      <p:pic>
        <p:nvPicPr>
          <p:cNvPr id="13315" name="Picture 3"/>
          <p:cNvPicPr>
            <a:picLocks noChangeAspect="1" noChangeArrowheads="1"/>
          </p:cNvPicPr>
          <p:nvPr/>
        </p:nvPicPr>
        <p:blipFill>
          <a:blip r:embed="rId4" cstate="print"/>
          <a:srcRect/>
          <a:stretch>
            <a:fillRect/>
          </a:stretch>
        </p:blipFill>
        <p:spPr bwMode="auto">
          <a:xfrm>
            <a:off x="827584" y="5085184"/>
            <a:ext cx="7668344" cy="1628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C9914159-CD68-4AF8-A1F2-C8F9028F002F}"/>
              </a:ext>
            </a:extLst>
          </p:cNvPr>
          <p:cNvSpPr txBox="1"/>
          <p:nvPr/>
        </p:nvSpPr>
        <p:spPr>
          <a:xfrm>
            <a:off x="179512" y="4077072"/>
            <a:ext cx="3118546" cy="369332"/>
          </a:xfrm>
          <a:prstGeom prst="rect">
            <a:avLst/>
          </a:prstGeom>
          <a:noFill/>
        </p:spPr>
        <p:txBody>
          <a:bodyPr wrap="none" rtlCol="0">
            <a:spAutoFit/>
          </a:bodyPr>
          <a:lstStyle/>
          <a:p>
            <a:r>
              <a:rPr lang="en-US" dirty="0"/>
              <a:t>Housing Real Estate Companies</a:t>
            </a:r>
            <a:endParaRPr lang="en-IN" dirty="0"/>
          </a:p>
        </p:txBody>
      </p:sp>
      <p:cxnSp>
        <p:nvCxnSpPr>
          <p:cNvPr id="8" name="Straight Arrow Connector 7">
            <a:extLst>
              <a:ext uri="{FF2B5EF4-FFF2-40B4-BE49-F238E27FC236}">
                <a16:creationId xmlns="" xmlns:a16="http://schemas.microsoft.com/office/drawing/2014/main" id="{4A4C1B74-AA24-4419-A401-6DBC684D6AD8}"/>
              </a:ext>
            </a:extLst>
          </p:cNvPr>
          <p:cNvCxnSpPr>
            <a:cxnSpLocks/>
          </p:cNvCxnSpPr>
          <p:nvPr/>
        </p:nvCxnSpPr>
        <p:spPr>
          <a:xfrm flipH="1">
            <a:off x="2411760" y="1628800"/>
            <a:ext cx="4246880" cy="74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0C9D4B4F-A088-4808-9C7B-C26835242A52}"/>
              </a:ext>
            </a:extLst>
          </p:cNvPr>
          <p:cNvSpPr txBox="1"/>
          <p:nvPr/>
        </p:nvSpPr>
        <p:spPr>
          <a:xfrm>
            <a:off x="4716016" y="1052736"/>
            <a:ext cx="1940560" cy="369332"/>
          </a:xfrm>
          <a:prstGeom prst="rect">
            <a:avLst/>
          </a:prstGeom>
          <a:noFill/>
        </p:spPr>
        <p:txBody>
          <a:bodyPr wrap="square" rtlCol="0">
            <a:spAutoFit/>
          </a:bodyPr>
          <a:lstStyle/>
          <a:p>
            <a:r>
              <a:rPr lang="en-US" dirty="0"/>
              <a:t>Buys the house</a:t>
            </a:r>
            <a:endParaRPr lang="en-IN" dirty="0"/>
          </a:p>
        </p:txBody>
      </p:sp>
      <p:cxnSp>
        <p:nvCxnSpPr>
          <p:cNvPr id="12" name="Straight Arrow Connector 11">
            <a:extLst>
              <a:ext uri="{FF2B5EF4-FFF2-40B4-BE49-F238E27FC236}">
                <a16:creationId xmlns="" xmlns:a16="http://schemas.microsoft.com/office/drawing/2014/main" id="{1BE39534-EC85-465A-8764-891025D56E94}"/>
              </a:ext>
            </a:extLst>
          </p:cNvPr>
          <p:cNvCxnSpPr/>
          <p:nvPr/>
        </p:nvCxnSpPr>
        <p:spPr>
          <a:xfrm>
            <a:off x="7236296" y="1916832"/>
            <a:ext cx="144016" cy="280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D65D3C2E-02EC-4673-AA5E-52566A5B20B6}"/>
              </a:ext>
            </a:extLst>
          </p:cNvPr>
          <p:cNvSpPr txBox="1"/>
          <p:nvPr/>
        </p:nvSpPr>
        <p:spPr>
          <a:xfrm>
            <a:off x="4860032" y="5661248"/>
            <a:ext cx="1783082" cy="646331"/>
          </a:xfrm>
          <a:prstGeom prst="rect">
            <a:avLst/>
          </a:prstGeom>
          <a:noFill/>
        </p:spPr>
        <p:txBody>
          <a:bodyPr wrap="square" rtlCol="0">
            <a:spAutoFit/>
          </a:bodyPr>
          <a:lstStyle/>
          <a:p>
            <a:r>
              <a:rPr lang="en-US" dirty="0"/>
              <a:t>Sells the house to obtain profit</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6444208" y="4941168"/>
            <a:ext cx="2343150" cy="1714500"/>
          </a:xfrm>
          <a:prstGeom prst="rect">
            <a:avLst/>
          </a:prstGeom>
          <a:noFill/>
          <a:ln w="9525">
            <a:noFill/>
            <a:miter lim="800000"/>
            <a:headEnd/>
            <a:tailEnd/>
          </a:ln>
        </p:spPr>
      </p:pic>
      <p:pic>
        <p:nvPicPr>
          <p:cNvPr id="18" name="Picture 2"/>
          <p:cNvPicPr>
            <a:picLocks noChangeAspect="1" noChangeArrowheads="1"/>
          </p:cNvPicPr>
          <p:nvPr/>
        </p:nvPicPr>
        <p:blipFill>
          <a:blip r:embed="rId2" cstate="print"/>
          <a:srcRect/>
          <a:stretch>
            <a:fillRect/>
          </a:stretch>
        </p:blipFill>
        <p:spPr bwMode="auto">
          <a:xfrm>
            <a:off x="6372200" y="476672"/>
            <a:ext cx="2343150" cy="1714500"/>
          </a:xfrm>
          <a:prstGeom prst="rect">
            <a:avLst/>
          </a:prstGeom>
          <a:noFill/>
          <a:ln w="9525">
            <a:noFill/>
            <a:miter lim="800000"/>
            <a:headEnd/>
            <a:tailEnd/>
          </a:ln>
        </p:spPr>
      </p:pic>
      <p:pic>
        <p:nvPicPr>
          <p:cNvPr id="19" name="Picture 2"/>
          <p:cNvPicPr>
            <a:picLocks noChangeAspect="1" noChangeArrowheads="1"/>
          </p:cNvPicPr>
          <p:nvPr/>
        </p:nvPicPr>
        <p:blipFill>
          <a:blip r:embed="rId2" cstate="print"/>
          <a:srcRect/>
          <a:stretch>
            <a:fillRect/>
          </a:stretch>
        </p:blipFill>
        <p:spPr bwMode="auto">
          <a:xfrm>
            <a:off x="467544" y="2420888"/>
            <a:ext cx="2343150" cy="17145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Rectangle 1"/>
          <p:cNvSpPr/>
          <p:nvPr/>
        </p:nvSpPr>
        <p:spPr>
          <a:xfrm>
            <a:off x="755576" y="332656"/>
            <a:ext cx="184050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dirty="0" smtClean="0"/>
              <a:t>Feature Selection</a:t>
            </a:r>
            <a:endParaRPr lang="en-US" b="1" dirty="0"/>
          </a:p>
        </p:txBody>
      </p:sp>
      <p:pic>
        <p:nvPicPr>
          <p:cNvPr id="14338" name="Picture 2"/>
          <p:cNvPicPr>
            <a:picLocks noChangeAspect="1" noChangeArrowheads="1"/>
          </p:cNvPicPr>
          <p:nvPr/>
        </p:nvPicPr>
        <p:blipFill>
          <a:blip r:embed="rId2" cstate="print"/>
          <a:srcRect/>
          <a:stretch>
            <a:fillRect/>
          </a:stretch>
        </p:blipFill>
        <p:spPr bwMode="auto">
          <a:xfrm>
            <a:off x="251520" y="1556792"/>
            <a:ext cx="8676456" cy="1314450"/>
          </a:xfrm>
          <a:prstGeom prst="rect">
            <a:avLst/>
          </a:prstGeom>
          <a:noFill/>
          <a:ln w="9525">
            <a:noFill/>
            <a:miter lim="800000"/>
            <a:headEnd/>
            <a:tailEnd/>
          </a:ln>
        </p:spPr>
      </p:pic>
      <p:sp>
        <p:nvSpPr>
          <p:cNvPr id="4" name="TextBox 3"/>
          <p:cNvSpPr txBox="1"/>
          <p:nvPr/>
        </p:nvSpPr>
        <p:spPr>
          <a:xfrm>
            <a:off x="323528" y="980728"/>
            <a:ext cx="36004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smtClean="0"/>
              <a:t>Model Building and Results</a:t>
            </a:r>
            <a:endParaRPr lang="en-US" dirty="0"/>
          </a:p>
        </p:txBody>
      </p:sp>
      <p:sp>
        <p:nvSpPr>
          <p:cNvPr id="6" name="Rectangle 5"/>
          <p:cNvSpPr/>
          <p:nvPr/>
        </p:nvSpPr>
        <p:spPr>
          <a:xfrm>
            <a:off x="107504" y="2996952"/>
            <a:ext cx="9036496" cy="3754874"/>
          </a:xfrm>
          <a:prstGeom prst="rect">
            <a:avLst/>
          </a:prstGeom>
        </p:spPr>
        <p:txBody>
          <a:bodyPr wrap="square">
            <a:spAutoFit/>
          </a:bodyPr>
          <a:lstStyle/>
          <a:p>
            <a:r>
              <a:rPr lang="en-US" sz="1400" b="1" dirty="0" smtClean="0"/>
              <a:t>- </a:t>
            </a:r>
            <a:r>
              <a:rPr lang="en-US" sz="1400" b="1" dirty="0" err="1" smtClean="0"/>
              <a:t>KNeighborsRegressor</a:t>
            </a:r>
            <a:r>
              <a:rPr lang="en-US" sz="1400" b="1" dirty="0" smtClean="0"/>
              <a:t> : Model shows low r2 score in training and testing accuracy hence we cannot consider it.</a:t>
            </a:r>
          </a:p>
          <a:p>
            <a:endParaRPr lang="en-US" sz="1400" b="1" dirty="0" smtClean="0"/>
          </a:p>
          <a:p>
            <a:r>
              <a:rPr lang="en-US" sz="1400" b="1" dirty="0" smtClean="0"/>
              <a:t>- </a:t>
            </a:r>
            <a:r>
              <a:rPr lang="en-US" sz="1400" b="1" dirty="0" err="1" smtClean="0"/>
              <a:t>DecisionTreeRegressor</a:t>
            </a:r>
            <a:r>
              <a:rPr lang="en-US" sz="1400" b="1" dirty="0" smtClean="0"/>
              <a:t>:  Same as </a:t>
            </a:r>
            <a:r>
              <a:rPr lang="en-US" sz="1400" b="1" dirty="0" err="1" smtClean="0"/>
              <a:t>DecisionTreeRegressor</a:t>
            </a:r>
            <a:r>
              <a:rPr lang="en-US" sz="1400" b="1" dirty="0" smtClean="0"/>
              <a:t> shows very much difference in training and testing accuracy hence we cannot consider it. Model </a:t>
            </a:r>
            <a:r>
              <a:rPr lang="en-US" sz="1400" b="1" dirty="0" err="1" smtClean="0"/>
              <a:t>becames</a:t>
            </a:r>
            <a:r>
              <a:rPr lang="en-US" sz="1400" b="1" dirty="0" smtClean="0"/>
              <a:t> </a:t>
            </a:r>
            <a:r>
              <a:rPr lang="en-US" sz="1400" b="1" dirty="0" err="1" smtClean="0"/>
              <a:t>underfit</a:t>
            </a:r>
            <a:r>
              <a:rPr lang="en-US" sz="1400" b="1" dirty="0" smtClean="0"/>
              <a:t>.</a:t>
            </a:r>
          </a:p>
          <a:p>
            <a:endParaRPr lang="en-US" sz="1400" b="1" dirty="0" smtClean="0"/>
          </a:p>
          <a:p>
            <a:endParaRPr lang="en-US" sz="1400" b="1" dirty="0" smtClean="0"/>
          </a:p>
          <a:p>
            <a:r>
              <a:rPr lang="en-US" sz="1400" b="1" dirty="0" smtClean="0"/>
              <a:t>- </a:t>
            </a:r>
            <a:r>
              <a:rPr lang="en-US" sz="1400" b="1" dirty="0" err="1" smtClean="0"/>
              <a:t>XGBRegressor</a:t>
            </a:r>
            <a:r>
              <a:rPr lang="en-US" sz="1400" b="1" dirty="0" smtClean="0"/>
              <a:t>:  Same as above two model it shows very much difference in training and testing accuracy hence we cannot consider it. Model </a:t>
            </a:r>
            <a:r>
              <a:rPr lang="en-US" sz="1400" b="1" dirty="0" err="1" smtClean="0"/>
              <a:t>becames</a:t>
            </a:r>
            <a:r>
              <a:rPr lang="en-US" sz="1400" b="1" dirty="0" smtClean="0"/>
              <a:t> </a:t>
            </a:r>
            <a:r>
              <a:rPr lang="en-US" sz="1400" b="1" dirty="0" err="1" smtClean="0"/>
              <a:t>underfit</a:t>
            </a:r>
            <a:r>
              <a:rPr lang="en-US" sz="1400" b="1" dirty="0" smtClean="0"/>
              <a:t>.</a:t>
            </a:r>
          </a:p>
          <a:p>
            <a:endParaRPr lang="en-US" sz="1400" b="1" dirty="0" smtClean="0"/>
          </a:p>
          <a:p>
            <a:endParaRPr lang="en-US" sz="1400" b="1" dirty="0" smtClean="0"/>
          </a:p>
          <a:p>
            <a:r>
              <a:rPr lang="en-US" sz="1400" b="1" dirty="0" smtClean="0"/>
              <a:t>- </a:t>
            </a:r>
            <a:r>
              <a:rPr lang="en-US" sz="1400" b="1" dirty="0" err="1" smtClean="0"/>
              <a:t>GradientBoostingRegressor</a:t>
            </a:r>
            <a:r>
              <a:rPr lang="en-US" sz="1400" b="1" dirty="0" smtClean="0"/>
              <a:t>: </a:t>
            </a:r>
            <a:r>
              <a:rPr lang="en-US" sz="1400" b="1" dirty="0" err="1" smtClean="0"/>
              <a:t>GradientBoostingRegressor</a:t>
            </a:r>
            <a:r>
              <a:rPr lang="en-US" sz="1400" b="1" dirty="0" smtClean="0"/>
              <a:t> shows closer R2 testing and training score but still training score it much greater than it </a:t>
            </a:r>
            <a:r>
              <a:rPr lang="en-US" sz="1400" b="1" dirty="0" err="1" smtClean="0"/>
              <a:t>testings</a:t>
            </a:r>
            <a:r>
              <a:rPr lang="en-US" sz="1400" b="1" dirty="0" smtClean="0"/>
              <a:t> R2 score which makes model </a:t>
            </a:r>
            <a:r>
              <a:rPr lang="en-US" sz="1400" b="1" dirty="0" err="1" smtClean="0"/>
              <a:t>underfit</a:t>
            </a:r>
            <a:r>
              <a:rPr lang="en-US" sz="1400" b="1" dirty="0" smtClean="0"/>
              <a:t> also R2 score not good yet from all models hence we can't consider it.</a:t>
            </a:r>
          </a:p>
          <a:p>
            <a:endParaRPr lang="en-US" sz="1400" b="1" dirty="0" smtClean="0"/>
          </a:p>
          <a:p>
            <a:endParaRPr lang="en-US" sz="1400" b="1" dirty="0" smtClean="0"/>
          </a:p>
          <a:p>
            <a:r>
              <a:rPr lang="en-US" sz="1400" b="1" dirty="0" smtClean="0"/>
              <a:t>- </a:t>
            </a:r>
            <a:r>
              <a:rPr lang="en-US" sz="1400" b="1" dirty="0" err="1" smtClean="0"/>
              <a:t>LGBMRegressor</a:t>
            </a:r>
            <a:r>
              <a:rPr lang="en-US" sz="1400" b="1" dirty="0" smtClean="0"/>
              <a:t> : </a:t>
            </a:r>
            <a:r>
              <a:rPr lang="en-US" sz="1400" b="1" dirty="0" err="1" smtClean="0"/>
              <a:t>Moder</a:t>
            </a:r>
            <a:r>
              <a:rPr lang="en-US" sz="1400" b="1" dirty="0" smtClean="0"/>
              <a:t> shows very close R2 score of testing and training also CV score is also good hence we can consider it for model building.</a:t>
            </a:r>
            <a:endParaRPr lang="en-US" sz="1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323528" y="476672"/>
            <a:ext cx="8362950" cy="60007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395536" y="476672"/>
            <a:ext cx="8244408" cy="161925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395536" y="2636912"/>
            <a:ext cx="8324850" cy="34956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755576" y="332656"/>
            <a:ext cx="6762750" cy="5286375"/>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755576" y="5805264"/>
            <a:ext cx="6638925" cy="90872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683568" y="404664"/>
            <a:ext cx="6086475" cy="58483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180975" y="836712"/>
            <a:ext cx="8567489" cy="527186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Rectangle 2"/>
          <p:cNvSpPr/>
          <p:nvPr/>
        </p:nvSpPr>
        <p:spPr>
          <a:xfrm>
            <a:off x="2267744" y="1772816"/>
            <a:ext cx="4382709" cy="1015663"/>
          </a:xfrm>
          <a:prstGeom prst="rect">
            <a:avLst/>
          </a:prstGeom>
          <a:ln>
            <a:solidFill>
              <a:srgbClr val="0070C0"/>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en-US" sz="6000" dirty="0" smtClean="0">
                <a:latin typeface="Bookman Old Style" panose="02050604050505020204" pitchFamily="18" charset="0"/>
              </a:rPr>
              <a:t>Thank You </a:t>
            </a:r>
            <a:endParaRPr 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714C59E9-1EF2-489C-8D6C-03AF919717D5}"/>
              </a:ext>
            </a:extLst>
          </p:cNvPr>
          <p:cNvSpPr txBox="1">
            <a:spLocks/>
          </p:cNvSpPr>
          <p:nvPr/>
        </p:nvSpPr>
        <p:spPr>
          <a:xfrm>
            <a:off x="1691680" y="548680"/>
            <a:ext cx="5958840" cy="1616075"/>
          </a:xfrm>
          <a:prstGeom prst="rect">
            <a:avLst/>
          </a:prstGeom>
          <a:solidFill>
            <a:schemeClr val="accent1">
              <a:lumMod val="20000"/>
              <a:lumOff val="8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sng" strike="noStrike" kern="1200" cap="none" spc="0" normalizeH="0" baseline="0" noProof="0" dirty="0" smtClean="0">
                <a:ln>
                  <a:noFill/>
                </a:ln>
                <a:solidFill>
                  <a:schemeClr val="tx1"/>
                </a:solidFill>
                <a:effectLst/>
                <a:uLnTx/>
                <a:uFillTx/>
                <a:latin typeface="+mj-lt"/>
                <a:ea typeface="+mj-ea"/>
                <a:cs typeface="+mj-cs"/>
              </a:rPr>
              <a:t>Machine learning in Housing Projects</a:t>
            </a:r>
            <a:endParaRPr kumimoji="0" lang="en-IN" sz="4400" b="1" i="0" u="sng" strike="noStrike" kern="1200" cap="none" spc="0" normalizeH="0" baseline="0" noProof="0" dirty="0">
              <a:ln>
                <a:noFill/>
              </a:ln>
              <a:solidFill>
                <a:schemeClr val="tx1"/>
              </a:solidFill>
              <a:effectLst/>
              <a:uLnTx/>
              <a:uFillTx/>
              <a:latin typeface="+mj-lt"/>
              <a:ea typeface="+mj-ea"/>
              <a:cs typeface="+mj-cs"/>
            </a:endParaRPr>
          </a:p>
        </p:txBody>
      </p:sp>
      <p:sp>
        <p:nvSpPr>
          <p:cNvPr id="5" name="TextBox 4">
            <a:extLst>
              <a:ext uri="{FF2B5EF4-FFF2-40B4-BE49-F238E27FC236}">
                <a16:creationId xmlns="" xmlns:a16="http://schemas.microsoft.com/office/drawing/2014/main" id="{8F81B192-2CAF-4F31-B162-932BDCA2416E}"/>
              </a:ext>
            </a:extLst>
          </p:cNvPr>
          <p:cNvSpPr txBox="1"/>
          <p:nvPr/>
        </p:nvSpPr>
        <p:spPr>
          <a:xfrm>
            <a:off x="5364088" y="3861048"/>
            <a:ext cx="3977640" cy="461665"/>
          </a:xfrm>
          <a:prstGeom prst="rect">
            <a:avLst/>
          </a:prstGeom>
          <a:noFill/>
        </p:spPr>
        <p:txBody>
          <a:bodyPr wrap="square">
            <a:spAutoFit/>
          </a:bodyPr>
          <a:lstStyle/>
          <a:p>
            <a:pPr marL="285750" indent="-285750">
              <a:buFont typeface="Wingdings" pitchFamily="2" charset="2"/>
              <a:buChar char="§"/>
            </a:pPr>
            <a:r>
              <a:rPr lang="en-IN" sz="2400" dirty="0"/>
              <a:t>Predictive </a:t>
            </a:r>
            <a:r>
              <a:rPr lang="en-IN" sz="2400" dirty="0" smtClean="0"/>
              <a:t>modelling</a:t>
            </a:r>
            <a:endParaRPr lang="en-IN" sz="2400" dirty="0"/>
          </a:p>
        </p:txBody>
      </p:sp>
      <p:sp>
        <p:nvSpPr>
          <p:cNvPr id="6" name="Rectangle 5">
            <a:extLst>
              <a:ext uri="{FF2B5EF4-FFF2-40B4-BE49-F238E27FC236}">
                <a16:creationId xmlns="" xmlns:a16="http://schemas.microsoft.com/office/drawing/2014/main" id="{7922293E-9C1B-401F-A1FC-11F421B106A2}"/>
              </a:ext>
            </a:extLst>
          </p:cNvPr>
          <p:cNvSpPr/>
          <p:nvPr/>
        </p:nvSpPr>
        <p:spPr>
          <a:xfrm>
            <a:off x="609600" y="2565400"/>
            <a:ext cx="3220720" cy="8432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dirty="0"/>
              <a:t>Purpose</a:t>
            </a:r>
            <a:endParaRPr lang="en-IN" sz="3600" dirty="0"/>
          </a:p>
        </p:txBody>
      </p:sp>
      <p:sp>
        <p:nvSpPr>
          <p:cNvPr id="7" name="Rectangle 6">
            <a:extLst>
              <a:ext uri="{FF2B5EF4-FFF2-40B4-BE49-F238E27FC236}">
                <a16:creationId xmlns="" xmlns:a16="http://schemas.microsoft.com/office/drawing/2014/main" id="{5FBFA452-BE32-4135-8358-6A83A79845D5}"/>
              </a:ext>
            </a:extLst>
          </p:cNvPr>
          <p:cNvSpPr/>
          <p:nvPr/>
        </p:nvSpPr>
        <p:spPr>
          <a:xfrm>
            <a:off x="5652120" y="2636912"/>
            <a:ext cx="2733040" cy="990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dirty="0"/>
              <a:t>Method</a:t>
            </a:r>
            <a:endParaRPr lang="en-IN" sz="3200" dirty="0"/>
          </a:p>
        </p:txBody>
      </p:sp>
      <p:sp>
        <p:nvSpPr>
          <p:cNvPr id="8" name="TextBox 7">
            <a:extLst>
              <a:ext uri="{FF2B5EF4-FFF2-40B4-BE49-F238E27FC236}">
                <a16:creationId xmlns="" xmlns:a16="http://schemas.microsoft.com/office/drawing/2014/main" id="{A0AC8D9D-33E3-496E-BBB1-5C05E2A26C39}"/>
              </a:ext>
            </a:extLst>
          </p:cNvPr>
          <p:cNvSpPr txBox="1"/>
          <p:nvPr/>
        </p:nvSpPr>
        <p:spPr>
          <a:xfrm>
            <a:off x="406400" y="3566160"/>
            <a:ext cx="3586480" cy="2308324"/>
          </a:xfrm>
          <a:prstGeom prst="rect">
            <a:avLst/>
          </a:prstGeom>
          <a:noFill/>
        </p:spPr>
        <p:txBody>
          <a:bodyPr wrap="square">
            <a:spAutoFit/>
          </a:bodyPr>
          <a:lstStyle/>
          <a:p>
            <a:pPr marL="285750" indent="-285750">
              <a:buFont typeface="Wingdings" pitchFamily="2" charset="2"/>
              <a:buChar char="§"/>
            </a:pPr>
            <a:r>
              <a:rPr lang="en-IN" sz="2400" dirty="0"/>
              <a:t>C</a:t>
            </a:r>
            <a:r>
              <a:rPr lang="en-IN" sz="2400" dirty="0" smtClean="0"/>
              <a:t>ompanies </a:t>
            </a:r>
            <a:r>
              <a:rPr lang="en-IN" sz="2400" dirty="0"/>
              <a:t>increase their overall revenue and  </a:t>
            </a:r>
            <a:r>
              <a:rPr lang="en-IN" sz="2400" dirty="0" smtClean="0"/>
              <a:t>profits.</a:t>
            </a:r>
          </a:p>
          <a:p>
            <a:pPr marL="285750" indent="-285750">
              <a:buFont typeface="Wingdings" pitchFamily="2" charset="2"/>
              <a:buChar char="§"/>
            </a:pPr>
            <a:r>
              <a:rPr lang="en-IN" sz="2400" dirty="0"/>
              <a:t>F</a:t>
            </a:r>
            <a:r>
              <a:rPr lang="en-IN" sz="2400" dirty="0" smtClean="0"/>
              <a:t>ocusing </a:t>
            </a:r>
            <a:r>
              <a:rPr lang="en-IN" sz="2400" dirty="0"/>
              <a:t>on changing trends in house sales and </a:t>
            </a:r>
            <a:r>
              <a:rPr lang="en-IN" sz="2400" dirty="0" smtClean="0"/>
              <a:t>purchases.</a:t>
            </a:r>
            <a:endParaRPr lang="en-IN" sz="2400" dirty="0"/>
          </a:p>
        </p:txBody>
      </p:sp>
      <p:cxnSp>
        <p:nvCxnSpPr>
          <p:cNvPr id="9" name="Straight Arrow Connector 8">
            <a:extLst>
              <a:ext uri="{FF2B5EF4-FFF2-40B4-BE49-F238E27FC236}">
                <a16:creationId xmlns="" xmlns:a16="http://schemas.microsoft.com/office/drawing/2014/main" id="{AE092DDF-759C-4BDA-835B-F92355D4CA15}"/>
              </a:ext>
            </a:extLst>
          </p:cNvPr>
          <p:cNvCxnSpPr>
            <a:stCxn id="3" idx="2"/>
            <a:endCxn id="6" idx="3"/>
          </p:cNvCxnSpPr>
          <p:nvPr/>
        </p:nvCxnSpPr>
        <p:spPr>
          <a:xfrm flipH="1">
            <a:off x="3830320" y="2164755"/>
            <a:ext cx="840780" cy="822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5BA6BDAD-432B-4E5A-8D72-5ED2F99B385A}"/>
              </a:ext>
            </a:extLst>
          </p:cNvPr>
          <p:cNvCxnSpPr>
            <a:stCxn id="3" idx="2"/>
            <a:endCxn id="7" idx="1"/>
          </p:cNvCxnSpPr>
          <p:nvPr/>
        </p:nvCxnSpPr>
        <p:spPr>
          <a:xfrm>
            <a:off x="4671100" y="2164755"/>
            <a:ext cx="981020" cy="96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740C331-687F-416F-9847-5770DDEB0351}"/>
              </a:ext>
            </a:extLst>
          </p:cNvPr>
          <p:cNvSpPr/>
          <p:nvPr/>
        </p:nvSpPr>
        <p:spPr>
          <a:xfrm>
            <a:off x="1835696" y="476672"/>
            <a:ext cx="5344160" cy="11489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Houses </a:t>
            </a:r>
            <a:r>
              <a:rPr lang="en-US" sz="3200" dirty="0" smtClean="0"/>
              <a:t>Parameters</a:t>
            </a:r>
            <a:endParaRPr lang="en-IN" sz="3200" dirty="0"/>
          </a:p>
        </p:txBody>
      </p:sp>
      <p:cxnSp>
        <p:nvCxnSpPr>
          <p:cNvPr id="15" name="Straight Arrow Connector 14">
            <a:extLst>
              <a:ext uri="{FF2B5EF4-FFF2-40B4-BE49-F238E27FC236}">
                <a16:creationId xmlns="" xmlns:a16="http://schemas.microsoft.com/office/drawing/2014/main" id="{6C1B6556-3B85-40C3-AB4F-9A82C1EBFD9F}"/>
              </a:ext>
            </a:extLst>
          </p:cNvPr>
          <p:cNvCxnSpPr>
            <a:stCxn id="11" idx="2"/>
            <a:endCxn id="11" idx="2"/>
          </p:cNvCxnSpPr>
          <p:nvPr/>
        </p:nvCxnSpPr>
        <p:spPr>
          <a:xfrm>
            <a:off x="4507776" y="16256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1560" y="2204864"/>
            <a:ext cx="8280920" cy="4524315"/>
          </a:xfrm>
          <a:prstGeom prst="rect">
            <a:avLst/>
          </a:prstGeom>
          <a:noFill/>
        </p:spPr>
        <p:txBody>
          <a:bodyPr wrap="square" rtlCol="0">
            <a:spAutoFit/>
          </a:bodyPr>
          <a:lstStyle/>
          <a:p>
            <a:pPr>
              <a:buFont typeface="Arial" pitchFamily="34" charset="0"/>
              <a:buChar char="•"/>
            </a:pPr>
            <a:r>
              <a:rPr lang="en-US" sz="800" dirty="0" smtClean="0"/>
              <a:t> </a:t>
            </a:r>
            <a:r>
              <a:rPr lang="en-US" sz="800" dirty="0" err="1" smtClean="0"/>
              <a:t>MSSubClass</a:t>
            </a:r>
            <a:r>
              <a:rPr lang="en-US" sz="800" dirty="0" smtClean="0"/>
              <a:t>: Identifies the type of dwelling involved in the sale.</a:t>
            </a:r>
          </a:p>
          <a:p>
            <a:pPr>
              <a:buFont typeface="Arial" pitchFamily="34" charset="0"/>
              <a:buChar char="•"/>
            </a:pPr>
            <a:r>
              <a:rPr lang="en-US" sz="800" dirty="0" smtClean="0"/>
              <a:t> </a:t>
            </a:r>
            <a:r>
              <a:rPr lang="en-US" sz="800" dirty="0" err="1" smtClean="0"/>
              <a:t>MSZoning</a:t>
            </a:r>
            <a:r>
              <a:rPr lang="en-US" sz="800" dirty="0" smtClean="0"/>
              <a:t>: Identifies the general zoning classification of the sale.</a:t>
            </a:r>
          </a:p>
          <a:p>
            <a:pPr>
              <a:buFont typeface="Arial" pitchFamily="34" charset="0"/>
              <a:buChar char="•"/>
            </a:pPr>
            <a:r>
              <a:rPr lang="en-US" sz="800" dirty="0"/>
              <a:t> </a:t>
            </a:r>
            <a:r>
              <a:rPr lang="en-US" sz="800" dirty="0" err="1" smtClean="0"/>
              <a:t>LotFrontage</a:t>
            </a:r>
            <a:r>
              <a:rPr lang="en-US" sz="800" dirty="0" smtClean="0"/>
              <a:t>: Linear feet of street connected to property</a:t>
            </a:r>
          </a:p>
          <a:p>
            <a:pPr>
              <a:buFont typeface="Arial" pitchFamily="34" charset="0"/>
              <a:buChar char="•"/>
            </a:pPr>
            <a:r>
              <a:rPr lang="en-US" sz="800" dirty="0" smtClean="0"/>
              <a:t> </a:t>
            </a:r>
            <a:r>
              <a:rPr lang="en-US" sz="800" dirty="0" err="1" smtClean="0"/>
              <a:t>LotArea</a:t>
            </a:r>
            <a:r>
              <a:rPr lang="en-US" sz="800" dirty="0" smtClean="0"/>
              <a:t>: Lot size in square feet</a:t>
            </a:r>
          </a:p>
          <a:p>
            <a:pPr>
              <a:buFont typeface="Arial" pitchFamily="34" charset="0"/>
              <a:buChar char="•"/>
            </a:pPr>
            <a:r>
              <a:rPr lang="en-US" sz="800" dirty="0" smtClean="0"/>
              <a:t> Street: Type of road access to property 	</a:t>
            </a:r>
          </a:p>
          <a:p>
            <a:pPr>
              <a:buFont typeface="Arial" pitchFamily="34" charset="0"/>
              <a:buChar char="•"/>
            </a:pPr>
            <a:r>
              <a:rPr lang="en-US" sz="800" dirty="0" smtClean="0"/>
              <a:t> </a:t>
            </a:r>
            <a:r>
              <a:rPr lang="en-US" sz="800" dirty="0" err="1" smtClean="0"/>
              <a:t>LotFrontage</a:t>
            </a:r>
            <a:r>
              <a:rPr lang="en-US" sz="800" dirty="0" smtClean="0"/>
              <a:t>: Linear feet of street connected to property</a:t>
            </a:r>
          </a:p>
          <a:p>
            <a:pPr>
              <a:buFont typeface="Arial" pitchFamily="34" charset="0"/>
              <a:buChar char="•"/>
            </a:pPr>
            <a:r>
              <a:rPr lang="en-US" sz="800" dirty="0" smtClean="0"/>
              <a:t> </a:t>
            </a:r>
            <a:r>
              <a:rPr lang="en-US" sz="800" dirty="0" err="1" smtClean="0"/>
              <a:t>LotArea</a:t>
            </a:r>
            <a:r>
              <a:rPr lang="en-US" sz="800" dirty="0" smtClean="0"/>
              <a:t>: Lot size in square feet</a:t>
            </a:r>
          </a:p>
          <a:p>
            <a:pPr>
              <a:buFont typeface="Arial" pitchFamily="34" charset="0"/>
              <a:buChar char="•"/>
            </a:pPr>
            <a:r>
              <a:rPr lang="en-US" sz="800" dirty="0" smtClean="0"/>
              <a:t> Street: Type of road access to property</a:t>
            </a:r>
          </a:p>
          <a:p>
            <a:pPr>
              <a:buFont typeface="Arial" pitchFamily="34" charset="0"/>
              <a:buChar char="•"/>
            </a:pPr>
            <a:r>
              <a:rPr lang="en-US" sz="800" dirty="0" smtClean="0"/>
              <a:t> Alley: Type of alley access to property	</a:t>
            </a:r>
          </a:p>
          <a:p>
            <a:pPr>
              <a:buFont typeface="Arial" pitchFamily="34" charset="0"/>
              <a:buChar char="•"/>
            </a:pPr>
            <a:r>
              <a:rPr lang="en-US" sz="800" dirty="0" smtClean="0"/>
              <a:t> </a:t>
            </a:r>
            <a:r>
              <a:rPr lang="en-US" sz="800" dirty="0" err="1" smtClean="0"/>
              <a:t>LotShape</a:t>
            </a:r>
            <a:r>
              <a:rPr lang="en-US" sz="800" dirty="0" smtClean="0"/>
              <a:t>: General shape of property</a:t>
            </a:r>
          </a:p>
          <a:p>
            <a:pPr>
              <a:buFont typeface="Arial" pitchFamily="34" charset="0"/>
              <a:buChar char="•"/>
            </a:pPr>
            <a:r>
              <a:rPr lang="en-US" sz="800" dirty="0" smtClean="0"/>
              <a:t> </a:t>
            </a:r>
            <a:r>
              <a:rPr lang="en-US" sz="800" dirty="0" err="1" smtClean="0"/>
              <a:t>LandContour</a:t>
            </a:r>
            <a:r>
              <a:rPr lang="en-US" sz="800" dirty="0" smtClean="0"/>
              <a:t>: Flatness of the property	</a:t>
            </a:r>
          </a:p>
          <a:p>
            <a:pPr>
              <a:buFont typeface="Arial" pitchFamily="34" charset="0"/>
              <a:buChar char="•"/>
            </a:pPr>
            <a:r>
              <a:rPr lang="en-US" sz="800" dirty="0" smtClean="0"/>
              <a:t> Utilities: Type of utilities available</a:t>
            </a:r>
          </a:p>
          <a:p>
            <a:pPr>
              <a:buFont typeface="Arial" pitchFamily="34" charset="0"/>
              <a:buChar char="•"/>
            </a:pPr>
            <a:r>
              <a:rPr lang="en-US" sz="800" dirty="0" smtClean="0"/>
              <a:t> </a:t>
            </a:r>
            <a:r>
              <a:rPr lang="en-US" sz="800" dirty="0" err="1" smtClean="0"/>
              <a:t>LotConfig</a:t>
            </a:r>
            <a:r>
              <a:rPr lang="en-US" sz="800" dirty="0" smtClean="0"/>
              <a:t>: Lot configuration</a:t>
            </a:r>
          </a:p>
          <a:p>
            <a:pPr>
              <a:buFont typeface="Arial" pitchFamily="34" charset="0"/>
              <a:buChar char="•"/>
            </a:pPr>
            <a:r>
              <a:rPr lang="en-US" sz="800" dirty="0" smtClean="0"/>
              <a:t> </a:t>
            </a:r>
            <a:r>
              <a:rPr lang="en-US" sz="800" dirty="0" err="1" smtClean="0"/>
              <a:t>LandSlope</a:t>
            </a:r>
            <a:r>
              <a:rPr lang="en-US" sz="800" dirty="0" smtClean="0"/>
              <a:t>: Slope of property</a:t>
            </a:r>
          </a:p>
          <a:p>
            <a:pPr>
              <a:buFont typeface="Arial" pitchFamily="34" charset="0"/>
              <a:buChar char="•"/>
            </a:pPr>
            <a:r>
              <a:rPr lang="en-US" sz="800" dirty="0" smtClean="0"/>
              <a:t> Neighborhood: Physical locations within Ames city limits</a:t>
            </a:r>
          </a:p>
          <a:p>
            <a:pPr>
              <a:buFont typeface="Arial" pitchFamily="34" charset="0"/>
              <a:buChar char="•"/>
            </a:pPr>
            <a:r>
              <a:rPr lang="en-US" sz="800" dirty="0" smtClean="0"/>
              <a:t> Condition1: Proximity to various conditions	</a:t>
            </a:r>
          </a:p>
          <a:p>
            <a:pPr>
              <a:buFont typeface="Arial" pitchFamily="34" charset="0"/>
              <a:buChar char="•"/>
            </a:pPr>
            <a:r>
              <a:rPr lang="en-US" sz="800" dirty="0" smtClean="0"/>
              <a:t> Condition2: Proximity to various conditions (if more than one is present)	</a:t>
            </a:r>
          </a:p>
          <a:p>
            <a:pPr>
              <a:buFont typeface="Arial" pitchFamily="34" charset="0"/>
              <a:buChar char="•"/>
            </a:pPr>
            <a:r>
              <a:rPr lang="en-US" sz="800" dirty="0" smtClean="0"/>
              <a:t> </a:t>
            </a:r>
            <a:r>
              <a:rPr lang="en-US" sz="800" dirty="0" err="1" smtClean="0"/>
              <a:t>BldgType</a:t>
            </a:r>
            <a:r>
              <a:rPr lang="en-US" sz="800" dirty="0" smtClean="0"/>
              <a:t>: Type of dwelling	</a:t>
            </a:r>
          </a:p>
          <a:p>
            <a:pPr>
              <a:buFont typeface="Arial" pitchFamily="34" charset="0"/>
              <a:buChar char="•"/>
            </a:pPr>
            <a:r>
              <a:rPr lang="en-US" sz="800" dirty="0" smtClean="0"/>
              <a:t> </a:t>
            </a:r>
            <a:r>
              <a:rPr lang="en-US" sz="800" dirty="0" err="1" smtClean="0"/>
              <a:t>HouseStyle</a:t>
            </a:r>
            <a:r>
              <a:rPr lang="en-US" sz="800" dirty="0" smtClean="0"/>
              <a:t>: Style of dwelling	</a:t>
            </a:r>
          </a:p>
          <a:p>
            <a:pPr>
              <a:buFont typeface="Arial" pitchFamily="34" charset="0"/>
              <a:buChar char="•"/>
            </a:pPr>
            <a:r>
              <a:rPr lang="en-US" sz="800" dirty="0" smtClean="0"/>
              <a:t> </a:t>
            </a:r>
            <a:r>
              <a:rPr lang="en-US" sz="800" dirty="0" err="1" smtClean="0"/>
              <a:t>OverallQual</a:t>
            </a:r>
            <a:r>
              <a:rPr lang="en-US" sz="800" dirty="0" smtClean="0"/>
              <a:t>: Rates the overall material and finish of the house	</a:t>
            </a:r>
          </a:p>
          <a:p>
            <a:pPr>
              <a:buFont typeface="Arial" pitchFamily="34" charset="0"/>
              <a:buChar char="•"/>
            </a:pPr>
            <a:r>
              <a:rPr lang="en-US" sz="800" dirty="0" smtClean="0"/>
              <a:t> </a:t>
            </a:r>
            <a:r>
              <a:rPr lang="en-US" sz="800" dirty="0" err="1" smtClean="0"/>
              <a:t>OverallCond</a:t>
            </a:r>
            <a:r>
              <a:rPr lang="en-US" sz="800" dirty="0" smtClean="0"/>
              <a:t>: Rates the overall condition of the house   </a:t>
            </a:r>
          </a:p>
          <a:p>
            <a:pPr>
              <a:buFont typeface="Arial" pitchFamily="34" charset="0"/>
              <a:buChar char="•"/>
            </a:pPr>
            <a:r>
              <a:rPr lang="en-US" sz="800" dirty="0" smtClean="0"/>
              <a:t> </a:t>
            </a:r>
            <a:r>
              <a:rPr lang="en-US" sz="800" dirty="0" err="1" smtClean="0"/>
              <a:t>YearBuilt</a:t>
            </a:r>
            <a:r>
              <a:rPr lang="en-US" sz="800" dirty="0" smtClean="0"/>
              <a:t>: Original construction date</a:t>
            </a:r>
          </a:p>
          <a:p>
            <a:pPr>
              <a:buFont typeface="Arial" pitchFamily="34" charset="0"/>
              <a:buChar char="•"/>
            </a:pPr>
            <a:r>
              <a:rPr lang="en-US" sz="800" dirty="0" smtClean="0"/>
              <a:t> </a:t>
            </a:r>
            <a:r>
              <a:rPr lang="en-US" sz="800" dirty="0" err="1" smtClean="0"/>
              <a:t>YearRemodAdd</a:t>
            </a:r>
            <a:r>
              <a:rPr lang="en-US" sz="800" dirty="0" smtClean="0"/>
              <a:t>: Remodel date (same as construction date if no remodeling or additions)</a:t>
            </a:r>
          </a:p>
          <a:p>
            <a:pPr>
              <a:buFont typeface="Arial" pitchFamily="34" charset="0"/>
              <a:buChar char="•"/>
            </a:pPr>
            <a:r>
              <a:rPr lang="en-US" sz="800" dirty="0" smtClean="0"/>
              <a:t> </a:t>
            </a:r>
            <a:r>
              <a:rPr lang="en-US" sz="800" dirty="0" err="1" smtClean="0"/>
              <a:t>RoofStyle</a:t>
            </a:r>
            <a:r>
              <a:rPr lang="en-US" sz="800" dirty="0" smtClean="0"/>
              <a:t>: Type of roof		</a:t>
            </a:r>
          </a:p>
          <a:p>
            <a:pPr>
              <a:buFont typeface="Arial" pitchFamily="34" charset="0"/>
              <a:buChar char="•"/>
            </a:pPr>
            <a:r>
              <a:rPr lang="en-US" sz="800" dirty="0" smtClean="0"/>
              <a:t> </a:t>
            </a:r>
            <a:r>
              <a:rPr lang="en-US" sz="800" dirty="0" err="1" smtClean="0"/>
              <a:t>RoofMatl</a:t>
            </a:r>
            <a:r>
              <a:rPr lang="en-US" sz="800" dirty="0" smtClean="0"/>
              <a:t>: Roof material		</a:t>
            </a:r>
          </a:p>
          <a:p>
            <a:pPr>
              <a:buFont typeface="Arial" pitchFamily="34" charset="0"/>
              <a:buChar char="•"/>
            </a:pPr>
            <a:r>
              <a:rPr lang="en-US" sz="800" dirty="0" smtClean="0"/>
              <a:t> Exterior1st: Exterior covering on house	</a:t>
            </a:r>
          </a:p>
          <a:p>
            <a:pPr>
              <a:buFont typeface="Arial" pitchFamily="34" charset="0"/>
              <a:buChar char="•"/>
            </a:pPr>
            <a:r>
              <a:rPr lang="en-US" sz="800" dirty="0" smtClean="0"/>
              <a:t> Exterior2nd: Exterior covering on house (if more than one material)	</a:t>
            </a:r>
          </a:p>
          <a:p>
            <a:pPr>
              <a:buFont typeface="Arial" pitchFamily="34" charset="0"/>
              <a:buChar char="•"/>
            </a:pPr>
            <a:r>
              <a:rPr lang="en-US" sz="800" dirty="0" smtClean="0"/>
              <a:t> </a:t>
            </a:r>
            <a:r>
              <a:rPr lang="en-US" sz="800" dirty="0" err="1" smtClean="0"/>
              <a:t>MasVnrType</a:t>
            </a:r>
            <a:r>
              <a:rPr lang="en-US" sz="800" dirty="0" smtClean="0"/>
              <a:t>: Masonry veneer type	</a:t>
            </a:r>
          </a:p>
          <a:p>
            <a:pPr>
              <a:buFont typeface="Arial" pitchFamily="34" charset="0"/>
              <a:buChar char="•"/>
            </a:pPr>
            <a:r>
              <a:rPr lang="en-US" sz="800" dirty="0" smtClean="0"/>
              <a:t> </a:t>
            </a:r>
            <a:r>
              <a:rPr lang="en-US" sz="800" dirty="0" err="1" smtClean="0"/>
              <a:t>MasVnrArea</a:t>
            </a:r>
            <a:r>
              <a:rPr lang="en-US" sz="800" dirty="0" smtClean="0"/>
              <a:t>: Masonry veneer area in square feet</a:t>
            </a:r>
          </a:p>
          <a:p>
            <a:pPr>
              <a:buFont typeface="Arial" pitchFamily="34" charset="0"/>
              <a:buChar char="•"/>
            </a:pPr>
            <a:r>
              <a:rPr lang="en-US" sz="800" dirty="0" smtClean="0"/>
              <a:t> </a:t>
            </a:r>
            <a:r>
              <a:rPr lang="en-US" sz="800" dirty="0" err="1" smtClean="0"/>
              <a:t>ExterQual</a:t>
            </a:r>
            <a:r>
              <a:rPr lang="en-US" sz="800" dirty="0" smtClean="0"/>
              <a:t>: Evaluates the quality of the material on the exterior 		</a:t>
            </a:r>
          </a:p>
          <a:p>
            <a:pPr>
              <a:buFont typeface="Arial" pitchFamily="34" charset="0"/>
              <a:buChar char="•"/>
            </a:pPr>
            <a:r>
              <a:rPr lang="en-US" sz="800" dirty="0" smtClean="0"/>
              <a:t> </a:t>
            </a:r>
            <a:r>
              <a:rPr lang="en-US" sz="800" dirty="0" err="1" smtClean="0"/>
              <a:t>ExterCond</a:t>
            </a:r>
            <a:r>
              <a:rPr lang="en-US" sz="800" dirty="0" smtClean="0"/>
              <a:t>: Evaluates the present condition of the material on the exterior		</a:t>
            </a:r>
          </a:p>
          <a:p>
            <a:pPr>
              <a:buFont typeface="Arial" pitchFamily="34" charset="0"/>
              <a:buChar char="•"/>
            </a:pPr>
            <a:r>
              <a:rPr lang="en-US" sz="800" dirty="0" smtClean="0"/>
              <a:t> Foundation: Type of foundation		</a:t>
            </a:r>
          </a:p>
          <a:p>
            <a:pPr>
              <a:buFont typeface="Arial" pitchFamily="34" charset="0"/>
              <a:buChar char="•"/>
            </a:pPr>
            <a:r>
              <a:rPr lang="en-US" sz="800" dirty="0" smtClean="0"/>
              <a:t> </a:t>
            </a:r>
            <a:r>
              <a:rPr lang="en-US" sz="800" dirty="0" err="1" smtClean="0"/>
              <a:t>BsmtQual</a:t>
            </a:r>
            <a:r>
              <a:rPr lang="en-US" sz="800" dirty="0" smtClean="0"/>
              <a:t>: Evaluates the height of the basement		</a:t>
            </a:r>
          </a:p>
          <a:p>
            <a:pPr>
              <a:buFont typeface="Arial" pitchFamily="34" charset="0"/>
              <a:buChar char="•"/>
            </a:pPr>
            <a:r>
              <a:rPr lang="en-US" sz="800" dirty="0" smtClean="0"/>
              <a:t> </a:t>
            </a:r>
            <a:r>
              <a:rPr lang="en-US" sz="800" dirty="0" err="1" smtClean="0"/>
              <a:t>BsmtCond</a:t>
            </a:r>
            <a:r>
              <a:rPr lang="en-US" sz="800" dirty="0" smtClean="0"/>
              <a:t>: Evaluates the general condition of the basement    </a:t>
            </a:r>
          </a:p>
          <a:p>
            <a:pPr>
              <a:buFont typeface="Arial" pitchFamily="34" charset="0"/>
              <a:buChar char="•"/>
            </a:pPr>
            <a:r>
              <a:rPr lang="en-US" sz="800" dirty="0" smtClean="0"/>
              <a:t> </a:t>
            </a:r>
            <a:r>
              <a:rPr lang="en-US" sz="800" dirty="0" err="1" smtClean="0"/>
              <a:t>BsmtExposure</a:t>
            </a:r>
            <a:r>
              <a:rPr lang="en-US" sz="800" dirty="0" smtClean="0"/>
              <a:t>: Refers to walkout or garden level walls  </a:t>
            </a:r>
          </a:p>
          <a:p>
            <a:r>
              <a:rPr lang="en-US" sz="800"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cxnSp>
        <p:nvCxnSpPr>
          <p:cNvPr id="12" name="Straight Arrow Connector 11">
            <a:extLst>
              <a:ext uri="{FF2B5EF4-FFF2-40B4-BE49-F238E27FC236}">
                <a16:creationId xmlns="" xmlns:a16="http://schemas.microsoft.com/office/drawing/2014/main" id="{6C1B6556-3B85-40C3-AB4F-9A82C1EBFD9F}"/>
              </a:ext>
            </a:extLst>
          </p:cNvPr>
          <p:cNvCxnSpPr>
            <a:endCxn id="11" idx="2"/>
          </p:cNvCxnSpPr>
          <p:nvPr/>
        </p:nvCxnSpPr>
        <p:spPr>
          <a:xfrm>
            <a:off x="4507776" y="16256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7584" y="620688"/>
            <a:ext cx="7992888" cy="5509200"/>
          </a:xfrm>
          <a:prstGeom prst="rect">
            <a:avLst/>
          </a:prstGeom>
          <a:noFill/>
        </p:spPr>
        <p:txBody>
          <a:bodyPr wrap="square" rtlCol="0">
            <a:spAutoFit/>
          </a:bodyPr>
          <a:lstStyle/>
          <a:p>
            <a:pPr>
              <a:buFont typeface="Arial" pitchFamily="34" charset="0"/>
              <a:buChar char="•"/>
            </a:pPr>
            <a:r>
              <a:rPr lang="en-US" sz="800" dirty="0" smtClean="0"/>
              <a:t> BsmtFinSF2: Type 2 finished square feet</a:t>
            </a:r>
          </a:p>
          <a:p>
            <a:pPr>
              <a:buFont typeface="Arial" pitchFamily="34" charset="0"/>
              <a:buChar char="•"/>
            </a:pPr>
            <a:r>
              <a:rPr lang="en-US" sz="800" dirty="0" smtClean="0"/>
              <a:t> </a:t>
            </a:r>
            <a:r>
              <a:rPr lang="en-US" sz="800" dirty="0" err="1" smtClean="0"/>
              <a:t>BsmtUnfSF</a:t>
            </a:r>
            <a:r>
              <a:rPr lang="en-US" sz="800" dirty="0" smtClean="0"/>
              <a:t>: Unfinished square feet of basement area</a:t>
            </a:r>
          </a:p>
          <a:p>
            <a:pPr>
              <a:buFont typeface="Arial" pitchFamily="34" charset="0"/>
              <a:buChar char="•"/>
            </a:pPr>
            <a:r>
              <a:rPr lang="en-US" sz="800" dirty="0" smtClean="0"/>
              <a:t> </a:t>
            </a:r>
            <a:r>
              <a:rPr lang="en-US" sz="800" dirty="0" err="1" smtClean="0"/>
              <a:t>TotalBsmtSF</a:t>
            </a:r>
            <a:r>
              <a:rPr lang="en-US" sz="800" dirty="0" smtClean="0"/>
              <a:t>: Total square feet of basement area</a:t>
            </a:r>
          </a:p>
          <a:p>
            <a:pPr>
              <a:buFont typeface="Arial" pitchFamily="34" charset="0"/>
              <a:buChar char="•"/>
            </a:pPr>
            <a:r>
              <a:rPr lang="en-US" sz="800" dirty="0" smtClean="0"/>
              <a:t> Heating: Type of heating		</a:t>
            </a:r>
          </a:p>
          <a:p>
            <a:pPr>
              <a:buFont typeface="Arial" pitchFamily="34" charset="0"/>
              <a:buChar char="•"/>
            </a:pPr>
            <a:r>
              <a:rPr lang="en-US" sz="800" dirty="0" smtClean="0"/>
              <a:t> </a:t>
            </a:r>
            <a:r>
              <a:rPr lang="en-US" sz="800" dirty="0" err="1" smtClean="0"/>
              <a:t>HeatingQC</a:t>
            </a:r>
            <a:r>
              <a:rPr lang="en-US" sz="800" dirty="0" smtClean="0"/>
              <a:t>: Heating quality and condition		</a:t>
            </a:r>
          </a:p>
          <a:p>
            <a:pPr>
              <a:buFont typeface="Arial" pitchFamily="34" charset="0"/>
              <a:buChar char="•"/>
            </a:pPr>
            <a:r>
              <a:rPr lang="en-US" sz="800" dirty="0" smtClean="0"/>
              <a:t> </a:t>
            </a:r>
            <a:r>
              <a:rPr lang="en-US" sz="800" dirty="0" err="1" smtClean="0"/>
              <a:t>CentralAir</a:t>
            </a:r>
            <a:r>
              <a:rPr lang="en-US" sz="800" dirty="0" smtClean="0"/>
              <a:t>: Central air conditioning		</a:t>
            </a:r>
          </a:p>
          <a:p>
            <a:pPr>
              <a:buFont typeface="Arial" pitchFamily="34" charset="0"/>
              <a:buChar char="•"/>
            </a:pPr>
            <a:r>
              <a:rPr lang="en-US" sz="800" dirty="0" smtClean="0"/>
              <a:t> Electrical: Electrical system		</a:t>
            </a:r>
          </a:p>
          <a:p>
            <a:pPr>
              <a:buFont typeface="Arial" pitchFamily="34" charset="0"/>
              <a:buChar char="•"/>
            </a:pPr>
            <a:r>
              <a:rPr lang="en-US" sz="800" dirty="0" smtClean="0"/>
              <a:t> 1stFlrSF: First Floor square feet</a:t>
            </a:r>
          </a:p>
          <a:p>
            <a:pPr>
              <a:buFont typeface="Arial" pitchFamily="34" charset="0"/>
              <a:buChar char="•"/>
            </a:pPr>
            <a:r>
              <a:rPr lang="en-US" sz="800" dirty="0" smtClean="0"/>
              <a:t> 2ndFlrSF: Second floor square feet</a:t>
            </a:r>
          </a:p>
          <a:p>
            <a:pPr>
              <a:buFont typeface="Arial" pitchFamily="34" charset="0"/>
              <a:buChar char="•"/>
            </a:pPr>
            <a:r>
              <a:rPr lang="en-US" sz="800" dirty="0" smtClean="0"/>
              <a:t> </a:t>
            </a:r>
            <a:r>
              <a:rPr lang="en-US" sz="800" dirty="0" err="1" smtClean="0"/>
              <a:t>LowQualFinSF</a:t>
            </a:r>
            <a:r>
              <a:rPr lang="en-US" sz="800" dirty="0" smtClean="0"/>
              <a:t>: Low quality finished square feet (all floors)</a:t>
            </a:r>
          </a:p>
          <a:p>
            <a:pPr>
              <a:buFont typeface="Arial" pitchFamily="34" charset="0"/>
              <a:buChar char="•"/>
            </a:pPr>
            <a:r>
              <a:rPr lang="en-US" sz="800" dirty="0" smtClean="0"/>
              <a:t> G </a:t>
            </a:r>
            <a:r>
              <a:rPr lang="en-US" sz="800" dirty="0" err="1" smtClean="0"/>
              <a:t>LivArea</a:t>
            </a:r>
            <a:r>
              <a:rPr lang="en-US" sz="800" dirty="0" smtClean="0"/>
              <a:t>: Above grade (ground) living area square feet</a:t>
            </a:r>
          </a:p>
          <a:p>
            <a:pPr>
              <a:buFont typeface="Arial" pitchFamily="34" charset="0"/>
              <a:buChar char="•"/>
            </a:pPr>
            <a:r>
              <a:rPr lang="en-US" sz="800" dirty="0" smtClean="0"/>
              <a:t> Bs </a:t>
            </a:r>
            <a:r>
              <a:rPr lang="en-US" sz="800" dirty="0" err="1" smtClean="0"/>
              <a:t>mtFullBath</a:t>
            </a:r>
            <a:r>
              <a:rPr lang="en-US" sz="800" dirty="0" smtClean="0"/>
              <a:t>: Basement full bathrooms</a:t>
            </a:r>
          </a:p>
          <a:p>
            <a:pPr>
              <a:buFont typeface="Arial" pitchFamily="34" charset="0"/>
              <a:buChar char="•"/>
            </a:pPr>
            <a:r>
              <a:rPr lang="en-US" sz="800" dirty="0" smtClean="0"/>
              <a:t> </a:t>
            </a:r>
            <a:r>
              <a:rPr lang="en-US" sz="800" dirty="0" err="1" smtClean="0"/>
              <a:t>BsmtHalfBath</a:t>
            </a:r>
            <a:r>
              <a:rPr lang="en-US" sz="800" dirty="0" smtClean="0"/>
              <a:t>: Basement half bathrooms</a:t>
            </a:r>
          </a:p>
          <a:p>
            <a:pPr>
              <a:buFont typeface="Arial" pitchFamily="34" charset="0"/>
              <a:buChar char="•"/>
            </a:pPr>
            <a:r>
              <a:rPr lang="en-US" sz="800" dirty="0" smtClean="0"/>
              <a:t> </a:t>
            </a:r>
            <a:r>
              <a:rPr lang="en-US" sz="800" dirty="0" err="1" smtClean="0"/>
              <a:t>FullBath</a:t>
            </a:r>
            <a:r>
              <a:rPr lang="en-US" sz="800" dirty="0" smtClean="0"/>
              <a:t>: Full bathrooms above grade</a:t>
            </a:r>
          </a:p>
          <a:p>
            <a:pPr>
              <a:buFont typeface="Arial" pitchFamily="34" charset="0"/>
              <a:buChar char="•"/>
            </a:pPr>
            <a:r>
              <a:rPr lang="en-US" sz="800" dirty="0" smtClean="0"/>
              <a:t> </a:t>
            </a:r>
            <a:r>
              <a:rPr lang="en-US" sz="800" dirty="0" err="1" smtClean="0"/>
              <a:t>HalfBath</a:t>
            </a:r>
            <a:r>
              <a:rPr lang="en-US" sz="800" dirty="0" smtClean="0"/>
              <a:t>: Half baths above grade</a:t>
            </a:r>
          </a:p>
          <a:p>
            <a:pPr>
              <a:buFont typeface="Arial" pitchFamily="34" charset="0"/>
              <a:buChar char="•"/>
            </a:pPr>
            <a:r>
              <a:rPr lang="en-US" sz="800" dirty="0" smtClean="0"/>
              <a:t> Bedroom: Bedrooms above grade (does NOT include basement bedrooms)</a:t>
            </a:r>
          </a:p>
          <a:p>
            <a:pPr>
              <a:buFont typeface="Arial" pitchFamily="34" charset="0"/>
              <a:buChar char="•"/>
            </a:pPr>
            <a:r>
              <a:rPr lang="en-US" sz="800" dirty="0" smtClean="0"/>
              <a:t> Kitchen: Kitchens above grade</a:t>
            </a:r>
          </a:p>
          <a:p>
            <a:pPr>
              <a:buFont typeface="Arial" pitchFamily="34" charset="0"/>
              <a:buChar char="•"/>
            </a:pPr>
            <a:r>
              <a:rPr lang="en-US" sz="800" dirty="0" smtClean="0"/>
              <a:t> </a:t>
            </a:r>
            <a:r>
              <a:rPr lang="en-US" sz="800" dirty="0" err="1" smtClean="0"/>
              <a:t>KitchenQual</a:t>
            </a:r>
            <a:r>
              <a:rPr lang="en-US" sz="800" dirty="0" smtClean="0"/>
              <a:t>: Kitchen quality     	</a:t>
            </a:r>
          </a:p>
          <a:p>
            <a:pPr>
              <a:buFont typeface="Arial" pitchFamily="34" charset="0"/>
              <a:buChar char="•"/>
            </a:pPr>
            <a:r>
              <a:rPr lang="en-US" sz="800" dirty="0" smtClean="0"/>
              <a:t> </a:t>
            </a:r>
            <a:r>
              <a:rPr lang="en-US" sz="800" dirty="0" err="1" smtClean="0"/>
              <a:t>TotRmsAbvGrd</a:t>
            </a:r>
            <a:r>
              <a:rPr lang="en-US" sz="800" dirty="0" smtClean="0"/>
              <a:t>: Total rooms above grade (does not include bathrooms)</a:t>
            </a:r>
          </a:p>
          <a:p>
            <a:pPr>
              <a:buFont typeface="Arial" pitchFamily="34" charset="0"/>
              <a:buChar char="•"/>
            </a:pPr>
            <a:r>
              <a:rPr lang="en-US" sz="800" dirty="0" smtClean="0"/>
              <a:t> Functional: Home functionality (Assume typical unless deductions are warranted)		</a:t>
            </a:r>
          </a:p>
          <a:p>
            <a:pPr>
              <a:buFont typeface="Arial" pitchFamily="34" charset="0"/>
              <a:buChar char="•"/>
            </a:pPr>
            <a:r>
              <a:rPr lang="en-US" sz="800" dirty="0" smtClean="0"/>
              <a:t> Fireplaces: Number of fireplaces</a:t>
            </a:r>
          </a:p>
          <a:p>
            <a:pPr>
              <a:buFont typeface="Arial" pitchFamily="34" charset="0"/>
              <a:buChar char="•"/>
            </a:pPr>
            <a:r>
              <a:rPr lang="en-US" sz="800" dirty="0" smtClean="0"/>
              <a:t> </a:t>
            </a:r>
            <a:r>
              <a:rPr lang="en-US" sz="800" dirty="0" err="1" smtClean="0"/>
              <a:t>FireplaceQu</a:t>
            </a:r>
            <a:r>
              <a:rPr lang="en-US" sz="800" dirty="0" smtClean="0"/>
              <a:t>: Fireplace quality   </a:t>
            </a:r>
          </a:p>
          <a:p>
            <a:pPr>
              <a:buFont typeface="Arial" pitchFamily="34" charset="0"/>
              <a:buChar char="•"/>
            </a:pPr>
            <a:r>
              <a:rPr lang="en-US" sz="800" dirty="0" smtClean="0"/>
              <a:t> </a:t>
            </a:r>
            <a:r>
              <a:rPr lang="en-US" sz="800" dirty="0" err="1" smtClean="0"/>
              <a:t>GarageType</a:t>
            </a:r>
            <a:r>
              <a:rPr lang="en-US" sz="800" dirty="0" smtClean="0"/>
              <a:t>: Garage location		</a:t>
            </a:r>
          </a:p>
          <a:p>
            <a:pPr>
              <a:buFont typeface="Arial" pitchFamily="34" charset="0"/>
              <a:buChar char="•"/>
            </a:pPr>
            <a:r>
              <a:rPr lang="en-US" sz="800" dirty="0" smtClean="0"/>
              <a:t> </a:t>
            </a:r>
            <a:r>
              <a:rPr lang="en-US" sz="800" dirty="0" err="1" smtClean="0"/>
              <a:t>GarageYrBlt</a:t>
            </a:r>
            <a:r>
              <a:rPr lang="en-US" sz="800" dirty="0" smtClean="0"/>
              <a:t>: Year garage was built		</a:t>
            </a:r>
          </a:p>
          <a:p>
            <a:pPr>
              <a:buFont typeface="Arial" pitchFamily="34" charset="0"/>
              <a:buChar char="•"/>
            </a:pPr>
            <a:r>
              <a:rPr lang="en-US" sz="800" dirty="0" smtClean="0"/>
              <a:t> </a:t>
            </a:r>
            <a:r>
              <a:rPr lang="en-US" sz="800" dirty="0" err="1" smtClean="0"/>
              <a:t>GarageFinish</a:t>
            </a:r>
            <a:r>
              <a:rPr lang="en-US" sz="800" dirty="0" smtClean="0"/>
              <a:t>: Interior finish of the garage		</a:t>
            </a:r>
          </a:p>
          <a:p>
            <a:pPr>
              <a:buFont typeface="Arial" pitchFamily="34" charset="0"/>
              <a:buChar char="•"/>
            </a:pPr>
            <a:r>
              <a:rPr lang="en-US" sz="800" dirty="0" smtClean="0"/>
              <a:t> </a:t>
            </a:r>
            <a:r>
              <a:rPr lang="en-US" sz="800" dirty="0" err="1" smtClean="0"/>
              <a:t>GarageCars</a:t>
            </a:r>
            <a:r>
              <a:rPr lang="en-US" sz="800" dirty="0" smtClean="0"/>
              <a:t>: Size of garage in car capacity</a:t>
            </a:r>
          </a:p>
          <a:p>
            <a:pPr>
              <a:buFont typeface="Arial" pitchFamily="34" charset="0"/>
              <a:buChar char="•"/>
            </a:pPr>
            <a:r>
              <a:rPr lang="en-US" sz="800" dirty="0" smtClean="0"/>
              <a:t> </a:t>
            </a:r>
            <a:r>
              <a:rPr lang="en-US" sz="800" dirty="0" err="1" smtClean="0"/>
              <a:t>GarageArea</a:t>
            </a:r>
            <a:r>
              <a:rPr lang="en-US" sz="800" dirty="0" smtClean="0"/>
              <a:t>: Size of garage in square feet</a:t>
            </a:r>
          </a:p>
          <a:p>
            <a:pPr>
              <a:buFont typeface="Arial" pitchFamily="34" charset="0"/>
              <a:buChar char="•"/>
            </a:pPr>
            <a:r>
              <a:rPr lang="en-US" sz="800" dirty="0" smtClean="0"/>
              <a:t> </a:t>
            </a:r>
            <a:r>
              <a:rPr lang="en-US" sz="800" dirty="0" err="1" smtClean="0"/>
              <a:t>GarageQual</a:t>
            </a:r>
            <a:r>
              <a:rPr lang="en-US" sz="800" dirty="0" smtClean="0"/>
              <a:t>: Garage quality		</a:t>
            </a:r>
          </a:p>
          <a:p>
            <a:pPr>
              <a:buFont typeface="Arial" pitchFamily="34" charset="0"/>
              <a:buChar char="•"/>
            </a:pPr>
            <a:r>
              <a:rPr lang="en-US" sz="800" dirty="0" smtClean="0"/>
              <a:t> </a:t>
            </a:r>
            <a:r>
              <a:rPr lang="en-US" sz="800" dirty="0" err="1" smtClean="0"/>
              <a:t>GarageCond</a:t>
            </a:r>
            <a:r>
              <a:rPr lang="en-US" sz="800" dirty="0" smtClean="0"/>
              <a:t>: Garage condition		</a:t>
            </a:r>
          </a:p>
          <a:p>
            <a:pPr>
              <a:buFont typeface="Arial" pitchFamily="34" charset="0"/>
              <a:buChar char="•"/>
            </a:pPr>
            <a:r>
              <a:rPr lang="en-US" sz="800" dirty="0" smtClean="0"/>
              <a:t> </a:t>
            </a:r>
            <a:r>
              <a:rPr lang="en-US" sz="800" dirty="0" err="1" smtClean="0"/>
              <a:t>PavedDrive</a:t>
            </a:r>
            <a:r>
              <a:rPr lang="en-US" sz="800" dirty="0" smtClean="0"/>
              <a:t>: Paved driveway      </a:t>
            </a:r>
          </a:p>
          <a:p>
            <a:pPr>
              <a:buFont typeface="Arial" pitchFamily="34" charset="0"/>
              <a:buChar char="•"/>
            </a:pPr>
            <a:r>
              <a:rPr lang="en-US" sz="800" dirty="0" smtClean="0"/>
              <a:t> </a:t>
            </a:r>
            <a:r>
              <a:rPr lang="en-US" sz="800" dirty="0" err="1" smtClean="0"/>
              <a:t>WoodDeckSF</a:t>
            </a:r>
            <a:r>
              <a:rPr lang="en-US" sz="800" dirty="0" smtClean="0"/>
              <a:t>: Wood deck area in square feet</a:t>
            </a:r>
          </a:p>
          <a:p>
            <a:pPr>
              <a:buFont typeface="Arial" pitchFamily="34" charset="0"/>
              <a:buChar char="•"/>
            </a:pPr>
            <a:r>
              <a:rPr lang="en-US" sz="800" dirty="0" smtClean="0"/>
              <a:t> </a:t>
            </a:r>
            <a:r>
              <a:rPr lang="en-US" sz="800" dirty="0" err="1" smtClean="0"/>
              <a:t>OpenPorchSF</a:t>
            </a:r>
            <a:r>
              <a:rPr lang="en-US" sz="800" dirty="0" smtClean="0"/>
              <a:t>: Open porch area in square feet</a:t>
            </a:r>
          </a:p>
          <a:p>
            <a:pPr>
              <a:buFont typeface="Arial" pitchFamily="34" charset="0"/>
              <a:buChar char="•"/>
            </a:pPr>
            <a:r>
              <a:rPr lang="en-US" sz="800" dirty="0" smtClean="0"/>
              <a:t> </a:t>
            </a:r>
            <a:r>
              <a:rPr lang="en-US" sz="800" dirty="0" err="1" smtClean="0"/>
              <a:t>EnclosedPorch</a:t>
            </a:r>
            <a:r>
              <a:rPr lang="en-US" sz="800" dirty="0" smtClean="0"/>
              <a:t>: Enclosed porch area in square feet</a:t>
            </a:r>
          </a:p>
          <a:p>
            <a:pPr>
              <a:buFont typeface="Arial" pitchFamily="34" charset="0"/>
              <a:buChar char="•"/>
            </a:pPr>
            <a:r>
              <a:rPr lang="en-US" sz="800" dirty="0" smtClean="0"/>
              <a:t> 3SsnPorch: Three season porch area in square feet</a:t>
            </a:r>
          </a:p>
          <a:p>
            <a:pPr>
              <a:buFont typeface="Arial" pitchFamily="34" charset="0"/>
              <a:buChar char="•"/>
            </a:pPr>
            <a:r>
              <a:rPr lang="en-US" sz="800" dirty="0" smtClean="0"/>
              <a:t> </a:t>
            </a:r>
            <a:r>
              <a:rPr lang="en-US" sz="800" dirty="0" err="1" smtClean="0"/>
              <a:t>ScreenPorch</a:t>
            </a:r>
            <a:r>
              <a:rPr lang="en-US" sz="800" dirty="0" smtClean="0"/>
              <a:t>: Screen porch area in square feet</a:t>
            </a:r>
          </a:p>
          <a:p>
            <a:pPr>
              <a:buFont typeface="Arial" pitchFamily="34" charset="0"/>
              <a:buChar char="•"/>
            </a:pPr>
            <a:r>
              <a:rPr lang="en-US" sz="800" dirty="0" smtClean="0"/>
              <a:t> </a:t>
            </a:r>
            <a:r>
              <a:rPr lang="en-US" sz="800" dirty="0" err="1" smtClean="0"/>
              <a:t>PoolArea</a:t>
            </a:r>
            <a:r>
              <a:rPr lang="en-US" sz="800" dirty="0" smtClean="0"/>
              <a:t>: Pool area in square feet</a:t>
            </a:r>
          </a:p>
          <a:p>
            <a:pPr>
              <a:buFont typeface="Arial" pitchFamily="34" charset="0"/>
              <a:buChar char="•"/>
            </a:pPr>
            <a:r>
              <a:rPr lang="en-US" sz="800" dirty="0" smtClean="0"/>
              <a:t> </a:t>
            </a:r>
            <a:r>
              <a:rPr lang="en-US" sz="800" dirty="0" err="1" smtClean="0"/>
              <a:t>PoolQC</a:t>
            </a:r>
            <a:r>
              <a:rPr lang="en-US" sz="800" dirty="0" smtClean="0"/>
              <a:t>: Pool quality				</a:t>
            </a:r>
          </a:p>
          <a:p>
            <a:pPr>
              <a:buFont typeface="Arial" pitchFamily="34" charset="0"/>
              <a:buChar char="•"/>
            </a:pPr>
            <a:r>
              <a:rPr lang="en-US" sz="800" dirty="0" smtClean="0"/>
              <a:t> Fence: Fence quality		      </a:t>
            </a:r>
          </a:p>
          <a:p>
            <a:pPr>
              <a:buFont typeface="Arial" pitchFamily="34" charset="0"/>
              <a:buChar char="•"/>
            </a:pPr>
            <a:r>
              <a:rPr lang="en-US" sz="800" dirty="0" smtClean="0"/>
              <a:t> </a:t>
            </a:r>
            <a:r>
              <a:rPr lang="en-US" sz="800" dirty="0" err="1" smtClean="0"/>
              <a:t>MiscFeature</a:t>
            </a:r>
            <a:r>
              <a:rPr lang="en-US" sz="800" dirty="0" smtClean="0"/>
              <a:t>: Miscellaneous feature not covered in other categories			</a:t>
            </a:r>
          </a:p>
          <a:p>
            <a:pPr>
              <a:buFont typeface="Arial" pitchFamily="34" charset="0"/>
              <a:buChar char="•"/>
            </a:pPr>
            <a:r>
              <a:rPr lang="en-US" sz="800" dirty="0" smtClean="0"/>
              <a:t> </a:t>
            </a:r>
            <a:r>
              <a:rPr lang="en-US" sz="800" dirty="0" err="1" smtClean="0"/>
              <a:t>MiscVal</a:t>
            </a:r>
            <a:r>
              <a:rPr lang="en-US" sz="800" dirty="0" smtClean="0"/>
              <a:t>: $Value of miscellaneous feature</a:t>
            </a:r>
          </a:p>
          <a:p>
            <a:pPr>
              <a:buFont typeface="Arial" pitchFamily="34" charset="0"/>
              <a:buChar char="•"/>
            </a:pPr>
            <a:r>
              <a:rPr lang="en-US" sz="800" dirty="0" smtClean="0"/>
              <a:t> </a:t>
            </a:r>
            <a:r>
              <a:rPr lang="en-US" sz="800" dirty="0" err="1" smtClean="0"/>
              <a:t>MoSold</a:t>
            </a:r>
            <a:r>
              <a:rPr lang="en-US" sz="800" dirty="0" smtClean="0"/>
              <a:t>: Month Sold (MM)</a:t>
            </a:r>
          </a:p>
          <a:p>
            <a:pPr>
              <a:buFont typeface="Arial" pitchFamily="34" charset="0"/>
              <a:buChar char="•"/>
            </a:pPr>
            <a:r>
              <a:rPr lang="en-US" sz="800" dirty="0" smtClean="0"/>
              <a:t> </a:t>
            </a:r>
            <a:r>
              <a:rPr lang="en-US" sz="800" dirty="0" err="1" smtClean="0"/>
              <a:t>YrSold</a:t>
            </a:r>
            <a:r>
              <a:rPr lang="en-US" sz="800" dirty="0" smtClean="0"/>
              <a:t>: Year Sold (YYYY)</a:t>
            </a:r>
          </a:p>
          <a:p>
            <a:pPr>
              <a:buFont typeface="Arial" pitchFamily="34" charset="0"/>
              <a:buChar char="•"/>
            </a:pPr>
            <a:r>
              <a:rPr lang="en-US" sz="800" dirty="0" smtClean="0"/>
              <a:t> </a:t>
            </a:r>
            <a:r>
              <a:rPr lang="en-US" sz="800" dirty="0" err="1" smtClean="0"/>
              <a:t>SaleType</a:t>
            </a:r>
            <a:r>
              <a:rPr lang="en-US" sz="800" dirty="0" smtClean="0"/>
              <a:t>: Type of sale		</a:t>
            </a:r>
          </a:p>
          <a:p>
            <a:pPr>
              <a:buFont typeface="Arial" pitchFamily="34" charset="0"/>
              <a:buChar char="•"/>
            </a:pPr>
            <a:r>
              <a:rPr lang="en-US" sz="800" dirty="0" smtClean="0"/>
              <a:t> </a:t>
            </a:r>
            <a:r>
              <a:rPr lang="en-US" sz="800" dirty="0" err="1" smtClean="0"/>
              <a:t>SaleCondition</a:t>
            </a:r>
            <a:r>
              <a:rPr lang="en-US" sz="800" dirty="0" smtClean="0"/>
              <a:t>: Condition of sale</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7EC4D0C-926E-47B6-8AFB-79D4098F8488}"/>
              </a:ext>
            </a:extLst>
          </p:cNvPr>
          <p:cNvSpPr txBox="1">
            <a:spLocks/>
          </p:cNvSpPr>
          <p:nvPr/>
        </p:nvSpPr>
        <p:spPr>
          <a:xfrm>
            <a:off x="-468560" y="404664"/>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Open Sans" panose="020B0606030504020204" pitchFamily="34" charset="0"/>
                <a:ea typeface="+mj-ea"/>
                <a:cs typeface="+mj-cs"/>
              </a:rPr>
              <a:t>EDA steps</a:t>
            </a:r>
            <a:endParaRPr kumimoji="0" lang="en-IN"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7" name="Rectangle 6">
            <a:extLst>
              <a:ext uri="{FF2B5EF4-FFF2-40B4-BE49-F238E27FC236}">
                <a16:creationId xmlns="" xmlns:a16="http://schemas.microsoft.com/office/drawing/2014/main" id="{6FC5E907-925D-47D4-97BF-9FECCC8321D5}"/>
              </a:ext>
            </a:extLst>
          </p:cNvPr>
          <p:cNvSpPr/>
          <p:nvPr/>
        </p:nvSpPr>
        <p:spPr>
          <a:xfrm>
            <a:off x="1547664" y="1916832"/>
            <a:ext cx="601472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400" dirty="0"/>
              <a:t>Dropped the unique value column Utilities</a:t>
            </a:r>
          </a:p>
        </p:txBody>
      </p:sp>
      <p:sp>
        <p:nvSpPr>
          <p:cNvPr id="8" name="Rectangle 7">
            <a:extLst>
              <a:ext uri="{FF2B5EF4-FFF2-40B4-BE49-F238E27FC236}">
                <a16:creationId xmlns="" xmlns:a16="http://schemas.microsoft.com/office/drawing/2014/main" id="{683DCB99-B974-4B5B-84A9-B292AE914F90}"/>
              </a:ext>
            </a:extLst>
          </p:cNvPr>
          <p:cNvSpPr/>
          <p:nvPr/>
        </p:nvSpPr>
        <p:spPr>
          <a:xfrm>
            <a:off x="1619672" y="3212976"/>
            <a:ext cx="5923280" cy="7213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IN" sz="2400" dirty="0">
                <a:effectLst/>
                <a:latin typeface="Calibri" panose="020F0502020204030204" pitchFamily="34" charset="0"/>
                <a:ea typeface="Calibri" panose="020F0502020204030204" pitchFamily="34" charset="0"/>
                <a:cs typeface="Calibri" panose="020F0502020204030204" pitchFamily="34" charset="0"/>
              </a:rPr>
              <a:t>              </a:t>
            </a:r>
            <a:r>
              <a:rPr lang="en-IN" sz="2400" dirty="0" smtClean="0">
                <a:effectLst/>
                <a:latin typeface="Calibri" panose="020F0502020204030204" pitchFamily="34" charset="0"/>
                <a:ea typeface="Calibri" panose="020F0502020204030204" pitchFamily="34" charset="0"/>
                <a:cs typeface="Calibri" panose="020F0502020204030204" pitchFamily="34" charset="0"/>
              </a:rPr>
              <a:t>Dropped </a:t>
            </a:r>
            <a:r>
              <a:rPr lang="en-IN" sz="2400" dirty="0">
                <a:effectLst/>
                <a:latin typeface="Calibri" panose="020F0502020204030204" pitchFamily="34" charset="0"/>
                <a:ea typeface="Calibri" panose="020F0502020204030204" pitchFamily="34" charset="0"/>
                <a:cs typeface="Calibri" panose="020F0502020204030204" pitchFamily="34" charset="0"/>
              </a:rPr>
              <a:t>unnecessary </a:t>
            </a:r>
            <a:r>
              <a:rPr lang="en-IN" sz="2400" dirty="0" smtClean="0">
                <a:effectLst/>
                <a:latin typeface="Calibri" panose="020F0502020204030204" pitchFamily="34" charset="0"/>
                <a:ea typeface="Calibri" panose="020F0502020204030204" pitchFamily="34" charset="0"/>
                <a:cs typeface="Calibri" panose="020F0502020204030204" pitchFamily="34" charset="0"/>
              </a:rPr>
              <a:t>columns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 xmlns:a16="http://schemas.microsoft.com/office/drawing/2014/main" id="{0AEE03DB-B46A-451E-8BFF-567037DE698C}"/>
              </a:ext>
            </a:extLst>
          </p:cNvPr>
          <p:cNvSpPr/>
          <p:nvPr/>
        </p:nvSpPr>
        <p:spPr>
          <a:xfrm>
            <a:off x="1619672" y="4581128"/>
            <a:ext cx="6014720" cy="16973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1800" dirty="0" smtClean="0">
                <a:effectLst/>
                <a:latin typeface="Calibri" panose="020F0502020204030204" pitchFamily="34" charset="0"/>
                <a:ea typeface="Calibri" panose="020F0502020204030204" pitchFamily="34" charset="0"/>
              </a:rPr>
              <a:t>Manage dataset as per requirement for better model prediction. Some of necessary highlight are below.</a:t>
            </a:r>
            <a:endParaRPr lang="en-IN" dirty="0"/>
          </a:p>
        </p:txBody>
      </p:sp>
      <p:cxnSp>
        <p:nvCxnSpPr>
          <p:cNvPr id="11" name="Straight Arrow Connector 10">
            <a:extLst>
              <a:ext uri="{FF2B5EF4-FFF2-40B4-BE49-F238E27FC236}">
                <a16:creationId xmlns="" xmlns:a16="http://schemas.microsoft.com/office/drawing/2014/main" id="{FB320500-7FCE-4A47-A25A-4CD9D69B958F}"/>
              </a:ext>
            </a:extLst>
          </p:cNvPr>
          <p:cNvCxnSpPr>
            <a:stCxn id="7" idx="2"/>
            <a:endCxn id="8" idx="0"/>
          </p:cNvCxnSpPr>
          <p:nvPr/>
        </p:nvCxnSpPr>
        <p:spPr>
          <a:xfrm>
            <a:off x="4555024" y="2526432"/>
            <a:ext cx="26288" cy="68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C49E6BD4-3A8D-4B63-A214-39F95B44DE21}"/>
              </a:ext>
            </a:extLst>
          </p:cNvPr>
          <p:cNvCxnSpPr>
            <a:stCxn id="8" idx="2"/>
            <a:endCxn id="9" idx="0"/>
          </p:cNvCxnSpPr>
          <p:nvPr/>
        </p:nvCxnSpPr>
        <p:spPr>
          <a:xfrm>
            <a:off x="4581312" y="3934336"/>
            <a:ext cx="45720" cy="64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0" name="TextBox 9"/>
          <p:cNvSpPr txBox="1"/>
          <p:nvPr/>
        </p:nvSpPr>
        <p:spPr>
          <a:xfrm>
            <a:off x="2267744" y="692696"/>
            <a:ext cx="4032448"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smtClean="0"/>
              <a:t>Exploratory Data Analysis Highlights</a:t>
            </a:r>
            <a:endParaRPr lang="en-US" sz="2000" dirty="0"/>
          </a:p>
        </p:txBody>
      </p:sp>
      <p:sp>
        <p:nvSpPr>
          <p:cNvPr id="12" name="TextBox 11"/>
          <p:cNvSpPr txBox="1"/>
          <p:nvPr/>
        </p:nvSpPr>
        <p:spPr>
          <a:xfrm>
            <a:off x="539552" y="1556792"/>
            <a:ext cx="2952328" cy="369332"/>
          </a:xfrm>
          <a:prstGeom prst="rect">
            <a:avLst/>
          </a:prstGeom>
          <a:noFill/>
        </p:spPr>
        <p:txBody>
          <a:bodyPr wrap="square" rtlCol="0">
            <a:spAutoFit/>
          </a:bodyPr>
          <a:lstStyle/>
          <a:p>
            <a:r>
              <a:rPr lang="en-US" dirty="0" smtClean="0"/>
              <a:t>Loading Dataset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39552" y="2060848"/>
            <a:ext cx="7670800" cy="533400"/>
          </a:xfrm>
          <a:prstGeom prst="rect">
            <a:avLst/>
          </a:prstGeom>
          <a:noFill/>
          <a:ln w="9525">
            <a:noFill/>
            <a:miter lim="800000"/>
            <a:headEnd/>
            <a:tailEnd/>
          </a:ln>
        </p:spPr>
      </p:pic>
      <p:sp>
        <p:nvSpPr>
          <p:cNvPr id="14" name="TextBox 13"/>
          <p:cNvSpPr txBox="1"/>
          <p:nvPr/>
        </p:nvSpPr>
        <p:spPr>
          <a:xfrm>
            <a:off x="467544" y="3284984"/>
            <a:ext cx="2304256" cy="369332"/>
          </a:xfrm>
          <a:prstGeom prst="rect">
            <a:avLst/>
          </a:prstGeom>
          <a:noFill/>
        </p:spPr>
        <p:txBody>
          <a:bodyPr wrap="square" rtlCol="0">
            <a:spAutoFit/>
          </a:bodyPr>
          <a:lstStyle/>
          <a:p>
            <a:r>
              <a:rPr lang="en-US" dirty="0" smtClean="0"/>
              <a:t>Dataset Information</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251520" y="3933056"/>
            <a:ext cx="8677275" cy="16668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0" name="TextBox 9"/>
          <p:cNvSpPr txBox="1"/>
          <p:nvPr/>
        </p:nvSpPr>
        <p:spPr>
          <a:xfrm>
            <a:off x="755576" y="620688"/>
            <a:ext cx="4680520" cy="369332"/>
          </a:xfrm>
          <a:prstGeom prst="rect">
            <a:avLst/>
          </a:prstGeom>
          <a:noFill/>
        </p:spPr>
        <p:txBody>
          <a:bodyPr wrap="square" rtlCol="0">
            <a:spAutoFit/>
          </a:bodyPr>
          <a:lstStyle/>
          <a:p>
            <a:r>
              <a:rPr lang="en-US" b="1" dirty="0"/>
              <a:t>Checking Null Values of the </a:t>
            </a:r>
            <a:r>
              <a:rPr lang="en-US" b="1" dirty="0" smtClean="0"/>
              <a:t>dataset</a:t>
            </a:r>
            <a:endParaRPr lang="en-US" b="1" dirty="0"/>
          </a:p>
        </p:txBody>
      </p:sp>
      <p:pic>
        <p:nvPicPr>
          <p:cNvPr id="3074" name="Picture 2"/>
          <p:cNvPicPr>
            <a:picLocks noChangeAspect="1" noChangeArrowheads="1"/>
          </p:cNvPicPr>
          <p:nvPr/>
        </p:nvPicPr>
        <p:blipFill>
          <a:blip r:embed="rId2" cstate="print"/>
          <a:srcRect/>
          <a:stretch>
            <a:fillRect/>
          </a:stretch>
        </p:blipFill>
        <p:spPr bwMode="auto">
          <a:xfrm>
            <a:off x="395536" y="1268760"/>
            <a:ext cx="8064896" cy="4032448"/>
          </a:xfrm>
          <a:prstGeom prst="rect">
            <a:avLst/>
          </a:prstGeom>
          <a:noFill/>
          <a:ln w="9525">
            <a:noFill/>
            <a:miter lim="800000"/>
            <a:headEnd/>
            <a:tailEnd/>
          </a:ln>
        </p:spPr>
      </p:pic>
      <p:sp>
        <p:nvSpPr>
          <p:cNvPr id="12" name="Rectangle 11"/>
          <p:cNvSpPr/>
          <p:nvPr/>
        </p:nvSpPr>
        <p:spPr>
          <a:xfrm>
            <a:off x="467544" y="5733256"/>
            <a:ext cx="8136904" cy="646331"/>
          </a:xfrm>
          <a:prstGeom prst="rect">
            <a:avLst/>
          </a:prstGeom>
        </p:spPr>
        <p:txBody>
          <a:bodyPr wrap="square">
            <a:spAutoFit/>
          </a:bodyPr>
          <a:lstStyle/>
          <a:p>
            <a:pPr marL="285750" indent="-285750">
              <a:buFont typeface="Wingdings" panose="05000000000000000000" pitchFamily="2" charset="2"/>
              <a:buChar char="Ø"/>
            </a:pPr>
            <a:r>
              <a:rPr lang="en-US" dirty="0" smtClean="0">
                <a:solidFill>
                  <a:schemeClr val="tx1"/>
                </a:solidFill>
                <a:latin typeface="Bookman Old Style" pitchFamily="18" charset="0"/>
              </a:rPr>
              <a:t>Highlighted yellowish columns having null values in the dataset. </a:t>
            </a:r>
          </a:p>
          <a:p>
            <a:pPr marL="285750" indent="-285750">
              <a:buFont typeface="Wingdings" panose="05000000000000000000" pitchFamily="2" charset="2"/>
              <a:buChar char="Ø"/>
            </a:pPr>
            <a:r>
              <a:rPr lang="en-US" dirty="0" smtClean="0">
                <a:latin typeface="Bookman Old Style" pitchFamily="18" charset="0"/>
              </a:rPr>
              <a:t>We </a:t>
            </a:r>
            <a:r>
              <a:rPr lang="en-US" dirty="0" err="1" smtClean="0">
                <a:latin typeface="Bookman Old Style" pitchFamily="18" charset="0"/>
              </a:rPr>
              <a:t>dealed</a:t>
            </a:r>
            <a:r>
              <a:rPr lang="en-US" dirty="0" smtClean="0">
                <a:latin typeface="Bookman Old Style" pitchFamily="18" charset="0"/>
              </a:rPr>
              <a:t> with all null values filling values with mode.</a:t>
            </a:r>
            <a:endParaRPr lang="en-US" dirty="0" smtClean="0">
              <a:solidFill>
                <a:schemeClr val="tx1"/>
              </a:solidFill>
              <a:latin typeface="Bookman Old Style" pitchFamily="18" charset="0"/>
            </a:endParaRPr>
          </a:p>
        </p:txBody>
      </p:sp>
    </p:spTree>
  </p:cSld>
  <p:clrMapOvr>
    <a:masterClrMapping/>
  </p:clrMapOvr>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410</TotalTime>
  <Words>584</Words>
  <Application>Microsoft Office PowerPoint</Application>
  <PresentationFormat>On-screen Show (4:3)</PresentationFormat>
  <Paragraphs>143</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PREETI</dc:creator>
  <cp:lastModifiedBy>PREETI</cp:lastModifiedBy>
  <cp:revision>33</cp:revision>
  <dcterms:created xsi:type="dcterms:W3CDTF">2022-06-22T01:10:28Z</dcterms:created>
  <dcterms:modified xsi:type="dcterms:W3CDTF">2022-06-24T17:55:46Z</dcterms:modified>
</cp:coreProperties>
</file>