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B1C532-DF5D-499E-8A25-81FAAC3907FA}">
  <a:tblStyle styleId="{8FB1C532-DF5D-499E-8A25-81FAAC3907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00c3872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00c3872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fffe0e6c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fffe0e6c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fffe0e6c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fffe0e6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00c38729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00c38729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9a86a646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9a86a646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cceb92cd7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cceb92cd7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9a86a646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9a86a646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9a86a646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9a86a646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9a86a646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9a86a646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cceb92cd7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cceb92cd7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a86a646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a86a646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cceb92cd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cceb92cd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9a86a646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9a86a646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faec2d1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faec2d1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fed04d8e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fed04d8e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fed04d8e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fed04d8e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9a86a646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9a86a64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9a86a646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9a86a646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fffe0e6c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fffe0e6c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fffe0e6c2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fffe0e6c2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76400" y="297725"/>
            <a:ext cx="3488400" cy="25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/>
              <a:t>Big Data - 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/>
              <a:t>Chicago </a:t>
            </a:r>
            <a:r>
              <a:rPr lang="en" sz="3100"/>
              <a:t>Taxi Analysis</a:t>
            </a:r>
            <a:endParaRPr sz="31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35275" y="3274044"/>
            <a:ext cx="27564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Arjun Venkatesh</a:t>
            </a:r>
            <a:r>
              <a:rPr lang="en" sz="1300"/>
              <a:t>,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Petra Hutabarat</a:t>
            </a:r>
            <a:r>
              <a:rPr lang="en" sz="1300"/>
              <a:t>,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Ziyoda Saidova</a:t>
            </a:r>
            <a:endParaRPr sz="1300"/>
          </a:p>
        </p:txBody>
      </p:sp>
      <p:sp>
        <p:nvSpPr>
          <p:cNvPr id="61" name="Google Shape;61;p13"/>
          <p:cNvSpPr txBox="1"/>
          <p:nvPr/>
        </p:nvSpPr>
        <p:spPr>
          <a:xfrm>
            <a:off x="366465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7050" y="2921000"/>
            <a:ext cx="3555900" cy="2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250" y="0"/>
            <a:ext cx="56483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Cost Analysis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Fare 2018-2022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580450"/>
            <a:ext cx="3910200" cy="30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Seasonal trend before covid 2018-2019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2020 - 2021 price spike, inflation affect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2022 returning to prior covid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$15.21 average fare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outliers - selected fare less than $65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average price $13.74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0" y="100500"/>
            <a:ext cx="3301825" cy="23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400" y="2420050"/>
            <a:ext cx="3222870" cy="24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/>
          <p:nvPr/>
        </p:nvSpPr>
        <p:spPr>
          <a:xfrm>
            <a:off x="5342325" y="1079500"/>
            <a:ext cx="1261800" cy="883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7305325" y="196300"/>
            <a:ext cx="640500" cy="47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6750625" y="3994850"/>
            <a:ext cx="1261800" cy="883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Cost Analysis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286425"/>
            <a:ext cx="3441900" cy="30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Almost no </a:t>
            </a:r>
            <a:r>
              <a:rPr lang="en"/>
              <a:t>correlation</a:t>
            </a:r>
            <a:r>
              <a:rPr lang="en"/>
              <a:t> between Fare and other variables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filtering &lt; $65, correlation improved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additional feature dropoff longitude and latitude, pickup longitude and latitude (highest </a:t>
            </a:r>
            <a:r>
              <a:rPr lang="en"/>
              <a:t>correlation</a:t>
            </a:r>
            <a:r>
              <a:rPr lang="en"/>
              <a:t> with fare)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611" y="295275"/>
            <a:ext cx="2662239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8175" y="2636125"/>
            <a:ext cx="2784525" cy="23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Chicago Taxi Fare Prediction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52475"/>
            <a:ext cx="738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Purpose: Provide advance trip fare cost to </a:t>
            </a:r>
            <a:r>
              <a:rPr lang="en"/>
              <a:t>customers</a:t>
            </a:r>
            <a:r>
              <a:rPr lang="en"/>
              <a:t> and help Taxi companies to compete with Uber and Lyft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Target: Fare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Features: Tips, </a:t>
            </a:r>
            <a:r>
              <a:rPr lang="en"/>
              <a:t>Trip Miles, Trip Seconds, Tolls, Extras, Pickup Area Name, Dropoff Area Name, Pickup Longitude and Latitude, Dropoff Longitude and Latitude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Test Split: Random 80 , 20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Linear Regression</a:t>
            </a:r>
            <a:r>
              <a:rPr lang="en"/>
              <a:t>: Simple model works well with </a:t>
            </a:r>
            <a:r>
              <a:rPr lang="en"/>
              <a:t>continuous</a:t>
            </a:r>
            <a:r>
              <a:rPr lang="en"/>
              <a:t> variables, consumes less computing power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Random Forest </a:t>
            </a:r>
            <a:r>
              <a:rPr b="1" lang="en"/>
              <a:t>Regressor</a:t>
            </a:r>
            <a:r>
              <a:rPr lang="en"/>
              <a:t>: ensemble model and</a:t>
            </a:r>
            <a:r>
              <a:rPr lang="en"/>
              <a:t> runs efficiently on large datasets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Chicago Taxi Fare Prediction: Result</a:t>
            </a:r>
            <a:endParaRPr/>
          </a:p>
        </p:txBody>
      </p:sp>
      <p:graphicFrame>
        <p:nvGraphicFramePr>
          <p:cNvPr id="153" name="Google Shape;153;p25"/>
          <p:cNvGraphicFramePr/>
          <p:nvPr/>
        </p:nvGraphicFramePr>
        <p:xfrm>
          <a:off x="2226413" y="1645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{8FB1C532-DF5D-499E-8A25-81FAAC3907FA}</a:tableStyleId>
              </a:tblPr>
              <a:tblGrid>
                <a:gridCol w="2646550"/>
                <a:gridCol w="21093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Score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Linear Regression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RMSE: 6.013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MAE: 3.205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R-Squared: 0.754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102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Random Forest Regressor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RMSE: 3.129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MAE: 1.670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R-Squared: 0.937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Chicago Taxi Demand Prediction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Purpose:  T</a:t>
            </a:r>
            <a:r>
              <a:rPr lang="en" sz="2000"/>
              <a:t>o help taxi companies understand their demand</a:t>
            </a:r>
            <a:br>
              <a:rPr lang="en" sz="2000"/>
            </a:br>
            <a:r>
              <a:rPr lang="en" sz="2000"/>
              <a:t>and optimize their fleet management </a:t>
            </a:r>
            <a:endParaRPr sz="20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Variables		</a:t>
            </a:r>
            <a:endParaRPr sz="2000"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Target	: Trips</a:t>
            </a:r>
            <a:endParaRPr sz="1600"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Features	: </a:t>
            </a:r>
            <a:r>
              <a:rPr lang="en" sz="1600"/>
              <a:t>Year, Month, Week, Day of Week, Hour, Pickup Community Area, is_weekend, is_holiday, trip_seconds, Precipitation, Snow, after_COVID</a:t>
            </a:r>
            <a:r>
              <a:rPr lang="en" sz="1600"/>
              <a:t> </a:t>
            </a:r>
            <a:endParaRPr sz="16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Train Test Split: Random, 80, 20</a:t>
            </a:r>
            <a:endParaRPr sz="20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Models:</a:t>
            </a:r>
            <a:endParaRPr sz="20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Linear Regression</a:t>
            </a:r>
            <a:endParaRPr sz="20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Random Forest Regression</a:t>
            </a:r>
            <a:endParaRPr sz="20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Decision Tree Regression</a:t>
            </a:r>
            <a:endParaRPr sz="20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Gradient Boosted Tree Regression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12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Chicago Taxi Demand Prediction: 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5" name="Google Shape;165;p27"/>
          <p:cNvGraphicFramePr/>
          <p:nvPr/>
        </p:nvGraphicFramePr>
        <p:xfrm>
          <a:off x="2519113" y="8975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{8FB1C532-DF5D-499E-8A25-81FAAC3907FA}</a:tableStyleId>
              </a:tblPr>
              <a:tblGrid>
                <a:gridCol w="2357325"/>
                <a:gridCol w="1878825"/>
              </a:tblGrid>
              <a:tr h="37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Score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77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Linear Regression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RMSE: 17.801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MAE: 6.876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R-Squared</a:t>
                      </a: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: 0.801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77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Random Forest </a:t>
                      </a: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Regression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RMSE: 17.085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MAE: 5.936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R-Squared</a:t>
                      </a: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: 0.817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77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Decision Tree </a:t>
                      </a: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Regression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RMSE: 14.533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MAE: 4.757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R-Squared</a:t>
                      </a: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: 0.867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96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Gradient Boosted Tree Regression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RMSE: 10.030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MAE: 2.993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R-Squared</a:t>
                      </a: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: 0.937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Learned and Recommendation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Sampling data to run exploratory analysis and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Larger data takes longer time to run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Detecting outliers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</a:t>
            </a:r>
            <a:r>
              <a:rPr lang="en"/>
              <a:t>whether Multicollinearity occurs to avoid overfitting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and compare multiple </a:t>
            </a:r>
            <a:r>
              <a:rPr lang="en"/>
              <a:t>models </a:t>
            </a:r>
            <a:r>
              <a:rPr lang="en"/>
              <a:t>to obtain the most optimal model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- Trends over Time</a:t>
            </a:r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175" y="1083375"/>
            <a:ext cx="3664909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 txBox="1"/>
          <p:nvPr/>
        </p:nvSpPr>
        <p:spPr>
          <a:xfrm>
            <a:off x="1218850" y="3728975"/>
            <a:ext cx="62769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Though the number of trips decreases, the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avg duration and miles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per trip have 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increased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since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 end of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2020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*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Avg Miles</a:t>
            </a:r>
            <a:r>
              <a:rPr lang="en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: from 3-5 miles, increased  to 5-7 miles </a:t>
            </a:r>
            <a:endParaRPr sz="12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*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Avg Trip Length: from </a:t>
            </a:r>
            <a:r>
              <a:rPr lang="en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10-16 minutes, increased to 16-20 minutes</a:t>
            </a:r>
            <a:endParaRPr sz="12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4" name="Google Shape;184;p30"/>
          <p:cNvCxnSpPr/>
          <p:nvPr/>
        </p:nvCxnSpPr>
        <p:spPr>
          <a:xfrm>
            <a:off x="6669950" y="1355900"/>
            <a:ext cx="24300" cy="184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5" name="Google Shape;185;p30"/>
          <p:cNvSpPr txBox="1"/>
          <p:nvPr/>
        </p:nvSpPr>
        <p:spPr>
          <a:xfrm>
            <a:off x="6630238" y="1307125"/>
            <a:ext cx="86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COVID-19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5750" y="1170052"/>
            <a:ext cx="2913300" cy="26422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30"/>
          <p:cNvCxnSpPr/>
          <p:nvPr/>
        </p:nvCxnSpPr>
        <p:spPr>
          <a:xfrm>
            <a:off x="2560610" y="1170052"/>
            <a:ext cx="10800" cy="232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8" name="Google Shape;188;p30"/>
          <p:cNvSpPr txBox="1"/>
          <p:nvPr/>
        </p:nvSpPr>
        <p:spPr>
          <a:xfrm>
            <a:off x="2571352" y="1164375"/>
            <a:ext cx="77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COVID-19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Trips Daily and YoY Trends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5225" y="1564102"/>
            <a:ext cx="3184818" cy="214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23" y="1500575"/>
            <a:ext cx="5595200" cy="2142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Business Objectives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Executive Summary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Infrastructure and 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Exploratory Data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Time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Cost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Location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Machine Learning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Pricing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Demand Model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Trips and Avg Minutes by Hour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000" y="1152475"/>
            <a:ext cx="3009900" cy="3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975" y="1204863"/>
            <a:ext cx="30670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Cost Analysis</a:t>
            </a:r>
            <a:endParaRPr/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75" y="1580001"/>
            <a:ext cx="4106075" cy="241092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3"/>
          <p:cNvSpPr txBox="1"/>
          <p:nvPr/>
        </p:nvSpPr>
        <p:spPr>
          <a:xfrm>
            <a:off x="486825" y="4289775"/>
            <a:ext cx="30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276" y="1481675"/>
            <a:ext cx="4106075" cy="25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taxi industry has struggled in recent years both due to increased competition from rideshare services, as well market events such as COVID-19.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address this, and provide recommendations for the the taxi industry to be more competitive in today’s climate we conducted a big data analysis analyzing these trends, and building machine learning models to address gaps in competitiveness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found several interesting conclusions in how use case of the taxi industry has changed over, and built two machine learning models to aid in taxi competitiveness.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Objectives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756475" y="1113675"/>
            <a:ext cx="421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Goals:</a:t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Study current makeup of taxi rides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Explore reasons for drop off in taxi usage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Rideshare competition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External factors (COVID)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Use machine learning models to improve experience and drive growth</a:t>
            </a:r>
            <a:endParaRPr sz="1800"/>
          </a:p>
        </p:txBody>
      </p:sp>
      <p:sp>
        <p:nvSpPr>
          <p:cNvPr id="82" name="Google Shape;82;p16"/>
          <p:cNvSpPr txBox="1"/>
          <p:nvPr/>
        </p:nvSpPr>
        <p:spPr>
          <a:xfrm>
            <a:off x="1125059" y="1100650"/>
            <a:ext cx="287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Drastic drop in taxi usage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950" y="1645275"/>
            <a:ext cx="373380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Infrastructure/Methodology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88" y="1127350"/>
            <a:ext cx="8081626" cy="361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Profile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46 million rows of data/ 23 columns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Approximately </a:t>
            </a:r>
            <a:r>
              <a:rPr lang="en"/>
              <a:t>18 GB of data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Taxi data ranging from 2018 - 2022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row per taxi ride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Densely</a:t>
            </a:r>
            <a:r>
              <a:rPr lang="en"/>
              <a:t> populated - only some geographical information missing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450" y="1152475"/>
            <a:ext cx="2807100" cy="37090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Dropped geographical columns that were sparsely populated and not as useful for our </a:t>
            </a:r>
            <a:r>
              <a:rPr lang="en"/>
              <a:t>analysis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Added columns around timing including day of week, hour of day, month, and year for comparing time series performance.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Joined data with weather, holiday data to add more context and features to models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Where appropriate (in models) excluded outliers, looked at certain time periods and binned columns as </a:t>
            </a:r>
            <a:r>
              <a:rPr lang="en"/>
              <a:t>necessary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For pricing and location models separated pre and post covid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Excluded high fare outliers from pricing model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- Common Trip Times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8150"/>
            <a:ext cx="3676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750" y="1436675"/>
            <a:ext cx="3460466" cy="253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20"/>
          <p:cNvCxnSpPr/>
          <p:nvPr/>
        </p:nvCxnSpPr>
        <p:spPr>
          <a:xfrm rot="10800000">
            <a:off x="3022588" y="1779400"/>
            <a:ext cx="12300" cy="53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20"/>
          <p:cNvSpPr txBox="1"/>
          <p:nvPr/>
        </p:nvSpPr>
        <p:spPr>
          <a:xfrm>
            <a:off x="731300" y="4156250"/>
            <a:ext cx="325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Most of the taxi trips happen at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16.00-18.00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4954650" y="4156250"/>
            <a:ext cx="325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Highest number of trips happens in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Friday and Saturday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5046000" y="1682000"/>
            <a:ext cx="768000" cy="2157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- Common Trips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425" y="1017725"/>
            <a:ext cx="2384600" cy="191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4425" y="2908725"/>
            <a:ext cx="2384600" cy="1913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4325" y="948875"/>
            <a:ext cx="3833175" cy="307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4921600" y="3933650"/>
            <a:ext cx="3195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Majority of trips happen in top 10 neighborhoods - most commonly Near North Side, Loop, Near Westside and O’hare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