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Nunito"/>
      <p:regular r:id="rId30"/>
      <p:bold r:id="rId31"/>
      <p:italic r:id="rId32"/>
      <p:boldItalic r:id="rId33"/>
    </p:embeddedFont>
    <p:embeddedFont>
      <p:font typeface="Merriweather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353AC0-60AD-408F-B470-87A8F192DB6E}">
  <a:tblStyle styleId="{CF353AC0-60AD-408F-B470-87A8F192DB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0BE20D5-4EFA-4DFE-8BCB-8A4D30494A51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5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4.xml"/><Relationship Id="rId32" Type="http://schemas.openxmlformats.org/officeDocument/2006/relationships/font" Target="fonts/Nunito-italic.fntdata"/><Relationship Id="rId13" Type="http://schemas.openxmlformats.org/officeDocument/2006/relationships/slide" Target="slides/slide7.xml"/><Relationship Id="rId35" Type="http://schemas.openxmlformats.org/officeDocument/2006/relationships/font" Target="fonts/Merriweather-bold.fntdata"/><Relationship Id="rId12" Type="http://schemas.openxmlformats.org/officeDocument/2006/relationships/slide" Target="slides/slide6.xml"/><Relationship Id="rId34" Type="http://schemas.openxmlformats.org/officeDocument/2006/relationships/font" Target="fonts/Merriweather-regular.fntdata"/><Relationship Id="rId15" Type="http://schemas.openxmlformats.org/officeDocument/2006/relationships/slide" Target="slides/slide9.xml"/><Relationship Id="rId37" Type="http://schemas.openxmlformats.org/officeDocument/2006/relationships/font" Target="fonts/Merriweather-boldItalic.fntdata"/><Relationship Id="rId14" Type="http://schemas.openxmlformats.org/officeDocument/2006/relationships/slide" Target="slides/slide8.xml"/><Relationship Id="rId36" Type="http://schemas.openxmlformats.org/officeDocument/2006/relationships/font" Target="fonts/Merriweather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54503c66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454503c66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560016e5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560016e5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54503c66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454503c66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So far the Arima model performs best, though the model is not very accurate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Including Covid data causes even more issues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Can try to improve model by adding more factors to the model (intervention, xreg, etc)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560016e5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560016e5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560016e54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4560016e54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54503c66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454503c66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454503c66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454503c66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45737575d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45737575d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5737575d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45737575d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560016e5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4560016e5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54bba017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54bba017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454bba017c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454bba017c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54bba017c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54bba017c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54503c6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54503c6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54503c66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54503c66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54503c66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54503c66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54503c66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454503c66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54503c66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54503c66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824000" y="1613825"/>
            <a:ext cx="59049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 Flight Delays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781150" y="42221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Arjun Venkatesh, Ryan Nathenson, Adrian Barba, Ethan Fischbein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 Model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25" y="1323525"/>
            <a:ext cx="3881626" cy="2398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1045375" y="3821275"/>
            <a:ext cx="6792000" cy="400200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Using auto.arima() specified order of (0,1,1)(2,0,2)[12] with AICc of 276.09: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550" y="1330650"/>
            <a:ext cx="3760376" cy="232338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0" name="Google Shape;130;p22"/>
          <p:cNvGraphicFramePr/>
          <p:nvPr/>
        </p:nvGraphicFramePr>
        <p:xfrm>
          <a:off x="574438" y="43209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{30BE20D5-4EFA-4DFE-8BCB-8A4D30494A51}</a:tableStyleId>
              </a:tblPr>
              <a:tblGrid>
                <a:gridCol w="998125"/>
                <a:gridCol w="944125"/>
                <a:gridCol w="738900"/>
                <a:gridCol w="738900"/>
                <a:gridCol w="893700"/>
                <a:gridCol w="738900"/>
                <a:gridCol w="816325"/>
                <a:gridCol w="1048550"/>
                <a:gridCol w="816325"/>
              </a:tblGrid>
              <a:tr h="330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Fit</a:t>
                      </a:r>
                      <a:endParaRPr b="1"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</a:t>
                      </a:r>
                      <a:endParaRPr sz="8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RMSE</a:t>
                      </a:r>
                      <a:endParaRPr sz="8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MAE</a:t>
                      </a:r>
                      <a:endParaRPr sz="8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MPE</a:t>
                      </a:r>
                      <a:endParaRPr sz="8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MAPE</a:t>
                      </a:r>
                      <a:endParaRPr sz="8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MASE</a:t>
                      </a:r>
                      <a:endParaRPr sz="8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ACF1</a:t>
                      </a:r>
                      <a:endParaRPr sz="8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Theil.s.U</a:t>
                      </a:r>
                      <a:endParaRPr sz="8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9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Train Data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117.266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1569.329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1193.581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-3.520412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20.99045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0.6659269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0.01478414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</a:t>
                      </a:r>
                      <a:endParaRPr i="1"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9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Test Data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707.865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1196.366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911.4009</a:t>
                      </a:r>
                      <a:endParaRPr/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8.976552</a:t>
                      </a:r>
                      <a:endParaRPr/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13.65075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0.5084921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0.11624144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0.7692903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w/ Arima Errors</a:t>
            </a:r>
            <a:r>
              <a:rPr lang="en"/>
              <a:t> (Total Flights)</a:t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0" y="3667625"/>
            <a:ext cx="9144000" cy="615600"/>
          </a:xfrm>
          <a:prstGeom prst="rect">
            <a:avLst/>
          </a:prstGeom>
          <a:solidFill>
            <a:srgbClr val="31394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Using auto.arima() w/ XReg specified order of (1,0,0)(0,0,1)[12] with AICc=267.4. Using flights as the XReg improved the model from the standard auto.arima(), based on AICc and below metrics: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328388"/>
            <a:ext cx="3412626" cy="2135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150" y="1292913"/>
            <a:ext cx="3610975" cy="22064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9" name="Google Shape;139;p23"/>
          <p:cNvGraphicFramePr/>
          <p:nvPr/>
        </p:nvGraphicFramePr>
        <p:xfrm>
          <a:off x="612288" y="43612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{30BE20D5-4EFA-4DFE-8BCB-8A4D30494A51}</a:tableStyleId>
              </a:tblPr>
              <a:tblGrid>
                <a:gridCol w="998125"/>
                <a:gridCol w="944125"/>
                <a:gridCol w="738900"/>
                <a:gridCol w="738900"/>
                <a:gridCol w="893700"/>
                <a:gridCol w="738900"/>
                <a:gridCol w="816325"/>
                <a:gridCol w="1048550"/>
                <a:gridCol w="816325"/>
              </a:tblGrid>
              <a:tr h="330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Fit</a:t>
                      </a:r>
                      <a:endParaRPr b="1"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</a:t>
                      </a:r>
                      <a:endParaRPr sz="8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RMSE</a:t>
                      </a:r>
                      <a:endParaRPr sz="8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MAE</a:t>
                      </a:r>
                      <a:endParaRPr sz="8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MPE</a:t>
                      </a:r>
                      <a:endParaRPr sz="8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MAPE</a:t>
                      </a:r>
                      <a:endParaRPr sz="8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MASE</a:t>
                      </a:r>
                      <a:endParaRPr sz="8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ACF1</a:t>
                      </a:r>
                      <a:endParaRPr sz="8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Theil.s.U</a:t>
                      </a:r>
                      <a:endParaRPr sz="8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9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Train Data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188.9876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1554.638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1195.531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-3.743369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21.26826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0.6670149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0.009982444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</a:t>
                      </a:r>
                      <a:endParaRPr i="1"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9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Test Data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-275.0593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1234.267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1055.893</a:t>
                      </a:r>
                      <a:endParaRPr/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-8.875343</a:t>
                      </a:r>
                      <a:endParaRPr/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19.54471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0.5891078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0.227322158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0.8428711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135375" y="43225"/>
            <a:ext cx="6247800" cy="13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Models Pre-Covid</a:t>
            </a:r>
            <a:endParaRPr/>
          </a:p>
        </p:txBody>
      </p:sp>
      <p:graphicFrame>
        <p:nvGraphicFramePr>
          <p:cNvPr id="145" name="Google Shape;145;p24"/>
          <p:cNvGraphicFramePr/>
          <p:nvPr/>
        </p:nvGraphicFramePr>
        <p:xfrm>
          <a:off x="705063" y="168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{30BE20D5-4EFA-4DFE-8BCB-8A4D30494A51}</a:tableStyleId>
              </a:tblPr>
              <a:tblGrid>
                <a:gridCol w="998125"/>
                <a:gridCol w="944125"/>
                <a:gridCol w="738900"/>
                <a:gridCol w="738900"/>
                <a:gridCol w="893700"/>
                <a:gridCol w="738900"/>
                <a:gridCol w="816325"/>
                <a:gridCol w="1048550"/>
                <a:gridCol w="816325"/>
              </a:tblGrid>
              <a:tr h="330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Model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</a:t>
                      </a:r>
                      <a:endParaRPr sz="85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RMSE</a:t>
                      </a:r>
                      <a:endParaRPr sz="85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MAE</a:t>
                      </a:r>
                      <a:endParaRPr sz="85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MPE</a:t>
                      </a:r>
                      <a:endParaRPr sz="85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MAPE</a:t>
                      </a:r>
                      <a:endParaRPr sz="85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MASE</a:t>
                      </a:r>
                      <a:endParaRPr sz="85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ACF1</a:t>
                      </a:r>
                      <a:endParaRPr sz="85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Theil.s.U</a:t>
                      </a:r>
                      <a:endParaRPr sz="85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</a:tr>
              <a:tr h="189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Seasonal Naive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-282.360000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2352.221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1792.360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-12.889454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34.54266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1.0000000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0.527518104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</a:t>
                      </a:r>
                      <a:endParaRPr i="1"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</a:tr>
              <a:tr h="189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Holt Winters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-13.104308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1514.152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1161.923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-5.731315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21.22816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0.6482641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0.098295505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</a:t>
                      </a:r>
                      <a:endParaRPr i="1"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</a:tr>
              <a:tr h="189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Arima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117.266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1569.329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1193.581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-3.520412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20.99045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0.6659269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0.01478414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</a:t>
                      </a:r>
                      <a:endParaRPr i="1"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</a:tr>
              <a:tr h="189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Regression w/ Arima Errors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188.9876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1554.638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1195.531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-3.743369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21.26826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0.6670149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0.009982444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</a:t>
                      </a:r>
                      <a:endParaRPr i="1"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" name="Google Shape;146;p24"/>
          <p:cNvGraphicFramePr/>
          <p:nvPr/>
        </p:nvGraphicFramePr>
        <p:xfrm>
          <a:off x="705075" y="330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{30BE20D5-4EFA-4DFE-8BCB-8A4D30494A51}</a:tableStyleId>
              </a:tblPr>
              <a:tblGrid>
                <a:gridCol w="998125"/>
                <a:gridCol w="759975"/>
                <a:gridCol w="923050"/>
                <a:gridCol w="738900"/>
                <a:gridCol w="893700"/>
                <a:gridCol w="738900"/>
                <a:gridCol w="816325"/>
                <a:gridCol w="1048550"/>
                <a:gridCol w="816325"/>
              </a:tblGrid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Model</a:t>
                      </a:r>
                      <a:endParaRPr b="1"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</a:t>
                      </a:r>
                      <a:endParaRPr sz="85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RMSE</a:t>
                      </a:r>
                      <a:endParaRPr sz="85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MAE</a:t>
                      </a:r>
                      <a:endParaRPr sz="85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MPE</a:t>
                      </a:r>
                      <a:endParaRPr sz="85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MAPE</a:t>
                      </a:r>
                      <a:endParaRPr sz="85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MASE</a:t>
                      </a:r>
                      <a:endParaRPr sz="85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ACF1</a:t>
                      </a:r>
                      <a:endParaRPr sz="85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Theil.s.U</a:t>
                      </a:r>
                      <a:endParaRPr sz="85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Seasonal Naive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1612.7500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2298.924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1970.9167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24.247645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31.39647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1.0996210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0.4578914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1.4757252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Holt Winters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915.6017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1631.127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1333.6430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11.303012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20.10270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0.7440709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0.4187504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1.0769902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Arima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707.865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1196.366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911.4009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8.976552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13.65075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0.5084921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0.11624144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0.7692903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Regression w/ Arima Errors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-275.0593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1234.267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1055.893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-8.875343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19.54471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0.5891078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0.227322158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0.8428711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</a:tr>
            </a:tbl>
          </a:graphicData>
        </a:graphic>
      </p:graphicFrame>
      <p:sp>
        <p:nvSpPr>
          <p:cNvPr id="147" name="Google Shape;147;p24"/>
          <p:cNvSpPr txBox="1"/>
          <p:nvPr/>
        </p:nvSpPr>
        <p:spPr>
          <a:xfrm>
            <a:off x="846400" y="1316850"/>
            <a:ext cx="11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Train Data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846400" y="2961363"/>
            <a:ext cx="11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Test Data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" name="Google Shape;149;p24"/>
          <p:cNvSpPr/>
          <p:nvPr/>
        </p:nvSpPr>
        <p:spPr>
          <a:xfrm>
            <a:off x="703950" y="2616071"/>
            <a:ext cx="7736100" cy="3621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/>
          <p:nvPr/>
        </p:nvSpPr>
        <p:spPr>
          <a:xfrm>
            <a:off x="703950" y="4265800"/>
            <a:ext cx="7736100" cy="3621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0" y="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Covid-Era </a:t>
            </a:r>
            <a:r>
              <a:rPr lang="en"/>
              <a:t>Time Frame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208800" y="1803400"/>
            <a:ext cx="3497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C4B1"/>
                </a:solidFill>
              </a:rPr>
              <a:t>Arima W/ XReg</a:t>
            </a:r>
            <a:endParaRPr b="1">
              <a:solidFill>
                <a:srgbClr val="D9C4B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D9C4B1"/>
              </a:buClr>
              <a:buSzPts val="1300"/>
              <a:buChar char="●"/>
            </a:pPr>
            <a:r>
              <a:rPr b="1" lang="en">
                <a:solidFill>
                  <a:srgbClr val="D9C4B1"/>
                </a:solidFill>
              </a:rPr>
              <a:t>Includes the total flights as the covariate</a:t>
            </a:r>
            <a:endParaRPr b="1">
              <a:solidFill>
                <a:srgbClr val="D9C4B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D9C4B1"/>
              </a:buClr>
              <a:buSzPts val="1300"/>
              <a:buChar char="●"/>
            </a:pPr>
            <a:r>
              <a:rPr b="1" lang="en">
                <a:solidFill>
                  <a:srgbClr val="D9C4B1"/>
                </a:solidFill>
              </a:rPr>
              <a:t>Allows us to forecast delays based on the total flights during COVID-19, which saw a steep decline</a:t>
            </a:r>
            <a:endParaRPr b="1">
              <a:solidFill>
                <a:srgbClr val="D9C4B1"/>
              </a:solidFill>
            </a:endParaRPr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4900625" y="1544150"/>
            <a:ext cx="3497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Intervention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Several external events caused changes in level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COVID-19, financial crises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order to take </a:t>
            </a:r>
            <a:r>
              <a:rPr lang="en"/>
              <a:t>account</a:t>
            </a:r>
            <a:r>
              <a:rPr lang="en"/>
              <a:t> shocks, use intervention analysis (ARIMAX) to account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1500" y="3712650"/>
            <a:ext cx="1357326" cy="135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With ARIMA Errors (Covid Era)</a:t>
            </a:r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5050000" y="1467925"/>
            <a:ext cx="35742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The Regression With ARIMA Errors in the covid era resulted in an increase in AICc from the pre-covid era to 1,094.8.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The residuals are normally distributed (based on Shapiro Test), and no autocorrelation remains (Ljung Box Test).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65" name="Google Shape;165;p26"/>
          <p:cNvGraphicFramePr/>
          <p:nvPr/>
        </p:nvGraphicFramePr>
        <p:xfrm>
          <a:off x="705088" y="43489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{30BE20D5-4EFA-4DFE-8BCB-8A4D30494A51}</a:tableStyleId>
              </a:tblPr>
              <a:tblGrid>
                <a:gridCol w="998125"/>
                <a:gridCol w="944125"/>
                <a:gridCol w="738900"/>
                <a:gridCol w="738900"/>
                <a:gridCol w="893700"/>
                <a:gridCol w="738900"/>
                <a:gridCol w="816325"/>
                <a:gridCol w="1048550"/>
                <a:gridCol w="816325"/>
              </a:tblGrid>
              <a:tr h="330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Fit</a:t>
                      </a:r>
                      <a:endParaRPr b="1"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</a:t>
                      </a:r>
                      <a:endParaRPr sz="8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RMSE</a:t>
                      </a:r>
                      <a:endParaRPr sz="8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MAE</a:t>
                      </a:r>
                      <a:endParaRPr sz="8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MPE</a:t>
                      </a:r>
                      <a:endParaRPr sz="8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MAPE</a:t>
                      </a:r>
                      <a:endParaRPr sz="8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MASE</a:t>
                      </a:r>
                      <a:endParaRPr sz="8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ACF1</a:t>
                      </a:r>
                      <a:endParaRPr sz="8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Theil.s.U</a:t>
                      </a:r>
                      <a:endParaRPr sz="8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9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Train Data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127.0991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1461.256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1158.1801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-4.013456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20.71654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0.642071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0.04249077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</a:t>
                      </a:r>
                      <a:endParaRPr i="1"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9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Test Data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-659.6539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1072.611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808.7703</a:t>
                      </a:r>
                      <a:endParaRPr/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-62.814110</a:t>
                      </a:r>
                      <a:endParaRPr/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66.31175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0.4483657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0.36185040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1.46413</a:t>
                      </a:r>
                      <a:endParaRPr sz="9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99" y="1482900"/>
            <a:ext cx="4147124" cy="274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5950" y="3177875"/>
            <a:ext cx="3762301" cy="10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94D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0" y="83075"/>
            <a:ext cx="6247800" cy="7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C4B1"/>
                </a:solidFill>
              </a:rPr>
              <a:t>Intervention Analysis</a:t>
            </a:r>
            <a:endParaRPr>
              <a:solidFill>
                <a:srgbClr val="D9C4B1"/>
              </a:solidFill>
            </a:endParaRPr>
          </a:p>
        </p:txBody>
      </p:sp>
      <p:grpSp>
        <p:nvGrpSpPr>
          <p:cNvPr id="173" name="Google Shape;173;p27"/>
          <p:cNvGrpSpPr/>
          <p:nvPr/>
        </p:nvGrpSpPr>
        <p:grpSpPr>
          <a:xfrm>
            <a:off x="350075" y="879850"/>
            <a:ext cx="8443850" cy="3290175"/>
            <a:chOff x="178775" y="1293388"/>
            <a:chExt cx="8443850" cy="3290175"/>
          </a:xfrm>
        </p:grpSpPr>
        <p:pic>
          <p:nvPicPr>
            <p:cNvPr id="174" name="Google Shape;17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47500" y="1293388"/>
              <a:ext cx="5325131" cy="3290175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175" name="Google Shape;175;p27"/>
            <p:cNvCxnSpPr/>
            <p:nvPr/>
          </p:nvCxnSpPr>
          <p:spPr>
            <a:xfrm>
              <a:off x="1354175" y="2942025"/>
              <a:ext cx="1297500" cy="434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6" name="Google Shape;176;p27"/>
            <p:cNvCxnSpPr>
              <a:stCxn id="177" idx="1"/>
            </p:cNvCxnSpPr>
            <p:nvPr/>
          </p:nvCxnSpPr>
          <p:spPr>
            <a:xfrm flipH="1">
              <a:off x="6196525" y="3419850"/>
              <a:ext cx="1128600" cy="266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8" name="Google Shape;178;p27"/>
            <p:cNvCxnSpPr>
              <a:stCxn id="179" idx="1"/>
            </p:cNvCxnSpPr>
            <p:nvPr/>
          </p:nvCxnSpPr>
          <p:spPr>
            <a:xfrm flipH="1">
              <a:off x="5162300" y="2487000"/>
              <a:ext cx="2068800" cy="710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0" name="Google Shape;180;p27"/>
            <p:cNvCxnSpPr>
              <a:stCxn id="181" idx="3"/>
            </p:cNvCxnSpPr>
            <p:nvPr/>
          </p:nvCxnSpPr>
          <p:spPr>
            <a:xfrm>
              <a:off x="1589250" y="2059950"/>
              <a:ext cx="1955700" cy="1043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2" name="Google Shape;182;p27"/>
            <p:cNvSpPr txBox="1"/>
            <p:nvPr/>
          </p:nvSpPr>
          <p:spPr>
            <a:xfrm>
              <a:off x="178775" y="2755525"/>
              <a:ext cx="1175400" cy="354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D9C4B1"/>
                  </a:solidFill>
                  <a:latin typeface="Nunito"/>
                  <a:ea typeface="Nunito"/>
                  <a:cs typeface="Nunito"/>
                  <a:sym typeface="Nunito"/>
                </a:rPr>
                <a:t>Nov 04 Outlier</a:t>
              </a:r>
              <a:endParaRPr sz="1100">
                <a:solidFill>
                  <a:srgbClr val="D9C4B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1" name="Google Shape;181;p27"/>
            <p:cNvSpPr txBox="1"/>
            <p:nvPr/>
          </p:nvSpPr>
          <p:spPr>
            <a:xfrm>
              <a:off x="468450" y="1882950"/>
              <a:ext cx="1120800" cy="354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D9C4B1"/>
                  </a:solidFill>
                  <a:latin typeface="Nunito"/>
                  <a:ea typeface="Nunito"/>
                  <a:cs typeface="Nunito"/>
                  <a:sym typeface="Nunito"/>
                </a:rPr>
                <a:t>Oct 08 Crisis</a:t>
              </a:r>
              <a:endParaRPr sz="1100">
                <a:solidFill>
                  <a:srgbClr val="D9C4B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9" name="Google Shape;179;p27"/>
            <p:cNvSpPr txBox="1"/>
            <p:nvPr/>
          </p:nvSpPr>
          <p:spPr>
            <a:xfrm>
              <a:off x="7231100" y="2310000"/>
              <a:ext cx="1120800" cy="354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D9C4B1"/>
                  </a:solidFill>
                  <a:latin typeface="Nunito"/>
                  <a:ea typeface="Nunito"/>
                  <a:cs typeface="Nunito"/>
                  <a:sym typeface="Nunito"/>
                </a:rPr>
                <a:t>Nov 16</a:t>
              </a:r>
              <a:r>
                <a:rPr lang="en" sz="1100">
                  <a:solidFill>
                    <a:srgbClr val="D9C4B1"/>
                  </a:solidFill>
                  <a:latin typeface="Nunito"/>
                  <a:ea typeface="Nunito"/>
                  <a:cs typeface="Nunito"/>
                  <a:sym typeface="Nunito"/>
                </a:rPr>
                <a:t> Outlier</a:t>
              </a:r>
              <a:endParaRPr sz="1100">
                <a:solidFill>
                  <a:srgbClr val="D9C4B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7" name="Google Shape;177;p27"/>
            <p:cNvSpPr txBox="1"/>
            <p:nvPr/>
          </p:nvSpPr>
          <p:spPr>
            <a:xfrm>
              <a:off x="7325125" y="3242850"/>
              <a:ext cx="1297500" cy="354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D9C4B1"/>
                  </a:solidFill>
                  <a:latin typeface="Nunito"/>
                  <a:ea typeface="Nunito"/>
                  <a:cs typeface="Nunito"/>
                  <a:sym typeface="Nunito"/>
                </a:rPr>
                <a:t>Jan 20 Covid-19</a:t>
              </a:r>
              <a:endParaRPr sz="1100">
                <a:solidFill>
                  <a:srgbClr val="D9C4B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83" name="Google Shape;183;p27"/>
          <p:cNvSpPr txBox="1"/>
          <p:nvPr>
            <p:ph idx="4294967295" type="body"/>
          </p:nvPr>
        </p:nvSpPr>
        <p:spPr>
          <a:xfrm>
            <a:off x="1131975" y="4251300"/>
            <a:ext cx="7030500" cy="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D9C4B1"/>
              </a:buClr>
              <a:buSzPts val="1300"/>
              <a:buChar char="●"/>
            </a:pPr>
            <a:r>
              <a:rPr b="1" lang="en">
                <a:solidFill>
                  <a:srgbClr val="D9C4B1"/>
                </a:solidFill>
              </a:rPr>
              <a:t>One possible method of improving fit, is to incorporate an intervention analysis</a:t>
            </a:r>
            <a:endParaRPr b="1">
              <a:solidFill>
                <a:srgbClr val="D9C4B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D9C4B1"/>
              </a:buClr>
              <a:buSzPts val="1300"/>
              <a:buChar char="●"/>
            </a:pPr>
            <a:r>
              <a:rPr b="1" lang="en">
                <a:solidFill>
                  <a:srgbClr val="D9C4B1"/>
                </a:solidFill>
              </a:rPr>
              <a:t>Added interventions accounting for outliers and major events</a:t>
            </a:r>
            <a:endParaRPr b="1">
              <a:solidFill>
                <a:srgbClr val="D9C4B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D9C4B1"/>
              </a:buClr>
              <a:buSzPts val="1300"/>
              <a:buChar char="●"/>
            </a:pPr>
            <a:r>
              <a:rPr b="1" lang="en">
                <a:solidFill>
                  <a:srgbClr val="D9C4B1"/>
                </a:solidFill>
              </a:rPr>
              <a:t>Pulse interventions for all, </a:t>
            </a:r>
            <a:r>
              <a:rPr b="1" lang="en">
                <a:solidFill>
                  <a:srgbClr val="D9C4B1"/>
                </a:solidFill>
              </a:rPr>
              <a:t>except</a:t>
            </a:r>
            <a:r>
              <a:rPr b="1" lang="en">
                <a:solidFill>
                  <a:srgbClr val="D9C4B1"/>
                </a:solidFill>
              </a:rPr>
              <a:t> level change for Oct 08 crisis.</a:t>
            </a:r>
            <a:endParaRPr b="1">
              <a:solidFill>
                <a:srgbClr val="D9C4B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Intervention Analysis</a:t>
            </a:r>
            <a:endParaRPr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300" y="1435275"/>
            <a:ext cx="3850675" cy="237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450" y="1511600"/>
            <a:ext cx="3603586" cy="22264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28"/>
          <p:cNvGraphicFramePr/>
          <p:nvPr/>
        </p:nvGraphicFramePr>
        <p:xfrm>
          <a:off x="1181000" y="395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{30BE20D5-4EFA-4DFE-8BCB-8A4D30494A51}</a:tableStyleId>
              </a:tblPr>
              <a:tblGrid>
                <a:gridCol w="1066600"/>
                <a:gridCol w="965975"/>
                <a:gridCol w="875425"/>
                <a:gridCol w="875425"/>
                <a:gridCol w="965975"/>
                <a:gridCol w="875425"/>
                <a:gridCol w="1157150"/>
              </a:tblGrid>
              <a:tr h="407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Model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endParaRPr sz="85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</a:t>
                      </a:r>
                      <a:endParaRPr sz="85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RMSE</a:t>
                      </a:r>
                      <a:endParaRPr sz="85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MAE</a:t>
                      </a:r>
                      <a:endParaRPr sz="85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MPE</a:t>
                      </a:r>
                      <a:endParaRPr sz="85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MAPE</a:t>
                      </a:r>
                      <a:endParaRPr sz="85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ACF1</a:t>
                      </a:r>
                      <a:endParaRPr sz="85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28575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</a:tr>
              <a:tr h="25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ARIMA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-5.017017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1477.300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1152.216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-10.93993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30.27066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-0.01722984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</a:tr>
              <a:tr h="25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ARIMAX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1.028579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1460.221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1143.482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-10.84812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30.08481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-0.01471830</a:t>
                      </a:r>
                      <a:endParaRPr sz="9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57150" marL="57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Pre-Covid - Regression </a:t>
            </a:r>
            <a:r>
              <a:rPr lang="en"/>
              <a:t>with Arima Errors</a:t>
            </a:r>
            <a:r>
              <a:rPr lang="en"/>
              <a:t> on total flights provided the best 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Covid had a substantial impact on </a:t>
            </a:r>
            <a:r>
              <a:rPr lang="en"/>
              <a:t>travel, causing total flights to drop and a reduction in model accuracy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Including Covid-era data resulted in two models with comparable results: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Regression with Arima Errors may be more accurate for future predictions and is easily explainable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By nature, Intervention analysis incorporates historical considerations and has more manual inputs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Next steps would be: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Model with weather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Expand the dataset to include all major airports in US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 may be possible to combine the two Covid-era models to incorporate Regression W/ ARIMA Errors and Interventions.</a:t>
            </a:r>
            <a:endParaRPr/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350" y="1657300"/>
            <a:ext cx="1828875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Model</a:t>
            </a:r>
            <a:endParaRPr/>
          </a:p>
        </p:txBody>
      </p:sp>
      <p:sp>
        <p:nvSpPr>
          <p:cNvPr id="209" name="Google Shape;209;p31"/>
          <p:cNvSpPr txBox="1"/>
          <p:nvPr/>
        </p:nvSpPr>
        <p:spPr>
          <a:xfrm>
            <a:off x="311725" y="1309650"/>
            <a:ext cx="2467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Using VAR would be a plausible option as well. The serial test for this model indicates that the residuals are not autocorrelated.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400" y="2859763"/>
            <a:ext cx="3515499" cy="20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500" y="326650"/>
            <a:ext cx="3736400" cy="2245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4294967295"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25" y="1441400"/>
            <a:ext cx="7979400" cy="26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178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Char char="●"/>
            </a:pPr>
            <a:r>
              <a:rPr lang="en" sz="1625">
                <a:solidFill>
                  <a:schemeClr val="dk1"/>
                </a:solidFill>
              </a:rPr>
              <a:t>Thousands of flights and delayed each month from O’Hare airport.</a:t>
            </a:r>
            <a:endParaRPr sz="1625">
              <a:solidFill>
                <a:schemeClr val="dk1"/>
              </a:solidFill>
            </a:endParaRPr>
          </a:p>
          <a:p>
            <a:pPr indent="-33178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Char char="●"/>
            </a:pPr>
            <a:r>
              <a:rPr lang="en" sz="1625">
                <a:solidFill>
                  <a:schemeClr val="dk1"/>
                </a:solidFill>
              </a:rPr>
              <a:t>Delays costs airlines thousands of dollars each year, and also creates planning issues for airlines.</a:t>
            </a:r>
            <a:endParaRPr sz="1625">
              <a:solidFill>
                <a:schemeClr val="dk1"/>
              </a:solidFill>
            </a:endParaRPr>
          </a:p>
          <a:p>
            <a:pPr indent="-328612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Char char="■"/>
            </a:pPr>
            <a:r>
              <a:rPr lang="en" sz="1575">
                <a:solidFill>
                  <a:schemeClr val="dk1"/>
                </a:solidFill>
              </a:rPr>
              <a:t>Delayed flight costs are </a:t>
            </a:r>
            <a:r>
              <a:rPr lang="en" sz="1575">
                <a:solidFill>
                  <a:schemeClr val="dk1"/>
                </a:solidFill>
              </a:rPr>
              <a:t>difficult to plan for</a:t>
            </a:r>
            <a:endParaRPr sz="1575">
              <a:solidFill>
                <a:schemeClr val="dk1"/>
              </a:solidFill>
            </a:endParaRPr>
          </a:p>
          <a:p>
            <a:pPr indent="-328612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Char char="■"/>
            </a:pPr>
            <a:r>
              <a:rPr lang="en" sz="1575">
                <a:solidFill>
                  <a:schemeClr val="dk1"/>
                </a:solidFill>
              </a:rPr>
              <a:t>Need to allocate resources to account for delays</a:t>
            </a:r>
            <a:endParaRPr sz="1575">
              <a:solidFill>
                <a:schemeClr val="dk1"/>
              </a:solidFill>
            </a:endParaRPr>
          </a:p>
          <a:p>
            <a:pPr indent="-328612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Char char="■"/>
            </a:pPr>
            <a:r>
              <a:rPr lang="en" sz="1575">
                <a:solidFill>
                  <a:schemeClr val="dk1"/>
                </a:solidFill>
              </a:rPr>
              <a:t>Also affects airports ability to service customers</a:t>
            </a:r>
            <a:endParaRPr sz="1575">
              <a:solidFill>
                <a:schemeClr val="dk1"/>
              </a:solidFill>
            </a:endParaRPr>
          </a:p>
          <a:p>
            <a:pPr indent="-33178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Char char="●"/>
            </a:pPr>
            <a:r>
              <a:rPr lang="en" sz="1625">
                <a:solidFill>
                  <a:schemeClr val="dk1"/>
                </a:solidFill>
              </a:rPr>
              <a:t>If we are able to model upcoming delays can assist in these planning issues, and maybe even help reduce delays.</a:t>
            </a:r>
            <a:endParaRPr sz="162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765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Profile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1062300" y="1391200"/>
            <a:ext cx="3430500" cy="32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Initial data taken from Bureau of Transportation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Initially aggregated by airport and service provider monthly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focus on O’Hare airport, and aggregate providers to get monthly time series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 is dataset of flights from June 2003 to May 2022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Focus on flight and delay data</a:t>
            </a:r>
            <a:endParaRPr/>
          </a:p>
        </p:txBody>
      </p:sp>
      <p:graphicFrame>
        <p:nvGraphicFramePr>
          <p:cNvPr id="78" name="Google Shape;78;p15"/>
          <p:cNvGraphicFramePr/>
          <p:nvPr/>
        </p:nvGraphicFramePr>
        <p:xfrm>
          <a:off x="5259050" y="130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{CF353AC0-60AD-408F-B470-87A8F192DB6E}</a:tableStyleId>
              </a:tblPr>
              <a:tblGrid>
                <a:gridCol w="1105450"/>
                <a:gridCol w="2402775"/>
              </a:tblGrid>
              <a:tr h="35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Column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Description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Flights</a:t>
                      </a:r>
                      <a:endParaRPr b="1"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C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Total flight departures</a:t>
                      </a:r>
                      <a:endParaRPr b="1"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C4B1"/>
                    </a:solidFill>
                  </a:tcPr>
                </a:tc>
              </a:tr>
              <a:tr h="35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Delays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D9C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Total delays (&gt;15 min)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D9C4B1"/>
                    </a:solidFill>
                  </a:tcPr>
                </a:tc>
              </a:tr>
              <a:tr h="35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Carrier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Delays caused by carrier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Weather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Delays caused by weather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NAS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Delays caused by national service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Security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Delays caused by security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Late Aircraft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Delays caused by late aircraft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Cancellation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Total flight cancellations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Diversions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Total flight diversions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 - Delays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25" y="1472838"/>
            <a:ext cx="5510624" cy="340477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6120550" y="1358875"/>
            <a:ext cx="28212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Non stationary model - seasonality (multiplicative)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By ACF and PACF the time series looks like an AR model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Several “interventions” that make the data particularly spikey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Data is not normally distributed so Box-Cox transformation was applied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KPSS test indicates that the model that first order differencing results in stationary trend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 - Flights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200" y="1526900"/>
            <a:ext cx="5377074" cy="332225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6470850" y="2263950"/>
            <a:ext cx="228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Similar traits to delays, but with less variance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7750" y="3681350"/>
            <a:ext cx="1334574" cy="133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1898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 - Hypothesis Testing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311725" y="1729325"/>
            <a:ext cx="2795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Need to ensure stationary data - KPSS test indicates p value 0.1.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Differenced data looks similar to white noise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1100" y="1094188"/>
            <a:ext cx="4782901" cy="295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187275" y="4387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Criteria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313900" y="67350"/>
            <a:ext cx="4677000" cy="50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Want to choose a model that predicts delays as accurately as possible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Will try both simple and complex models in order to find best model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 </a:t>
            </a:r>
            <a:r>
              <a:rPr lang="en" sz="1400"/>
              <a:t>cross validation to evaluate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 Traditional measures to evaluate (RMSE, MAPE etc.)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Presence of shocks makes train/test methodology more difficult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Need to account for COVID causing drop in flights in the last two years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Can exclude that data when conducting train test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Or try to account for this using intervention or xreg analysis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train/test models will use window before Covid (cut off at Dec 2019)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Train : Jun 2003 - Dec 2018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Test :  Jan 2019 - Dec 2019</a:t>
            </a:r>
            <a:endParaRPr sz="140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925" y="1742150"/>
            <a:ext cx="2180850" cy="198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4294967295" type="title"/>
          </p:nvPr>
        </p:nvSpPr>
        <p:spPr>
          <a:xfrm>
            <a:off x="187275" y="2105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Seasonal Naive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240" y="698975"/>
            <a:ext cx="5786960" cy="357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783300" y="4450800"/>
            <a:ext cx="7577400" cy="692700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ME     RMSE      MAE       MPE     MAPE     MASE      ACF1 Theil's U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Training set -282.36 2352.221 1792.360 -12.88945 34.54266 1.000000 0.5275181        NA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 set     1612.75 2298.924 1970.917  24.24764 31.39647 1.099621 0.4578914  1.475725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Holt’s Winter Method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600" y="1285875"/>
            <a:ext cx="5485449" cy="3162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702450" y="4344250"/>
            <a:ext cx="7739100" cy="69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ME     RMSE      MAE       MPE     MAPE      MASE       ACF1 Theil's U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Training set -13.10431 1514.152 1161.923 -5.731315 21.22816 0.6482641 0.09829551        NA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 set     915.60166 1631.127 1333.643 11.303012 20.10270 0.7440709 0.41875045   1.07699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