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jWfmPN2FNgULdS0hw8CkmdWxG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c4762461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c476246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c1218e7e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c1218e7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c1218e7e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c1218e7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c1218e7e5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c1218e7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c4762461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c476246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c1218e7e5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c1218e7e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5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9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ublic.tableau.com/shared/7BPQ7N8KP?:display_count=y&amp;:origin=viz_share_link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ata-clf.opendata.arcgis.com/datasets/cb4770954b254c90a29679370ccd9ecf_123?uiTab=table&amp;geometry=-85.93%2C37.569%2C-77.327%2C40.135." TargetMode="External"/><Relationship Id="rId4" Type="http://schemas.openxmlformats.org/officeDocument/2006/relationships/hyperlink" Target="http://data.imap.maryland.gov/datasets/eb706b48117b43d482c63d02017fc3ff." TargetMode="External"/><Relationship Id="rId9" Type="http://schemas.openxmlformats.org/officeDocument/2006/relationships/hyperlink" Target="https://www.entrepreneur.com/article/286212" TargetMode="External"/><Relationship Id="rId5" Type="http://schemas.openxmlformats.org/officeDocument/2006/relationships/hyperlink" Target="http://www.ars.usda.gov/is/timeline/chron.htm" TargetMode="External"/><Relationship Id="rId6" Type="http://schemas.openxmlformats.org/officeDocument/2006/relationships/hyperlink" Target="https://www.ncbi.nlm.nih.gov/pubmed/11842999" TargetMode="External"/><Relationship Id="rId7" Type="http://schemas.openxmlformats.org/officeDocument/2006/relationships/hyperlink" Target="https://www.virgin.com/entrepreneur/six-factors-consider-when-choosing-location-your-business" TargetMode="External"/><Relationship Id="rId8" Type="http://schemas.openxmlformats.org/officeDocument/2006/relationships/hyperlink" Target="http://www.informaticsjournals.com/index.php/gjeis/article/view/3084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Fast Food Franchises: Which and Where?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By Tanvi Kulkarni, Arjun Kumar, Prerana Prabhakar,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Sneha Rachkar, Vishal Sarvagod, and Clay Styer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rebuchet MS"/>
              <a:buNone/>
            </a:pPr>
            <a:r>
              <a:rPr lang="en-US" sz="7200"/>
              <a:t>The Decision:</a:t>
            </a:r>
            <a:endParaRPr/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253409" y="2683833"/>
            <a:ext cx="10515600" cy="3471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40"/>
              <a:buNone/>
            </a:pPr>
            <a:r>
              <a:rPr lang="en-US" sz="4800"/>
              <a:t>Where in Maryland should we locate a prospective new fast food franchise, and which franchise should be selected to maximize potential demand and profit?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c47624617_0_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Risks and Considerations</a:t>
            </a:r>
            <a:endParaRPr sz="4800"/>
          </a:p>
        </p:txBody>
      </p:sp>
      <p:sp>
        <p:nvSpPr>
          <p:cNvPr id="156" name="Google Shape;156;g6c47624617_0_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3600"/>
              <a:buChar char="►"/>
            </a:pPr>
            <a:r>
              <a:rPr lang="en-US" sz="3600"/>
              <a:t>Location is the key factor we discuss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►"/>
            </a:pPr>
            <a:r>
              <a:rPr lang="en-US" sz="3600"/>
              <a:t>Without adequate demand, the business will fail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►"/>
            </a:pPr>
            <a:r>
              <a:rPr lang="en-US" sz="3600"/>
              <a:t>Long term earning potential should be considered as well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rebuchet MS"/>
              <a:buNone/>
            </a:pPr>
            <a:r>
              <a:rPr lang="en-US" sz="7200"/>
              <a:t>The Factors:</a:t>
            </a:r>
            <a:endParaRPr/>
          </a:p>
        </p:txBody>
      </p:sp>
      <p:sp>
        <p:nvSpPr>
          <p:cNvPr id="162" name="Google Shape;162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52"/>
              <a:buChar char="►"/>
            </a:pPr>
            <a:r>
              <a:rPr lang="en-US" sz="4440"/>
              <a:t>Location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52"/>
              <a:buChar char="►"/>
            </a:pPr>
            <a:r>
              <a:rPr lang="en-US" sz="4440"/>
              <a:t>Age ranges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52"/>
              <a:buChar char="►"/>
            </a:pPr>
            <a:r>
              <a:rPr lang="en-US" sz="4440"/>
              <a:t>Housing proximity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52"/>
              <a:buChar char="►"/>
            </a:pPr>
            <a:r>
              <a:rPr lang="en-US" sz="4440"/>
              <a:t>Demographics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52"/>
              <a:buChar char="►"/>
            </a:pPr>
            <a:r>
              <a:rPr lang="en-US" sz="4440"/>
              <a:t>Youth: A burgeoning market</a:t>
            </a:r>
            <a:endParaRPr/>
          </a:p>
          <a:p>
            <a:pPr indent="-258318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c1218e7e5_0_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/>
              <a:t>Dataset Description:</a:t>
            </a:r>
            <a:endParaRPr sz="7200"/>
          </a:p>
        </p:txBody>
      </p:sp>
      <p:sp>
        <p:nvSpPr>
          <p:cNvPr id="168" name="Google Shape;168;g6c1218e7e5_0_0"/>
          <p:cNvSpPr txBox="1"/>
          <p:nvPr>
            <p:ph idx="1" type="body"/>
          </p:nvPr>
        </p:nvSpPr>
        <p:spPr>
          <a:xfrm>
            <a:off x="906309" y="2355214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/>
              <a:t>2 Datasets:</a:t>
            </a:r>
            <a:endParaRPr sz="3600"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3600"/>
              <a:buChar char="►"/>
            </a:pPr>
            <a:r>
              <a:rPr lang="en-US" sz="3600"/>
              <a:t>2010 Maryland census data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►"/>
            </a:pPr>
            <a:r>
              <a:rPr lang="en-US" sz="3600"/>
              <a:t>Johns Hopkins Center for a Livable Future - Fast Food </a:t>
            </a:r>
            <a:r>
              <a:rPr lang="en-US" sz="3600"/>
              <a:t>Restaurants</a:t>
            </a:r>
            <a:endParaRPr sz="3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c1218e7e5_0_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Methods/Analysis:</a:t>
            </a:r>
            <a:endParaRPr sz="4800"/>
          </a:p>
        </p:txBody>
      </p:sp>
      <p:sp>
        <p:nvSpPr>
          <p:cNvPr id="174" name="Google Shape;174;g6c1218e7e5_0_5"/>
          <p:cNvSpPr txBox="1"/>
          <p:nvPr>
            <p:ph idx="1" type="body"/>
          </p:nvPr>
        </p:nvSpPr>
        <p:spPr>
          <a:xfrm>
            <a:off x="1317050" y="3156650"/>
            <a:ext cx="77394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Best explained with a visualization!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c1218e7e5_0_10"/>
          <p:cNvSpPr txBox="1"/>
          <p:nvPr>
            <p:ph type="title"/>
          </p:nvPr>
        </p:nvSpPr>
        <p:spPr>
          <a:xfrm>
            <a:off x="677325" y="609600"/>
            <a:ext cx="8747100" cy="14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Our </a:t>
            </a:r>
            <a:r>
              <a:rPr lang="en-US" sz="4800"/>
              <a:t>Recommendation</a:t>
            </a:r>
            <a:r>
              <a:rPr lang="en-US" sz="4800"/>
              <a:t>:</a:t>
            </a:r>
            <a:endParaRPr sz="4800"/>
          </a:p>
        </p:txBody>
      </p:sp>
      <p:sp>
        <p:nvSpPr>
          <p:cNvPr id="180" name="Google Shape;180;g6c1218e7e5_0_10"/>
          <p:cNvSpPr txBox="1"/>
          <p:nvPr>
            <p:ph idx="1" type="body"/>
          </p:nvPr>
        </p:nvSpPr>
        <p:spPr>
          <a:xfrm>
            <a:off x="1145300" y="3316950"/>
            <a:ext cx="8279100" cy="113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/>
              <a:t>McDonalds in 20708 (South Laurel)!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c47624617_0_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References:</a:t>
            </a:r>
            <a:endParaRPr/>
          </a:p>
        </p:txBody>
      </p:sp>
      <p:sp>
        <p:nvSpPr>
          <p:cNvPr id="186" name="Google Shape;186;g6c47624617_0_5"/>
          <p:cNvSpPr txBox="1"/>
          <p:nvPr>
            <p:ph idx="1" type="body"/>
          </p:nvPr>
        </p:nvSpPr>
        <p:spPr>
          <a:xfrm>
            <a:off x="620109" y="13247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“Fast Food Chain Restaraunts.” 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Johns Hopkins Center for a Livable Future, 2017, </a:t>
            </a:r>
            <a:r>
              <a:rPr lang="en-US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data-clf.opendata.arcgis.com/datasets/cb4770954b254c90a29679370ccd9ecf_123?uiTab=table&amp;geometry=-85.93%2C37.569%2C-77.327%2C40.135.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“Maryland's GIS Data Catalog.” 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Data.imap.maryland.gov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Maryland Census, 2010, </a:t>
            </a:r>
            <a:r>
              <a:rPr lang="en-US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data.imap.maryland.gov/datasets/eb706b48117b43d482c63d02017fc3ff.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Nielsen, S. “Trends in Food Locations and Sources among Adolescents and Young Adults.” 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Preventive Medicine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vol. 35, no. 2, 2002, pp. 107–113., doi:10.1006/pmed.2002.1037.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Athens, Jessica K., et al. “Proximity to Fast-Food Outlets and Supermarkets as Predictors of Fast-Food Dining Frequency.” </a:t>
            </a: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Journal of the Academy of Nutrition and Dietetics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vol. 116, no. 8, 2016, pp. 1266–1275., doi:10.1016/j.jand.2015.12.022.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ARS (Agricultural Research Service). ARS timeline. 144 years of ag research. 2014. [December 16, 2014]. </a:t>
            </a:r>
            <a:r>
              <a:rPr lang="en-US" sz="1100" u="sng">
                <a:solidFill>
                  <a:srgbClr val="642A8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http://www​.ars.usda.gov​/is/timeline/chron.htm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Backstrand JR. The history and future of food fortification in the United States: A public health perspective. Nutrition Reviews. 2002;60(1):15–26. [</a:t>
            </a:r>
            <a:r>
              <a:rPr lang="en-US" sz="1100" u="sng">
                <a:solidFill>
                  <a:srgbClr val="642A8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PubMed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Virgin Case study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https://www.virgin.com/entrepreneur/six-factors-consider-when-choosing-location-your-business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Informatics Journals, Global Journal of Enterprise Information System, Volume6, Issue 2, April-June 2014.</a:t>
            </a:r>
            <a:r>
              <a:rPr lang="en-US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http://www.informaticsjournals.com/index.php/gjeis/article/view/3084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You Should Buy a Franchise Instead of Starting Your Own </a:t>
            </a:r>
            <a:r>
              <a:rPr lang="en-US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https://www.entrepreneur.com/article/286212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c1218e7e5_0_1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/>
              <a:t>Risks</a:t>
            </a:r>
            <a:endParaRPr sz="7200"/>
          </a:p>
        </p:txBody>
      </p:sp>
      <p:sp>
        <p:nvSpPr>
          <p:cNvPr id="192" name="Google Shape;192;g6c1218e7e5_0_15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Trebuchet MS"/>
              <a:buChar char="➔"/>
            </a:pPr>
            <a:r>
              <a:rPr lang="en-US" sz="3000">
                <a:solidFill>
                  <a:srgbClr val="434343"/>
                </a:solidFill>
              </a:rPr>
              <a:t>Raising capital for business.</a:t>
            </a:r>
            <a:endParaRPr sz="3000">
              <a:solidFill>
                <a:srgbClr val="434343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Trebuchet MS"/>
              <a:buChar char="➔"/>
            </a:pPr>
            <a:r>
              <a:rPr lang="en-US" sz="3000">
                <a:solidFill>
                  <a:srgbClr val="434343"/>
                </a:solidFill>
              </a:rPr>
              <a:t>Risk of high Cost(</a:t>
            </a:r>
            <a:r>
              <a:rPr lang="en-US" sz="3000">
                <a:solidFill>
                  <a:srgbClr val="434343"/>
                </a:solidFill>
                <a:highlight>
                  <a:srgbClr val="FFFFFF"/>
                </a:highlight>
              </a:rPr>
              <a:t>food service workers    concern).</a:t>
            </a:r>
            <a:endParaRPr sz="30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Trebuchet MS"/>
              <a:buChar char="➔"/>
            </a:pPr>
            <a:r>
              <a:rPr lang="en-US" sz="3000">
                <a:solidFill>
                  <a:srgbClr val="434343"/>
                </a:solidFill>
                <a:highlight>
                  <a:srgbClr val="FFFFFF"/>
                </a:highlight>
              </a:rPr>
              <a:t>Customer choice.</a:t>
            </a:r>
            <a:endParaRPr sz="30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Trebuchet MS"/>
              <a:buChar char="➔"/>
            </a:pPr>
            <a:r>
              <a:rPr lang="en-US" sz="3000">
                <a:solidFill>
                  <a:srgbClr val="434343"/>
                </a:solidFill>
                <a:highlight>
                  <a:srgbClr val="FFFFFF"/>
                </a:highlight>
              </a:rPr>
              <a:t>Inexperience in business may create vicious situations.</a:t>
            </a:r>
            <a:endParaRPr sz="30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Trebuchet MS"/>
              <a:buChar char="➔"/>
            </a:pPr>
            <a:r>
              <a:rPr lang="en-US" sz="3000">
                <a:solidFill>
                  <a:srgbClr val="434343"/>
                </a:solidFill>
                <a:highlight>
                  <a:srgbClr val="FFFFFF"/>
                </a:highlight>
              </a:rPr>
              <a:t>Location can make or break a restaurant.</a:t>
            </a:r>
            <a:endParaRPr sz="30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35384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2019-12-07T22:09:54Z</dcterms:created>
  <dc:creator>Clay Styer</dc:creator>
</cp:coreProperties>
</file>