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728055-7C6E-4896-8EE3-0C55FE689BB1}">
  <a:tblStyle styleId="{97728055-7C6E-4896-8EE3-0C55FE689B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Roboto-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2f672540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f672540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7633a2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7633a2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55ea69d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55ea69d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2f67254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2f67254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2f67254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2f67254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2f672540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2f672540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2f67254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f67254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4ad993d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ad993d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2f67254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f67254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2f67254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2f67254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2f67254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f67254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2f67254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2f67254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2f672540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2f672540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55ea69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55ea69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cd/B12037_01/network.101/b10777/authuser.htm" TargetMode="External"/><Relationship Id="rId4" Type="http://schemas.openxmlformats.org/officeDocument/2006/relationships/hyperlink" Target="https://www.tutorialspoint.com/distributed_dbms/distributed_dbms_security_distributed_databases.htm" TargetMode="External"/><Relationship Id="rId5" Type="http://schemas.openxmlformats.org/officeDocument/2006/relationships/hyperlink" Target="https://link-springer-com.proxy-bc.researchport.umd.edu/content/pdf/10.1007%2F978-1-4419-8834-8_5.pdf" TargetMode="External"/><Relationship Id="rId6" Type="http://schemas.openxmlformats.org/officeDocument/2006/relationships/hyperlink" Target="https://www.trendmicro.com/vinfo/us/security/definition/data-breach" TargetMode="External"/><Relationship Id="rId7" Type="http://schemas.openxmlformats.org/officeDocument/2006/relationships/hyperlink" Target="https://www.researchgate.net/publication/319214742_Blockchain_Security_in_Cloud_Computing_Use_Cases_Challenges_and_Solutions" TargetMode="External"/><Relationship Id="rId8" Type="http://schemas.openxmlformats.org/officeDocument/2006/relationships/hyperlink" Target="https://www.tutorialspoint.com/blockchain/index.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3829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311700" y="2834125"/>
            <a:ext cx="8520600" cy="189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Arjun Kumar</a:t>
            </a:r>
            <a:endParaRPr/>
          </a:p>
          <a:p>
            <a:pPr indent="0" lvl="0" marL="0" rtl="0" algn="r">
              <a:spcBef>
                <a:spcPts val="0"/>
              </a:spcBef>
              <a:spcAft>
                <a:spcPts val="0"/>
              </a:spcAft>
              <a:buNone/>
            </a:pPr>
            <a:r>
              <a:rPr lang="en"/>
              <a:t>Dharmil Shah</a:t>
            </a:r>
            <a:endParaRPr/>
          </a:p>
          <a:p>
            <a:pPr indent="0" lvl="0" marL="0" rtl="0" algn="r">
              <a:spcBef>
                <a:spcPts val="0"/>
              </a:spcBef>
              <a:spcAft>
                <a:spcPts val="0"/>
              </a:spcAft>
              <a:buNone/>
            </a:pPr>
            <a:r>
              <a:rPr lang="en"/>
              <a:t>Krishna Patel</a:t>
            </a:r>
            <a:endParaRPr/>
          </a:p>
        </p:txBody>
      </p:sp>
      <p:pic>
        <p:nvPicPr>
          <p:cNvPr id="87" name="Google Shape;87;p13"/>
          <p:cNvPicPr preferRelativeResize="0"/>
          <p:nvPr/>
        </p:nvPicPr>
        <p:blipFill>
          <a:blip r:embed="rId3">
            <a:alphaModFix/>
          </a:blip>
          <a:stretch>
            <a:fillRect/>
          </a:stretch>
        </p:blipFill>
        <p:spPr>
          <a:xfrm>
            <a:off x="-2" y="0"/>
            <a:ext cx="9144000" cy="5143500"/>
          </a:xfrm>
          <a:prstGeom prst="rect">
            <a:avLst/>
          </a:prstGeom>
          <a:noFill/>
          <a:ln>
            <a:noFill/>
          </a:ln>
        </p:spPr>
      </p:pic>
      <p:sp>
        <p:nvSpPr>
          <p:cNvPr id="88" name="Google Shape;88;p13"/>
          <p:cNvSpPr txBox="1"/>
          <p:nvPr/>
        </p:nvSpPr>
        <p:spPr>
          <a:xfrm>
            <a:off x="0" y="0"/>
            <a:ext cx="9144000" cy="20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Roboto"/>
                <a:ea typeface="Roboto"/>
                <a:cs typeface="Roboto"/>
                <a:sym typeface="Roboto"/>
              </a:rPr>
              <a:t>Security Issues in Distributed Database System</a:t>
            </a:r>
            <a:endParaRPr sz="4200">
              <a:solidFill>
                <a:schemeClr val="lt1"/>
              </a:solidFill>
              <a:latin typeface="Roboto"/>
              <a:ea typeface="Roboto"/>
              <a:cs typeface="Roboto"/>
              <a:sym typeface="Roboto"/>
            </a:endParaRPr>
          </a:p>
          <a:p>
            <a:pPr indent="0" lvl="0" marL="0" rtl="0" algn="ctr">
              <a:spcBef>
                <a:spcPts val="0"/>
              </a:spcBef>
              <a:spcAft>
                <a:spcPts val="0"/>
              </a:spcAft>
              <a:buNone/>
            </a:pPr>
            <a:r>
              <a:rPr lang="en" sz="2800">
                <a:solidFill>
                  <a:schemeClr val="lt1"/>
                </a:solidFill>
                <a:latin typeface="Roboto"/>
                <a:ea typeface="Roboto"/>
                <a:cs typeface="Roboto"/>
                <a:sym typeface="Roboto"/>
              </a:rPr>
              <a:t>Literature Review</a:t>
            </a:r>
            <a:endParaRPr sz="2800">
              <a:solidFill>
                <a:schemeClr val="lt1"/>
              </a:solidFill>
              <a:latin typeface="Roboto"/>
              <a:ea typeface="Roboto"/>
              <a:cs typeface="Roboto"/>
              <a:sym typeface="Roboto"/>
            </a:endParaRPr>
          </a:p>
        </p:txBody>
      </p:sp>
      <p:sp>
        <p:nvSpPr>
          <p:cNvPr id="89" name="Google Shape;89;p13"/>
          <p:cNvSpPr txBox="1"/>
          <p:nvPr/>
        </p:nvSpPr>
        <p:spPr>
          <a:xfrm>
            <a:off x="6486450" y="3075350"/>
            <a:ext cx="2578500" cy="19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FFFFFF"/>
                </a:solidFill>
                <a:latin typeface="Roboto"/>
                <a:ea typeface="Roboto"/>
                <a:cs typeface="Roboto"/>
                <a:sym typeface="Roboto"/>
              </a:rPr>
              <a:t>Arjun Kumar</a:t>
            </a:r>
            <a:endParaRPr sz="2900">
              <a:solidFill>
                <a:srgbClr val="FFFFFF"/>
              </a:solidFill>
              <a:latin typeface="Roboto"/>
              <a:ea typeface="Roboto"/>
              <a:cs typeface="Roboto"/>
              <a:sym typeface="Roboto"/>
            </a:endParaRPr>
          </a:p>
          <a:p>
            <a:pPr indent="0" lvl="0" marL="0" rtl="0" algn="l">
              <a:spcBef>
                <a:spcPts val="0"/>
              </a:spcBef>
              <a:spcAft>
                <a:spcPts val="0"/>
              </a:spcAft>
              <a:buNone/>
            </a:pPr>
            <a:r>
              <a:rPr lang="en" sz="2900">
                <a:solidFill>
                  <a:schemeClr val="lt1"/>
                </a:solidFill>
                <a:latin typeface="Roboto"/>
                <a:ea typeface="Roboto"/>
                <a:cs typeface="Roboto"/>
                <a:sym typeface="Roboto"/>
              </a:rPr>
              <a:t>Dharmil Shah</a:t>
            </a:r>
            <a:endParaRPr sz="2900">
              <a:solidFill>
                <a:srgbClr val="FFFFFF"/>
              </a:solidFill>
              <a:latin typeface="Roboto"/>
              <a:ea typeface="Roboto"/>
              <a:cs typeface="Roboto"/>
              <a:sym typeface="Roboto"/>
            </a:endParaRPr>
          </a:p>
          <a:p>
            <a:pPr indent="0" lvl="0" marL="0" rtl="0" algn="l">
              <a:spcBef>
                <a:spcPts val="0"/>
              </a:spcBef>
              <a:spcAft>
                <a:spcPts val="0"/>
              </a:spcAft>
              <a:buNone/>
            </a:pPr>
            <a:r>
              <a:rPr lang="en" sz="2900">
                <a:solidFill>
                  <a:srgbClr val="FFFFFF"/>
                </a:solidFill>
                <a:latin typeface="Roboto"/>
                <a:ea typeface="Roboto"/>
                <a:cs typeface="Roboto"/>
                <a:sym typeface="Roboto"/>
              </a:rPr>
              <a:t>Krishna Patel</a:t>
            </a:r>
            <a:endParaRPr sz="2900">
              <a:solidFill>
                <a:srgbClr val="FFFFFF"/>
              </a:solidFill>
              <a:latin typeface="Roboto"/>
              <a:ea typeface="Roboto"/>
              <a:cs typeface="Roboto"/>
              <a:sym typeface="Roboto"/>
            </a:endParaRPr>
          </a:p>
          <a:p>
            <a:pPr indent="0" lvl="0" marL="0" rtl="0" algn="l">
              <a:spcBef>
                <a:spcPts val="0"/>
              </a:spcBef>
              <a:spcAft>
                <a:spcPts val="0"/>
              </a:spcAft>
              <a:buNone/>
            </a:pPr>
            <a:r>
              <a:t/>
            </a:r>
            <a:endParaRPr sz="29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security challenges</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1000"/>
              </a:spcBef>
              <a:spcAft>
                <a:spcPts val="0"/>
              </a:spcAft>
              <a:buClr>
                <a:srgbClr val="000000"/>
              </a:buClr>
              <a:buSzPts val="1700"/>
              <a:buFont typeface="Century Gothic"/>
              <a:buChar char="●"/>
            </a:pPr>
            <a:r>
              <a:rPr lang="en" sz="1700">
                <a:solidFill>
                  <a:srgbClr val="000000"/>
                </a:solidFill>
                <a:latin typeface="Century Gothic"/>
                <a:ea typeface="Century Gothic"/>
                <a:cs typeface="Century Gothic"/>
                <a:sym typeface="Century Gothic"/>
              </a:rPr>
              <a:t>Brute force attack: </a:t>
            </a:r>
            <a:r>
              <a:rPr lang="en" sz="1500">
                <a:solidFill>
                  <a:srgbClr val="000000"/>
                </a:solidFill>
                <a:highlight>
                  <a:srgbClr val="FFFFFF"/>
                </a:highlight>
                <a:latin typeface="Arial"/>
                <a:ea typeface="Arial"/>
                <a:cs typeface="Arial"/>
                <a:sym typeface="Arial"/>
              </a:rPr>
              <a:t>A brute force attack is an effort to break a password or a code, or locate the key to encrypt a message by means of the check and error technique, and subsequent expectations that it will be right</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457200" rtl="0" algn="l">
              <a:lnSpc>
                <a:spcPct val="100000"/>
              </a:lnSpc>
              <a:spcBef>
                <a:spcPts val="1000"/>
              </a:spcBef>
              <a:spcAft>
                <a:spcPts val="0"/>
              </a:spcAft>
              <a:buNone/>
            </a:pPr>
            <a:r>
              <a:t/>
            </a:r>
            <a:endParaRPr sz="1200">
              <a:solidFill>
                <a:srgbClr val="000000"/>
              </a:solidFill>
              <a:highlight>
                <a:srgbClr val="FFFFFF"/>
              </a:highlight>
              <a:latin typeface="Arial"/>
              <a:ea typeface="Arial"/>
              <a:cs typeface="Arial"/>
              <a:sym typeface="Arial"/>
            </a:endParaRPr>
          </a:p>
          <a:p>
            <a:pPr indent="-342900" lvl="0" marL="457200" rtl="0" algn="l">
              <a:lnSpc>
                <a:spcPct val="100000"/>
              </a:lnSpc>
              <a:spcBef>
                <a:spcPts val="1000"/>
              </a:spcBef>
              <a:spcAft>
                <a:spcPts val="0"/>
              </a:spcAft>
              <a:buClr>
                <a:srgbClr val="000000"/>
              </a:buClr>
              <a:buSzPts val="1800"/>
              <a:buFont typeface="Arial"/>
              <a:buChar char="●"/>
            </a:pPr>
            <a:r>
              <a:rPr lang="en" sz="1700">
                <a:solidFill>
                  <a:srgbClr val="000000"/>
                </a:solidFill>
                <a:highlight>
                  <a:srgbClr val="FFFFFF"/>
                </a:highlight>
                <a:latin typeface="Arial"/>
                <a:ea typeface="Arial"/>
                <a:cs typeface="Arial"/>
                <a:sym typeface="Arial"/>
              </a:rPr>
              <a:t>DDOS:</a:t>
            </a:r>
            <a:r>
              <a:rPr lang="en" sz="1200">
                <a:solidFill>
                  <a:srgbClr val="000000"/>
                </a:solidFill>
                <a:highlight>
                  <a:srgbClr val="FFFFFF"/>
                </a:highlight>
                <a:latin typeface="Arial"/>
                <a:ea typeface="Arial"/>
                <a:cs typeface="Arial"/>
                <a:sym typeface="Arial"/>
              </a:rPr>
              <a:t> </a:t>
            </a:r>
            <a:r>
              <a:rPr lang="en" sz="1550">
                <a:solidFill>
                  <a:srgbClr val="000000"/>
                </a:solidFill>
                <a:latin typeface="Arial"/>
                <a:ea typeface="Arial"/>
                <a:cs typeface="Arial"/>
                <a:sym typeface="Arial"/>
              </a:rPr>
              <a:t>Denial of services is an attack (DDOS) in which the main purpose of attacker or hacker is to destroy the service of resources used by the legitimate user when this attack occur in distributed system.</a:t>
            </a:r>
            <a:endParaRPr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36550" lvl="0" marL="457200" rtl="0" algn="l">
              <a:lnSpc>
                <a:spcPct val="100000"/>
              </a:lnSpc>
              <a:spcBef>
                <a:spcPts val="0"/>
              </a:spcBef>
              <a:spcAft>
                <a:spcPts val="0"/>
              </a:spcAft>
              <a:buClr>
                <a:srgbClr val="000000"/>
              </a:buClr>
              <a:buSzPts val="1700"/>
              <a:buFont typeface="Century Gothic"/>
              <a:buChar char="●"/>
            </a:pPr>
            <a:r>
              <a:rPr lang="en" sz="1700">
                <a:solidFill>
                  <a:srgbClr val="000000"/>
                </a:solidFill>
                <a:latin typeface="Century Gothic"/>
                <a:ea typeface="Century Gothic"/>
                <a:cs typeface="Century Gothic"/>
                <a:sym typeface="Century Gothic"/>
              </a:rPr>
              <a:t>Data Breaching: </a:t>
            </a:r>
            <a:r>
              <a:rPr lang="en" sz="1500">
                <a:solidFill>
                  <a:srgbClr val="000000"/>
                </a:solidFill>
                <a:latin typeface="Arial"/>
                <a:ea typeface="Arial"/>
                <a:cs typeface="Arial"/>
                <a:sym typeface="Arial"/>
              </a:rPr>
              <a:t>A </a:t>
            </a:r>
            <a:r>
              <a:rPr b="1" lang="en" sz="1500">
                <a:solidFill>
                  <a:srgbClr val="000000"/>
                </a:solidFill>
                <a:latin typeface="Arial"/>
                <a:ea typeface="Arial"/>
                <a:cs typeface="Arial"/>
                <a:sym typeface="Arial"/>
              </a:rPr>
              <a:t>data breach</a:t>
            </a:r>
            <a:r>
              <a:rPr lang="en" sz="1500">
                <a:solidFill>
                  <a:srgbClr val="000000"/>
                </a:solidFill>
                <a:latin typeface="Arial"/>
                <a:ea typeface="Arial"/>
                <a:cs typeface="Arial"/>
                <a:sym typeface="Arial"/>
              </a:rPr>
              <a:t> is an incident where information is stolen or taken from a system without the knowledge or authorization of the system’s owner such as credit card details, personal data. Eg: Facebook Data Breaching.</a:t>
            </a:r>
            <a:endParaRPr sz="15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Future Implementation</a:t>
            </a:r>
            <a:endParaRPr sz="2800"/>
          </a:p>
        </p:txBody>
      </p:sp>
      <p:sp>
        <p:nvSpPr>
          <p:cNvPr id="151" name="Google Shape;151;p23"/>
          <p:cNvSpPr txBox="1"/>
          <p:nvPr>
            <p:ph idx="1" type="body"/>
          </p:nvPr>
        </p:nvSpPr>
        <p:spPr>
          <a:xfrm>
            <a:off x="483875" y="29548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Adapting BlockChain Technology</a:t>
            </a:r>
            <a:endParaRPr/>
          </a:p>
          <a:p>
            <a:pPr indent="0" lvl="0" marL="457200" rtl="0" algn="l">
              <a:spcBef>
                <a:spcPts val="0"/>
              </a:spcBef>
              <a:spcAft>
                <a:spcPts val="0"/>
              </a:spcAft>
              <a:buNone/>
            </a:pPr>
            <a:r>
              <a:rPr lang="en"/>
              <a:t>Blockchain: A blockchain is a growing list of records, called blocks, which are linked using cryptography. Each block contains a cryptographic hash of the previous block, a timestamp, and transaction data.</a:t>
            </a:r>
            <a:endParaRPr/>
          </a:p>
          <a:p>
            <a:pPr indent="0" lvl="0" marL="457200" rtl="0" algn="l">
              <a:spcBef>
                <a:spcPts val="0"/>
              </a:spcBef>
              <a:spcAft>
                <a:spcPts val="0"/>
              </a:spcAft>
              <a:buNone/>
            </a:pPr>
            <a:r>
              <a:rPr lang="en"/>
              <a:t>Eg : IBM Shipping Industry</a:t>
            </a:r>
            <a:endParaRPr/>
          </a:p>
          <a:p>
            <a:pPr indent="0" lvl="0" marL="457200" rtl="0" algn="l">
              <a:spcBef>
                <a:spcPts val="0"/>
              </a:spcBef>
              <a:spcAft>
                <a:spcPts val="0"/>
              </a:spcAft>
              <a:buNone/>
            </a:pPr>
            <a:r>
              <a:t/>
            </a:r>
            <a:endParaRPr/>
          </a:p>
        </p:txBody>
      </p:sp>
      <p:pic>
        <p:nvPicPr>
          <p:cNvPr id="152" name="Google Shape;152;p23"/>
          <p:cNvPicPr preferRelativeResize="0"/>
          <p:nvPr/>
        </p:nvPicPr>
        <p:blipFill>
          <a:blip r:embed="rId3">
            <a:alphaModFix/>
          </a:blip>
          <a:stretch>
            <a:fillRect/>
          </a:stretch>
        </p:blipFill>
        <p:spPr>
          <a:xfrm>
            <a:off x="1280150" y="1017800"/>
            <a:ext cx="5899226" cy="1937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Improvement Methods</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Hybrid Lock Buffer</a:t>
            </a:r>
            <a:endParaRPr/>
          </a:p>
          <a:p>
            <a:pPr indent="-342900" lvl="0" marL="457200" rtl="0" algn="l">
              <a:spcBef>
                <a:spcPts val="0"/>
              </a:spcBef>
              <a:spcAft>
                <a:spcPts val="0"/>
              </a:spcAft>
              <a:buSzPts val="1800"/>
              <a:buChar char="●"/>
            </a:pPr>
            <a:r>
              <a:rPr lang="en"/>
              <a:t>Using Convert Channel</a:t>
            </a:r>
            <a:endParaRPr/>
          </a:p>
          <a:p>
            <a:pPr indent="-342900" lvl="0" marL="457200" rtl="0" algn="l">
              <a:spcBef>
                <a:spcPts val="0"/>
              </a:spcBef>
              <a:spcAft>
                <a:spcPts val="0"/>
              </a:spcAft>
              <a:buSzPts val="1800"/>
              <a:buChar char="●"/>
            </a:pPr>
            <a:r>
              <a:rPr lang="en"/>
              <a:t>Wound Wait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With Current </a:t>
            </a:r>
            <a:r>
              <a:rPr lang="en" sz="2100"/>
              <a:t>Security</a:t>
            </a:r>
            <a:r>
              <a:rPr lang="en" sz="2100"/>
              <a:t> protocols there are still spaces for security breach.</a:t>
            </a:r>
            <a:endParaRPr sz="2100"/>
          </a:p>
          <a:p>
            <a:pPr indent="-361950" lvl="0" marL="457200" rtl="0" algn="l">
              <a:lnSpc>
                <a:spcPct val="115000"/>
              </a:lnSpc>
              <a:spcBef>
                <a:spcPts val="0"/>
              </a:spcBef>
              <a:spcAft>
                <a:spcPts val="0"/>
              </a:spcAft>
              <a:buSzPts val="2100"/>
              <a:buChar char="●"/>
            </a:pPr>
            <a:r>
              <a:rPr lang="en" sz="2100"/>
              <a:t>Authentication and Access Control helps to provide data access to legitimate user only.</a:t>
            </a:r>
            <a:endParaRPr sz="2100"/>
          </a:p>
          <a:p>
            <a:pPr indent="-361950" lvl="0" marL="457200" rtl="0" algn="l">
              <a:lnSpc>
                <a:spcPct val="150000"/>
              </a:lnSpc>
              <a:spcBef>
                <a:spcPts val="0"/>
              </a:spcBef>
              <a:spcAft>
                <a:spcPts val="0"/>
              </a:spcAft>
              <a:buSzPts val="2100"/>
              <a:buChar char="●"/>
            </a:pPr>
            <a:r>
              <a:rPr lang="en" sz="2100"/>
              <a:t>Adapting Blockchain, using Hybrid Lock Buffer and avoiding Deadlock problems will improve a layer of security to a larger aspect.</a:t>
            </a:r>
            <a:endParaRPr sz="2100"/>
          </a:p>
          <a:p>
            <a:pPr indent="0" lvl="0" marL="9144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https://docs.oracle.com/cd/B12037_01/network.101/b10777/authuser.htm</a:t>
            </a:r>
            <a:endParaRPr/>
          </a:p>
          <a:p>
            <a:pPr indent="0" lvl="0" marL="0" rtl="0" algn="l">
              <a:spcBef>
                <a:spcPts val="1600"/>
              </a:spcBef>
              <a:spcAft>
                <a:spcPts val="0"/>
              </a:spcAft>
              <a:buNone/>
            </a:pPr>
            <a:r>
              <a:rPr lang="en" sz="1100" u="sng">
                <a:solidFill>
                  <a:schemeClr val="hlink"/>
                </a:solidFill>
                <a:hlinkClick r:id="rId4"/>
              </a:rPr>
              <a:t>https://www.tutorialspoint.com/distributed_dbms/distributed_dbms_security_distributed_databases.htm</a:t>
            </a:r>
            <a:endParaRPr/>
          </a:p>
          <a:p>
            <a:pPr indent="0" lvl="0" marL="0" rtl="0" algn="l">
              <a:spcBef>
                <a:spcPts val="1600"/>
              </a:spcBef>
              <a:spcAft>
                <a:spcPts val="0"/>
              </a:spcAft>
              <a:buNone/>
            </a:pPr>
            <a:r>
              <a:rPr lang="en" sz="1100" u="sng">
                <a:solidFill>
                  <a:schemeClr val="hlink"/>
                </a:solidFill>
                <a:hlinkClick r:id="rId5"/>
              </a:rPr>
              <a:t>https://link-springer-com.proxy-bc.researchport.umd.edu/content/pdf/10.1007%2F978-1-4419-8834-8_5.pdf</a:t>
            </a:r>
            <a:endParaRPr/>
          </a:p>
          <a:p>
            <a:pPr indent="0" lvl="0" marL="0" rtl="0" algn="l">
              <a:spcBef>
                <a:spcPts val="1600"/>
              </a:spcBef>
              <a:spcAft>
                <a:spcPts val="0"/>
              </a:spcAft>
              <a:buNone/>
            </a:pPr>
            <a:r>
              <a:rPr lang="en" sz="1100" u="sng">
                <a:solidFill>
                  <a:schemeClr val="hlink"/>
                </a:solidFill>
                <a:hlinkClick r:id="rId6"/>
              </a:rPr>
              <a:t>https://www.trendmicro.com/vinfo/us/security/definition/data-breach</a:t>
            </a:r>
            <a:endParaRPr sz="1100"/>
          </a:p>
          <a:p>
            <a:pPr indent="0" lvl="0" marL="0" rtl="0" algn="l">
              <a:spcBef>
                <a:spcPts val="1600"/>
              </a:spcBef>
              <a:spcAft>
                <a:spcPts val="0"/>
              </a:spcAft>
              <a:buNone/>
            </a:pPr>
            <a:r>
              <a:rPr lang="en" sz="1100" u="sng">
                <a:solidFill>
                  <a:schemeClr val="hlink"/>
                </a:solidFill>
                <a:hlinkClick r:id="rId7"/>
              </a:rPr>
              <a:t>https://www.researchgate.net/publication/319214742_Blockchain_Security_in_Cloud_Computing_Use_Cases_Challenges_and_Solutions</a:t>
            </a:r>
            <a:endParaRPr sz="1100"/>
          </a:p>
          <a:p>
            <a:pPr indent="0" lvl="0" marL="0" rtl="0" algn="l">
              <a:spcBef>
                <a:spcPts val="1600"/>
              </a:spcBef>
              <a:spcAft>
                <a:spcPts val="0"/>
              </a:spcAft>
              <a:buNone/>
            </a:pPr>
            <a:r>
              <a:rPr lang="en" sz="1100" u="sng">
                <a:solidFill>
                  <a:schemeClr val="hlink"/>
                </a:solidFill>
                <a:hlinkClick r:id="rId8"/>
              </a:rPr>
              <a:t>https://www.tutorialspoint.com/blockchain/index.htm</a:t>
            </a:r>
            <a:endParaRPr sz="1100"/>
          </a:p>
          <a:p>
            <a:pPr indent="0" lvl="0" marL="0" rtl="0" algn="l">
              <a:spcBef>
                <a:spcPts val="1600"/>
              </a:spcBef>
              <a:spcAft>
                <a:spcPts val="0"/>
              </a:spcAft>
              <a:buNone/>
            </a:pPr>
            <a:r>
              <a:t/>
            </a:r>
            <a:endParaRPr sz="11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95" name="Google Shape;95;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What is Distributed Database?</a:t>
            </a:r>
            <a:endParaRPr/>
          </a:p>
          <a:p>
            <a:pPr indent="-342900" lvl="0" marL="457200" rtl="0" algn="l">
              <a:lnSpc>
                <a:spcPct val="115000"/>
              </a:lnSpc>
              <a:spcBef>
                <a:spcPts val="0"/>
              </a:spcBef>
              <a:spcAft>
                <a:spcPts val="0"/>
              </a:spcAft>
              <a:buSzPts val="1800"/>
              <a:buChar char="●"/>
            </a:pPr>
            <a:r>
              <a:rPr lang="en"/>
              <a:t>Summary</a:t>
            </a:r>
            <a:endParaRPr/>
          </a:p>
          <a:p>
            <a:pPr indent="-342900" lvl="0" marL="457200" rtl="0" algn="l">
              <a:lnSpc>
                <a:spcPct val="115000"/>
              </a:lnSpc>
              <a:spcBef>
                <a:spcPts val="0"/>
              </a:spcBef>
              <a:spcAft>
                <a:spcPts val="0"/>
              </a:spcAft>
              <a:buSzPts val="1800"/>
              <a:buChar char="●"/>
            </a:pPr>
            <a:r>
              <a:rPr lang="en"/>
              <a:t>Types of security issues </a:t>
            </a:r>
            <a:endParaRPr/>
          </a:p>
          <a:p>
            <a:pPr indent="-342900" lvl="0" marL="457200" rtl="0" algn="l">
              <a:lnSpc>
                <a:spcPct val="115000"/>
              </a:lnSpc>
              <a:spcBef>
                <a:spcPts val="0"/>
              </a:spcBef>
              <a:spcAft>
                <a:spcPts val="0"/>
              </a:spcAft>
              <a:buSzPts val="1800"/>
              <a:buChar char="●"/>
            </a:pPr>
            <a:r>
              <a:rPr lang="en"/>
              <a:t>Security approaches in distributed database</a:t>
            </a:r>
            <a:endParaRPr/>
          </a:p>
          <a:p>
            <a:pPr indent="-342900" lvl="0" marL="457200" rtl="0" algn="l">
              <a:lnSpc>
                <a:spcPct val="115000"/>
              </a:lnSpc>
              <a:spcBef>
                <a:spcPts val="0"/>
              </a:spcBef>
              <a:spcAft>
                <a:spcPts val="0"/>
              </a:spcAft>
              <a:buSzPts val="1800"/>
              <a:buChar char="●"/>
            </a:pPr>
            <a:r>
              <a:rPr lang="en"/>
              <a:t>Authentication Based</a:t>
            </a:r>
            <a:endParaRPr/>
          </a:p>
          <a:p>
            <a:pPr indent="-342900" lvl="0" marL="457200" rtl="0" algn="l">
              <a:lnSpc>
                <a:spcPct val="115000"/>
              </a:lnSpc>
              <a:spcBef>
                <a:spcPts val="0"/>
              </a:spcBef>
              <a:spcAft>
                <a:spcPts val="0"/>
              </a:spcAft>
              <a:buSzPts val="1800"/>
              <a:buChar char="●"/>
            </a:pPr>
            <a:r>
              <a:rPr lang="en"/>
              <a:t>Access Control Based</a:t>
            </a:r>
            <a:endParaRPr/>
          </a:p>
          <a:p>
            <a:pPr indent="-342900" lvl="0" marL="457200" rtl="0" algn="l">
              <a:lnSpc>
                <a:spcPct val="115000"/>
              </a:lnSpc>
              <a:spcBef>
                <a:spcPts val="0"/>
              </a:spcBef>
              <a:spcAft>
                <a:spcPts val="0"/>
              </a:spcAft>
              <a:buSzPts val="1800"/>
              <a:buChar char="●"/>
            </a:pPr>
            <a:r>
              <a:rPr lang="en"/>
              <a:t>Authentication vs Access Control</a:t>
            </a:r>
            <a:endParaRPr/>
          </a:p>
          <a:p>
            <a:pPr indent="-342900" lvl="0" marL="457200" rtl="0" algn="l">
              <a:lnSpc>
                <a:spcPct val="115000"/>
              </a:lnSpc>
              <a:spcBef>
                <a:spcPts val="0"/>
              </a:spcBef>
              <a:spcAft>
                <a:spcPts val="0"/>
              </a:spcAft>
              <a:buSzPts val="1800"/>
              <a:buChar char="●"/>
            </a:pPr>
            <a:r>
              <a:rPr lang="en"/>
              <a:t>Is this review comprehensive?</a:t>
            </a:r>
            <a:endParaRPr/>
          </a:p>
          <a:p>
            <a:pPr indent="-342900" lvl="0" marL="457200" rtl="0" algn="l">
              <a:lnSpc>
                <a:spcPct val="115000"/>
              </a:lnSpc>
              <a:spcBef>
                <a:spcPts val="0"/>
              </a:spcBef>
              <a:spcAft>
                <a:spcPts val="0"/>
              </a:spcAft>
              <a:buSzPts val="1800"/>
              <a:buChar char="●"/>
            </a:pPr>
            <a:r>
              <a:rPr lang="en"/>
              <a:t>Security issues and challenges</a:t>
            </a:r>
            <a:endParaRPr/>
          </a:p>
          <a:p>
            <a:pPr indent="-342900" lvl="0" marL="457200" rtl="0" algn="l">
              <a:lnSpc>
                <a:spcPct val="115000"/>
              </a:lnSpc>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Distributed Database?</a:t>
            </a:r>
            <a:endParaRPr sz="2800"/>
          </a:p>
        </p:txBody>
      </p:sp>
      <p:sp>
        <p:nvSpPr>
          <p:cNvPr id="101" name="Google Shape;101;p15"/>
          <p:cNvSpPr txBox="1"/>
          <p:nvPr>
            <p:ph idx="1" type="body"/>
          </p:nvPr>
        </p:nvSpPr>
        <p:spPr>
          <a:xfrm>
            <a:off x="311700" y="306242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single logical database that is spread physically across computers in multiple locations that are connected by a data communications link.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Database may be physically stored in two or more computer systems or it can be split into different segments and each segment stored in different location.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Transactions may access data on one or more sites.</a:t>
            </a:r>
            <a:endParaRPr>
              <a:solidFill>
                <a:srgbClr val="000000"/>
              </a:solidFill>
            </a:endParaRPr>
          </a:p>
        </p:txBody>
      </p:sp>
      <p:pic>
        <p:nvPicPr>
          <p:cNvPr id="102" name="Google Shape;102;p15"/>
          <p:cNvPicPr preferRelativeResize="0"/>
          <p:nvPr/>
        </p:nvPicPr>
        <p:blipFill>
          <a:blip r:embed="rId3">
            <a:alphaModFix/>
          </a:blip>
          <a:stretch>
            <a:fillRect/>
          </a:stretch>
        </p:blipFill>
        <p:spPr>
          <a:xfrm>
            <a:off x="1219525" y="910200"/>
            <a:ext cx="5715000" cy="215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64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t>
            </a:r>
            <a:endParaRPr/>
          </a:p>
        </p:txBody>
      </p:sp>
      <p:sp>
        <p:nvSpPr>
          <p:cNvPr id="108" name="Google Shape;108;p16"/>
          <p:cNvSpPr txBox="1"/>
          <p:nvPr>
            <p:ph idx="1" type="body"/>
          </p:nvPr>
        </p:nvSpPr>
        <p:spPr>
          <a:xfrm>
            <a:off x="311700" y="1152475"/>
            <a:ext cx="8520600" cy="3891300"/>
          </a:xfrm>
          <a:prstGeom prst="rect">
            <a:avLst/>
          </a:prstGeom>
        </p:spPr>
        <p:txBody>
          <a:bodyPr anchorCtr="0" anchor="t" bIns="91425" lIns="91425" spcFirstLastPara="1" rIns="91425" wrap="square" tIns="91425">
            <a:noAutofit/>
          </a:bodyPr>
          <a:lstStyle/>
          <a:p>
            <a:pPr indent="-266700" lvl="0" marL="285750" rtl="0" algn="l">
              <a:lnSpc>
                <a:spcPct val="100000"/>
              </a:lnSpc>
              <a:spcBef>
                <a:spcPts val="0"/>
              </a:spcBef>
              <a:spcAft>
                <a:spcPts val="0"/>
              </a:spcAft>
              <a:buSzPts val="1500"/>
              <a:buChar char="●"/>
            </a:pPr>
            <a:r>
              <a:rPr lang="en" sz="1500"/>
              <a:t>Security is a complicated business that wasn’t given much thought until uses of computer networks increased and the potential for abuse became interesting (i.e. Profitable)</a:t>
            </a:r>
            <a:endParaRPr sz="1500"/>
          </a:p>
          <a:p>
            <a:pPr indent="0" lvl="0" marL="0" rtl="0" algn="l">
              <a:lnSpc>
                <a:spcPct val="100000"/>
              </a:lnSpc>
              <a:spcBef>
                <a:spcPts val="1600"/>
              </a:spcBef>
              <a:spcAft>
                <a:spcPts val="0"/>
              </a:spcAft>
              <a:buNone/>
            </a:pPr>
            <a:r>
              <a:rPr b="1" lang="en" sz="1500"/>
              <a:t>Types of Security issues in DDB</a:t>
            </a:r>
            <a:endParaRPr b="1" sz="1500"/>
          </a:p>
          <a:p>
            <a:pPr indent="-323850" lvl="0" marL="457200" rtl="0" algn="l">
              <a:lnSpc>
                <a:spcPct val="100000"/>
              </a:lnSpc>
              <a:spcBef>
                <a:spcPts val="0"/>
              </a:spcBef>
              <a:spcAft>
                <a:spcPts val="0"/>
              </a:spcAft>
              <a:buSzPts val="1500"/>
              <a:buChar char="●"/>
            </a:pPr>
            <a:r>
              <a:rPr lang="en" sz="1500"/>
              <a:t>Data security</a:t>
            </a:r>
            <a:endParaRPr sz="1500"/>
          </a:p>
          <a:p>
            <a:pPr indent="-323850" lvl="0" marL="457200" rtl="0" algn="l">
              <a:lnSpc>
                <a:spcPct val="100000"/>
              </a:lnSpc>
              <a:spcBef>
                <a:spcPts val="0"/>
              </a:spcBef>
              <a:spcAft>
                <a:spcPts val="0"/>
              </a:spcAft>
              <a:buSzPts val="1500"/>
              <a:buChar char="●"/>
            </a:pPr>
            <a:r>
              <a:rPr lang="en" sz="1500"/>
              <a:t>Communication security</a:t>
            </a:r>
            <a:endParaRPr sz="1500"/>
          </a:p>
          <a:p>
            <a:pPr indent="-323850" lvl="0" marL="457200" rtl="0" algn="l">
              <a:lnSpc>
                <a:spcPct val="100000"/>
              </a:lnSpc>
              <a:spcBef>
                <a:spcPts val="0"/>
              </a:spcBef>
              <a:spcAft>
                <a:spcPts val="0"/>
              </a:spcAft>
              <a:buSzPts val="1500"/>
              <a:buChar char="●"/>
            </a:pPr>
            <a:r>
              <a:rPr lang="en" sz="1500"/>
              <a:t>Network security</a:t>
            </a:r>
            <a:endParaRPr sz="1500"/>
          </a:p>
          <a:p>
            <a:pPr indent="0" lvl="0" marL="0" rtl="0" algn="l">
              <a:lnSpc>
                <a:spcPct val="100000"/>
              </a:lnSpc>
              <a:spcBef>
                <a:spcPts val="1600"/>
              </a:spcBef>
              <a:spcAft>
                <a:spcPts val="0"/>
              </a:spcAft>
              <a:buNone/>
            </a:pPr>
            <a:r>
              <a:rPr b="1" lang="en" sz="1500"/>
              <a:t>Approaches in Data security</a:t>
            </a:r>
            <a:endParaRPr b="1" sz="1500"/>
          </a:p>
          <a:p>
            <a:pPr indent="-323850" lvl="0" marL="457200" rtl="0" algn="l">
              <a:lnSpc>
                <a:spcPct val="100000"/>
              </a:lnSpc>
              <a:spcBef>
                <a:spcPts val="0"/>
              </a:spcBef>
              <a:spcAft>
                <a:spcPts val="0"/>
              </a:spcAft>
              <a:buSzPts val="1500"/>
              <a:buChar char="●"/>
            </a:pPr>
            <a:r>
              <a:rPr lang="en" sz="1500"/>
              <a:t>Authentication based</a:t>
            </a:r>
            <a:endParaRPr sz="1500"/>
          </a:p>
          <a:p>
            <a:pPr indent="-323850" lvl="0" marL="457200" rtl="0" algn="l">
              <a:lnSpc>
                <a:spcPct val="100000"/>
              </a:lnSpc>
              <a:spcBef>
                <a:spcPts val="0"/>
              </a:spcBef>
              <a:spcAft>
                <a:spcPts val="0"/>
              </a:spcAft>
              <a:buSzPts val="1500"/>
              <a:buChar char="●"/>
            </a:pPr>
            <a:r>
              <a:rPr lang="en" sz="1500"/>
              <a:t>Access control based</a:t>
            </a:r>
            <a:endParaRPr sz="1500"/>
          </a:p>
          <a:p>
            <a:pPr indent="-323850" lvl="0" marL="457200" rtl="0" algn="l">
              <a:lnSpc>
                <a:spcPct val="100000"/>
              </a:lnSpc>
              <a:spcBef>
                <a:spcPts val="0"/>
              </a:spcBef>
              <a:spcAft>
                <a:spcPts val="0"/>
              </a:spcAft>
              <a:buSzPts val="1500"/>
              <a:buChar char="●"/>
            </a:pPr>
            <a:r>
              <a:rPr lang="en" sz="1500"/>
              <a:t>Audit based</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Based</a:t>
            </a:r>
            <a:endParaRPr/>
          </a:p>
        </p:txBody>
      </p:sp>
      <p:sp>
        <p:nvSpPr>
          <p:cNvPr id="114" name="Google Shape;114;p17"/>
          <p:cNvSpPr txBox="1"/>
          <p:nvPr>
            <p:ph idx="1" type="body"/>
          </p:nvPr>
        </p:nvSpPr>
        <p:spPr>
          <a:xfrm>
            <a:off x="311700" y="1169600"/>
            <a:ext cx="8520600" cy="3339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solidFill>
                  <a:srgbClr val="000000"/>
                </a:solidFill>
                <a:latin typeface="Calibri"/>
                <a:ea typeface="Calibri"/>
                <a:cs typeface="Calibri"/>
                <a:sym typeface="Calibri"/>
              </a:rPr>
              <a:t>Authentication is a process by which one principal verifies the identity of other principal. </a:t>
            </a:r>
            <a:endParaRPr>
              <a:solidFill>
                <a:srgbClr val="000000"/>
              </a:solidFill>
              <a:latin typeface="Calibri"/>
              <a:ea typeface="Calibri"/>
              <a:cs typeface="Calibri"/>
              <a:sym typeface="Calibri"/>
            </a:endParaRPr>
          </a:p>
          <a:p>
            <a:pPr indent="-342900" lvl="0" marL="457200" rtl="0" algn="just">
              <a:spcBef>
                <a:spcPts val="1200"/>
              </a:spcBef>
              <a:spcAft>
                <a:spcPts val="0"/>
              </a:spcAft>
              <a:buClr>
                <a:srgbClr val="000000"/>
              </a:buClr>
              <a:buSzPts val="1800"/>
              <a:buFont typeface="Calibri"/>
              <a:buChar char="●"/>
            </a:pPr>
            <a:r>
              <a:rPr lang="en">
                <a:solidFill>
                  <a:srgbClr val="000000"/>
                </a:solidFill>
                <a:latin typeface="Calibri"/>
                <a:ea typeface="Calibri"/>
                <a:cs typeface="Calibri"/>
                <a:sym typeface="Calibri"/>
              </a:rPr>
              <a:t>Authentication Protocol</a:t>
            </a:r>
            <a:endParaRPr>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Cryptographic technique</a:t>
            </a:r>
            <a:endParaRPr>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Symmetric &amp; Asymmetric technique</a:t>
            </a:r>
            <a:endParaRPr>
              <a:solidFill>
                <a:srgbClr val="000000"/>
              </a:solidFill>
              <a:latin typeface="Calibri"/>
              <a:ea typeface="Calibri"/>
              <a:cs typeface="Calibri"/>
              <a:sym typeface="Calibri"/>
            </a:endParaRPr>
          </a:p>
          <a:p>
            <a:pPr indent="-342900" lvl="0" marL="457200" rtl="0" algn="just">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Kerberos authentication protocol</a:t>
            </a:r>
            <a:endParaRPr>
              <a:solidFill>
                <a:srgbClr val="000000"/>
              </a:solidFill>
              <a:latin typeface="Calibri"/>
              <a:ea typeface="Calibri"/>
              <a:cs typeface="Calibri"/>
              <a:sym typeface="Calibri"/>
            </a:endParaRPr>
          </a:p>
          <a:p>
            <a:pPr indent="0" lvl="0" marL="457200" rtl="0" algn="just">
              <a:spcBef>
                <a:spcPts val="1200"/>
              </a:spcBef>
              <a:spcAft>
                <a:spcPts val="1200"/>
              </a:spcAft>
              <a:buNone/>
            </a:pPr>
            <a:r>
              <a:t/>
            </a:r>
            <a:endParaRPr sz="1400">
              <a:solidFill>
                <a:srgbClr val="000000"/>
              </a:solidFill>
              <a:latin typeface="Calibri"/>
              <a:ea typeface="Calibri"/>
              <a:cs typeface="Calibri"/>
              <a:sym typeface="Calibri"/>
            </a:endParaRPr>
          </a:p>
        </p:txBody>
      </p:sp>
      <p:pic>
        <p:nvPicPr>
          <p:cNvPr id="115" name="Google Shape;115;p17"/>
          <p:cNvPicPr preferRelativeResize="0"/>
          <p:nvPr/>
        </p:nvPicPr>
        <p:blipFill>
          <a:blip r:embed="rId3">
            <a:alphaModFix/>
          </a:blip>
          <a:stretch>
            <a:fillRect/>
          </a:stretch>
        </p:blipFill>
        <p:spPr>
          <a:xfrm>
            <a:off x="4252223" y="1885663"/>
            <a:ext cx="4289374" cy="166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 based</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alibri"/>
                <a:ea typeface="Calibri"/>
                <a:cs typeface="Calibri"/>
                <a:sym typeface="Calibri"/>
              </a:rPr>
              <a:t>Access control guarantees authorized users perform operations they are allowed to perform on the database.</a:t>
            </a:r>
            <a:endParaRPr>
              <a:latin typeface="Calibri"/>
              <a:ea typeface="Calibri"/>
              <a:cs typeface="Calibri"/>
              <a:sym typeface="Calibri"/>
            </a:endParaRPr>
          </a:p>
          <a:p>
            <a:pPr indent="0" lvl="0" marL="0" rtl="0" algn="l">
              <a:lnSpc>
                <a:spcPct val="100000"/>
              </a:lnSpc>
              <a:spcBef>
                <a:spcPts val="1600"/>
              </a:spcBef>
              <a:spcAft>
                <a:spcPts val="0"/>
              </a:spcAft>
              <a:buNone/>
            </a:pPr>
            <a:r>
              <a:rPr lang="en">
                <a:latin typeface="Calibri"/>
                <a:ea typeface="Calibri"/>
                <a:cs typeface="Calibri"/>
                <a:sym typeface="Calibri"/>
              </a:rPr>
              <a:t>Types of Access control</a:t>
            </a:r>
            <a:endParaRPr>
              <a:latin typeface="Calibri"/>
              <a:ea typeface="Calibri"/>
              <a:cs typeface="Calibri"/>
              <a:sym typeface="Calibri"/>
            </a:endParaRPr>
          </a:p>
          <a:p>
            <a:pPr indent="-342900" lvl="0" marL="457200" rtl="0" algn="l">
              <a:lnSpc>
                <a:spcPct val="100000"/>
              </a:lnSpc>
              <a:spcBef>
                <a:spcPts val="1600"/>
              </a:spcBef>
              <a:spcAft>
                <a:spcPts val="0"/>
              </a:spcAft>
              <a:buSzPts val="1800"/>
              <a:buFont typeface="Calibri"/>
              <a:buChar char="●"/>
            </a:pPr>
            <a:r>
              <a:rPr lang="en">
                <a:latin typeface="Calibri"/>
                <a:ea typeface="Calibri"/>
                <a:cs typeface="Calibri"/>
                <a:sym typeface="Calibri"/>
              </a:rPr>
              <a:t>Discretionary access control- or authorization control defines access rights based on the users, the type of access (e.g., SELECT, UPDATE) and the objects to be accessed.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Multi-level access control- or mandatory improves security by defining different security levels for both subjects and data objects. </a:t>
            </a:r>
            <a:endParaRPr>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vs Access control</a:t>
            </a:r>
            <a:endParaRPr/>
          </a:p>
        </p:txBody>
      </p:sp>
      <p:graphicFrame>
        <p:nvGraphicFramePr>
          <p:cNvPr id="127" name="Google Shape;127;p19"/>
          <p:cNvGraphicFramePr/>
          <p:nvPr/>
        </p:nvGraphicFramePr>
        <p:xfrm>
          <a:off x="455250" y="1236750"/>
          <a:ext cx="3000000" cy="3000000"/>
        </p:xfrm>
        <a:graphic>
          <a:graphicData uri="http://schemas.openxmlformats.org/drawingml/2006/table">
            <a:tbl>
              <a:tblPr>
                <a:noFill/>
                <a:tableStyleId>{97728055-7C6E-4896-8EE3-0C55FE689BB1}</a:tableStyleId>
              </a:tblPr>
              <a:tblGrid>
                <a:gridCol w="4096675"/>
                <a:gridCol w="4096675"/>
              </a:tblGrid>
              <a:tr h="310425">
                <a:tc>
                  <a:txBody>
                    <a:bodyPr/>
                    <a:lstStyle/>
                    <a:p>
                      <a:pPr indent="0" lvl="0" marL="0" rtl="0" algn="ctr">
                        <a:spcBef>
                          <a:spcPts val="0"/>
                        </a:spcBef>
                        <a:spcAft>
                          <a:spcPts val="0"/>
                        </a:spcAft>
                        <a:buNone/>
                      </a:pPr>
                      <a:r>
                        <a:rPr lang="en" sz="1500"/>
                        <a:t>Authentication </a:t>
                      </a:r>
                      <a:endParaRPr sz="1500"/>
                    </a:p>
                  </a:txBody>
                  <a:tcPr marT="91425" marB="91425" marR="91425" marL="91425"/>
                </a:tc>
                <a:tc>
                  <a:txBody>
                    <a:bodyPr/>
                    <a:lstStyle/>
                    <a:p>
                      <a:pPr indent="0" lvl="0" marL="0" rtl="0" algn="ctr">
                        <a:spcBef>
                          <a:spcPts val="0"/>
                        </a:spcBef>
                        <a:spcAft>
                          <a:spcPts val="0"/>
                        </a:spcAft>
                        <a:buNone/>
                      </a:pPr>
                      <a:r>
                        <a:rPr lang="en" sz="1500"/>
                        <a:t>Access Control</a:t>
                      </a:r>
                      <a:endParaRPr sz="1500"/>
                    </a:p>
                  </a:txBody>
                  <a:tcPr marT="91425" marB="91425" marR="91425" marL="91425"/>
                </a:tc>
              </a:tr>
              <a:tr h="420975">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Verifies the identity of a user.</a:t>
                      </a:r>
                      <a:endParaRPr sz="1200"/>
                    </a:p>
                  </a:txBody>
                  <a:tcPr marT="91425" marB="91425" marR="91425" marL="91425"/>
                </a:tc>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Grants or revokes the right to access data.</a:t>
                      </a:r>
                      <a:endParaRPr sz="1200"/>
                    </a:p>
                  </a:txBody>
                  <a:tcPr marT="91425" marB="91425" marR="91425" marL="91425"/>
                </a:tc>
              </a:tr>
              <a:tr h="550200">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Protects from: - the whole world</a:t>
                      </a:r>
                      <a:endParaRPr sz="1200">
                        <a:solidFill>
                          <a:schemeClr val="dk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Protects from: - Stolen credentials</a:t>
                      </a:r>
                      <a:endParaRPr sz="1200">
                        <a:solidFill>
                          <a:schemeClr val="dk1"/>
                        </a:solidFill>
                        <a:latin typeface="Century Gothic"/>
                        <a:ea typeface="Century Gothic"/>
                        <a:cs typeface="Century Gothic"/>
                        <a:sym typeface="Century Gothic"/>
                      </a:endParaRPr>
                    </a:p>
                  </a:txBody>
                  <a:tcPr marT="91425" marB="91425" marR="91425" marL="91425"/>
                </a:tc>
              </a:tr>
              <a:tr h="550200">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Authentication technologies: - Biometric, OTP, Passwords, Facial recognition</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latin typeface="Century Gothic"/>
                          <a:ea typeface="Century Gothic"/>
                          <a:cs typeface="Century Gothic"/>
                          <a:sym typeface="Century Gothic"/>
                        </a:rPr>
                        <a:t>Access control technologies: - UserLock, Active directory</a:t>
                      </a:r>
                      <a:endParaRPr sz="12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Font typeface="Arial"/>
                        <a:buNone/>
                      </a:pPr>
                      <a:r>
                        <a:t/>
                      </a:r>
                      <a:endParaRPr sz="1200">
                        <a:solidFill>
                          <a:schemeClr val="dk1"/>
                        </a:solidFill>
                        <a:latin typeface="Century Gothic"/>
                        <a:ea typeface="Century Gothic"/>
                        <a:cs typeface="Century Gothic"/>
                        <a:sym typeface="Century Gothic"/>
                      </a:endParaRPr>
                    </a:p>
                  </a:txBody>
                  <a:tcPr marT="91425" marB="91425" marR="91425" marL="91425"/>
                </a:tc>
              </a:tr>
              <a:tr h="550200">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It is the first step of every process.</a:t>
                      </a:r>
                      <a:endParaRPr sz="1200">
                        <a:solidFill>
                          <a:schemeClr val="dk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 sz="1200">
                          <a:solidFill>
                            <a:schemeClr val="dk1"/>
                          </a:solidFill>
                          <a:latin typeface="Century Gothic"/>
                          <a:ea typeface="Century Gothic"/>
                          <a:cs typeface="Century Gothic"/>
                          <a:sym typeface="Century Gothic"/>
                        </a:rPr>
                        <a:t>No process starts with this, it comes in picture only when the user is authenticated.</a:t>
                      </a:r>
                      <a:endParaRPr sz="1200">
                        <a:solidFill>
                          <a:schemeClr val="dk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review comprehensive?</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Yes, The objective of this study were to conduct a comprehensive review of the literature on security in distributed database.</a:t>
            </a:r>
            <a:endParaRPr>
              <a:solidFill>
                <a:srgbClr val="000000"/>
              </a:solidFill>
            </a:endParaRPr>
          </a:p>
          <a:p>
            <a:pPr indent="-342900" lvl="0" marL="457200" rtl="0" algn="l">
              <a:spcBef>
                <a:spcPts val="1000"/>
              </a:spcBef>
              <a:spcAft>
                <a:spcPts val="0"/>
              </a:spcAft>
              <a:buClr>
                <a:srgbClr val="000000"/>
              </a:buClr>
              <a:buSzPts val="1800"/>
              <a:buChar char="●"/>
            </a:pPr>
            <a:r>
              <a:rPr lang="en">
                <a:solidFill>
                  <a:srgbClr val="000000"/>
                </a:solidFill>
              </a:rPr>
              <a:t>The review includes various aspects of security. But the focus is on authentication and multi-level access control and methods to improve security in future.</a:t>
            </a:r>
            <a:endParaRPr>
              <a:solidFill>
                <a:srgbClr val="000000"/>
              </a:solidFill>
            </a:endParaRPr>
          </a:p>
          <a:p>
            <a:pPr indent="-361950" lvl="0" marL="457200" rtl="0" algn="l">
              <a:spcBef>
                <a:spcPts val="1000"/>
              </a:spcBef>
              <a:spcAft>
                <a:spcPts val="0"/>
              </a:spcAft>
              <a:buClr>
                <a:srgbClr val="000000"/>
              </a:buClr>
              <a:buSzPts val="2100"/>
              <a:buChar char="●"/>
            </a:pPr>
            <a:r>
              <a:rPr lang="en">
                <a:solidFill>
                  <a:srgbClr val="000000"/>
                </a:solidFill>
                <a:highlight>
                  <a:srgbClr val="FFFFFF"/>
                </a:highlight>
                <a:latin typeface="Arial"/>
                <a:ea typeface="Arial"/>
                <a:cs typeface="Arial"/>
                <a:sym typeface="Arial"/>
              </a:rPr>
              <a:t>We examined different papers on security issues in the distributed database and concluded that authentication and access control are the two key approaches that should be taken into consideration.</a:t>
            </a:r>
            <a:r>
              <a:rPr lang="en" sz="1500">
                <a:solidFill>
                  <a:srgbClr val="000000"/>
                </a:solidFill>
                <a:highlight>
                  <a:srgbClr val="FFFFFF"/>
                </a:highlight>
                <a:latin typeface="Arial"/>
                <a:ea typeface="Arial"/>
                <a:cs typeface="Arial"/>
                <a:sym typeface="Arial"/>
              </a:rPr>
              <a:t> </a:t>
            </a:r>
            <a:endParaRPr sz="2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Challenges</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Appropriate Access Control</a:t>
            </a:r>
            <a:endParaRPr/>
          </a:p>
          <a:p>
            <a:pPr indent="-342900" lvl="0" marL="457200" rtl="0" algn="l">
              <a:spcBef>
                <a:spcPts val="0"/>
              </a:spcBef>
              <a:spcAft>
                <a:spcPts val="0"/>
              </a:spcAft>
              <a:buSzPts val="1800"/>
              <a:buChar char="●"/>
            </a:pPr>
            <a:r>
              <a:rPr lang="en"/>
              <a:t>Security Problems with Distributed Data Mining</a:t>
            </a:r>
            <a:endParaRPr/>
          </a:p>
          <a:p>
            <a:pPr indent="-342900" lvl="0" marL="457200" rtl="0" algn="l">
              <a:spcBef>
                <a:spcPts val="0"/>
              </a:spcBef>
              <a:spcAft>
                <a:spcPts val="0"/>
              </a:spcAft>
              <a:buSzPts val="1800"/>
              <a:buChar char="●"/>
            </a:pPr>
            <a:r>
              <a:rPr lang="en"/>
              <a:t>Concurrency Control Performance</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