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9" r:id="rId8"/>
    <p:sldId id="259" r:id="rId9"/>
    <p:sldId id="268" r:id="rId10"/>
    <p:sldId id="260" r:id="rId11"/>
    <p:sldId id="273" r:id="rId12"/>
    <p:sldId id="262" r:id="rId13"/>
    <p:sldId id="272" r:id="rId14"/>
    <p:sldId id="263" r:id="rId15"/>
    <p:sldId id="271" r:id="rId16"/>
    <p:sldId id="276" r:id="rId17"/>
    <p:sldId id="264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7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1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1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8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2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FF303-4BC6-755D-7B5E-59C97DD4A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966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5400">
                <a:solidFill>
                  <a:srgbClr val="FFFFFF"/>
                </a:solidFill>
                <a:cs typeface="Calibri Light"/>
              </a:rPr>
              <a:t>Breast Cancer Detection Using Machine Learning </a:t>
            </a:r>
            <a:endParaRPr lang="en-GB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sz="2200" dirty="0">
                <a:solidFill>
                  <a:srgbClr val="FFFFFF"/>
                </a:solidFill>
                <a:cs typeface="Calibri"/>
              </a:rPr>
              <a:t>Minor Project Evaluation</a:t>
            </a:r>
          </a:p>
          <a:p>
            <a:pPr algn="r"/>
            <a:r>
              <a:rPr lang="en-GB" sz="2200" dirty="0">
                <a:solidFill>
                  <a:srgbClr val="FFFFFF"/>
                </a:solidFill>
                <a:cs typeface="Calibri"/>
              </a:rPr>
              <a:t>Arjun Raghav</a:t>
            </a:r>
          </a:p>
          <a:p>
            <a:pPr algn="r"/>
            <a:r>
              <a:rPr lang="en-GB" sz="2200" dirty="0">
                <a:solidFill>
                  <a:srgbClr val="FFFFFF"/>
                </a:solidFill>
                <a:cs typeface="Calibri"/>
              </a:rPr>
              <a:t>209401016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AA8-396D-00DF-59DF-F095AEDA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2. AdaBoost Classifier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9C73-AF74-90BE-83C6-43A93CFD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algn="just"/>
            <a:r>
              <a:rPr lang="en-US" dirty="0">
                <a:cs typeface="Arial"/>
              </a:rPr>
              <a:t>Adaboost is a boosting algorithm used for classification problems. It works by combining several weak classifiers to form a strong classifier. In each iteration, the algorithm assigns more weight to misclassified samples and less weight to correctly classified samples, allowing the model to focus on the hard-to-classify samples.</a:t>
            </a:r>
            <a:endParaRPr lang="en-GB" dirty="0"/>
          </a:p>
          <a:p>
            <a:pPr algn="just"/>
            <a:endParaRPr lang="en-GB" dirty="0"/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081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0939-B694-569E-4842-0A463E1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9E6C-0874-07E0-5202-AE6E1ADF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Accuracy= 0.9737</a:t>
            </a:r>
          </a:p>
          <a:p>
            <a:r>
              <a:rPr lang="en-US" dirty="0"/>
              <a:t>F1 score= 0.9647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ABD8F-2A71-FAE9-056E-0B91A294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59" y="1690687"/>
            <a:ext cx="7378262" cy="49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A4E6-6910-1720-B5C7-00F9CF26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4. Extra Tree classifier: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D9F1-3C9A-23B3-8082-67B8F124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algn="just"/>
            <a:r>
              <a:rPr lang="en-US" dirty="0">
                <a:ea typeface="+mn-lt"/>
                <a:cs typeface="+mn-lt"/>
              </a:rPr>
              <a:t>The Extra Trees Classifier is an ensemble classifier that combines multiple decision trees to make a final prediction. It works by randomly selecting a subset of features and splitting the data at each node, resulting in a more diverse set of trees compared to the Random Forest Classifier.</a:t>
            </a:r>
            <a:endParaRPr lang="en-GB" dirty="0">
              <a:cs typeface="Arial"/>
            </a:endParaRPr>
          </a:p>
          <a:p>
            <a:pPr algn="just"/>
            <a:endParaRPr lang="en-GB" dirty="0">
              <a:cs typeface="Arial"/>
            </a:endParaRPr>
          </a:p>
          <a:p>
            <a:pPr algn="just"/>
            <a:endParaRPr lang="en-GB" dirty="0"/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62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0939-B694-569E-4842-0A463E1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9E6C-0874-07E0-5202-AE6E1ADF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Accuracy= 0.9737</a:t>
            </a:r>
          </a:p>
          <a:p>
            <a:r>
              <a:rPr lang="en-US" dirty="0"/>
              <a:t>F1 score= 0.9647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C5BA4-D960-2546-3F15-EF67C937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28" y="1728952"/>
            <a:ext cx="7341475" cy="50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A37-8243-F8C7-58A8-88092F7F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5. Random Forest Classifier: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DCE-1836-6675-4D74-D2557A1D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Random Forest Classifier is an ensemble classifier that combines multiple decision trees to make a final prediction. It works by randomly selecting a subset of features and splitting the data at each node, and then aggregating the predictions of all the trees to make a final decision.</a:t>
            </a:r>
            <a:endParaRPr lang="en-GB" dirty="0"/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71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0939-B694-569E-4842-0A463E1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9E6C-0874-07E0-5202-AE6E1ADF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Accuracy= 0.9649</a:t>
            </a:r>
          </a:p>
          <a:p>
            <a:r>
              <a:rPr lang="en-US" dirty="0"/>
              <a:t>F1 score= 0.9524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718C2-58A7-AC80-F6D1-5DE829FB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75" y="1696161"/>
            <a:ext cx="7499131" cy="50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0894-40A6-81C9-9C60-9BCFB6FE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4DEB47-D11B-65F4-C9E9-974ABF1D6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792221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13215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250256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0101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0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9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3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84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36F644-8FC4-CD23-3E29-FEA4FD8EB728}"/>
              </a:ext>
            </a:extLst>
          </p:cNvPr>
          <p:cNvSpPr txBox="1"/>
          <p:nvPr/>
        </p:nvSpPr>
        <p:spPr>
          <a:xfrm>
            <a:off x="838200" y="5081752"/>
            <a:ext cx="1051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we can conclude that the best result is given by Adaboost and Extra Tree Classifier with 97.37% accuracy and an f1 score of 96.47%.</a:t>
            </a:r>
          </a:p>
        </p:txBody>
      </p:sp>
    </p:spTree>
    <p:extLst>
      <p:ext uri="{BB962C8B-B14F-4D97-AF65-F5344CB8AC3E}">
        <p14:creationId xmlns:p14="http://schemas.microsoft.com/office/powerpoint/2010/main" val="305091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24EA-AD39-4E27-A594-3D9ED1B0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79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1BDD-2381-0CC0-01F6-A7AC5951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720B-F117-B7A5-8EEF-31251368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dirty="0">
                <a:cs typeface="Arial"/>
              </a:rPr>
              <a:t>Breast Cancer is the second leading cause of death in women</a:t>
            </a:r>
            <a:endParaRPr lang="en-US" dirty="0"/>
          </a:p>
          <a:p>
            <a:r>
              <a:rPr lang="en-GB" dirty="0">
                <a:cs typeface="Arial"/>
              </a:rPr>
              <a:t>1 in 8 women in the USA are diagnosed with breast cancer</a:t>
            </a:r>
          </a:p>
          <a:p>
            <a:r>
              <a:rPr lang="en-GB" dirty="0">
                <a:cs typeface="Arial"/>
              </a:rPr>
              <a:t>About 80% of the women who are diagnosed with breast cancer do not have any family history</a:t>
            </a:r>
          </a:p>
        </p:txBody>
      </p:sp>
    </p:spTree>
    <p:extLst>
      <p:ext uri="{BB962C8B-B14F-4D97-AF65-F5344CB8AC3E}">
        <p14:creationId xmlns:p14="http://schemas.microsoft.com/office/powerpoint/2010/main" val="167082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5A6B-A7FC-2000-1F52-82B34503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F1C7-E4D3-4A7B-9B8C-660F5901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dirty="0">
                <a:ea typeface="+mn-lt"/>
                <a:cs typeface="+mn-lt"/>
              </a:rPr>
              <a:t>Improve the accuracy and reliability of diagnosis.</a:t>
            </a:r>
            <a:endParaRPr lang="en-GB" dirty="0">
              <a:cs typeface="Arial"/>
            </a:endParaRPr>
          </a:p>
          <a:p>
            <a:r>
              <a:rPr lang="en-GB" dirty="0">
                <a:ea typeface="+mn-lt"/>
                <a:cs typeface="+mn-lt"/>
              </a:rPr>
              <a:t>Facilitate the early detection so as to improve patient outcomes.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Automate the process to reduce the burden on radiologists.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Improve the quality of life and potentially save lives of breast cancer patients.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Development of new technologies and approaches can also benefit in detection and treatment of other forms of cancer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7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FD49-FAC5-45E7-7B29-6C6A7B2F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3C5C-5E15-A5F0-2FF5-C67B272C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used: Logistic Regression, Adaboost, Extra Trees, Random Forest</a:t>
            </a:r>
          </a:p>
          <a:p>
            <a:r>
              <a:rPr lang="en-US" dirty="0"/>
              <a:t>Compare performance of the various algorithms</a:t>
            </a:r>
          </a:p>
          <a:p>
            <a:r>
              <a:rPr lang="en-US" dirty="0"/>
              <a:t>Identify the important features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875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90F4-98F3-864F-6731-0AE4974E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BDBB8-D712-B7C8-EF76-2D94E8B3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50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4AA3-8DDE-B522-27F8-DF2981A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9B16-742B-E5E5-F3FA-59194379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Created by Dr. William H.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Wolberg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W. Nick Street,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Olvi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L. Mangasarian, University of Wisconsin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569 Instances (Benign=357, Malignant=212)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32 Attributes</a:t>
            </a:r>
          </a:p>
        </p:txBody>
      </p:sp>
    </p:spTree>
    <p:extLst>
      <p:ext uri="{BB962C8B-B14F-4D97-AF65-F5344CB8AC3E}">
        <p14:creationId xmlns:p14="http://schemas.microsoft.com/office/powerpoint/2010/main" val="198980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B713-FA7C-67CF-964E-FBA3D83E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FEFB5-B73A-FE63-46CF-F7CA47BC7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042"/>
                <a:ext cx="10515600" cy="5255172"/>
              </a:xfrm>
            </p:spPr>
            <p:txBody>
              <a:bodyPr/>
              <a:lstStyle/>
              <a:p>
                <a:r>
                  <a:rPr lang="en-US" dirty="0"/>
                  <a:t>Accuracy=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𝐴𝑐𝑐𝑢𝑟𝑎𝑡𝑒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F1 score=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where: </a:t>
                </a:r>
              </a:p>
              <a:p>
                <a:pPr marL="0" indent="0">
                  <a:buNone/>
                </a:pPr>
                <a:r>
                  <a:rPr lang="en-US" dirty="0"/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𝐹𝑝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Tp</a:t>
                </a:r>
                <a:r>
                  <a:rPr lang="en-US" dirty="0"/>
                  <a:t>= No. of true positives, </a:t>
                </a:r>
                <a:r>
                  <a:rPr lang="en-US" dirty="0" err="1"/>
                  <a:t>Fp</a:t>
                </a:r>
                <a:r>
                  <a:rPr lang="en-US" dirty="0"/>
                  <a:t>= No. of false positives, </a:t>
                </a:r>
                <a:r>
                  <a:rPr lang="en-US" dirty="0" err="1"/>
                  <a:t>Fn</a:t>
                </a:r>
                <a:r>
                  <a:rPr lang="en-US" dirty="0"/>
                  <a:t>= No. of false negatives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FEFB5-B73A-FE63-46CF-F7CA47BC7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042"/>
                <a:ext cx="10515600" cy="5255172"/>
              </a:xfrm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B809-30CE-ED1C-8CBA-8E47F9B9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1. Logistic Regression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7789-0C98-F64D-7DDA-45FDEE66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algn="just"/>
            <a:r>
              <a:rPr lang="en-US" dirty="0">
                <a:ea typeface="+mn-lt"/>
                <a:cs typeface="+mn-lt"/>
              </a:rPr>
              <a:t>Logistic regression is a statistical algorithm used for classification problems. It models the probability of an input belonging to a particular class by fitting a logistic curve to the data. It is simple to implement and interpret and can handle both binary and multi-class classification problems.</a:t>
            </a:r>
            <a:endParaRPr lang="en-GB" dirty="0">
              <a:cs typeface="Arial"/>
            </a:endParaRPr>
          </a:p>
          <a:p>
            <a:pPr algn="just"/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1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0939-B694-569E-4842-0A463E1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9E6C-0874-07E0-5202-AE6E1ADF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Accuracy= 0.9561</a:t>
            </a:r>
          </a:p>
          <a:p>
            <a:r>
              <a:rPr lang="en-US" dirty="0"/>
              <a:t>F1 score= 0.9398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835B-F6C6-B456-758A-BEE0AF38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38" y="1690688"/>
            <a:ext cx="7656786" cy="50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287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20392C"/>
      </a:dk2>
      <a:lt2>
        <a:srgbClr val="E8E4E2"/>
      </a:lt2>
      <a:accent1>
        <a:srgbClr val="29ACE7"/>
      </a:accent1>
      <a:accent2>
        <a:srgbClr val="14B4A3"/>
      </a:accent2>
      <a:accent3>
        <a:srgbClr val="21BA6A"/>
      </a:accent3>
      <a:accent4>
        <a:srgbClr val="14BA1E"/>
      </a:accent4>
      <a:accent5>
        <a:srgbClr val="57B821"/>
      </a:accent5>
      <a:accent6>
        <a:srgbClr val="8BAE13"/>
      </a:accent6>
      <a:hlink>
        <a:srgbClr val="BF673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545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AvenirNext LT Pro Medium</vt:lpstr>
      <vt:lpstr>Cambria Math</vt:lpstr>
      <vt:lpstr>Sagona Book</vt:lpstr>
      <vt:lpstr>Söhne</vt:lpstr>
      <vt:lpstr>ExploreVTI</vt:lpstr>
      <vt:lpstr>Breast Cancer Detection Using Machine Learning </vt:lpstr>
      <vt:lpstr>Overview</vt:lpstr>
      <vt:lpstr>Role of Machine Learning</vt:lpstr>
      <vt:lpstr>Research Design</vt:lpstr>
      <vt:lpstr>Research Methodology</vt:lpstr>
      <vt:lpstr>About The Dataset</vt:lpstr>
      <vt:lpstr>Performance Metrics:</vt:lpstr>
      <vt:lpstr>1. Logistic Regression Algorithm:</vt:lpstr>
      <vt:lpstr>Result:</vt:lpstr>
      <vt:lpstr>2. AdaBoost Classifier :</vt:lpstr>
      <vt:lpstr>Result:</vt:lpstr>
      <vt:lpstr>4. Extra Tree classifier:</vt:lpstr>
      <vt:lpstr>Result:</vt:lpstr>
      <vt:lpstr>5. Random Forest Classifier:</vt:lpstr>
      <vt:lpstr>Result:</vt:lpstr>
      <vt:lpstr>Overall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Urvi Dhasmana</dc:creator>
  <cp:lastModifiedBy>arjun raghav</cp:lastModifiedBy>
  <cp:revision>91</cp:revision>
  <dcterms:created xsi:type="dcterms:W3CDTF">2023-03-23T06:57:02Z</dcterms:created>
  <dcterms:modified xsi:type="dcterms:W3CDTF">2023-07-13T07:23:26Z</dcterms:modified>
</cp:coreProperties>
</file>