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4" r:id="rId2"/>
    <p:sldId id="275" r:id="rId3"/>
    <p:sldId id="295" r:id="rId4"/>
    <p:sldId id="296" r:id="rId5"/>
    <p:sldId id="297" r:id="rId6"/>
    <p:sldId id="298" r:id="rId7"/>
    <p:sldId id="294" r:id="rId8"/>
    <p:sldId id="258" r:id="rId9"/>
    <p:sldId id="265" r:id="rId10"/>
    <p:sldId id="262" r:id="rId11"/>
    <p:sldId id="266" r:id="rId12"/>
    <p:sldId id="292" r:id="rId13"/>
    <p:sldId id="284" r:id="rId14"/>
    <p:sldId id="285" r:id="rId15"/>
    <p:sldId id="286" r:id="rId16"/>
    <p:sldId id="287" r:id="rId17"/>
    <p:sldId id="268" r:id="rId18"/>
    <p:sldId id="280" r:id="rId19"/>
    <p:sldId id="288" r:id="rId20"/>
    <p:sldId id="281" r:id="rId21"/>
    <p:sldId id="282" r:id="rId22"/>
    <p:sldId id="283" r:id="rId23"/>
    <p:sldId id="289" r:id="rId24"/>
    <p:sldId id="291" r:id="rId25"/>
    <p:sldId id="290"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0F3399D-F510-482E-9E12-2BFEA6068D31}" type="datetimeFigureOut">
              <a:rPr lang="en-US" smtClean="0"/>
              <a:t>5/23/2024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4EB9A43-B7C0-4A9A-AB43-CA247FBE131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F3399D-F510-482E-9E12-2BFEA6068D31}"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B9A43-B7C0-4A9A-AB43-CA247FBE13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0F3399D-F510-482E-9E12-2BFEA6068D31}" type="datetimeFigureOut">
              <a:rPr lang="en-US" smtClean="0"/>
              <a:t>5/23/2024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4EB9A43-B7C0-4A9A-AB43-CA247FBE131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0F3399D-F510-482E-9E12-2BFEA6068D31}"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4EB9A43-B7C0-4A9A-AB43-CA247FBE1317}"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0F3399D-F510-482E-9E12-2BFEA6068D31}" type="datetimeFigureOut">
              <a:rPr lang="en-US" smtClean="0"/>
              <a:t>5/23/2024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4EB9A43-B7C0-4A9A-AB43-CA247FBE1317}"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0F3399D-F510-482E-9E12-2BFEA6068D31}" type="datetimeFigureOut">
              <a:rPr lang="en-US" smtClean="0"/>
              <a:t>5/23/2024</a:t>
            </a:fld>
            <a:endParaRPr lang="en-US"/>
          </a:p>
        </p:txBody>
      </p:sp>
      <p:sp>
        <p:nvSpPr>
          <p:cNvPr id="10" name="Slide Number Placeholder 9"/>
          <p:cNvSpPr>
            <a:spLocks noGrp="1"/>
          </p:cNvSpPr>
          <p:nvPr>
            <p:ph type="sldNum" sz="quarter" idx="16"/>
          </p:nvPr>
        </p:nvSpPr>
        <p:spPr/>
        <p:txBody>
          <a:bodyPr rtlCol="0"/>
          <a:lstStyle/>
          <a:p>
            <a:fld id="{04EB9A43-B7C0-4A9A-AB43-CA247FBE1317}"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0F3399D-F510-482E-9E12-2BFEA6068D31}" type="datetimeFigureOut">
              <a:rPr lang="en-US" smtClean="0"/>
              <a:t>5/23/2024</a:t>
            </a:fld>
            <a:endParaRPr lang="en-US"/>
          </a:p>
        </p:txBody>
      </p:sp>
      <p:sp>
        <p:nvSpPr>
          <p:cNvPr id="12" name="Slide Number Placeholder 11"/>
          <p:cNvSpPr>
            <a:spLocks noGrp="1"/>
          </p:cNvSpPr>
          <p:nvPr>
            <p:ph type="sldNum" sz="quarter" idx="16"/>
          </p:nvPr>
        </p:nvSpPr>
        <p:spPr/>
        <p:txBody>
          <a:bodyPr rtlCol="0"/>
          <a:lstStyle/>
          <a:p>
            <a:fld id="{04EB9A43-B7C0-4A9A-AB43-CA247FBE1317}"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0F3399D-F510-482E-9E12-2BFEA6068D31}"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4EB9A43-B7C0-4A9A-AB43-CA247FBE13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3399D-F510-482E-9E12-2BFEA6068D31}"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4EB9A43-B7C0-4A9A-AB43-CA247FBE13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0F3399D-F510-482E-9E12-2BFEA6068D31}"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4EB9A43-B7C0-4A9A-AB43-CA247FBE1317}"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0F3399D-F510-482E-9E12-2BFEA6068D31}" type="datetimeFigureOut">
              <a:rPr lang="en-US" smtClean="0"/>
              <a:t>5/23/2024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4EB9A43-B7C0-4A9A-AB43-CA247FBE1317}"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0F3399D-F510-482E-9E12-2BFEA6068D31}" type="datetimeFigureOut">
              <a:rPr lang="en-US" smtClean="0"/>
              <a:t>5/23/2024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4EB9A43-B7C0-4A9A-AB43-CA247FBE13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9428" y="2924944"/>
            <a:ext cx="8443052" cy="5760640"/>
          </a:xfrm>
        </p:spPr>
        <p:txBody>
          <a:bodyPr>
            <a:normAutofit/>
          </a:bodyPr>
          <a:lstStyle/>
          <a:p>
            <a:r>
              <a:rPr lang="en-US" sz="3600" dirty="0">
                <a:ln w="18415" cmpd="sng">
                  <a:solidFill>
                    <a:srgbClr val="FFFFFF"/>
                  </a:solidFill>
                  <a:prstDash val="solid"/>
                </a:ln>
                <a:effectLst>
                  <a:outerShdw blurRad="63500" dir="3600000" algn="tl" rotWithShape="0">
                    <a:srgbClr val="000000">
                      <a:alpha val="70000"/>
                    </a:srgbClr>
                  </a:outerShdw>
                </a:effectLst>
              </a:rPr>
              <a:t>Customer Segmentation Using RFM Analysis   </a:t>
            </a: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3600" dirty="0">
              <a:ln w="18415" cmpd="sng">
                <a:solidFill>
                  <a:srgbClr val="FFFFFF"/>
                </a:solidFill>
                <a:prstDash val="solid"/>
              </a:ln>
              <a:effectLst>
                <a:outerShdw blurRad="63500" dir="3600000" algn="tl" rotWithShape="0">
                  <a:srgbClr val="000000">
                    <a:alpha val="70000"/>
                  </a:srgbClr>
                </a:outerShdw>
              </a:effectLst>
            </a:endParaRPr>
          </a:p>
        </p:txBody>
      </p:sp>
      <p:sp>
        <p:nvSpPr>
          <p:cNvPr id="4" name="TextBox 3">
            <a:extLst>
              <a:ext uri="{FF2B5EF4-FFF2-40B4-BE49-F238E27FC236}">
                <a16:creationId xmlns:a16="http://schemas.microsoft.com/office/drawing/2014/main" id="{3939D6BC-6056-4AD1-A2E3-8D3309C0A956}"/>
              </a:ext>
            </a:extLst>
          </p:cNvPr>
          <p:cNvSpPr txBox="1"/>
          <p:nvPr/>
        </p:nvSpPr>
        <p:spPr>
          <a:xfrm>
            <a:off x="6444208" y="6093296"/>
            <a:ext cx="2520280" cy="707886"/>
          </a:xfrm>
          <a:prstGeom prst="rect">
            <a:avLst/>
          </a:prstGeom>
          <a:noFill/>
        </p:spPr>
        <p:txBody>
          <a:bodyPr wrap="square" rtlCol="0">
            <a:spAutoFit/>
          </a:bodyPr>
          <a:lstStyle/>
          <a:p>
            <a:r>
              <a:rPr lang="en-US" sz="2000" dirty="0"/>
              <a:t>By-Arjun Raghav</a:t>
            </a:r>
            <a:endParaRPr lang="en-IN" sz="2000" dirty="0"/>
          </a:p>
          <a:p>
            <a:endParaRPr lang="en-IN" sz="2000" dirty="0"/>
          </a:p>
        </p:txBody>
      </p:sp>
    </p:spTree>
    <p:extLst>
      <p:ext uri="{BB962C8B-B14F-4D97-AF65-F5344CB8AC3E}">
        <p14:creationId xmlns:p14="http://schemas.microsoft.com/office/powerpoint/2010/main" val="3823112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153400" cy="990600"/>
          </a:xfrm>
        </p:spPr>
        <p:txBody>
          <a:bodyPr>
            <a:normAutofit/>
          </a:bodyPr>
          <a:lstStyle/>
          <a:p>
            <a:r>
              <a:rPr lang="en-US" sz="2800" b="1" dirty="0"/>
              <a:t>REVENUE AND RETENTION RATE</a:t>
            </a:r>
          </a:p>
        </p:txBody>
      </p:sp>
      <p:pic>
        <p:nvPicPr>
          <p:cNvPr id="1029" name="Picture 5" descr="C:\Users\DigiKings\Desktop\rfm\bu mothly overall sales\retention_rate.png"/>
          <p:cNvPicPr>
            <a:picLocks noChangeAspect="1" noChangeArrowheads="1"/>
          </p:cNvPicPr>
          <p:nvPr/>
        </p:nvPicPr>
        <p:blipFill>
          <a:blip r:embed="rId2"/>
          <a:srcRect/>
          <a:stretch>
            <a:fillRect/>
          </a:stretch>
        </p:blipFill>
        <p:spPr bwMode="auto">
          <a:xfrm>
            <a:off x="4499992" y="1500174"/>
            <a:ext cx="4644008" cy="3008946"/>
          </a:xfrm>
          <a:prstGeom prst="rect">
            <a:avLst/>
          </a:prstGeom>
          <a:noFill/>
        </p:spPr>
      </p:pic>
      <p:sp>
        <p:nvSpPr>
          <p:cNvPr id="11" name="TextBox 10"/>
          <p:cNvSpPr txBox="1"/>
          <p:nvPr/>
        </p:nvSpPr>
        <p:spPr>
          <a:xfrm>
            <a:off x="612648" y="4581128"/>
            <a:ext cx="838850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 2022-JUNE and 2023-APR revenue decreased but retention rate went up</a:t>
            </a:r>
          </a:p>
          <a:p>
            <a:pPr marL="285750" indent="-285750">
              <a:buFont typeface="Arial" panose="020B0604020202020204" pitchFamily="34" charset="0"/>
              <a:buChar char="•"/>
            </a:pPr>
            <a:r>
              <a:rPr lang="en-US" dirty="0"/>
              <a:t>In 2022-NOV revenue increased but retention rate went down</a:t>
            </a:r>
          </a:p>
          <a:p>
            <a:pPr marL="285750" indent="-285750">
              <a:buFont typeface="Arial" panose="020B0604020202020204" pitchFamily="34" charset="0"/>
              <a:buChar char="•"/>
            </a:pPr>
            <a:r>
              <a:rPr lang="en-US" dirty="0"/>
              <a:t>From 2022-SEPT – 2022-DEC revenue increased to its peak but retention rate was not that significant </a:t>
            </a:r>
          </a:p>
          <a:p>
            <a:pPr marL="285750" indent="-285750">
              <a:buFont typeface="Arial" panose="020B0604020202020204" pitchFamily="34" charset="0"/>
              <a:buChar char="•"/>
            </a:pPr>
            <a:r>
              <a:rPr lang="en-US" dirty="0"/>
              <a:t>In 2022-DEC revenue falls drastically but retention rate didn’t fall to that extent</a:t>
            </a:r>
          </a:p>
        </p:txBody>
      </p:sp>
      <p:pic>
        <p:nvPicPr>
          <p:cNvPr id="3" name="Content Placeholder 6" descr="month_revenue.png">
            <a:extLst>
              <a:ext uri="{FF2B5EF4-FFF2-40B4-BE49-F238E27FC236}">
                <a16:creationId xmlns:a16="http://schemas.microsoft.com/office/drawing/2014/main" id="{1D10C6CB-CA19-B37F-421A-07B5AF7D1AC3}"/>
              </a:ext>
            </a:extLst>
          </p:cNvPr>
          <p:cNvPicPr>
            <a:picLocks noChangeAspect="1"/>
          </p:cNvPicPr>
          <p:nvPr/>
        </p:nvPicPr>
        <p:blipFill>
          <a:blip r:embed="rId3"/>
          <a:stretch>
            <a:fillRect/>
          </a:stretch>
        </p:blipFill>
        <p:spPr>
          <a:xfrm>
            <a:off x="-2096" y="1500174"/>
            <a:ext cx="4714876" cy="2928958"/>
          </a:xfrm>
          <a:prstGeom prst="rect">
            <a:avLst/>
          </a:prstGeom>
        </p:spPr>
      </p:pic>
      <p:sp>
        <p:nvSpPr>
          <p:cNvPr id="4" name="TextBox 3">
            <a:extLst>
              <a:ext uri="{FF2B5EF4-FFF2-40B4-BE49-F238E27FC236}">
                <a16:creationId xmlns:a16="http://schemas.microsoft.com/office/drawing/2014/main" id="{9E4599C7-570E-CC93-B160-BC89B38FE8E5}"/>
              </a:ext>
            </a:extLst>
          </p:cNvPr>
          <p:cNvSpPr txBox="1"/>
          <p:nvPr/>
        </p:nvSpPr>
        <p:spPr>
          <a:xfrm>
            <a:off x="1566348" y="1545510"/>
            <a:ext cx="11430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Revenue</a:t>
            </a:r>
          </a:p>
        </p:txBody>
      </p:sp>
      <p:sp>
        <p:nvSpPr>
          <p:cNvPr id="7" name="TextBox 6">
            <a:extLst>
              <a:ext uri="{FF2B5EF4-FFF2-40B4-BE49-F238E27FC236}">
                <a16:creationId xmlns:a16="http://schemas.microsoft.com/office/drawing/2014/main" id="{41FBE0D7-4F2E-EE5D-3A2D-760B0E23903D}"/>
              </a:ext>
            </a:extLst>
          </p:cNvPr>
          <p:cNvSpPr txBox="1"/>
          <p:nvPr/>
        </p:nvSpPr>
        <p:spPr>
          <a:xfrm>
            <a:off x="6156176" y="1556792"/>
            <a:ext cx="168306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Retention 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66698"/>
            <a:ext cx="8153400" cy="990600"/>
          </a:xfrm>
        </p:spPr>
        <p:txBody>
          <a:bodyPr>
            <a:normAutofit/>
          </a:bodyPr>
          <a:lstStyle/>
          <a:p>
            <a:r>
              <a:rPr lang="en-US" sz="2800" b="1" dirty="0"/>
              <a:t>REVENUE AND NEW CUSTOMERS</a:t>
            </a:r>
          </a:p>
        </p:txBody>
      </p:sp>
      <p:pic>
        <p:nvPicPr>
          <p:cNvPr id="2050" name="Picture 2" descr="C:\Users\DigiKings\Desktop\rfm\bu mothly overall sales\month_new_customers_count.png"/>
          <p:cNvPicPr>
            <a:picLocks noGrp="1" noChangeAspect="1" noChangeArrowheads="1"/>
          </p:cNvPicPr>
          <p:nvPr>
            <p:ph sz="quarter" idx="1"/>
          </p:nvPr>
        </p:nvPicPr>
        <p:blipFill>
          <a:blip r:embed="rId2"/>
          <a:srcRect t="4651"/>
          <a:stretch>
            <a:fillRect/>
          </a:stretch>
        </p:blipFill>
        <p:spPr bwMode="auto">
          <a:xfrm>
            <a:off x="4716016" y="1580162"/>
            <a:ext cx="4426844" cy="2928958"/>
          </a:xfrm>
          <a:prstGeom prst="rect">
            <a:avLst/>
          </a:prstGeom>
          <a:noFill/>
        </p:spPr>
      </p:pic>
      <p:sp>
        <p:nvSpPr>
          <p:cNvPr id="6" name="TextBox 5"/>
          <p:cNvSpPr txBox="1"/>
          <p:nvPr/>
        </p:nvSpPr>
        <p:spPr>
          <a:xfrm>
            <a:off x="534234" y="4725144"/>
            <a:ext cx="83582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new customers graphs trend line there is an significant decrease in the 2022-MAY but the downfall is not that significant in revenue </a:t>
            </a:r>
          </a:p>
          <a:p>
            <a:pPr marL="285750" indent="-285750">
              <a:buFont typeface="Arial" panose="020B0604020202020204" pitchFamily="34" charset="0"/>
              <a:buChar char="•"/>
            </a:pPr>
            <a:r>
              <a:rPr lang="en-US" dirty="0"/>
              <a:t>from 2022-AUG - 2022-DEC there’s no net change in the new customers graph but revenue was generated the most in this period.</a:t>
            </a:r>
          </a:p>
          <a:p>
            <a:pPr marL="285750" indent="-285750">
              <a:buFont typeface="Arial" panose="020B0604020202020204" pitchFamily="34" charset="0"/>
              <a:buChar char="•"/>
            </a:pPr>
            <a:r>
              <a:rPr lang="en-US" dirty="0"/>
              <a:t> Our new customers graph goes upwards in 2023-MAR – 2023-MAY but revenue graph shows a downfall .</a:t>
            </a:r>
          </a:p>
          <a:p>
            <a:pPr marL="285750" indent="-285750">
              <a:buFont typeface="Arial" panose="020B0604020202020204" pitchFamily="34" charset="0"/>
              <a:buChar char="•"/>
            </a:pPr>
            <a:r>
              <a:rPr lang="en-US" dirty="0"/>
              <a:t>New customers visited max in (2023-JAN - 2023-MAY).</a:t>
            </a:r>
          </a:p>
        </p:txBody>
      </p:sp>
      <p:sp>
        <p:nvSpPr>
          <p:cNvPr id="7" name="TextBox 6"/>
          <p:cNvSpPr txBox="1"/>
          <p:nvPr/>
        </p:nvSpPr>
        <p:spPr>
          <a:xfrm>
            <a:off x="6120804" y="1662284"/>
            <a:ext cx="185111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New Customer</a:t>
            </a:r>
          </a:p>
        </p:txBody>
      </p:sp>
      <p:pic>
        <p:nvPicPr>
          <p:cNvPr id="3" name="Content Placeholder 6" descr="month_revenue.png">
            <a:extLst>
              <a:ext uri="{FF2B5EF4-FFF2-40B4-BE49-F238E27FC236}">
                <a16:creationId xmlns:a16="http://schemas.microsoft.com/office/drawing/2014/main" id="{6EEE76A9-90D0-9909-9378-20A09BC328E9}"/>
              </a:ext>
            </a:extLst>
          </p:cNvPr>
          <p:cNvPicPr>
            <a:picLocks noChangeAspect="1"/>
          </p:cNvPicPr>
          <p:nvPr/>
        </p:nvPicPr>
        <p:blipFill>
          <a:blip r:embed="rId3"/>
          <a:stretch>
            <a:fillRect/>
          </a:stretch>
        </p:blipFill>
        <p:spPr>
          <a:xfrm>
            <a:off x="0" y="1556792"/>
            <a:ext cx="4716016" cy="2928958"/>
          </a:xfrm>
          <a:prstGeom prst="rect">
            <a:avLst/>
          </a:prstGeom>
        </p:spPr>
      </p:pic>
      <p:sp>
        <p:nvSpPr>
          <p:cNvPr id="4" name="TextBox 3">
            <a:extLst>
              <a:ext uri="{FF2B5EF4-FFF2-40B4-BE49-F238E27FC236}">
                <a16:creationId xmlns:a16="http://schemas.microsoft.com/office/drawing/2014/main" id="{7F0167D8-C2DF-9496-D35D-335647E2A41B}"/>
              </a:ext>
            </a:extLst>
          </p:cNvPr>
          <p:cNvSpPr txBox="1"/>
          <p:nvPr/>
        </p:nvSpPr>
        <p:spPr>
          <a:xfrm>
            <a:off x="1585316" y="1581111"/>
            <a:ext cx="11430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Revenue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D348-3229-9C44-A85A-89AE800666A5}"/>
              </a:ext>
            </a:extLst>
          </p:cNvPr>
          <p:cNvSpPr>
            <a:spLocks noGrp="1"/>
          </p:cNvSpPr>
          <p:nvPr>
            <p:ph type="title"/>
          </p:nvPr>
        </p:nvSpPr>
        <p:spPr>
          <a:xfrm>
            <a:off x="630244" y="1772816"/>
            <a:ext cx="8153400" cy="990600"/>
          </a:xfrm>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8C21E2B4-1223-04D5-2847-8B82C2C0CBAF}"/>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48108" y="3931554"/>
            <a:ext cx="7847784" cy="2687542"/>
          </a:xfrm>
        </p:spPr>
      </p:pic>
      <p:sp>
        <p:nvSpPr>
          <p:cNvPr id="6" name="Rectangle 5">
            <a:extLst>
              <a:ext uri="{FF2B5EF4-FFF2-40B4-BE49-F238E27FC236}">
                <a16:creationId xmlns:a16="http://schemas.microsoft.com/office/drawing/2014/main" id="{7849F9C2-D331-BADA-5E08-9428D7C4F18B}"/>
              </a:ext>
            </a:extLst>
          </p:cNvPr>
          <p:cNvSpPr/>
          <p:nvPr/>
        </p:nvSpPr>
        <p:spPr>
          <a:xfrm>
            <a:off x="827584" y="1772816"/>
            <a:ext cx="5544616" cy="1368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Results obtained when different algo’s are used to test the customer data </a:t>
            </a:r>
            <a:endParaRPr lang="en-IN" dirty="0"/>
          </a:p>
        </p:txBody>
      </p:sp>
    </p:spTree>
    <p:extLst>
      <p:ext uri="{BB962C8B-B14F-4D97-AF65-F5344CB8AC3E}">
        <p14:creationId xmlns:p14="http://schemas.microsoft.com/office/powerpoint/2010/main" val="405065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5681-064F-38DC-85D7-D85493469AF6}"/>
              </a:ext>
            </a:extLst>
          </p:cNvPr>
          <p:cNvSpPr>
            <a:spLocks noGrp="1"/>
          </p:cNvSpPr>
          <p:nvPr>
            <p:ph type="title"/>
          </p:nvPr>
        </p:nvSpPr>
        <p:spPr/>
        <p:txBody>
          <a:bodyPr>
            <a:noAutofit/>
          </a:bodyPr>
          <a:lstStyle/>
          <a:p>
            <a:r>
              <a:rPr lang="en-US" sz="3200" dirty="0"/>
              <a:t>CUSTOMER BEHAVIOURAL MODEL(RFM)</a:t>
            </a:r>
            <a:endParaRPr lang="en-IN" sz="3200" dirty="0"/>
          </a:p>
        </p:txBody>
      </p:sp>
      <p:sp>
        <p:nvSpPr>
          <p:cNvPr id="3" name="Content Placeholder 2">
            <a:extLst>
              <a:ext uri="{FF2B5EF4-FFF2-40B4-BE49-F238E27FC236}">
                <a16:creationId xmlns:a16="http://schemas.microsoft.com/office/drawing/2014/main" id="{8B4CC10A-0400-5CE7-F45A-23BAF6DA3F89}"/>
              </a:ext>
            </a:extLst>
          </p:cNvPr>
          <p:cNvSpPr>
            <a:spLocks noGrp="1"/>
          </p:cNvSpPr>
          <p:nvPr>
            <p:ph sz="quarter" idx="1"/>
          </p:nvPr>
        </p:nvSpPr>
        <p:spPr/>
        <p:txBody>
          <a:bodyPr/>
          <a:lstStyle/>
          <a:p>
            <a:r>
              <a:rPr lang="en-US" b="0" i="0" dirty="0">
                <a:solidFill>
                  <a:srgbClr val="0D0D0D"/>
                </a:solidFill>
                <a:effectLst/>
                <a:highlight>
                  <a:srgbClr val="FFFFFF"/>
                </a:highlight>
                <a:latin typeface="Söhne"/>
              </a:rPr>
              <a:t>RFM analysis is a popular technique used in marketing and customer relationship management to segment and understand customers based on their transactional behavior. RFM stands for Recency, Frequency, and Monetary Value, which are three key dimensions used to categorize customers</a:t>
            </a:r>
            <a:endParaRPr lang="en-IN" dirty="0"/>
          </a:p>
        </p:txBody>
      </p:sp>
    </p:spTree>
    <p:extLst>
      <p:ext uri="{BB962C8B-B14F-4D97-AF65-F5344CB8AC3E}">
        <p14:creationId xmlns:p14="http://schemas.microsoft.com/office/powerpoint/2010/main" val="194207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7E2A-BBCC-408F-DEA0-2DFF5AE5F3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B86616-387E-1A53-536A-E2C14D287BC1}"/>
              </a:ext>
            </a:extLst>
          </p:cNvPr>
          <p:cNvSpPr>
            <a:spLocks noGrp="1"/>
          </p:cNvSpPr>
          <p:nvPr>
            <p:ph sz="quarter" idx="1"/>
          </p:nvPr>
        </p:nvSpPr>
        <p:spPr/>
        <p:txBody>
          <a:bodyPr>
            <a:normAutofit fontScale="92500" lnSpcReduction="10000"/>
          </a:bodyPr>
          <a:lstStyle/>
          <a:p>
            <a:pPr algn="l">
              <a:buFont typeface="+mj-lt"/>
              <a:buAutoNum type="arabicPeriod"/>
            </a:pPr>
            <a:r>
              <a:rPr lang="en-US" b="1" i="0" dirty="0">
                <a:solidFill>
                  <a:srgbClr val="0D0D0D"/>
                </a:solidFill>
                <a:effectLst/>
                <a:highlight>
                  <a:srgbClr val="FFFFFF"/>
                </a:highlight>
                <a:latin typeface="Söhne"/>
              </a:rPr>
              <a:t>Recency (R):</a:t>
            </a:r>
            <a:r>
              <a:rPr lang="en-US" b="0" i="0" dirty="0">
                <a:solidFill>
                  <a:srgbClr val="0D0D0D"/>
                </a:solidFill>
                <a:effectLst/>
                <a:highlight>
                  <a:srgbClr val="FFFFFF"/>
                </a:highlight>
                <a:latin typeface="Söhne"/>
              </a:rPr>
              <a:t> Recency refers to how recently a customer has made a purchase or interacted with the business. It is a measure of the time elapsed since the customer's last transaction. Customers who have made a purchase more recently are often considered more engaged or active compared to those who haven't made a purchase in a long time. Recency values are typically measured in terms of days, weeks, or months.</a:t>
            </a:r>
          </a:p>
          <a:p>
            <a:br>
              <a:rPr lang="en-US" dirty="0"/>
            </a:br>
            <a:endParaRPr lang="en-IN" dirty="0"/>
          </a:p>
        </p:txBody>
      </p:sp>
    </p:spTree>
    <p:extLst>
      <p:ext uri="{BB962C8B-B14F-4D97-AF65-F5344CB8AC3E}">
        <p14:creationId xmlns:p14="http://schemas.microsoft.com/office/powerpoint/2010/main" val="385422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D9A3-6278-7DAE-79D8-16ABB07B86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F27A4-D156-3258-40F4-8B4BE27F2F12}"/>
              </a:ext>
            </a:extLst>
          </p:cNvPr>
          <p:cNvSpPr>
            <a:spLocks noGrp="1"/>
          </p:cNvSpPr>
          <p:nvPr>
            <p:ph sz="quarter" idx="1"/>
          </p:nvPr>
        </p:nvSpPr>
        <p:spPr/>
        <p:txBody>
          <a:bodyPr/>
          <a:lstStyle/>
          <a:p>
            <a:r>
              <a:rPr lang="en-US" b="1" i="0" dirty="0">
                <a:solidFill>
                  <a:srgbClr val="0D0D0D"/>
                </a:solidFill>
                <a:effectLst/>
                <a:highlight>
                  <a:srgbClr val="FFFFFF"/>
                </a:highlight>
                <a:latin typeface="Söhne"/>
              </a:rPr>
              <a:t>Frequency (F):</a:t>
            </a:r>
            <a:r>
              <a:rPr lang="en-US" b="0" i="0" dirty="0">
                <a:solidFill>
                  <a:srgbClr val="0D0D0D"/>
                </a:solidFill>
                <a:effectLst/>
                <a:highlight>
                  <a:srgbClr val="FFFFFF"/>
                </a:highlight>
                <a:latin typeface="Söhne"/>
              </a:rPr>
              <a:t> Frequency represents how often a customer makes purchases or interacts with the business within a given period. It measures the number of transactions or interactions made by the customer over a specific timeframe. Customers with higher frequency values are considered more loyal or engaged with the business. Frequency values can range from low (few transactions) to high (frequent transactions)</a:t>
            </a:r>
            <a:endParaRPr lang="en-IN" dirty="0"/>
          </a:p>
        </p:txBody>
      </p:sp>
    </p:spTree>
    <p:extLst>
      <p:ext uri="{BB962C8B-B14F-4D97-AF65-F5344CB8AC3E}">
        <p14:creationId xmlns:p14="http://schemas.microsoft.com/office/powerpoint/2010/main" val="299574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B64A-51A0-1E02-DCB5-E27C947A84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F4A7B-BFBE-5380-D561-63003A2FC8BB}"/>
              </a:ext>
            </a:extLst>
          </p:cNvPr>
          <p:cNvSpPr>
            <a:spLocks noGrp="1"/>
          </p:cNvSpPr>
          <p:nvPr>
            <p:ph sz="quarter" idx="1"/>
          </p:nvPr>
        </p:nvSpPr>
        <p:spPr/>
        <p:txBody>
          <a:bodyPr>
            <a:normAutofit fontScale="92500" lnSpcReduction="10000"/>
          </a:bodyPr>
          <a:lstStyle/>
          <a:p>
            <a:pPr algn="l">
              <a:buFont typeface="+mj-lt"/>
              <a:buAutoNum type="arabicPeriod"/>
            </a:pPr>
            <a:r>
              <a:rPr lang="en-US" b="1" i="0" dirty="0">
                <a:solidFill>
                  <a:srgbClr val="0D0D0D"/>
                </a:solidFill>
                <a:effectLst/>
                <a:highlight>
                  <a:srgbClr val="FFFFFF"/>
                </a:highlight>
                <a:latin typeface="Söhne"/>
              </a:rPr>
              <a:t>Monetary Value (M):</a:t>
            </a:r>
            <a:r>
              <a:rPr lang="en-US" b="0" i="0" dirty="0">
                <a:solidFill>
                  <a:srgbClr val="0D0D0D"/>
                </a:solidFill>
                <a:effectLst/>
                <a:highlight>
                  <a:srgbClr val="FFFFFF"/>
                </a:highlight>
                <a:latin typeface="Söhne"/>
              </a:rPr>
              <a:t> Monetary value reflects the total amount of money spent by the customer on purchases or transactions. It measures the cumulative value of the customer's transactions over a certain period. Customers who spend more money on their purchases are often considered more valuable or profitable to the business. Monetary value can vary widely among customers, with some being high-value spenders and others being low-value spenders.</a:t>
            </a:r>
          </a:p>
          <a:p>
            <a:br>
              <a:rPr lang="en-US" dirty="0"/>
            </a:br>
            <a:endParaRPr lang="en-IN" dirty="0"/>
          </a:p>
        </p:txBody>
      </p:sp>
    </p:spTree>
    <p:extLst>
      <p:ext uri="{BB962C8B-B14F-4D97-AF65-F5344CB8AC3E}">
        <p14:creationId xmlns:p14="http://schemas.microsoft.com/office/powerpoint/2010/main" val="575308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CUSTOMER CATEGORIZATION</a:t>
            </a:r>
          </a:p>
        </p:txBody>
      </p:sp>
      <p:sp>
        <p:nvSpPr>
          <p:cNvPr id="3" name="Content Placeholder 2"/>
          <p:cNvSpPr>
            <a:spLocks noGrp="1"/>
          </p:cNvSpPr>
          <p:nvPr>
            <p:ph sz="quarter" idx="1"/>
          </p:nvPr>
        </p:nvSpPr>
        <p:spPr>
          <a:xfrm>
            <a:off x="35496" y="1600200"/>
            <a:ext cx="4357718" cy="3052936"/>
          </a:xfrm>
        </p:spPr>
        <p:txBody>
          <a:bodyPr>
            <a:normAutofit fontScale="47500" lnSpcReduction="20000"/>
          </a:bodyPr>
          <a:lstStyle/>
          <a:p>
            <a:pPr marL="0" indent="0">
              <a:buNone/>
            </a:pPr>
            <a:r>
              <a:rPr lang="en-US" dirty="0"/>
              <a:t>We got a total score and based on that we further categorized our customers as-</a:t>
            </a:r>
          </a:p>
          <a:p>
            <a:pPr>
              <a:buFont typeface="Arial" panose="020B0604020202020204" pitchFamily="34" charset="0"/>
              <a:buChar char="•"/>
            </a:pPr>
            <a:r>
              <a:rPr lang="en-US" dirty="0"/>
              <a:t>High value customer- These are doing excellent in their Recency Frequency as well as in monetary vales</a:t>
            </a:r>
          </a:p>
          <a:p>
            <a:pPr>
              <a:buFont typeface="Arial" panose="020B0604020202020204" pitchFamily="34" charset="0"/>
              <a:buChar char="•"/>
            </a:pPr>
            <a:r>
              <a:rPr lang="en-US" dirty="0"/>
              <a:t>Potential/loyal customers- customers with best recency values but low frequency and monetary value</a:t>
            </a:r>
          </a:p>
          <a:p>
            <a:pPr>
              <a:buFont typeface="Arial" panose="020B0604020202020204" pitchFamily="34" charset="0"/>
              <a:buChar char="•"/>
            </a:pPr>
            <a:r>
              <a:rPr lang="en-US" dirty="0"/>
              <a:t>At-Risk customers- These customers have good monetary and frequency values but they have poor recency</a:t>
            </a:r>
          </a:p>
          <a:p>
            <a:pPr>
              <a:buFont typeface="Arial" panose="020B0604020202020204" pitchFamily="34" charset="0"/>
              <a:buChar char="•"/>
            </a:pPr>
            <a:r>
              <a:rPr lang="en-US" dirty="0"/>
              <a:t>Low value/Lost customers- These customers have either gone extinct or They have very poor Recency, Frequency, Monetary values.</a:t>
            </a:r>
          </a:p>
        </p:txBody>
      </p:sp>
      <p:sp>
        <p:nvSpPr>
          <p:cNvPr id="9219" name="Rectangle 3"/>
          <p:cNvSpPr>
            <a:spLocks noChangeArrowheads="1"/>
          </p:cNvSpPr>
          <p:nvPr/>
        </p:nvSpPr>
        <p:spPr bwMode="auto">
          <a:xfrm>
            <a:off x="0" y="0"/>
            <a:ext cx="65" cy="276999"/>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221" name="AutoShape 5" descr="data:image/png;base64,iVBORw0KGgoAAAANSUhEUgAAAlsAAAGdCAYAAAAlnLZFAAAAOXRFWHRTb2Z0d2FyZQBNYXRwbG90bGliIHZlcnNpb24zLjcuMCwgaHR0cHM6Ly9tYXRwbG90bGliLm9yZy88F64QAAAACXBIWXMAAA9hAAAPYQGoP6dpAABowUlEQVR4nO3deVhUZf8G8HtYZliEEWQZUCRXXEBRUBZbXIrldSN9U5NIMrU0NUvLlre0t4wWzXYzLU3EyF9m5YZLpUWyKEqyueQGyioMw6IMMDy/P3w9Oa6A4DBwf67rXMk833Pme5hpzs2ZM8/IhBACRERERNQsTAzdABEREVFrxrBFRERE1IwYtoiIiIiaEcMWERERUTNi2CIiIiJqRgxbRERERM2IYYuIiIioGTFsERERETUjM0M3YEh1dXXIzc2FjY0NZDKZodshIiKiehBCoLy8HK6urjAxafnnjdp02MrNzYWbm5uh2yAiIqJGyMnJQadOnQzdxm216bBlY2MD4PKDZWtra+BuiIiIqD7Kysrg5uYmHcdbujYdtq68dWhra8uwRUREZGSM5RKglv9GJxEREZERY9giIiIiakYMW0RERETNiGGLiIiIqBkxbBERERE1I4YtIiIiombEsEVERETUjBi2iIiIiJpRm57UtLno6gSST5egsLwKTjYWGNzFHqYmxjHxGhERETUthq0mFpeehze2ZCJPUyXd5qK0wKLRfRDi6WLAzoiIiMgQ+DZiE4pLz8PM9Yf0ghYA5GuqMHP9IcSl5xmoMyIiIjIUhq0moqsTeGNLJsQNxq7c9saWTOjqblRBRERErRXDVhNJPl1y3RmtqwkAeZoqJJ8uuXtNERERkcExbDWRwvKbB63G1BEREVHrwLDVRJxsLJq0joiIiFoHhq0mMriLPVyUFrjVBA8uysvTQBAREVHbwbDVRExNZFg0ug8A3DRwPTHkHs63RURE1MYwbDWhEE8XrHhsIFRK/bcKzU0vB6wv9p3CiYJyQ7RGREREBtKgsLV48WLIZDK9RaVSSeORkZHXjfv7++ttQ6vVYs6cOXBwcIC1tTXGjBmDc+fO6dWo1WpERERAqVRCqVQiIiICpaWlejXZ2dkYPXo0rK2t4eDggLlz56K6urqBu9/0QjxdEL9wOL6d7o+PJnnj2+n+SH71QXh1VKKkshrhq5Nw5kKlodskIiKiu6TBZ7b69u2LvLw8aUlLS9MbDwkJ0Rvfvn273vi8efOwefNmxMbGIj4+HhUVFRg1ahR0Op1UM3nyZKSmpiIuLg5xcXFITU1FRESENK7T6TBy5EhUVlYiPj4esbGx2LRpE+bPn9/Q3WkWpiYyBHTrgLHeHRHQrQPsrORYN3UwPJxtUFiuRfjqJJwvvWToNomIiOguaPDX9ZiZmemdzbqWQqG46bhGo8FXX32F6OhoPPjggwCA9evXw83NDXv27EFwcDCysrIQFxeHxMRE+Pn5AQBWrVqFgIAAHDt2DB4eHti1axcyMzORk5MDV1dXAMCyZcsQGRmJJUuWwNbWtqG71ezsrOWInjYYk1Ym4tSFSoSvSsTGpwLgZMtPJxIREbVmDT6zdeLECbi6uqJLly6YNGkSTp06pTe+d+9eODk5oWfPnpg+fToKCwulsZSUFNTU1CAoKEi6zdXVFZ6enti/fz8AICEhAUqlUgpaAODv7w+lUqlX4+npKQUtAAgODoZWq0VKSspNe9dqtSgrK9Nb7iYnGwvETPdDJztLnCm+iPDVSSiu0N7VHoiIiOjualDY8vPzw7p167Bz506sWrUK+fn5CAwMRHFxMQAgNDQUMTEx+PXXX7Fs2TIcOHAAw4cPh1Z7OVDk5+dDLpfDzs5Ob7vOzs7Iz8+XapycnK67bycnJ70aZ2dnvXE7OzvI5XKp5kaioqKk68CUSiXc3NwasvtNwkVpiQ3T/KGytcCJwgpEfJUMzcWau94HERER3R0NCluhoaEYP348vLy88OCDD2Lbtm0AgG+++QYAMHHiRIwcORKenp4YPXo0duzYgePHj0t1NyOEgEz2z5QIV//7Tmqu9fLLL0Oj0UhLTk7OrXe4mXTuYIX10/zg0E6OzLwyTFmTjAptrUF6ISIiouZ1R1M/WFtbw8vLCydOnLjhuIuLC9zd3aVxlUqF6upqqNVqvbrCwkLpTJVKpUJBQcF12yoqKtKrufYMllqtRk1NzXVnvK6mUChga2urtxhKd6d2iH7SD0pLc6TmlOLJtQdwqVp3+xWJiIjIqNxR2NJqtcjKyoKLi8sNx4uLi5GTkyON+/j4wNzcHLt375Zq8vLykJ6ejsDAQABAQEAANBoNkpOTpZqkpCRoNBq9mvT0dOTl5Uk1u3btgkKhgI+Pz53s0l3V28UW66YORjuFGZJOl2BG9EFoaxm4iIiIWhOZEELUt3jBggUYPXo0OnfujMLCQrz11lvYt28f0tLS0KFDByxevBjjx4+Hi4sLzpw5g1deeQXZ2dnIysqCjY0NAGDmzJnYunUr1q5dC3t7eyxYsADFxcVISUmBqakpgMtvV+bm5mLlypUAgBkzZsDd3R1btmwBcHnqB29vbzg7O+P9999HSUkJIiMjERYWhk8++aTeO19WVgalUgmNRmPQs1wHzpTg8a+ScalGh4f6OOPz8IEwN+V8s0RERDfSUo7f9dWgI/q5c+fw6KOPwsPDA+PGjYNcLkdiYiLc3d1hamqKtLQ0jB07Fj179sSUKVPQs2dPJCQkSEELAJYvX46wsDBMmDABQ4YMgZWVFbZs2SIFLQCIiYmBl5cXgoKCEBQUhH79+iE6OloaNzU1xbZt22BhYYEhQ4ZgwoQJCAsLw9KlS5vgV3L3DbrHHqun+EJuZoLdmQV4fuNf0NXVOwMTERFRC9agM1utTUtLxr8eLcCMdSmorRN4xKcT3h3fDyb8LkUiIiI9Le34fTt8r6oFGd7LGR8/OgAmMuD/Us5h8ZYMtOEsTERE1CowbLUw//JywdJH+kMmA9YlnMU7O44ycBERERkxhq0WaNzATlgS5gUAWPn7KXz0y42n1iAiIqKWj2GrhZrs1xmvjeoDAPhwzwl8+ftJA3dEREREjcGw1YI9eW8XLAjqCQB4e/tRRCecMWxDRERE1GAMWy3c7OE98MywbgCA137KwMaDhvmKISIiImochi0jsCDIA08MuQcA8NKmI9jyV65hGyIiIqJ6Y9gyAjKZDK+P6oNHB7uhTgDPfZeKXRn5t1+RiIiIDI5hy0jIZDK8FeaFhwd0RG2dwOwNh7HveJGh2yIiIqLbYNgyIqYmMrz/734I9VShWleHp6IPIulUsaHbIiIioltg2DIyZqYm+GjSAAzzcERVTR2mrj2Aw9lqQ7dFREREN8GwZYTkZiZY8ZgPArt1QGW1DlO+TkZGrsbQbREREdENMGwZKQtzU6x63Bc+7nYoq6pFxFfJOFFQbui2iIiI6BoMW0bMWmGGNU8MgldHJUoqqxG+OglnLlQaui0iIiK6CsOWkbO1MMe6qYPh4WyDwnItwlcn4Zz6oqHbIiIiov9h2GoF7KzlWD/ND10drHG+9BLCVyehoKzK0G0RERERGLZaDUcbBWKm+8HN3hJniy8ifHUSiiu0hm6LiIiozWPYakVclJbYMM0fKlsL/F1YgYivkqG5WGPotoiIiNo0hq1Wxs3eCjHT/eDQTo7MvDJMWZOMCm2todsiIiJqsxi2WqFuju0Q/aQf2luZIzWnFFPXHsClap2h2yIiImqTGLZaqd4utlg3dTBsFGZIPl2CGdEHoa1l4CIiIrrbGLZasX6d2mPNE4NgaW6KP05cwOwNh1GjqzN0W0RERG0Kw1Yr53uPPVZP8YXczAS7Mwvw3Hep0NUJQ7dFRETUZjBstQFDujvgi8cGwtxUhq1H8vDSpiOoY+AiIiK6Kxi22ojhvZzx0aQBMJEB/5dyDou3ZEAIBi4iIqLmxrDVhvzLywXLJvSHTAasSziLd3YcZeAiIiJqZgxbbczDAzphSZgXAGDl76fw0S8nDNwRERFR68aw1QZN9uuM10b1AQB8uOcEVu47aeCOiIiIWi+GrTbqyXu74IVgDwBA1I6jWJdwxrANERERtVIMW23YM8O645lh3QAAr/+UgY0HcwzcERERUevDsNXGLQjywNQhXQAAL206gp//yjVwR0RERK1Lg8LW4sWLIZPJ9BaVSiWNCyGwePFiuLq6wtLSEkOHDkVGRobeNrRaLebMmQMHBwdYW1tjzJgxOHfunF6NWq1GREQElEollEolIiIiUFpaqleTnZ2N0aNHw9raGg4ODpg7dy6qq6sbuPskk8nw2qjeeHRwZ9QJ4LnvUrErI9/QbREREbUaDT6z1bdvX+Tl5UlLWlqaNPbee+/hgw8+wKeffooDBw5ApVLhoYceQnl5uVQzb948bN68GbGxsYiPj0dFRQVGjRoFne6f7+2bPHkyUlNTERcXh7i4OKSmpiIiIkIa1+l0GDlyJCorKxEfH4/Y2Fhs2rQJ8+fPb+zvoU2TyWRYEuaJhwd0hK5OYPaGw9h3vMjQbREREbUOogEWLVok+vfvf8Oxuro6oVKpxDvvvCPdVlVVJZRKpfjiiy+EEEKUlpYKc3NzERsbK9WcP39emJiYiLi4OCGEEJmZmQKASExMlGoSEhIEAHH06FEhhBDbt28XJiYm4vz581LNt99+KxQKhdBoNPXeH41GIwA0aJ3WrKZWJ56OPijcF24VHv/ZLhJOXjB0S0RERNcxtuN3g89snThxAq6urujSpQsmTZqEU6dOAQBOnz6N/Px8BAUFSbUKhQIPPPAA9u/fDwBISUlBTU2NXo2rqys8PT2lmoSEBCiVSvj5+Uk1/v7+UCqVejWenp5wdXWVaoKDg6HVapGSknLT3rVaLcrKyvQW+oeZqQk+mjQAw3s5oaqmDk+uPYBD2WpDt0VERGTUGhS2/Pz8sG7dOuzcuROrVq1Cfn4+AgMDUVxcjPz8y9f5ODs7663j7OwsjeXn50Mul8POzu6WNU5OTtfdt5OTk17NtfdjZ2cHuVwu1dxIVFSUdB2YUqmEm5tbQ3a/TZCbmeDz8IEI7NYBldU6RH6djPTzGkO3RUREZLQaFLZCQ0Mxfvx4eHl54cEHH8S2bdsAAN98841UI5PJ9NYRQlx327WurblRfWNqrvXyyy9Do9FIS04Opzq4EQtzU6x63Be+7nYoq6rF418n40RB+e1XJCIiouvc0dQP1tbW8PLywokTJ6RPJV57ZqmwsFA6C6VSqVBdXQ21Wn3LmoKCguvuq6ioSK/m2vtRq9Woqam57ozX1RQKBWxtbfUWujFrhRm+fmIQ+nVSoqSyGuGrk3DmQqWh2yIiIjI6dxS2tFotsrKy4OLigi5dukClUmH37t3SeHV1Nfbt24fAwEAAgI+PD8zNzfVq8vLykJ6eLtUEBARAo9EgOTlZqklKSoJGo9GrSU9PR15enlSza9cuKBQK+Pj43Mku0VVsLczxzROD4eFsg8JyLcJXJ+Gc+qKh2yIiIjIqMiGEqG/xggULMHr0aHTu3BmFhYV46623sG/fPqSlpcHd3R3vvvsuoqKisGbNGvTo0QNvv/029u7di2PHjsHGxgYAMHPmTGzduhVr166Fvb09FixYgOLiYqSkpMDU1BTA5bcrc3NzsXLlSgDAjBkz4O7uji1btgC4PPWDt7c3nJ2d8f7776OkpASRkZEICwvDJ598Uu+dLysrg1KphEaj4VmuWygq12LiygSculAJ9w5W2PhUAJxtLQzdFhERtVHGdvxu0Jmtc+fO4dFHH4WHhwfGjRsHuVyOxMREuLu7AwBefPFFzJs3D7NmzYKvry/Onz+PXbt2SUELAJYvX46wsDBMmDABQ4YMgZWVFbZs2SIFLQCIiYmBl5cXgoKCEBQUhH79+iE6OloaNzU1xbZt22BhYYEhQ4ZgwoQJCAsLw9KlS+/090E34GijQMx0P7jZW+Js8UWEr05CcYXW0G0REREZhQad2WptjC0ZG1pOyUU88kUC8suq0MfFFt9O94fSytzQbRERURtjbMdvfjci1ZubvRVipvvBoZ0cmXllmLImGRXaWkO3RURE1KIxbFGDdHNsh/XT/NDeyhypOaWYuvYALlXrbr8iERFRG8WwRQ3WS2WLdVMHw0ZhhuTTJZgRfRDaWgYuIiKiG2HYokbp16k91jwxCJbmpvjjxAU8E3MYNbo6Q7dFRETU4jBsUaP53mOP1VN8ITczwZ6sAjz3XSp0dW328xZEREQ3xLBFd2RIdwesfMwH5qYybD2Sh4WbjqCOgYuIiEjCsEV3bFgvJ3w8aQBMZMD3Keew6OcMtOEZRYiIiPQwbFGTCPVywbIJ/SGTAdGJZ/HOjqMMXERERGDYoib08IBOWBLmBQBY+fspfPTLCQN3REREZHgMW9SkJvt1xuuj+gAAPtxzAiv3nTRwR0RERIbFsEVNbuq9XfBCsAcAIGrHUaxLOGPYhoiIiAyIYYuaxTPDumP2sO4AgNd/ysDGgzkG7oiIiMgwGLao2cwP6ompQ7oAABZuOoKf/8o1cEdERER3H8MWNRuZTIbXRvXGo4M7Qwjgue9SsTMj39BtERER3VUMW9SsZDIZloR5YtyAjtDVCczZcBj7jhcZui0iIqK7hmGLmp2JiQzv/bsf/uWlQrWuDjPWHUTiqWJDt0VERHRXMGzRXWFmaoIPJw7A8F5O0NbW4cm1B3AoW23otoiIiJodwxbdNXIzE3wePhBDundAZbUOU75ORvp5jaHbIiIialYMW3RXWZibYtXjvvB1t0N5VS0e/zoZJwrKDd0WERFRs2HYorvOSm6Gr58YhH6dlCiprMbk1Uk4faHS0G0RERE1C4YtMghbC3OsmzoYvVQ2KCrXInxVIs6pLxq6LSIioibHsEUG095Kjugn/dDV0Rq5miqEr05CQVmVodsiIiJqUgxbZFCONgrETPODm70lzhZfRPjqJBRXaA3dFhERUZNh2CKDc1FaYsM0f7goLfB3YQUe+yoZmos1hm6LiIioSTBsUYvgZm+F9dP84NBOjqy8MkxZk4wKba2h2yIiIrpjDFvUYnRzbIf10/zQ3socqTmlmLr2AC5V6wzdFhER0R1h2KIWpZfKFtFT/WCjMEPy6RLMiD4IbS0DFxERGS+GLWpxvDopsXbqIFjJTfHHiQt4JuYwanR1hm6LiIioURi2qEXycbfH6sd9ITczwZ6sAjz3XSp0dcLQbRERETUYwxa1WIHdHbDyMR+Ym8qw9UgeFm46gjoGLiIiMjIMW9SiDevlhI8nDYCpiQzfp5zDop8zIAQDFxERGQ+GLWrxQr1csOyR/pDJgOjEs4jacZSBi4iIjMYdha2oqCjIZDLMmzdPui0yMhIymUxv8ff311tPq9Vizpw5cHBwgLW1NcaMGYNz587p1ajVakRERECpVEKpVCIiIgKlpaV6NdnZ2Rg9ejSsra3h4OCAuXPnorq6+k52iVqosAEd8fbDXgCAL38/hQ/3nDBwR0RERPXT6LB14MABfPnll+jXr991YyEhIcjLy5OW7du3643PmzcPmzdvRmxsLOLj41FRUYFRo0ZBp/vnI/6TJ09Gamoq4uLiEBcXh9TUVEREREjjOp0OI0eORGVlJeLj4xEbG4tNmzZh/vz5jd0lauEeHdwZr4/qAwD46JcTWLnvpIE7IiIiuj2zxqxUUVGB8PBwrFq1Cm+99dZ14wqFAiqV6obrajQafPXVV4iOjsaDDz4IAFi/fj3c3NywZ88eBAcHIysrC3FxcUhMTISfnx8AYNWqVQgICMCxY8fg4eGBXbt2ITMzEzk5OXB1dQUALFu2DJGRkViyZAlsbW0bs2vUwk29twsu1ejw/s5jiNpxFJZyUzwecI+h2yIiIrqpRp3ZeuaZZzBy5EgpLF1r7969cHJyQs+ePTF9+nQUFhZKYykpKaipqUFQUJB0m6urKzw9PbF//34AQEJCApRKpRS0AMDf3x9KpVKvxtPTUwpaABAcHAytVouUlJQb9qXValFWVqa3kPF5Zlh3zB7WHQDw+k8Z2Hggx8AdERER3VyDz2zFxsbi0KFDOHDgwA3HQ0ND8cgjj8Dd3R2nT5/Ga6+9huHDhyMlJQUKhQL5+fmQy+Wws7PTW8/Z2Rn5+fkAgPz8fDg5OV23bScnJ70aZ2dnvXE7OzvI5XKp5lpRUVF44403GrrL1ALND+qJSzU6fBV/Ggt/OAKFuQnGenc0dFtERETXaVDYysnJwbPPPotdu3bBwsLihjUTJ06U/u3p6QlfX1+4u7tj27ZtGDdu3E23LYSATCaTfr7633dSc7WXX34Zzz//vPRzWVkZ3NzcbtoTtVwymQz/Gdkbl2p02JCUjec3/gULc1ME973x29dERESG0qC3EVNSUlBYWAgfHx+YmZnBzMwM+/btw8cffwwzMzO9C9yvcHFxgbu7O06cuPzpMZVKherqaqjVar26wsJC6UyVSqVCQUHBddsqKirSq7n2DJZarUZNTc11Z7yuUCgUsLW11VvIeMlkMrw11hPjBnSErk5gzobD2He8yNBtERER6WlQ2BoxYgTS0tKQmpoqLb6+vggPD0dqaipMTU2vW6e4uBg5OTlwcXEBAPj4+MDc3By7d++WavLy8pCeno7AwEAAQEBAADQaDZKTk6WapKQkaDQavZr09HTk5eVJNbt27YJCoYCPj09DdouMmImJDO/9ux/+5aVCta4OM9YdRMLJYkO3RUREJJGJO5wdcujQofD29saHH36IiooKLF68GOPHj4eLiwvOnDmDV155BdnZ2cjKyoKNjQ0AYObMmdi6dSvWrl0Le3t7LFiwAMXFxUhJSZECW2hoKHJzc7Fy5UoAwIwZM+Du7o4tW7YAuDz1g7e3N5ydnfH++++jpKQEkZGRCAsLwyeffFKv3svKyqBUKqHRaHiWy8hV19bh6fUp+PVoIazkplg/zQ8DO9vdfkUiIjI6xnb8btIZ5E1NTZGWloaxY8eiZ8+emDJlCnr27ImEhAQpaAHA8uXLERYWhgkTJmDIkCGwsrLCli1b9M6MxcTEwMvLC0FBQQgKCkK/fv0QHR2td1/btm2DhYUFhgwZggkTJiAsLAxLly5tyl0iIyE3M8Hn4QNxb3cHXKzWYcrXyUg/rzF0W0RERHd+ZsuYGVsyptu7WF2LKV8n48AZNeyt5Yid4Y+ezja3X5GIiIyGsR2/+d2I1KpYyc3wdeQg9OukREllNcJXJ+H0hUpDt0VERG0Ywxa1OjYW5lg3dTB6qWxQVK5F+KpEnFNfNHRbRETURjFsUavU3kqO9dP80NXRGrmaKoSvTkJBWZWh2yIiojaIYYtaLYd2CmyY5g83e0ucLb6I8NVJKK7QGrotIiJqYxi2qFVTKS2wYZo/XJQW+LuwAo99lQzNxRpDt0VERG0Iwxa1em72VoiZ5geHdgpk5ZXh8TXJKK9i4CIioruDYYvahK6O7RAzzQ/trczxV04pnlx7EJeqr/96KSIioqbGsEVthofKBtFT/WCjMEPymRLMiD4IbS0DFxERNS+GLWpTvDopsXbqIFjJTfHHiQt4JuYwanR1hm6LiIhaMYYtanN83O2x+nFfyM1MsCerAM99lwpdXZv9IgUiImpmDFvUJgV2d8DKx3xgbirD1iN5WLjpCOoYuIiIqBkwbFGbNayXEz55dABMTWT4PuUcFv2cgTb8VaFERNRMGLaoTQvxdMGyR/pDJgOiE88iasdRBi4iImpSDFvU5oUN6Iioh70AAF/+fgof7jlh4I6IiKg1YdgiAjBpcGcsGt0HAPDRLyfwxb6TBu6IiIhaC4Ytov95YkgXvBjiAQB4Z8dRfLP/jGEbIiKiVoFhi+gqs4Z2x5zh3QEAi37OwMYDOQbuiIiIjB3DFtE1nn+oJ568twsAYOEPR/BT6nkDd0RERMaMYYvoGjKZDP8Z2Rvhfp0hBPD8xr+wMyPf0G0REZGRYtgiugGZTIY3x3pi3MCO0NUJzNlwGHuPFRq6LSIiMkIMW0Q3YWIiw3vj+2GklwuqdXV4KjoFCSeLDd0WEREZGYYtolswMzXB8oneGNHLCdraOjz5zQEcylYbui0iIjIiDFtEtyE3M8Fn4QNxb3cHXKzWYcrXyUg/rzF0W0REZCQYtojqwcLcFF8+7oNB99ihvKoWEV8l4XhBuaHbIiIiI8CwRVRPVnIzfB05CP07KaG+WIPw1Uk4faHS0G0REVELx7BF1AA2Fub4Zupg9FLZoKhci/BViTinvmjotoiIqAVj2CJqoPZWcqyf5odujtbI1VRh8qokFJRVGbotIiJqoRi2iBrBoZ0CMdP80dneCtklFxG+OgnFFVpDt0VERC0QwxZRI6mUFoiZ5gcXpQX+LqzAY18lQ3OxxtBtERFRC8OwRXQH3OytEDPNDw7tFMjKK8Pja5JRXsXARURE/2DYIrpDXR3bIWaaH+yszPFXTimeXHsQl6p1hm6LiIhaiDsKW1FRUZDJZJg3b550mxACixcvhqurKywtLTF06FBkZGTorafVajFnzhw4ODjA2toaY8aMwblz5/Rq1Go1IiIioFQqoVQqERERgdLSUr2a7OxsjB49GtbW1nBwcMDcuXNRXV19J7tE1CgeKhusm+oHG4UZks+UYEb0QVTVMHAREdEdhK0DBw7gyy+/RL9+/fRuf++99/DBBx/g008/xYEDB6BSqfDQQw+hvPyfCSDnzZuHzZs3IzY2FvHx8aioqMCoUaOg0/1zcJo8eTJSU1MRFxeHuLg4pKamIiIiQhrX6XQYOXIkKisrER8fj9jYWGzatAnz589v7C4R3RGvTkqsnToIVnJT/HHiAmZvOIQaXZ2h2yIiIkMTjVBeXi569Oghdu/eLR544AHx7LPPCiGEqKurEyqVSrzzzjtSbVVVlVAqleKLL74QQghRWloqzM3NRWxsrFRz/vx5YWJiIuLi4oQQQmRmZgoAIjExUapJSEgQAMTRo0eFEEJs375dmJiYiPPnz0s13377rVAoFEKj0dRrPzQajQBQ73qi+vjz7yLR89Xtwn3hVvFMTIqo1dUZuiUiolbF2I7fjTqz9cwzz2DkyJF48MEH9W4/ffo08vPzERQUJN2mUCjwwAMPYP/+/QCAlJQU1NTU6NW4urrC09NTqklISIBSqYSfn59U4+/vD6VSqVfj6ekJV1dXqSY4OBharRYpKSk37Fur1aKsrExvIWpqgd0c8EWED8xNZdh6JA8LNx1BXZ0wdFtERGQgDQ5bsbGxOHToEKKioq4by8/PBwA4Ozvr3e7s7CyN5efnQy6Xw87O7pY1Tk5O123fyclJr+ba+7Gzs4NcLpdqrhUVFSVdA6ZUKuHm5lafXSZqsGEeTvjk0QEwNZHh+5RzeP3ndAjBwEVE1BY1KGzl5OTg2Wefxfr162FhYXHTOplMpvezEOK62651bc2N6htTc7WXX34ZGo1GWnJycm7ZE9GdCPF0wQcT+kMmA9YnZuPt7VkMXEREbVCDwlZKSgoKCwvh4+MDMzMzmJmZYd++ffj4449hZmYmnWm69sxSYWGhNKZSqVBdXQ21Wn3LmoKCguvuv6ioSK/m2vtRq9Woqam57ozXFQqFAra2tnoLUXMa690RUQ97AQBW/XEay/ecMHBHRER0tzUobI0YMQJpaWlITU2VFl9fX4SHhyM1NRVdu3aFSqXC7t27pXWqq6uxb98+BAYGAgB8fHxgbm6uV5OXl4f09HSpJiAgABqNBsnJyVJNUlISNBqNXk16ejry8vKkml27dkGhUMDHx6cRvwqi5jFpcGcsGt0HAPDxLyfwxb6TBu6IiIjuJrOGFNvY2MDT01PvNmtra3To0EG6fd68eXj77bfRo0cP9OjRA2+//TasrKwwefJkAIBSqcSTTz6J+fPno0OHDrC3t8eCBQvg5eUlXXDfu3dvhISEYPr06Vi5ciUAYMaMGRg1ahQ8PDwAAEFBQejTpw8iIiLw/vvvo6SkBAsWLMD06dN5xopanCeGdMGlGh3eizuGd3YchaW5KaYE3mPotoiI6C5oUNiqjxdffBGXLl3CrFmzoFar4efnh127dsHGxkaqWb58OczMzDBhwgRcunQJI0aMwNq1a2FqairVxMTEYO7cudKnFseMGYNPP/1UGjc1NcW2bdswa9YsDBkyBJaWlpg8eTKWLl3a1LtE1CRmDe2OqmodPv71byz6OQOW5qaYMIgf0iAiau1kog1fsVtWVgalUgmNRsOzYXRXCCGwZFsWVsefhkwGfDjRG2O9Oxq6LSIio2Jsx29+NyLRXSSTyfDqyN4I9+sMIYDnN/6FuPQbT1VCREStA8MW0V0mk8nw5lhPjBvYEbo6gTnfHsLeY4WGbouIiJoJwxaRAZiYyPDe+H4Y6eWCGp3AU9EpSDhZbOi2iIioGTBsERmImakJlk/0xoheTtDW1uHJbw4g5az69isSEZFRYdgiMiC5mQk+Cx+Ie7s74GK1DpFrkpF+XmPotoiIqAkxbBEZmIW5Kb583AeD7rFDeVUtIr5KwvGCckO3RURETYRhi6gFsJKb4evIQejfSQn1xRqEr07C6QuVhm6LiIiaAMMWUQthY2GOb6YORi+VDYrKtQhflYhz6ouGbouIiO4QwxZRC9LeSo710/zQzdEauZoqTF6VhIKyKkO3RUREd4Bhi6iFcWinQMw0f3S2t0J2yUVMXpWICxVa6OoEEk4W46fU80g4WQxdXZv98gciIqPCr+sxoun+qW3JKbmICSsTkKepQsf2lqitq0NBmVYad1FaYNHoPgjxdDFgl0REd5+xHb95ZouohXKzt0LMND/YWJjhfOklvaAFAPmaKsxcfwhx6XkG6pCIiOqDYYuoBXPvYA2F2Y3/N71ySvqNLZl8S5GIqAVj2CJqwZJPl+BCRfVNxwWAPE0Vkk+X3L2miIioQRi2iFqwwvL6fRKxvnVERHT3MWwRtWBONhZNWkdERHcfwxZRCza4iz1clBaQ3aLG3lqOwV3s71pPRETUMAxbRC2YqYkMi0b3AYCbBq7Si9XYlHLu7jVFREQNwrBF1MKFeLpgxWMDoVLqv1WoUlpg0D12qBPAi5uO4INdx9CGp80jImqxOKmpEU2KRm2brk4g+XQJCsur4GRjgcFd7GEiA5btOo5Pf/sbADBuQEe8M74f5DeZLoKIqDUwtuO3maEbIKL6MTWRIaBbh+tuXxDsgU52lnj1x3T8cPg88jRV+CLCB0pLcwN0SURE1+Kfv0StwKTBnfF15CBYy02RcKoY/16xH+fUFw3dFhERgWGLqNV4oKcjNj4dAGdbBU4UVuDhz/cj/bzG0G0REbV5DFtErUhfVyU2zxqCXiobFJVrMWFlAn49WmDotoiI2jSGLaJWxrW9JTY+HYB7uzvgYrUO0745iOjEs4Zui4iozWLYImqFbC3MseaJQfi3TyfUCeC1H9MRtSMLdfzCaiKiu45hi6iVMjc1wfv/7ofnH+oJAFi57xTmxh5GVY3OwJ0REbUtDFtErZhMJsPcET3wwYT+MDeVYeuRPER8lQR1ZbWhWyMiajMYtojagHEDO+GbJwbDxsIMB86oMX7FfpwtrjR0W0REbQLDFlEbEdjdAZtmBqJje0uculCJcZ/vx+FstaHbIiJq9Ri2iNqQns422DwrEJ4dbVFcWY1HVyUiLj3f0G0REbVqDFtEbYyTrQW+mxGAYR6OqKqpw8yYFHwdf9rQbRERtVoNClsrVqxAv379YGtrC1tbWwQEBGDHjh3SeGRkJGQymd7i7++vtw2tVos5c+bAwcEB1tbWGDNmDM6dO6dXo1arERERAaVSCaVSiYiICJSWlurVZGdnY/To0bC2toaDgwPmzp2L6mpe9EtUH9YKM6x63BeT/TpDCOC/WzPxxpYM6Dg1BBFRk2tQ2OrUqRPeeecdHDx4EAcPHsTw4cMxduxYZGRkSDUhISHIy8uTlu3bt+ttY968edi8eTNiY2MRHx+PiooKjBo1CjrdPx9Hnzx5MlJTUxEXF4e4uDikpqYiIiJCGtfpdBg5ciQqKysRHx+P2NhYbNq0CfPnz2/s74GozTEzNcGSME+8FNoLALDmzzOYFZOCS9WcGoKIqCnJhBB39Kesvb093n//fTz55JOIjIxEaWkpfvzxxxvWajQaODo6Ijo6GhMnTgQA5Obmws3NDdu3b0dwcDCysrLQp08fJCYmws/PDwCQmJiIgIAAHD16FB4eHtixYwdGjRqFnJwcuLq6AgBiY2MRGRmJwsJC2Nra1qv3srIyKJVKaDSaeq9D1Bpt+SsX8zf+hWpdHbzd2mP1FF84tFMYui0iohsytuN3o6/Z0ul0iI2NRWVlJQICAqTb9+7dCycnJ/Ts2RPTp09HYWGhNJaSkoKamhoEBQVJt7m6usLT0xP79+8HACQkJECpVEpBCwD8/f2hVCr1ajw9PaWgBQDBwcHQarVISUm5ac9arRZlZWV6CxEBo/u7Yv00PygtzZGaU4pxn+/HqaIKQ7dFRNQqNDhspaWloV27dlAoFHj66aexefNm9OnTBwAQGhqKmJgY/Prrr1i2bBkOHDiA4cOHQ6vVAgDy8/Mhl8thZ2ent01nZ2fk5+dLNU5OTtfdr5OTk16Ns7Oz3ridnR3kcrlUcyNRUVHSdWBKpRJubm4N3X2iVmtwF3v8MCsQbvaWyC65iHEr9uPAmRJDt0VEZPQaHLY8PDyQmpqKxMREzJw5E1OmTEFmZiYAYOLEiRg5ciQ8PT0xevRo7NixA8ePH8e2bdtuuU0hBGQymfTz1f++k5prvfzyy9BoNNKSk5Nz2/0laku6ObbD5llD0N+tPUov1iB8dRK2/JVr6LaIiIxag8OWXC5H9+7d4evri6ioKPTv3x8fffTRDWtdXFzg7u6OEydOAABUKhWqq6uhVutPpFhYWCidqVKpVCgoKLhuW0VFRXo1157BUqvVqKmpue6M19UUCoX0ScorCxHpc2inQOx0fwT1cUZ1bR3mfHsYX+w7iTu8vJOIqM2643m2hBDS24TXKi4uRk5ODlxcXAAAPj4+MDc3x+7du6WavLw8pKenIzAwEAAQEBAAjUaD5ORkqSYpKQkajUavJj09HXl5eVLNrl27oFAo4OPjc6e7RNTmWcpNseIxH0QG3gMAeGfHUfznx3TU6uoM2xgRkRFq0KcRX3nlFYSGhsLNzQ3l5eWIjY3FO++8g7i4OAQEBGDx4sUYP348XFxccObMGbzyyivIzs5GVlYWbGxsAAAzZ87E1q1bsXbtWtjb22PBggUoLi5GSkoKTE1NAVy+9is3NxcrV64EAMyYMQPu7u7YsmULgMsX53t7e8PZ2Rnvv/8+SkpKEBkZibCwMHzyySf13nlj+zQDkSF8HX8ab27LhBDA8F5O+OTRAbBWmBm6LSJqw4zt+N2gM1sFBQWIiIiAh4cHRowYgaSkJMTFxeGhhx6Cqakp0tLSMHbsWPTs2RNTpkxBz549kZCQIAUtAFi+fDnCwsIwYcIEDBkyBFZWVtiyZYsUtAAgJiYGXl5eCAoKQlBQEPr164fo6Ghp3NTUFNu2bYOFhQWGDBmCCRMmICwsDEuXLm2CXwkRXW3qvV2wItwHCjMT/Hq0EBO/TEBhWZWh2yIiMhp3PM+WMTO2ZExkSIey1Zj2zUGUVFajY3tLrHliEHo629x+RSKiJmZsx29+NyIR1cvAznbYPCsQXRyscb70Esav2I/9Jy8Yui0iohaPYYuI6s29gzV+mBkIX3c7lFfVYsrXydh8+NztVyQiasMYtoioQeys5Vg/zQ8jvVxQoxN47ru/8PEvJzg1BBHRTTBsEVGDWZib4pNHB+Cp+7sCAD7YfRwLNx1BDaeGICK6DsMWETWKiYkML/+rN94M84SJDNh48Bymrj2A8qoaQ7dGRNSiMGwR0R2J8HfHqsd9YWluij9OXMAjXyQgT3PJ0G0REbUYDFtEdMdG9HbGxqcC4GijwNH8cjz82X5k5pYZui0iohaBYYuImoRXJyU2zwpED6d2yC+rwoSVCdh3vMjQbRERGRzDFhE1mU52Vvh+ZiD8u9qjQluLqWsP4LsD2YZui4jIoBi2iKhJKS3N8c3UwXh4QEfo6gQWbkrD0p3HODUEEbVZDFtE1OQUZqb4YEJ/zBneHQDw6W9/47nvUqGt1Rm4MyKiu49hi4iahUwmw/wgD7w3vh9MTWT4MTUXU75OhuYip4YgoraFYYuImtWEQW5YEzkI7RRmSDxVgvFf7EdOyUVDt0VEdNcwbBFRs7u/pyM2PhUAla0F/i6swMOf78eRc6WGbouI6K5g2CKiu6KPqy02PxOIXiobXKjQYuLKRPySVWDotoiImh3DFhHdNS5KS/zf0wG4r4cDLtXoMH3dQUQnnjV0W0REzYphi4juKhsLc3wdOQgTfDuhTgCv/ZiOt7dnoa6OU0MQUevEsEVEd525qQneHd8P8x/qCQD48vdTmPPtYVTVcGoIImp9GLaIyCBkMhnmjOiB5RP7w9xUhm1peXhsdRLUldWGbo2IqEkxbBGRQT08oBO+mToYNhZmOHhWjXEr9uNscaWh2yIiajIMW0RkcIHdHPDDzEB0bG+J0xcq8fDn+3EoW23otoiImgTDFhG1CD2cbbD5mUB4drRFSWU1Hv0yEXHpeYZui4jojjFsEVGL4WRjge9mBGB4Lydoa+swM+YQvoo/bei2iIjuCMMWEbUo1gozfBnhg8f8O0MI4M2tmVj8cwZ0nBqCiIwUwxYRtThmpiZ4c6wnXg7tBQBYu/8Mnl6fgkvVnBqCiIwPwxYRtUgymQxPPdANn04eALmZCXZnFmDSqkRcqNAaujUiogZh2CKiFm1UP1fETPNDeytz/JVTioc//xMniyoM3RYRUb0xbBFRizfoHnv8MDMQne2tkFNyCeM+34/k0yWGbouIqF4YtojIKHR1bIfNswLh7dYemks1eGx1Erb8lWvotoiIbothi4iMRod2Cnw73R/BfZ1RravDnG8PY8XekxCCn1QkopaLYYuIjIql3BSfh/tg6pAuAIB3447i1R/TUaurM3BnREQ3xrBFREbH1ESG10f3waLRfSCTARuSsjF93UFUamsN3RoR0XUaFLZWrFiBfv36wdbWFra2tggICMCOHTukcSEEFi9eDFdXV1haWmLo0KHIyMjQ24ZWq8WcOXPg4OAAa2trjBkzBufOndOrUavViIiIgFKphFKpREREBEpLS/VqsrOzMXr0aFhbW8PBwQFz585FdXV1A3efiIzZE0O64IvHfGBhboLfjhVhwsoEFJRVGbotIiI9DQpbnTp1wjvvvIODBw/i4MGDGD58OMaOHSsFqvfeew8ffPABPv30Uxw4cAAqlQoPPfQQysvLpW3MmzcPmzdvRmxsLOLj41FRUYFRo0ZBp/tnssLJkycjNTUVcXFxiIuLQ2pqKiIiIqRxnU6HkSNHorKyEvHx8YiNjcWmTZswf/78O/19EJGRCe6rwrfT/dHBWo6M3DI8/NmfOJZffvsViYjuFnGH7OzsxOrVq0VdXZ1QqVTinXfekcaqqqqEUqkUX3zxhRBCiNLSUmFubi5iY2OlmvPnzwsTExMRFxcnhBAiMzNTABCJiYlSTUJCggAgjh49KoQQYvv27cLExEScP39eqvn222+FQqEQGo2m3r1rNBoBoEHrEFHLdPZCpRi29DfhvnCr8Hw9Tvx5osjQLRFRMzG243ejr9nS6XSIjY1FZWUlAgICcPr0aeTn5yMoKEiqUSgUeOCBB7B//34AQEpKCmpqavRqXF1d4enpKdUkJCRAqVTCz89PqvH394dSqdSr8fT0hKurq1QTHBwMrVaLlJSUm/as1WpRVlamtxBR69C5gxV+mBmIQffYoVxbiylrkrEp5dztVyQiamYNDltpaWlo164dFAoFnn76aWzevBl9+vRBfn4+AMDZ2Vmv3tnZWRrLz8+HXC6HnZ3dLWucnJyuu18nJye9mmvvx87ODnK5XKq5kaioKOk6MKVSCTc3twbuPRG1ZO2t5Ih+0g+j+rmgRicw///+wkd7TnBqCCIyqAaHLQ8PD6SmpiIxMREzZ87ElClTkJmZKY3LZDK9eiHEdbdd69qaG9U3puZaL7/8MjQajbTk5OTcsi8iMj4W5qb4eNIAPP1ANwDA8j3H8cL3R1DDqSGIyEAaHLbkcjm6d+8OX19fREVFoX///vjoo4+gUqkA4LozS4WFhdJZKJVKherqaqjV6lvWFBQUXHe/RUVFejXX3o9arUZNTc11Z7yuplAopE9SXlmIqPUxMZHhpdBeWPKwJ0xkwPcp5/DEmgMoq6oxdGtE1Abd8TxbQghotVp06dIFKpUKu3fvlsaqq6uxb98+BAYGAgB8fHxgbm6uV5OXl4f09HSpJiAgABqNBsnJyVJNUlISNBqNXk16ejry8vKkml27dkGhUMDHx+dOd4mIWolwP3d8NWUQrOSmiP/7AiZ8kYDc0kuGbouI2hiZaMDFDK+88gpCQ0Ph5uaG8vJyxMbG4p133kFcXBweeughvPvuu4iKisKaNWvQo0cPvP3229i7dy+OHTsGGxsbAMDMmTOxdetWrF27Fvb29liwYAGKi4uRkpICU1NTAEBoaChyc3OxcuVKAMCMGTPg7u6OLVu2ALh8cb63tzecnZ3x/vvvo6SkBJGRkQgLC8Mnn3xS750vKyuDUqmERqPhWS6iViz9vAZPrD2AonItnG0V+DpyEPq6Kg3dFhE1ktEdvxvy0cWpU6cKd3d3IZfLhaOjoxgxYoTYtWuXNF5XVycWLVokVCqVUCgU4v777xdpaWl627h06ZKYPXu2sLe3F5aWlmLUqFEiOztbr6a4uFiEh4cLGxsbYWNjI8LDw4VardarOXv2rBg5cqSwtLQU9vb2Yvbs2aKqqqohu2N0Hx0losbLKakUDy7bK9wXbhV9XtshfjtaYOiWiKiRjO343aAzW62N0SVjIrojmks1eDo6BQmnimFqIsOSME9MGtzZ0G0RUQMZ2/Gb341IRG2G0tIc30wdjHEDOkJXJ/DSD2l4f+dRTg1BRM2KYYuI2hS5mQmWTeiPuSN6AAA+++0k5n2XCm2t7jZrEhE1DsMWEbU5MpkMzz/UE+/9ux/MTGT4KTUXj3+VDM1FTg1BRE2PYYuI2qwJvm5Y88QgtFOYIel0Ccat+BM5JRcN3RYRtTIMW0TUpt3XwxHfzwyAi9ICJ4sq8fDnf+LIuVJDt0VErQjDFhG1eb1Uttg8awh6u9jiQkU1Jq5MxJ7M67/JgoioMRi2iIgAqJQW2PiUP+7v6YhLNTrMiD6IdQlnDN0WEbUCDFtERP9jY2GOr6b4YtIgN9QJ4PWfMrBkWybq6jg1BBE1HsMWEdFVzE1NEDXOCy8EewAAVv1xGrO/PYSqGk4NQUSNw7BFRHQNmUyGZ4Z1x4cTvWFuKsP2tHyEr05CSWW1oVsjIiPEsEVEdBNhAzpi3VQ/2FqYIeWsGuM+/xNnLlQaui0iMjIMW0REtxDQrQN+mBWITnaWOFN8EQ9//idSzqoN3RYRGRGGLSKi2+juZIMfZgXCq6MS6os1mLwqETvS8gzdFhEZCYYtIqJ6cLKxwHdP+ePB3k7Q1tZh1oZDWP3HKX6JNRHdFsMWEVE9WcnNsDLCF48HuEMI4K1tWVj8cwZ0nBqCiG6BYYuIqAFMTWR4Y0xfvPqv3gCAbxLO4qnoFFysrjVwZ0TUUjFsERE1kEwmw/T7u+KzyQMhNzPBnqwCPPplIorKtYZujYhaIIYtIqJGGtnPBRum+cHOyhx/ndPg4c//xN+FFYZui4haGIYtIqI74HuPPX6YNQTuHaxwTn0J41fsR9KpYkO3RUQtCMMWEdEd6uJgjR9mBmJA5/bQXKpBxFfJ+Cn1vKHbIqIWgmGLiKgJdGinwLfT/RHqqUK1rg7Pxqbis9/+5tQQRMSwRUTUVCzMTfHZ5IGYdm8XAMD7O4/hlc1pqNXVGbgzIjIkhi0ioiZkYiLDf0b1weLRfSCTAd8m5+DJbw6iQsupIYjaKoYtIqJmEDmkC1Y+5gMLcxPsO16ECV8koKCsytBtEZEBMGwRETWToL4qxM4IgEM7OTLzyvDwZ3/iWH65odsioruMYYuIqBl5u7XH5llD0NXRGrmaKvx7xX78+fcFQ7dFRHcRwxYRUTNzs7fCDzMDMbiLPcq1tZjydTK+Tzln6LaI6C5h2CIiugvaW8kR/eRgjOnvito6gQX/9xc+3HOcU0MQtQEMW0REd4nCzBQfTvTGrKHdAAAf7jmBF74/gupaTg1B1JoxbBER3UUmJjK8GNILbz/sBVMTGb5POYcn1iajrKrG0K0RUTNh2CIiMoDJfp2xeoovrOSm+PPvYjyyIgG5pZcM3RYRNYMGha2oqCgMGjQINjY2cHJyQlhYGI4dO6ZXExkZCZlMprf4+/vr1Wi1WsyZMwcODg6wtrbGmDFjcO6c/sWiarUaERERUCqVUCqViIiIQGlpqV5NdnY2Ro8eDWtrazg4OGDu3Lmorq5uyC4RERnMMA8nbHwqAE42ChwrKEfYZ38i/bzG0G0RURNrUNjat28fnnnmGSQmJmL37t2ora1FUFAQKisr9epCQkKQl5cnLdu3b9cbnzdvHjZv3ozY2FjEx8ejoqICo0aNgk6nk2omT56M1NRUxMXFIS4uDqmpqYiIiJDGdTodRo4cicrKSsTHxyM2NhabNm3C/PnzG/N7ICIyCM+OSmx+Zgh6OrdDYbkWE1cm4LdjhYZui4iakEzcwUdhioqK4OTkhH379uH+++8HcPnMVmlpKX788ccbrqPRaODo6Ijo6GhMnDgRAJCbmws3Nzds374dwcHByMrKQp8+fZCYmAg/Pz8AQGJiIgICAnD06FF4eHhgx44dGDVqFHJycuDq6goAiI2NRWRkJAoLC2Fra3vb/svKyqBUKqHRaOpVT0TUXMqqajBzfQr+/LsYpiYyvDnWE5P9Ohu6LaIWydiO33d0zZZGc/l0t729vd7te/fuhZOTE3r27Inp06ejsPCfv9JSUlJQU1ODoKAg6TZXV1d4enpi//79AICEhAQolUopaAGAv78/lEqlXo2np6cUtAAgODgYWq0WKSkpN+xXq9WirKxMbyEiaglsLcyxJnIwxg/sBF2dwCub0/Be3FHU1XFqCCJj1+iwJYTA888/j3vvvReenp7S7aGhoYiJicGvv/6KZcuW4cCBAxg+fDi0Wi0AID8/H3K5HHZ2dnrbc3Z2Rn5+vlTj5OR03X06OTnp1Tg7O+uN29nZQS6XSzXXioqKkq4BUyqVcHNza+zuExE1ObmZCZY+0g/zHuwBAPh870nM+y4V2lrdbdYkopbMrLErzp49G0eOHEF8fLze7VfeGgQAT09P+Pr6wt3dHdu2bcO4ceNuuj0hBGQymfTz1f++k5qrvfzyy3j++eeln8vKyhi4iKhFkclkmPdgT3Rsb4mXf0jDz3/lIr+sCl9G+KC9ldzQ7RFRIzTqzNacOXPw888/47fffkOnTp1uWevi4gJ3d3ecOHECAKBSqVBdXQ21Wq1XV1hYKJ2pUqlUKCgouG5bRUVFejXXnsFSq9Woqam57ozXFQqFAra2tnoLEVFL9IivG9Y+MRg2CjMkny7BuBX7kVNy0dBtEVEjNChsCSEwe/Zs/PDDD/j111/RpUuX265TXFyMnJwcuLi4AAB8fHxgbm6O3bt3SzV5eXlIT09HYGAgACAgIAAajQbJyclSTVJSEjQajV5Neno68vLypJpdu3ZBoVDAx8enIbtFRNQi3dvDAf83MwAuSgucKqrEw5//ib9ySg3dFhE1UIM+jThr1ixs2LABP/30Ezw8PKTblUolLC0tUVFRgcWLF2P8+PFwcXHBmTNn8MorryA7OxtZWVmwsbEBAMycORNbt27F2rVrYW9vjwULFqC4uBgpKSkwNTUFcPnar9zcXKxcuRIAMGPGDLi7u2PLli0ALk/94O3tDWdnZ7z//vsoKSlBZGQkwsLC8Mknn9Rrf4zt0wxE1DYVlFXhiTUHkJlXBgtzE3w8aQCC+qoM3RaRwRjd8Vs0AIAbLmvWrBFCCHHx4kURFBQkHB0dhbm5uejcubOYMmWKyM7O1tvOpUuXxOzZs4W9vb2wtLQUo0aNuq6muLhYhIeHCxsbG2FjYyPCw8OFWq3Wqzl79qwYOXKksLS0FPb29mL27Nmiqqqq3vuj0WgEAKHRaBryayAiuuvKq2rE418lCfeFW8U9L20Va/88beiWiAzG2I7fdzTPlrEzumRMRG1ara4Or/2UgW+TswEA0+7tglf+1RsmJjf+UBBRa2Vsx29+NyIRkZEwMzXB2w974sWQy5dxrI4/jWc2HEJVDaeGIGrJGLaIiIyITCbDrKHd8dEkb8hNTbAjPR+TVyWiuEJr6NaI6CYYtoiIjNBY746IfnIwlJbmOJRdivEr9uP0hcrbr0hEdx3DFhGRkfLr2gGbZgaik50lzhRfxLjP/0TK2RJDt0VE12DYIiIyYt2d2mHzrCHo10kJ9cUaPLoqCduO5N1+RSK6axi2iIiMnKONArEz/PFgb2dU19bhmQ2HsOr3U2jDHzYnalEYtoiIWgEruRlWRvhgSoA7AGDJ9iws+jkDujoGLiJDY9giImolTE1kWDymL/4zsjdkMmBdwlk8FX0QF6trDd0aUZvGsEVE1IrIZDJMu68rPp88EAozE+zJKsSkLxNRWF5l6NaI2iyGLSKiVijUywUbpvvD3lqOI+c0GPf5fvxdWG7otojaJIYtIqJWysfdDj/MDMQ9HaxwTn0J4z7fj8RTxYZui6jNYdgiImrF7nGwxg+zhmBg5/Yoq6pFxFdJ+Cn1vKHbImpTGLaIiFo5e2s5Nkz3x7+8VKjRCTwbm4rPfvsbQgjo6gQSThbjp9TzSDhZzE8vEjUDmWjDE7EY27eGExHdibo6gXfijuLL308BAIZ064CTRZXIL/vn4nkXpQUWje6DEE8XQ7VJdFvGdvzmmS0iojbCxESGV/7VG/8d2xcyAH+eLNYLWgCQr6nCzPWHEJfOWeiJmgrDFhFRGxPu5472VuY3HLvyVscbWzL5liJRE2HYIiJqY5JPl0B9seam4wJAnqYKyaf5pdZETYFhi4iojanvBKcJp3jBPFFTMDN0A0REdHc52VjUq+7jX05gQ9JZPNRHhRBPFQK6doDcjH+jEzUUwxYRURszuIs9XJQWyNdU4WbnrSzNTWFmAlyoqMa3ydn4NjkbNhZmeLC3M4L7qvBAT0dYyk3vat9ExopTPxjRR0eJiJpKXHoeZq4/BAB6gUv2v/+ueGwgRvR2RuKpYsSl52NnRgEuVGilOgtzEwzt6YQQTxWG9XKC0vLGF9wTNQdjO34zbBnRg0VE1JTi0vPwxpZM5GluP8+Wrk7gcLYacen5iMvIxzn1JWnM3FSGwG4OCPFU4aE+znBop7hr+0Btk7Edvxm2jOjBIiJqaro6geTTJSgsr4KTjQUGd7GHqYnslusIIZCRW4adGfmIS8/HicIKacxEBvjeY4+QvioEe6rQsb1lc+8CtUHGdvxm2DKiB4uIqCX6u7ACOzPysTMjH0fOafTG+nVSIrjv5Qvsuzm2M1CH1NoY2/GbYcuIHiwiopbunPoidmUUIC4jHwfOlODqI0wPp3YI8VQhuK8KfV1tIZPd+gwa0c0Y2/GbYcuIHiwiImNSVK7FnqwCxKXnY//JC6jR/XO46WRniZD/nfEa2NkOJrd565LoasZ2/GbYMqIHi4jIWGku1eC3o4WIS8/H3uOFqKqpk8YcbRQI7uuMkL4u8OtqD3NTzuVFt2Zsx2+GLSN6sIiIWoOL1bX4/XgR4tLz8UtWIcq1tdKY0tIcD/Z2RoinCvf1cICFOefyousZ2/GbYcuIHiwiotamurYO+09ewM6MfOzKKEBxZbU0ZiU3xTAPJwR7qjDMwxE2FpzLiy4ztuM3w5YRPVhERK2Zrk7g4JkSxGXkY2d6PnKvmv9LbmqCe3s4IKSvCg/2cYa9tdyAnZKhGdvxm2HLiB4sIqK2QgiBtPOay5Oopufj1IVKacxEBvh16YAQTxWC+jrDRcm5vNoaYzt+M2wZ0YNFRNQWCSHwd2GFNHt9Rm6Z3ri3W3uEeKoQ0leFexysDdQl3U3Gdvxu0Ec+oqKiMGjQINjY2MDJyQlhYWE4duyYXo0QAosXL4arqyssLS0xdOhQZGRk6NVotVrMmTMHDg4OsLa2xpgxY3Du3Dm9GrVajYiICCiVSiiVSkRERKC0tFSvJjs7G6NHj4a1tTUcHBwwd+5cVFdXg4iIWg+ZTIYezjaYM6IHts29D3+8OAz/Gdkbvu52kMmA1JxSvLPjKIYu3YuQD3/H8t3HkZVXhjZ8LoFamAad2QoJCcGkSZMwaNAg1NbW4tVXX0VaWhoyMzNhbX35r4l3330XS5Yswdq1a9GzZ0+89dZb+P3333Hs2DHY2NgAAGbOnIktW7Zg7dq16NChA+bPn4+SkhKkpKTA1PTyJ09CQ0Nx7tw5fPnllwCAGTNm4J577sGWLVsAADqdDt7e3nB0dMSyZctQXFyMKVOmYNy4cfjkk0/qtT/GloyJiEhfYVkVdmUWYGdGPvafLIau7p9DmnsHK+lrg7w7tedcXq2IsR2/7+htxKKiIjg5OWHfvn24//77IYSAq6sr5s2bh4ULFwK4fBbL2dkZ7777Lp566iloNBo4OjoiOjoaEydOBADk5ubCzc0N27dvR3BwMLKystCnTx8kJibCz88PAJCYmIiAgAAcPXoUHh4e2LFjB0aNGoWcnBy4uroCAGJjYxEZGYnCwsJ6/fKN7cEiIqKbK71YjV+yChGXkY/fjxdBW/vPXF7OtorLXxvUV4XBXexhxrm8jJqxHb/v6Nmm0Vz+Dix7e3sAwOnTp5Gfn4+goCCpRqFQ4IEHHsD+/fsBACkpKaipqdGrcXV1haenp1STkJAApVIpBS0A8Pf3h1Kp1Kvx9PSUghYABAcHQ6vVIiUl5Yb9arValJWV6S1ERNQ6tLeSY7xPJ6x63BeHXnsIn4cPxJj+rminMENBmRbrEs5i8uokDFqyBy9+/xd+PVoAba3O0G1TG2DW2BWFEHj++edx7733wtPTEwCQn58PAHB2dtardXZ2xtmzZ6UauVwOOzu762qurJ+fnw8nJ6fr7tPJyUmv5tr7sbOzg1wul2quFRUVhTfeeKOhu0pEREbGWmGGf3m54F9eLtDW6rD/72LsSM/D7swCqC/WYOPBc9h48BzaKcwwrJcTQvqqMNTDEdaKRh8WiW6q0c+q2bNn48iRI4iPj79u7NovFxVC3PYLR6+tuVF9Y2qu9vLLL+P555+Xfi4rK4Obm9st+yIiIuOmMDPFsF5OGNbLCbW6OiSfKcHO9HzszChAflkVtvyViy1/5UJuZoL7ezgixFOFB3s7ob0V5/KiptGosDVnzhz8/PPP+P3339GpUyfpdpVKBeDyWScXFxfp9sLCQukslEqlQnV1NdRqtd7ZrcLCQgQGBko1BQUF191vUVGR3naSkpL0xtVqNWpqaq4743WFQqGAQqFozC4TEVErYGZqgsBuDgjs5oBFo/vir3OliMu4PJfX2eKL2JNVgD1ZBTA1kSGgawcEe6oQ3McZTrYWhm6djFiDrtkSQmD27Nn44Ycf8Ouvv6JLly564126dIFKpcLu3bul26qrq7Fv3z4pSPn4+MDc3FyvJi8vD+np6VJNQEAANBoNkpOTpZqkpCRoNBq9mvT0dOTl5Uk1u3btgkKhgI+PT0N2i4iI2iATExkGdLbDy6G9sXfBUMTNuw/zHuyBXiob6OoE4v++gNd+TIdf1C8Yv2I/Vv1+CtnFFw3dNhmhBn0acdasWdiwYQN++ukneHh4SLcrlUpYWl6ewffdd99FVFQU1qxZgx49euDtt9/G3r17r5v6YevWrVi7di3s7e2xYMECFBcXXzf1Q25uLlauXAng8tQP7u7u10394OzsjPfffx8lJSWIjIxEWFgYp34gIqI7cuZCJXZmXJ5E9XB2qd5YHxfby5OoeqrQw6ndbS+ToaZnbMfvBoWtmz2h1qxZg8jISACXz3698cYbWLlyJdRqNfz8/PDZZ59JF9EDQFVVFV544QVs2LABly5dwogRI/D555/rXT9VUlKCuXPn4ueffwYAjBkzBp9++inat28v1WRnZ2PWrFn49ddfYWlpicmTJ2Pp0qX1fqvQ2B4sIiK6+/I1VdiVefmtxqTTJXpzeXV1sEbw/2av79dJyeB1lxjb8Ztf12NEDxYRERlWSWU19mQVYGd6Pv44cQHVun/m8nJVWiCo7+UzXoPusYcpJ1FtNsZ2/GbYMqIHi4iIWo7yqhrsPVaEuIx8/Ha0EBer/5mzq4O1HA/1cUaIpwqB3RwgN+Mkqk3J2I7fDFtG9GAREVHLVFWjQ/yJC4jLyMfuzAJoLtVIYzYKM4zo7YQQTxXu7+kIKznn8rpTxnb8ZtgyogeLiIhavhpdHZJOlSAuIw87MwpQVK6VxizMTfBAz8tzeQ3v5QylpbkBOzVexnb8ZtgyogeLiIiMS12dwOEcNeLSL3+yMafkkjRmZiJDYHcHhPRV4aE+znC04TyQ9WVsx2+GLSN6sIiIyHgJIZCZV4ad/wtexwsqpDGZDBjkbn95EtW+zuhkZ2XATls+Yzt+M2wZ0YNFREStx8miCuzMyMfO9Hz8dU6jN+bVUYkQTxWC+6rQ3amdgTpsuYzt+M2wZUQPFhERtU7nSy9h1/++NujAmRJcNZUXuju1Q8j/ppTo62rLubxgfMdvhi0jerCIiKj1u1ChxZ7MAsRl5OPPvy+gRvfPYbpje0tp9vqBne3a7Fxexnb8ZtgyogeLiIjalrKqGvx2tBBx6fnYe6wIl2r+mcvLoZ0CQX2dEdJXhYBuHWBu2nbm8jK24zfDlhE9WERE1HZdqtbh9xNFiEvPx56sApRX1UpjthZmeLDP5eB1f09HWJibGrDT5mdsx2+GLSN6sIiIiACgurYOCaeKEZeej92Z+bhQUS2NWZqbYlgvRwT3VWF4LyfYWLS+ubyM7fjNsGVEDxYREdG1dHUCKWcvz+W1MyMf50v/mctLbmqCId07IMRThQd7O6NDu9Yxl5exHb8ZtozowSIiIroVIQTSz5chLiMPO9LzcaqoUhozkQGDu9gjpK8KQX1VcG1vacBO74yxHb8ZtozowSIiImqIvwvLpdnr08+X6Y31d2svTSnRxcHaQB02jrEdvxm2jOjBIiIiaqyckouXJ1HNyMfBs2pcffT3cLZBsKcKIX1V6O1i0+Ln8jK24zfDlhE9WERERE2hsLwKuzMLEJeej4STxai9ahbVzvZW0uz1A9zaw6QFzuVlbMdvhi0jerCIiIiamuZiDX45ejl47TteBG1tnTTmZKNA8P/eavTrYg+zFjKXl7Edvxm2jOjBIiIiak4Xq2ux71gR4jLy8UtWISq0/8zl1d7KHA/1dkaIpwpDujvcdi4vXZ1A8ukSFJZXwcnGAoO72DfZjPfGdvxm2DKiB4uIiOhu0dbqsP/v/83llVWAksp/5vKylptiWC8nhHiqMNTDCe0UZnrrxqXn4Y0tmcjTVEm3uSgtsGh0H4R4utxxb8Z2/GbYMqIHi4iIyBBqdXU4cEaNnf/7suz8sn9ClNzMBPf3cEBw38tzeSWdLsbM9Ydwbbi4ck5rxWMD7zhwGdvxm2HLiB4sIiIiQ6urEzhyXnN5Son0PJwpviiNmcgAMxMTVOvqbriuDIBKaYH4hcPv6C1FYzt+m92+hIiIiOgyExMZvN3aw9utPRaGeOB4QYU0l1dWXtlNgxYACAB5miokny5BQLcOd69pA2sZHysgIiIioyOTyeChssGzD/bAjmfvw2ujetdrvcLyqtsXtSIMW0RERNQk+rgo61XnZGPRzJ20LAxbRERE1CQGd7GHi9ICN7saS4bLn0oc3MX+brZlcAxbRERE1CRMTWRYNLoPAFwXuK78vGh0nyabb8tYMGwRERFRkwnxdMGKxwZCpdR/q1CltGiSaR+MET+NSERERE0qxNMFD/VRNdsM8saGYYuIiIianKmJrE1N73ArfBuRiIiIqBkxbBERERE1owaHrd9//x2jR4+Gq6srZDIZfvzxR73xyMhIyGQyvcXf31+vRqvVYs6cOXBwcIC1tTXGjBmDc+fO6dWo1WpERERAqVRCqVQiIiICpaWlejXZ2dkYPXo0rK2t4eDggLlz56K6uhpERERELUWDw1ZlZSX69++PTz/99KY1ISEhyMvLk5bt27frjc+bNw+bN29GbGws4uPjUVFRgVGjRkGn00k1kydPRmpqKuLi4hAXF4fU1FRERERI4zqdDiNHjkRlZSXi4+MRGxuLTZs2Yf78+Q3dJSIiIqJm0+AL5ENDQxEaGnrLGoVCAZVKdcMxjUaDr776CtHR0XjwwQcBAOvXr4ebmxv27NmD4OBgZGVlIS4uDomJifDz8wMArFq1CgEBATh27Bg8PDywa9cuZGZmIicnB66urgCAZcuWITIyEkuWLDGKL6YkIiKi1q9Zrtnau3cvnJyc0LNnT0yfPh2FhYXSWEpKCmpqahAUFCTd5urqCk9PT+zfvx8AkJCQAKVSKQUtAPD394dSqdSr8fT0lIIWAAQHB0Or1SIlJeWGfWm1WpSVlektRERERM2pycNWaGgoYmJi8Ouvv2LZsmU4cOAAhg8fDq1WCwDIz8+HXC6HnZ2d3nrOzs7Iz8+XapycnK7btpOTk16Ns7Oz3ridnR3kcrlUc62oqCjpGjClUgk3N7c73l8iIiKiW2nyebYmTpwo/dvT0xO+vr5wd3fHtm3bMG7cuJuuJ4SATPbPZGdX//tOaq728ssv4/nnn5d+LisrY+AiIiKiZtXsUz+4uLjA3d0dJ06cAACoVCpUV1dDrVbr1RUWFkpnqlQqFQoKCq7bVlFRkV7NtWew1Go1ampqrjvjdYVCoYCtra3eQkRERNScmn0G+eLiYuTk5MDF5fJ3Ifn4+MDc3By7d+/GhAkTAAB5eXlIT0/He++9BwAICAiARqNBcnIyBg8eDABISkqCRqNBYGCgVLNkyRLk5eVJ2961axcUCgV8fHzq1ZsQAgB47RYREZERuXLcvnIcb/FEA5WXl4vDhw+Lw4cPCwDigw8+EIcPHxZnz54V5eXlYv78+WL//v3i9OnT4rfffhMBAQGiY8eOoqysTNrG008/LTp16iT27NkjDh06JIYPHy769+8vamtrpZqQkBDRr18/kZCQIBISEoSXl5cYNWqUNF5bWys8PT3FiBEjxKFDh8SePXtEp06dxOzZs+u9Lzk5OQIAFy5cuHDhwsUIl5ycnIbGGIOQCdGwWLh3714MGzbsutunTJmCFStWICwsDIcPH0ZpaSlcXFwwbNgwvPnmm3rXRlVVVeGFF17Ahg0bcOnSJYwYMQKff/65Xk1JSQnmzp2Ln3/+GQAwZswYfPrpp2jfvr1Uk52djVmzZuHXX3+FpaUlJk+ejKVLl0KhUNRrX+rq6pCbmwsbG5ubXufVWFeuB8vJyeHbldRk+Lyi5sDnFTWX5npuCSFQXl4OV1dXmJi0/C/DaXDYovopKyuDUqmERqPhixc1GT6vqDnweUXNhc+ty1p+HCQiIiIyYgxbRERERM2IYauZKBQKLFq0qN7XjxHVB59X1Bz4vKLmwufWZbxmi4iIiKgZ8cwWERERUTNi2CIiIiJqRgxbRERERM2o1YatoUOHYt68eYZuo8HOnDkDmUyG1NRUQ7dC/3O755JMJsOPP/5Y7+3t3bsXMpkMpaWld9xbY0VGRiIsLMxg90/G4Z577sGHH37Y5LV0vbt9zFq8eDG8vb3v2v21da02bBHdLXl5eQgNDTV0G0QAmvYPtgMHDmDGjBl33hTRTbSVEwzN/kXURK2dSqUydAtETaq6uhpyuRyOjo6GboXI4GpqamBubn5H22gTZ7bUajUef/xx2NnZwcrKCqGhoThx4gSAy9+v5OjoiE2bNkn13t7ecHJykn5OSEiAubk5Kioqbnk/jz76KCZNmqR3W01NDRwcHLBmzRoAQFxcHO699160b98eHTp0wKhRo3Dy5MmbbnPt2rV63wcJAD/++ON13+W4ZcsW+Pj4wMLCAl27dsUbb7yB2traW/ZL9VdXV4cXX3wR9vb2UKlUWLx4sTR27duI+/fvh7e3NywsLODr6ys9Xtf+5ZaSkgJfX19YWVkhMDAQx44du20fx44dg0wmw9GjR/Vu/+CDD3DPPfdACAGdTocnn3wSXbp0gaWlJTw8PPDRRx/dcrs3egvI29tbbz81Gg1mzJgBJycn2NraYvjw4fjrr79u2zM1vVu9jnTp0gUAMGDAAMhkMgwdOvS227vytnJUVBRcXV3Rs2dPANc/LxYvXozOnTtDoVDA1dUVc+fOvek216xZA6VSid27dzd+R9uoWx2zKisrYWtri++//15vnS1btsDa2hrl5eUAgIULF6Jnz56wsrJC165d8dprr6GmpqbRPX399dfo27cvFAoFXFxcMHv2bAA3PjNVWloKmUyGvXv3SvsTHh4OR0dHWFpaokePHtIx8WbP17q6Ovz3v/9Fp06doFAo4O3tjbi4OOk+rtzvxo0bcd9998HS0hKDBg3C8ePHceDAAfj6+qJdu3YICQlBUVGR3r6sWbMGvXv3hoWFBXr16oXPP//8htsdOnQoLCwssH79epw9exajR4+GnZ0drK2t0bdvX2zfvr3ev782EbYiIyNx8OBB/Pzzz0hISIAQAv/6179QU1MDmUyG+++/X+9JkZmZiZqaGmRmZgK4fI2Nj48P2rVrd8v7CQ8Px88//6wXynbu3InKykqMHz8ewOX/UZ5//nkcOHAAv/zyC0xMTPDwww+jrq6u0fu3c+dOPPbYY5g7dy4yMzOxcuVKrF27FkuWLGn0NknfN998A2trayQlJeG9997Df//73xseRMrLyzF69Gh4eXnh0KFDePPNN7Fw4cIbbvPVV1/FsmXLcPDgQZiZmWHq1Km37cPDwwM+Pj6IiYnRu33Dhg2YPHkyZDIZ6urq0KlTJ2zcuBGZmZl4/fXX8corr2Djxo2N23lc/qNk5MiRyM/Px/bt25GSkoKBAwdixIgRKCkpafR2qXFu9TqSnJwMANizZw/y8vLwww8/1Gubv/zyC7KysrB7925s3br1uvHvv/8ey5cvx8qVK3HixAn8+OOP8PLyuuG2li5digULFmDnzp146KGHGr+jbdStjlnW1taYNGmSFFauWLNmDf7973/DxsYGAGBjY4O1a9ciMzMTH330EVatWoXly5c3qp8VK1bgmWeewYwZM5CWloaff/4Z3bt3r/f6r732GjIzM7Fjxw5kZWVhxYoVcHBwAICbPl8/+ugjLFu2DEuXLsWRI0cQHByMMWPGSKHzikWLFuE///kPDh06BDMzMzz66KN48cUX8dFHH+GPP/7AyZMn8frrr0v1q1atwquvvoolS5YgKysLb7/9Nl577TV88803ettduHAh5s6di6ysLAQHB+OZZ56BVqvF77//jrS0NLz77ru3zQR6RCv1wAMPiGeffVYcP35cABB//vmnNHbhwgVhaWkpNm7cKIQQ4uOPPxaenp5CCCF+/PFH4evrK8aNGyc+++wzIYQQQUFBYuHChbe9z+rqauHg4CDWrVsn3fboo4+KRx555KbrFBYWCgAiLS1NCCHE6dOnBQBx+PBhIYQQa9asEUqlUm+dzZs3i6sfuvvuu0+8/fbbejXR0dHCxcXltj3T7T3wwAPi3nvv1btt0KBB0nMCgNi8ebMQQogVK1aIDh06iEuXLkm1q1at0ntMf/vtNwFA7NmzR6rZtm2bAKC33s188MEHomvXrtLPx44dEwBERkbGTdeZNWuWGD9+vPTzlClTxNixY6Wf3d3dxfLly/XW6d+/v1i0aJEQQohffvlF2NraiqqqKr2abt26iZUrV962Z2peV7+OXPsaUh9TpkwRzs7OQqvV6t1+9fNi2bJlomfPnqK6uvqG27hS+9JLLwkXFxdx5MiRxu5Om9SQY1ZSUpIwNTUV58+fF0IIUVRUJMzNzcXevXtvuv333ntP+Pj4SD8vWrRI9O/fv169ubq6ildfffWGYzd6vqnVagFA/Pbbb0IIIUaPHi2eeOKJeq9/5T6XLFmid9ugQYPErFmz9NZbvXq1NP7tt98KAOKXX36RbouKihIeHh7Sz25ubmLDhg16233zzTdFQECA3nY//PBDvRovLy+xePHiG+5DfbT6M1tZWVkwMzODn5+fdFuHDh3g4eGBrKwsAJc/BZKRkYELFy5g3759GDp0KIYOHYp9+/ahtrYW+/fvxwMPPHDb+zI3N8cjjzwinXWorKzETz/9hPDwcKnm5MmTmDx5Mrp27QpbW1vpFGp2dnaj9zElJQX//e9/0a5dO2mZPn068vLycPHixUZvl/7Rr18/vZ9dXFxQWFh4Xd2xY8fQr18/WFhYSLcNHjz4ttt0cXEBgBtu81qTJk3C2bNnkZiYCACIiYmBt7c3+vTpI9V88cUX8PX1haOjI9q1a4dVq1bd8XOsoqICHTp00HuenT59+pZvg1PzaI7XES8vL8jl8puOP/LII7h06RK6du2K6dOnY/PmzdddqrBs2TKsXLkS8fHxNz3rRbdWn2PW4MGD0bdvX6xbtw4AEB0djc6dO+P++++X1vn+++9x7733QqVSoV27dnjttdca9fwoLCxEbm4uRowY0eh9mjlzJmJjY+Ht7Y0XX3wR+/fvv2V9WVkZcnNzMWTIEL3bhwwZIv0Orrj6ddTZ2RkA9J57zs7O0utqUVERcnJy8OSTT+q9jr311lvXvY75+vrq/Tx37ly89dZbGDJkCBYtWoQjR47Uc+8va/VhS9zk24iEENJ1T56enujQoQP27dsnha0HHngA+/btw4EDB3Dp0iXce++99bq/8PBw7NmzB4WFhfjxxx9hYWGh90m10aNHo7i4GKtWrUJSUhKSkpIAXL4g9UZMTEyu24dr33evq6vDG2+8gdTUVGlJS0vDiRMn9A761HjXXhx55e26a139vLr6tttt88o69Xk72cXFBcOGDcOGDRsAAN9++y0ee+wxaXzjxo147rnnMHXqVOzatQupqal44oknbvocA27/PKurq4OLi4vecyw1NRXHjh3DCy+8cNueqWk19HWkPqytrW857ubmhmPHjuGzzz6DpaUlZs2ahfvvv1/veXLfffdBp9Pd0VvWbV19jlkAMG3aNOmtxDVr1uCJJ56QxhMTEzFp0iSEhoZi69atOHz4MF599dVGPT8sLS1vOW5iYnJd39ceo0JDQ3H27FnMmzdPCm4LFiy47X3f6LX02ttu9Dp67W1XXlev/HfVqlV6r2Pp6enSH69XXPv/w7Rp03Dq1ClEREQgLS0Nvr6++OSTT267D1e0+rDVp08f1NbWSi9GAFBcXIzjx4+jd+/eACBdt/XTTz8hPT0d9913H7y8vFBTU4MvvvgCAwcOlN4Hv53AwEC4ubnhu+++Q0xMDB555BHpr8Xi4mJkZWXhP//5D0aMGIHevXtDrVbfcnuOjo4oLy9HZWWldNu1F1oPHDgQx44dQ/fu3a9brvyPQHdHr169cOTIEWi1Wum2gwcPNvn9hIeH47vvvkNCQgJOnjyp98GMP/74A4GBgZg1axYGDBiA7t273/bsk6OjI/Ly8qSfy8rKcPr0aenngQMHIj8/H2ZmZtc9x65ce0F3x+1eR6683uh0uia/b0tLS4wZMwYff/wx9u7di4SEBKSlpUnjgwcPRlxcHN5++228//77TX7/bUF9jlkA8NhjjyE7Oxsff/wxMjIyMGXKFGnszz//hLu7O1599VX4+vqiR48eOHv2bKP6sbGxwT333INffvnlhuNXPrF69evHjaZxcHR0RGRkJNavX48PP/wQX375JYAbP19tbW3h6uqK+Ph4vW3s379f73fQUM7OzujYsSNOnTp13evYlbPDt+Lm5oann34aP/zwA+bPn49Vq1bV+75b/dQPPXr0wNixYzF9+nSsXLkSNjY2eOmll9CxY0eMHTtWqhs6dCiee+45DBgwALa2tgCA+++/HzExMXj++efrfX8ymQyTJ0/GF198gePHj+O3336Txuzs7NChQwd8+eWXcHFxQXZ2Nl566aVbbs/Pzw9WVlZ45ZVXMGfOHCQnJ2Pt2rV6Na+//jpGjRoFNzc3PPLIIzAxMcGRI0eQlpaGt956q969052bPHkyXn31VcyYMQMvvfQSsrOzsXTpUgDX/5V2J8aNG4eZM2di5syZGDZsGDp27CiNde/eHevWrcPOnTvRpUsXREdH48CBA7d8MRk+fDjWrl0rfdrmtddeg6mpqTT+4IMPIiAgAGFhYXj33Xfh4eGB3NxcbN++HWFhYdedcqfmc7vXEScnJ1haWiIuLg6dOnWChYUFlErlHd/v2rVrodPppNek6OhoWFpawt3dXa8uICAAO3bsQEhICMzMzPDcc8/d8X23JfU9ZtnZ2WHcuHF44YUXEBQUhE6dOklj3bt3R3Z2NmJjYzFo0CBs27YNmzdvbnRPixcvxtNPPw0nJyeEhoaivLwcf/75J+bMmQNLS0v4+/vjnXfewT333IMLFy7gP//5j976r7/+Onx8fNC3b19otVps3bpVCk03e76+8MILWLRoEbp16wZvb2+sWbMGqamp1304qDH7MnfuXNja2iI0NBRarRYHDx6EWq2+5bF+3rx5CA0NRc+ePaFWq/Hrr782LPg1+mqvFu7KxYZCCFFSUiIiIiKEUqkUlpaWIjg4WBw/flyvPi0tTQAQCxYskG5bvny5ACC2bt3aoPvOyMgQAIS7u7uoq6vTG9u9e7fo3bu3UCgUol+/fmLv3r16F1jf6GLBzZs3i+7duwsLCwsxatQo8eWXX4prH7q4uDgRGBgoLC0tha2trRg8eLD48ssvG9Q33djVz6Urxo4dK6ZMmSKE0L9AXggh/vzzT9GvXz8hl8uFj4+P2LBhgwAgjh49KoT45wJ5tVotrXP48GEBQJw+fbrefT3yyCMCgPj666/1bq+qqhKRkZFCqVSK9u3bi5kzZ4qXXnpJ72LYay+Q12g0YsKECcLW1la4ubmJtWvX6l0gL4QQZWVlYs6cOcLV1VWYm5sLNzc3ER4eLrKzs+vdMzWN272OrFq1Sri5uQkTExPxwAMP3HZ71z4frrj6AvnNmzcLPz8/YWtrK6ytrYW/v7/ehzyu/ZDFvn37hLW1tfjoo4/uYE/bjoYes4S4/MEVANKF81d74YUXRIcOHUS7du3ExIkTxfLly/U+bNWQC+SFEOKLL74QHh4ewtzcXLi4uIg5c+ZIY5mZmcLf319YWloKb29vsWvXLr0L5N98803Ru3dvYWlpKezt7cXYsWPFqVOnpPVv9HzV6XTijTfeEB07dhTm5uaif//+YseOHdI6NzpW3ui19UYfMouJiRHe3t5CLpcLOzs7cf/994sffvjhptsVQojZs2eLbt26CYVCIRwdHUVERIS4cOFCvX9/MiFu8gYxETWJmJgYPPHEE9BoNLe9/oGIqL5iYmLw7LPPIjc395YfbiDDa/VvIxLdbevWrUPXrl3RsWNH/PXXX1i4cCEmTJjAoEVETeLixYs4ffo0oqKi8NRTTzFoGQFePd0AMTExeh8XvXrp27evodujFiI/Px+PPfYYevfujeeeew6PPPKIdDFoffTt2/emz7M7vV6B2qabPZ/atWuHP/74w9DtUQO999578Pb2hrOzM15++eU73h6fH82PbyM2QHl5OQoKCm44Zm5uft2FokSNcfbs2Zt+rYazs3O9PxlLdMXff/9907GOHTvyrGsbx+dH82PYIiIiImpGfBuRiIiIqBkxbBERERE1I4YtIiIiombEsEVERETUjBi2iIiIiJoRwxYRERFRM2LYIiIiImpGDFtEREREzej/AeH/cGXnIlQQ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3" name="AutoShape 7" descr="data:image/png;base64,iVBORw0KGgoAAAANSUhEUgAAAlsAAAGdCAYAAAAlnLZFAAAAOXRFWHRTb2Z0d2FyZQBNYXRwbG90bGliIHZlcnNpb24zLjcuMCwgaHR0cHM6Ly9tYXRwbG90bGliLm9yZy88F64QAAAACXBIWXMAAA9hAAAPYQGoP6dpAABowUlEQVR4nO3deVhUZf8G8HtYZliEEWQZUCRXXEBRUBZbXIrldSN9U5NIMrU0NUvLlre0t4wWzXYzLU3EyF9m5YZLpUWyKEqyueQGyioMw6IMMDy/P3w9Oa6A4DBwf67rXMk833Pme5hpzs2ZM8/IhBACRERERNQsTAzdABEREVFrxrBFRERE1IwYtoiIiIiaEcMWERERUTNi2CIiIiJqRgxbRERERM2IYYuIiIioGTFsERERETUjM0M3YEh1dXXIzc2FjY0NZDKZodshIiKiehBCoLy8HK6urjAxafnnjdp02MrNzYWbm5uh2yAiIqJGyMnJQadOnQzdxm216bBlY2MD4PKDZWtra+BuiIiIqD7Kysrg5uYmHcdbujYdtq68dWhra8uwRUREZGSM5RKglv9GJxEREZERY9giIiIiakYMW0RERETNiGGLiIiIqBkxbBERERE1I4YtIiIiombEsEVERETUjBi2iIiIiJpRm57UtLno6gSST5egsLwKTjYWGNzFHqYmxjHxGhERETUthq0mFpeehze2ZCJPUyXd5qK0wKLRfRDi6WLAzoiIiMgQ+DZiE4pLz8PM9Yf0ghYA5GuqMHP9IcSl5xmoMyIiIjIUhq0moqsTeGNLJsQNxq7c9saWTOjqblRBRERErRXDVhNJPl1y3RmtqwkAeZoqJJ8uuXtNERERkcExbDWRwvKbB63G1BEREVHrwLDVRJxsLJq0joiIiFoHhq0mMriLPVyUFrjVBA8uysvTQBAREVHbwbDVRExNZFg0ug8A3DRwPTHkHs63RURE1MYwbDWhEE8XrHhsIFRK/bcKzU0vB6wv9p3CiYJyQ7RGREREBtKgsLV48WLIZDK9RaVSSeORkZHXjfv7++ttQ6vVYs6cOXBwcIC1tTXGjBmDc+fO6dWo1WpERERAqVRCqVQiIiICpaWlejXZ2dkYPXo0rK2t4eDggLlz56K6urqBu9/0QjxdEL9wOL6d7o+PJnnj2+n+SH71QXh1VKKkshrhq5Nw5kKlodskIiKiu6TBZ7b69u2LvLw8aUlLS9MbDwkJ0Rvfvn273vi8efOwefNmxMbGIj4+HhUVFRg1ahR0Op1UM3nyZKSmpiIuLg5xcXFITU1FRESENK7T6TBy5EhUVlYiPj4esbGx2LRpE+bPn9/Q3WkWpiYyBHTrgLHeHRHQrQPsrORYN3UwPJxtUFiuRfjqJJwvvWToNomIiOguaPDX9ZiZmemdzbqWQqG46bhGo8FXX32F6OhoPPjggwCA9evXw83NDXv27EFwcDCysrIQFxeHxMRE+Pn5AQBWrVqFgIAAHDt2DB4eHti1axcyMzORk5MDV1dXAMCyZcsQGRmJJUuWwNbWtqG71ezsrOWInjYYk1Ym4tSFSoSvSsTGpwLgZMtPJxIREbVmDT6zdeLECbi6uqJLly6YNGkSTp06pTe+d+9eODk5oWfPnpg+fToKCwulsZSUFNTU1CAoKEi6zdXVFZ6enti/fz8AICEhAUqlUgpaAODv7w+lUqlX4+npKQUtAAgODoZWq0VKSspNe9dqtSgrK9Nb7iYnGwvETPdDJztLnCm+iPDVSSiu0N7VHoiIiOjualDY8vPzw7p167Bz506sWrUK+fn5CAwMRHFxMQAgNDQUMTEx+PXXX7Fs2TIcOHAAw4cPh1Z7OVDk5+dDLpfDzs5Ob7vOzs7Iz8+XapycnK67bycnJ70aZ2dnvXE7OzvI5XKp5kaioqKk68CUSiXc3NwasvtNwkVpiQ3T/KGytcCJwgpEfJUMzcWau94HERER3R0NCluhoaEYP348vLy88OCDD2Lbtm0AgG+++QYAMHHiRIwcORKenp4YPXo0duzYgePHj0t1NyOEgEz2z5QIV//7Tmqu9fLLL0Oj0UhLTk7OrXe4mXTuYIX10/zg0E6OzLwyTFmTjAptrUF6ISIiouZ1R1M/WFtbw8vLCydOnLjhuIuLC9zd3aVxlUqF6upqqNVqvbrCwkLpTJVKpUJBQcF12yoqKtKrufYMllqtRk1NzXVnvK6mUChga2urtxhKd6d2iH7SD0pLc6TmlOLJtQdwqVp3+xWJiIjIqNxR2NJqtcjKyoKLi8sNx4uLi5GTkyON+/j4wNzcHLt375Zq8vLykJ6ejsDAQABAQEAANBoNkpOTpZqkpCRoNBq9mvT0dOTl5Uk1u3btgkKhgI+Pz53s0l3V28UW66YORjuFGZJOl2BG9EFoaxm4iIiIWhOZEELUt3jBggUYPXo0OnfujMLCQrz11lvYt28f0tLS0KFDByxevBjjx4+Hi4sLzpw5g1deeQXZ2dnIysqCjY0NAGDmzJnYunUr1q5dC3t7eyxYsADFxcVISUmBqakpgMtvV+bm5mLlypUAgBkzZsDd3R1btmwBcHnqB29vbzg7O+P9999HSUkJIiMjERYWhk8++aTeO19WVgalUgmNRmPQs1wHzpTg8a+ScalGh4f6OOPz8IEwN+V8s0RERDfSUo7f9dWgI/q5c+fw6KOPwsPDA+PGjYNcLkdiYiLc3d1hamqKtLQ0jB07Fj179sSUKVPQs2dPJCQkSEELAJYvX46wsDBMmDABQ4YMgZWVFbZs2SIFLQCIiYmBl5cXgoKCEBQUhH79+iE6OloaNzU1xbZt22BhYYEhQ4ZgwoQJCAsLw9KlS5vgV3L3DbrHHqun+EJuZoLdmQV4fuNf0NXVOwMTERFRC9agM1utTUtLxr8eLcCMdSmorRN4xKcT3h3fDyb8LkUiIiI9Le34fTt8r6oFGd7LGR8/OgAmMuD/Us5h8ZYMtOEsTERE1CowbLUw//JywdJH+kMmA9YlnMU7O44ycBERERkxhq0WaNzATlgS5gUAWPn7KXz0y42n1iAiIqKWj2GrhZrs1xmvjeoDAPhwzwl8+ftJA3dEREREjcGw1YI9eW8XLAjqCQB4e/tRRCecMWxDRERE1GAMWy3c7OE98MywbgCA137KwMaDhvmKISIiImochi0jsCDIA08MuQcA8NKmI9jyV65hGyIiIqJ6Y9gyAjKZDK+P6oNHB7uhTgDPfZeKXRn5t1+RiIiIDI5hy0jIZDK8FeaFhwd0RG2dwOwNh7HveJGh2yIiIqLbYNgyIqYmMrz/734I9VShWleHp6IPIulUsaHbIiIioltg2DIyZqYm+GjSAAzzcERVTR2mrj2Aw9lqQ7dFREREN8GwZYTkZiZY8ZgPArt1QGW1DlO+TkZGrsbQbREREdENMGwZKQtzU6x63Bc+7nYoq6pFxFfJOFFQbui2iIiI6BoMW0bMWmGGNU8MgldHJUoqqxG+OglnLlQaui0iIiK6CsOWkbO1MMe6qYPh4WyDwnItwlcn4Zz6oqHbIiIiov9h2GoF7KzlWD/ND10drHG+9BLCVyehoKzK0G0RERERGLZaDUcbBWKm+8HN3hJniy8ifHUSiiu0hm6LiIiozWPYakVclJbYMM0fKlsL/F1YgYivkqG5WGPotoiIiNo0hq1Wxs3eCjHT/eDQTo7MvDJMWZOMCm2todsiIiJqsxi2WqFuju0Q/aQf2luZIzWnFFPXHsClap2h2yIiImqTGLZaqd4utlg3dTBsFGZIPl2CGdEHoa1l4CIiIrrbGLZasX6d2mPNE4NgaW6KP05cwOwNh1GjqzN0W0RERG0Kw1Yr53uPPVZP8YXczAS7Mwvw3Hep0NUJQ7dFRETUZjBstQFDujvgi8cGwtxUhq1H8vDSpiOoY+AiIiK6Kxi22ojhvZzx0aQBMJEB/5dyDou3ZEAIBi4iIqLmxrDVhvzLywXLJvSHTAasSziLd3YcZeAiIiJqZgxbbczDAzphSZgXAGDl76fw0S8nDNwRERFR68aw1QZN9uuM10b1AQB8uOcEVu47aeCOiIiIWi+GrTbqyXu74IVgDwBA1I6jWJdwxrANERERtVIMW23YM8O645lh3QAAr/+UgY0HcwzcERERUevDsNXGLQjywNQhXQAAL206gp//yjVwR0RERK1Lg8LW4sWLIZPJ9BaVSiWNCyGwePFiuLq6wtLSEkOHDkVGRobeNrRaLebMmQMHBwdYW1tjzJgxOHfunF6NWq1GREQElEollEolIiIiUFpaqleTnZ2N0aNHw9raGg4ODpg7dy6qq6sbuPskk8nw2qjeeHRwZ9QJ4LnvUrErI9/QbREREbUaDT6z1bdvX+Tl5UlLWlqaNPbee+/hgw8+wKeffooDBw5ApVLhoYceQnl5uVQzb948bN68GbGxsYiPj0dFRQVGjRoFne6f7+2bPHkyUlNTERcXh7i4OKSmpiIiIkIa1+l0GDlyJCorKxEfH4/Y2Fhs2rQJ8+fPb+zvoU2TyWRYEuaJhwd0hK5OYPaGw9h3vMjQbREREbUOogEWLVok+vfvf8Oxuro6oVKpxDvvvCPdVlVVJZRKpfjiiy+EEEKUlpYKc3NzERsbK9WcP39emJiYiLi4OCGEEJmZmQKASExMlGoSEhIEAHH06FEhhBDbt28XJiYm4vz581LNt99+KxQKhdBoNPXeH41GIwA0aJ3WrKZWJ56OPijcF24VHv/ZLhJOXjB0S0RERNcxtuN3g89snThxAq6urujSpQsmTZqEU6dOAQBOnz6N/Px8BAUFSbUKhQIPPPAA9u/fDwBISUlBTU2NXo2rqys8PT2lmoSEBCiVSvj5+Uk1/v7+UCqVejWenp5wdXWVaoKDg6HVapGSknLT3rVaLcrKyvQW+oeZqQk+mjQAw3s5oaqmDk+uPYBD2WpDt0VERGTUGhS2/Pz8sG7dOuzcuROrVq1Cfn4+AgMDUVxcjPz8y9f5ODs7663j7OwsjeXn50Mul8POzu6WNU5OTtfdt5OTk17NtfdjZ2cHuVwu1dxIVFSUdB2YUqmEm5tbQ3a/TZCbmeDz8IEI7NYBldU6RH6djPTzGkO3RUREZLQaFLZCQ0Mxfvx4eHl54cEHH8S2bdsAAN98841UI5PJ9NYRQlx327WurblRfWNqrvXyyy9Do9FIS04Opzq4EQtzU6x63Be+7nYoq6rF418n40RB+e1XJCIiouvc0dQP1tbW8PLywokTJ6RPJV57ZqmwsFA6C6VSqVBdXQ21Wn3LmoKCguvuq6ioSK/m2vtRq9Woqam57ozX1RQKBWxtbfUWujFrhRm+fmIQ+nVSoqSyGuGrk3DmQqWh2yIiIjI6dxS2tFotsrKy4OLigi5dukClUmH37t3SeHV1Nfbt24fAwEAAgI+PD8zNzfVq8vLykJ6eLtUEBARAo9EgOTlZqklKSoJGo9GrSU9PR15enlSza9cuKBQK+Pj43Mku0VVsLczxzROD4eFsg8JyLcJXJ+Gc+qKh2yIiIjIqMiGEqG/xggULMHr0aHTu3BmFhYV46623sG/fPqSlpcHd3R3vvvsuoqKisGbNGvTo0QNvv/029u7di2PHjsHGxgYAMHPmTGzduhVr166Fvb09FixYgOLiYqSkpMDU1BTA5bcrc3NzsXLlSgDAjBkz4O7uji1btgC4PPWDt7c3nJ2d8f7776OkpASRkZEICwvDJ598Uu+dLysrg1KphEaj4VmuWygq12LiygSculAJ9w5W2PhUAJxtLQzdFhERtVHGdvxu0Jmtc+fO4dFHH4WHhwfGjRsHuVyOxMREuLu7AwBefPFFzJs3D7NmzYKvry/Onz+PXbt2SUELAJYvX46wsDBMmDABQ4YMgZWVFbZs2SIFLQCIiYmBl5cXgoKCEBQUhH79+iE6OloaNzU1xbZt22BhYYEhQ4ZgwoQJCAsLw9KlS+/090E34GijQMx0P7jZW+Js8UWEr05CcYXW0G0REREZhQad2WptjC0ZG1pOyUU88kUC8suq0MfFFt9O94fSytzQbRERURtjbMdvfjci1ZubvRVipvvBoZ0cmXllmLImGRXaWkO3RURE1KIxbFGDdHNsh/XT/NDeyhypOaWYuvYALlXrbr8iERFRG8WwRQ3WS2WLdVMHw0ZhhuTTJZgRfRDaWgYuIiKiG2HYokbp16k91jwxCJbmpvjjxAU8E3MYNbo6Q7dFRETU4jBsUaP53mOP1VN8ITczwZ6sAjz3XSp0dW328xZEREQ3xLBFd2RIdwesfMwH5qYybD2Sh4WbjqCOgYuIiEjCsEV3bFgvJ3w8aQBMZMD3Keew6OcMtOEZRYiIiPQwbFGTCPVywbIJ/SGTAdGJZ/HOjqMMXERERGDYoib08IBOWBLmBQBY+fspfPTLCQN3REREZHgMW9SkJvt1xuuj+gAAPtxzAiv3nTRwR0RERIbFsEVNbuq9XfBCsAcAIGrHUaxLOGPYhoiIiAyIYYuaxTPDumP2sO4AgNd/ysDGgzkG7oiIiMgwGLao2cwP6ompQ7oAABZuOoKf/8o1cEdERER3H8MWNRuZTIbXRvXGo4M7Qwjgue9SsTMj39BtERER3VUMW9SsZDIZloR5YtyAjtDVCczZcBj7jhcZui0iIqK7hmGLmp2JiQzv/bsf/uWlQrWuDjPWHUTiqWJDt0VERHRXMGzRXWFmaoIPJw7A8F5O0NbW4cm1B3AoW23otoiIiJodwxbdNXIzE3wePhBDundAZbUOU75ORvp5jaHbIiIialYMW3RXWZibYtXjvvB1t0N5VS0e/zoZJwrKDd0WERFRs2HYorvOSm6Gr58YhH6dlCiprMbk1Uk4faHS0G0RERE1C4YtMghbC3OsmzoYvVQ2KCrXInxVIs6pLxq6LSIioibHsEUG095Kjugn/dDV0Rq5miqEr05CQVmVodsiIiJqUgxbZFCONgrETPODm70lzhZfRPjqJBRXaA3dFhERUZNh2CKDc1FaYsM0f7goLfB3YQUe+yoZmos1hm6LiIioSTBsUYvgZm+F9dP84NBOjqy8MkxZk4wKba2h2yIiIrpjDFvUYnRzbIf10/zQ3socqTmlmLr2AC5V6wzdFhER0R1h2KIWpZfKFtFT/WCjMEPy6RLMiD4IbS0DFxERGS+GLWpxvDopsXbqIFjJTfHHiQt4JuYwanR1hm6LiIioURi2qEXycbfH6sd9ITczwZ6sAjz3XSp0dcLQbRERETUYwxa1WIHdHbDyMR+Ym8qw9UgeFm46gjoGLiIiMjIMW9SiDevlhI8nDYCpiQzfp5zDop8zIAQDFxERGQ+GLWrxQr1csOyR/pDJgOjEs4jacZSBi4iIjMYdha2oqCjIZDLMmzdPui0yMhIymUxv8ff311tPq9Vizpw5cHBwgLW1NcaMGYNz587p1ajVakRERECpVEKpVCIiIgKlpaV6NdnZ2Rg9ejSsra3h4OCAuXPnorq6+k52iVqosAEd8fbDXgCAL38/hQ/3nDBwR0RERPXT6LB14MABfPnll+jXr991YyEhIcjLy5OW7du3643PmzcPmzdvRmxsLOLj41FRUYFRo0ZBp/vnI/6TJ09Gamoq4uLiEBcXh9TUVEREREjjOp0OI0eORGVlJeLj4xEbG4tNmzZh/vz5jd0lauEeHdwZr4/qAwD46JcTWLnvpIE7IiIiuj2zxqxUUVGB8PBwrFq1Cm+99dZ14wqFAiqV6obrajQafPXVV4iOjsaDDz4IAFi/fj3c3NywZ88eBAcHIysrC3FxcUhMTISfnx8AYNWqVQgICMCxY8fg4eGBXbt2ITMzEzk5OXB1dQUALFu2DJGRkViyZAlsbW0bs2vUwk29twsu1ejw/s5jiNpxFJZyUzwecI+h2yIiIrqpRp3ZeuaZZzBy5EgpLF1r7969cHJyQs+ePTF9+nQUFhZKYykpKaipqUFQUJB0m6urKzw9PbF//34AQEJCApRKpRS0AMDf3x9KpVKvxtPTUwpaABAcHAytVouUlJQb9qXValFWVqa3kPF5Zlh3zB7WHQDw+k8Z2Hggx8AdERER3VyDz2zFxsbi0KFDOHDgwA3HQ0ND8cgjj8Dd3R2nT5/Ga6+9huHDhyMlJQUKhQL5+fmQy+Wws7PTW8/Z2Rn5+fkAgPz8fDg5OV23bScnJ70aZ2dnvXE7OzvI5XKp5lpRUVF44403GrrL1ALND+qJSzU6fBV/Ggt/OAKFuQnGenc0dFtERETXaVDYysnJwbPPPotdu3bBwsLihjUTJ06U/u3p6QlfX1+4u7tj27ZtGDdu3E23LYSATCaTfr7633dSc7WXX34Zzz//vPRzWVkZ3NzcbtoTtVwymQz/Gdkbl2p02JCUjec3/gULc1ME973x29dERESG0qC3EVNSUlBYWAgfHx+YmZnBzMwM+/btw8cffwwzMzO9C9yvcHFxgbu7O06cuPzpMZVKherqaqjVar26wsJC6UyVSqVCQUHBddsqKirSq7n2DJZarUZNTc11Z7yuUCgUsLW11VvIeMlkMrw11hPjBnSErk5gzobD2He8yNBtERER6WlQ2BoxYgTS0tKQmpoqLb6+vggPD0dqaipMTU2vW6e4uBg5OTlwcXEBAPj4+MDc3By7d++WavLy8pCeno7AwEAAQEBAADQaDZKTk6WapKQkaDQavZr09HTk5eVJNbt27YJCoYCPj09DdouMmImJDO/9ux/+5aVCta4OM9YdRMLJYkO3RUREJJGJO5wdcujQofD29saHH36IiooKLF68GOPHj4eLiwvOnDmDV155BdnZ2cjKyoKNjQ0AYObMmdi6dSvWrl0Le3t7LFiwAMXFxUhJSZECW2hoKHJzc7Fy5UoAwIwZM+Du7o4tW7YAuDz1g7e3N5ydnfH++++jpKQEkZGRCAsLwyeffFKv3svKyqBUKqHRaHiWy8hV19bh6fUp+PVoIazkplg/zQ8DO9vdfkUiIjI6xnb8btIZ5E1NTZGWloaxY8eiZ8+emDJlCnr27ImEhAQpaAHA8uXLERYWhgkTJmDIkCGwsrLCli1b9M6MxcTEwMvLC0FBQQgKCkK/fv0QHR2td1/btm2DhYUFhgwZggkTJiAsLAxLly5tyl0iIyE3M8Hn4QNxb3cHXKzWYcrXyUg/rzF0W0RERHd+ZsuYGVsyptu7WF2LKV8n48AZNeyt5Yid4Y+ezja3X5GIiIyGsR2/+d2I1KpYyc3wdeQg9OukREllNcJXJ+H0hUpDt0VERG0Ywxa1OjYW5lg3dTB6qWxQVK5F+KpEnFNfNHRbRETURjFsUavU3kqO9dP80NXRGrmaKoSvTkJBWZWh2yIiojaIYYtaLYd2CmyY5g83e0ucLb6I8NVJKK7QGrotIiJqYxi2qFVTKS2wYZo/XJQW+LuwAo99lQzNxRpDt0VERG0Iwxa1em72VoiZ5geHdgpk5ZXh8TXJKK9i4CIioruDYYvahK6O7RAzzQ/trczxV04pnlx7EJeqr/96KSIioqbGsEVthofKBtFT/WCjMEPymRLMiD4IbS0DFxERNS+GLWpTvDopsXbqIFjJTfHHiQt4JuYwanR1hm6LiIhaMYYtanN83O2x+nFfyM1MsCerAM99lwpdXZv9IgUiImpmDFvUJgV2d8DKx3xgbirD1iN5WLjpCOoYuIiIqBkwbFGbNayXEz55dABMTWT4PuUcFv2cgTb8VaFERNRMGLaoTQvxdMGyR/pDJgOiE88iasdRBi4iImpSDFvU5oUN6Iioh70AAF/+fgof7jlh4I6IiKg1YdgiAjBpcGcsGt0HAPDRLyfwxb6TBu6IiIhaC4Ytov95YkgXvBjiAQB4Z8dRfLP/jGEbIiKiVoFhi+gqs4Z2x5zh3QEAi37OwMYDOQbuiIiIjB3DFtE1nn+oJ568twsAYOEPR/BT6nkDd0RERMaMYYvoGjKZDP8Z2Rvhfp0hBPD8xr+wMyPf0G0REZGRYtgiugGZTIY3x3pi3MCO0NUJzNlwGHuPFRq6LSIiMkIMW0Q3YWIiw3vj+2GklwuqdXV4KjoFCSeLDd0WEREZGYYtolswMzXB8oneGNHLCdraOjz5zQEcylYbui0iIjIiDFtEtyE3M8Fn4QNxb3cHXKzWYcrXyUg/rzF0W0REZCQYtojqwcLcFF8+7oNB99ihvKoWEV8l4XhBuaHbIiIiI8CwRVRPVnIzfB05CP07KaG+WIPw1Uk4faHS0G0REVELx7BF1AA2Fub4Zupg9FLZoKhci/BViTinvmjotoiIqAVj2CJqoPZWcqyf5odujtbI1VRh8qokFJRVGbotIiJqoRi2iBrBoZ0CMdP80dneCtklFxG+OgnFFVpDt0VERC0QwxZRI6mUFoiZ5gcXpQX+LqzAY18lQ3OxxtBtERFRC8OwRXQH3OytEDPNDw7tFMjKK8Pja5JRXsXARURE/2DYIrpDXR3bIWaaH+yszPFXTimeXHsQl6p1hm6LiIhaiDsKW1FRUZDJZJg3b550mxACixcvhqurKywtLTF06FBkZGTorafVajFnzhw4ODjA2toaY8aMwblz5/Rq1Go1IiIioFQqoVQqERERgdLSUr2a7OxsjB49GtbW1nBwcMDcuXNRXV19J7tE1CgeKhusm+oHG4UZks+UYEb0QVTVMHAREdEdhK0DBw7gyy+/RL9+/fRuf++99/DBBx/g008/xYEDB6BSqfDQQw+hvPyfCSDnzZuHzZs3IzY2FvHx8aioqMCoUaOg0/1zcJo8eTJSU1MRFxeHuLg4pKamIiIiQhrX6XQYOXIkKisrER8fj9jYWGzatAnz589v7C4R3RGvTkqsnToIVnJT/HHiAmZvOIQaXZ2h2yIiIkMTjVBeXi569Oghdu/eLR544AHx7LPPCiGEqKurEyqVSrzzzjtSbVVVlVAqleKLL74QQghRWloqzM3NRWxsrFRz/vx5YWJiIuLi4oQQQmRmZgoAIjExUapJSEgQAMTRo0eFEEJs375dmJiYiPPnz0s13377rVAoFEKj0dRrPzQajQBQ73qi+vjz7yLR89Xtwn3hVvFMTIqo1dUZuiUiolbF2I7fjTqz9cwzz2DkyJF48MEH9W4/ffo08vPzERQUJN2mUCjwwAMPYP/+/QCAlJQU1NTU6NW4urrC09NTqklISIBSqYSfn59U4+/vD6VSqVfj6ekJV1dXqSY4OBharRYpKSk37Fur1aKsrExvIWpqgd0c8EWED8xNZdh6JA8LNx1BXZ0wdFtERGQgDQ5bsbGxOHToEKKioq4by8/PBwA4Ozvr3e7s7CyN5efnQy6Xw87O7pY1Tk5O123fyclJr+ba+7Gzs4NcLpdqrhUVFSVdA6ZUKuHm5lafXSZqsGEeTvjk0QEwNZHh+5RzeP3ndAjBwEVE1BY1KGzl5OTg2Wefxfr162FhYXHTOplMpvezEOK62651bc2N6htTc7WXX34ZGo1GWnJycm7ZE9GdCPF0wQcT+kMmA9YnZuPt7VkMXEREbVCDwlZKSgoKCwvh4+MDMzMzmJmZYd++ffj4449hZmYmnWm69sxSYWGhNKZSqVBdXQ21Wn3LmoKCguvuv6ioSK/m2vtRq9Woqam57ozXFQqFAra2tnoLUXMa690RUQ97AQBW/XEay/ecMHBHRER0tzUobI0YMQJpaWlITU2VFl9fX4SHhyM1NRVdu3aFSqXC7t27pXWqq6uxb98+BAYGAgB8fHxgbm6uV5OXl4f09HSpJiAgABqNBsnJyVJNUlISNBqNXk16ejry8vKkml27dkGhUMDHx6cRvwqi5jFpcGcsGt0HAPDxLyfwxb6TBu6IiIjuJrOGFNvY2MDT01PvNmtra3To0EG6fd68eXj77bfRo0cP9OjRA2+//TasrKwwefJkAIBSqcSTTz6J+fPno0OHDrC3t8eCBQvg5eUlXXDfu3dvhISEYPr06Vi5ciUAYMaMGRg1ahQ8PDwAAEFBQejTpw8iIiLw/vvvo6SkBAsWLMD06dN5xopanCeGdMGlGh3eizuGd3YchaW5KaYE3mPotoiI6C5oUNiqjxdffBGXLl3CrFmzoFar4efnh127dsHGxkaqWb58OczMzDBhwgRcunQJI0aMwNq1a2FqairVxMTEYO7cudKnFseMGYNPP/1UGjc1NcW2bdswa9YsDBkyBJaWlpg8eTKWLl3a1LtE1CRmDe2OqmodPv71byz6OQOW5qaYMIgf0iAiau1kog1fsVtWVgalUgmNRsOzYXRXCCGwZFsWVsefhkwGfDjRG2O9Oxq6LSIio2Jsx29+NyLRXSSTyfDqyN4I9+sMIYDnN/6FuPQbT1VCREStA8MW0V0mk8nw5lhPjBvYEbo6gTnfHsLeY4WGbouIiJoJwxaRAZiYyPDe+H4Y6eWCGp3AU9EpSDhZbOi2iIioGTBsERmImakJlk/0xoheTtDW1uHJbw4g5az69isSEZFRYdgiMiC5mQk+Cx+Ie7s74GK1DpFrkpF+XmPotoiIqAkxbBEZmIW5Kb583AeD7rFDeVUtIr5KwvGCckO3RURETYRhi6gFsJKb4evIQejfSQn1xRqEr07C6QuVhm6LiIiaAMMWUQthY2GOb6YORi+VDYrKtQhflYhz6ouGbouIiO4QwxZRC9LeSo710/zQzdEauZoqTF6VhIKyKkO3RUREd4Bhi6iFcWinQMw0f3S2t0J2yUVMXpWICxVa6OoEEk4W46fU80g4WQxdXZv98gciIqPCr+sxoun+qW3JKbmICSsTkKepQsf2lqitq0NBmVYad1FaYNHoPgjxdDFgl0REd5+xHb95ZouohXKzt0LMND/YWJjhfOklvaAFAPmaKsxcfwhx6XkG6pCIiOqDYYuoBXPvYA2F2Y3/N71ySvqNLZl8S5GIqAVj2CJqwZJPl+BCRfVNxwWAPE0Vkk+X3L2miIioQRi2iFqwwvL6fRKxvnVERHT3MWwRtWBONhZNWkdERHcfwxZRCza4iz1clBaQ3aLG3lqOwV3s71pPRETUMAxbRC2YqYkMi0b3AYCbBq7Si9XYlHLu7jVFREQNwrBF1MKFeLpgxWMDoVLqv1WoUlpg0D12qBPAi5uO4INdx9CGp80jImqxOKmpEU2KRm2brk4g+XQJCsur4GRjgcFd7GEiA5btOo5Pf/sbADBuQEe8M74f5DeZLoKIqDUwtuO3maEbIKL6MTWRIaBbh+tuXxDsgU52lnj1x3T8cPg88jRV+CLCB0pLcwN0SURE1+Kfv0StwKTBnfF15CBYy02RcKoY/16xH+fUFw3dFhERgWGLqNV4oKcjNj4dAGdbBU4UVuDhz/cj/bzG0G0REbV5DFtErUhfVyU2zxqCXiobFJVrMWFlAn49WmDotoiI2jSGLaJWxrW9JTY+HYB7uzvgYrUO0745iOjEs4Zui4iozWLYImqFbC3MseaJQfi3TyfUCeC1H9MRtSMLdfzCaiKiu45hi6iVMjc1wfv/7ofnH+oJAFi57xTmxh5GVY3OwJ0REbUtDFtErZhMJsPcET3wwYT+MDeVYeuRPER8lQR1ZbWhWyMiajMYtojagHEDO+GbJwbDxsIMB86oMX7FfpwtrjR0W0REbQLDFlEbEdjdAZtmBqJje0uculCJcZ/vx+FstaHbIiJq9Ri2iNqQns422DwrEJ4dbVFcWY1HVyUiLj3f0G0REbVqDFtEbYyTrQW+mxGAYR6OqKqpw8yYFHwdf9rQbRERtVoNClsrVqxAv379YGtrC1tbWwQEBGDHjh3SeGRkJGQymd7i7++vtw2tVos5c+bAwcEB1tbWGDNmDM6dO6dXo1arERERAaVSCaVSiYiICJSWlurVZGdnY/To0bC2toaDgwPmzp2L6mpe9EtUH9YKM6x63BeT/TpDCOC/WzPxxpYM6Dg1BBFRk2tQ2OrUqRPeeecdHDx4EAcPHsTw4cMxduxYZGRkSDUhISHIy8uTlu3bt+ttY968edi8eTNiY2MRHx+PiooKjBo1CjrdPx9Hnzx5MlJTUxEXF4e4uDikpqYiIiJCGtfpdBg5ciQqKysRHx+P2NhYbNq0CfPnz2/s74GozTEzNcGSME+8FNoLALDmzzOYFZOCS9WcGoKIqCnJhBB39Kesvb093n//fTz55JOIjIxEaWkpfvzxxxvWajQaODo6Ijo6GhMnTgQA5Obmws3NDdu3b0dwcDCysrLQp08fJCYmws/PDwCQmJiIgIAAHD16FB4eHtixYwdGjRqFnJwcuLq6AgBiY2MRGRmJwsJC2Nra1qv3srIyKJVKaDSaeq9D1Bpt+SsX8zf+hWpdHbzd2mP1FF84tFMYui0iohsytuN3o6/Z0ul0iI2NRWVlJQICAqTb9+7dCycnJ/Ts2RPTp09HYWGhNJaSkoKamhoEBQVJt7m6usLT0xP79+8HACQkJECpVEpBCwD8/f2hVCr1ajw9PaWgBQDBwcHQarVISUm5ac9arRZlZWV6CxEBo/u7Yv00PygtzZGaU4pxn+/HqaIKQ7dFRNQqNDhspaWloV27dlAoFHj66aexefNm9OnTBwAQGhqKmJgY/Prrr1i2bBkOHDiA4cOHQ6vVAgDy8/Mhl8thZ2ent01nZ2fk5+dLNU5OTtfdr5OTk16Ns7Oz3ridnR3kcrlUcyNRUVHSdWBKpRJubm4N3X2iVmtwF3v8MCsQbvaWyC65iHEr9uPAmRJDt0VEZPQaHLY8PDyQmpqKxMREzJw5E1OmTEFmZiYAYOLEiRg5ciQ8PT0xevRo7NixA8ePH8e2bdtuuU0hBGQymfTz1f++k5prvfzyy9BoNNKSk5Nz2/0laku6ObbD5llD0N+tPUov1iB8dRK2/JVr6LaIiIxag8OWXC5H9+7d4evri6ioKPTv3x8fffTRDWtdXFzg7u6OEydOAABUKhWqq6uhVutPpFhYWCidqVKpVCgoKLhuW0VFRXo1157BUqvVqKmpue6M19UUCoX0ScorCxHpc2inQOx0fwT1cUZ1bR3mfHsYX+w7iTu8vJOIqM2643m2hBDS24TXKi4uRk5ODlxcXAAAPj4+MDc3x+7du6WavLw8pKenIzAwEAAQEBAAjUaD5ORkqSYpKQkajUavJj09HXl5eVLNrl27oFAo4OPjc6e7RNTmWcpNseIxH0QG3gMAeGfHUfznx3TU6uoM2xgRkRFq0KcRX3nlFYSGhsLNzQ3l5eWIjY3FO++8g7i4OAQEBGDx4sUYP348XFxccObMGbzyyivIzs5GVlYWbGxsAAAzZ87E1q1bsXbtWtjb22PBggUoLi5GSkoKTE1NAVy+9is3NxcrV64EAMyYMQPu7u7YsmULgMsX53t7e8PZ2Rnvv/8+SkpKEBkZibCwMHzyySf13nlj+zQDkSF8HX8ab27LhBDA8F5O+OTRAbBWmBm6LSJqw4zt+N2gM1sFBQWIiIiAh4cHRowYgaSkJMTFxeGhhx6Cqakp0tLSMHbsWPTs2RNTpkxBz549kZCQIAUtAFi+fDnCwsIwYcIEDBkyBFZWVtiyZYsUtAAgJiYGXl5eCAoKQlBQEPr164fo6Ghp3NTUFNu2bYOFhQWGDBmCCRMmICwsDEuXLm2CXwkRXW3qvV2wItwHCjMT/Hq0EBO/TEBhWZWh2yIiMhp3PM+WMTO2ZExkSIey1Zj2zUGUVFajY3tLrHliEHo629x+RSKiJmZsx29+NyIR1cvAznbYPCsQXRyscb70Esav2I/9Jy8Yui0iohaPYYuI6s29gzV+mBkIX3c7lFfVYsrXydh8+NztVyQiasMYtoioQeys5Vg/zQ8jvVxQoxN47ru/8PEvJzg1BBHRTTBsEVGDWZib4pNHB+Cp+7sCAD7YfRwLNx1BDaeGICK6DsMWETWKiYkML/+rN94M84SJDNh48Bymrj2A8qoaQ7dGRNSiMGwR0R2J8HfHqsd9YWluij9OXMAjXyQgT3PJ0G0REbUYDFtEdMdG9HbGxqcC4GijwNH8cjz82X5k5pYZui0iohaBYYuImoRXJyU2zwpED6d2yC+rwoSVCdh3vMjQbRERGRzDFhE1mU52Vvh+ZiD8u9qjQluLqWsP4LsD2YZui4jIoBi2iKhJKS3N8c3UwXh4QEfo6gQWbkrD0p3HODUEEbVZDFtE1OQUZqb4YEJ/zBneHQDw6W9/47nvUqGt1Rm4MyKiu49hi4iahUwmw/wgD7w3vh9MTWT4MTUXU75OhuYip4YgoraFYYuImtWEQW5YEzkI7RRmSDxVgvFf7EdOyUVDt0VEdNcwbBFRs7u/pyM2PhUAla0F/i6swMOf78eRc6WGbouI6K5g2CKiu6KPqy02PxOIXiobXKjQYuLKRPySVWDotoiImh3DFhHdNS5KS/zf0wG4r4cDLtXoMH3dQUQnnjV0W0REzYphi4juKhsLc3wdOQgTfDuhTgCv/ZiOt7dnoa6OU0MQUevEsEVEd525qQneHd8P8x/qCQD48vdTmPPtYVTVcGoIImp9GLaIyCBkMhnmjOiB5RP7w9xUhm1peXhsdRLUldWGbo2IqEkxbBGRQT08oBO+mToYNhZmOHhWjXEr9uNscaWh2yIiajIMW0RkcIHdHPDDzEB0bG+J0xcq8fDn+3EoW23otoiImgTDFhG1CD2cbbD5mUB4drRFSWU1Hv0yEXHpeYZui4jojjFsEVGL4WRjge9mBGB4Lydoa+swM+YQvoo/bei2iIjuCMMWEbUo1gozfBnhg8f8O0MI4M2tmVj8cwZ0nBqCiIwUwxYRtThmpiZ4c6wnXg7tBQBYu/8Mnl6fgkvVnBqCiIwPwxYRtUgymQxPPdANn04eALmZCXZnFmDSqkRcqNAaujUiogZh2CKiFm1UP1fETPNDeytz/JVTioc//xMniyoM3RYRUb0xbBFRizfoHnv8MDMQne2tkFNyCeM+34/k0yWGbouIqF4YtojIKHR1bIfNswLh7dYemks1eGx1Erb8lWvotoiIbothi4iMRod2Cnw73R/BfZ1RravDnG8PY8XekxCCn1QkopaLYYuIjIql3BSfh/tg6pAuAIB3447i1R/TUaurM3BnREQ3xrBFREbH1ESG10f3waLRfSCTARuSsjF93UFUamsN3RoR0XUaFLZWrFiBfv36wdbWFra2tggICMCOHTukcSEEFi9eDFdXV1haWmLo0KHIyMjQ24ZWq8WcOXPg4OAAa2trjBkzBufOndOrUavViIiIgFKphFKpREREBEpLS/VqsrOzMXr0aFhbW8PBwQFz585FdXV1A3efiIzZE0O64IvHfGBhboLfjhVhwsoEFJRVGbotIiI9DQpbnTp1wjvvvIODBw/i4MGDGD58OMaOHSsFqvfeew8ffPABPv30Uxw4cAAqlQoPPfQQysvLpW3MmzcPmzdvRmxsLOLj41FRUYFRo0ZBp/tnssLJkycjNTUVcXFxiIuLQ2pqKiIiIqRxnU6HkSNHorKyEvHx8YiNjcWmTZswf/78O/19EJGRCe6rwrfT/dHBWo6M3DI8/NmfOJZffvsViYjuFnGH7OzsxOrVq0VdXZ1QqVTinXfekcaqqqqEUqkUX3zxhRBCiNLSUmFubi5iY2OlmvPnzwsTExMRFxcnhBAiMzNTABCJiYlSTUJCggAgjh49KoQQYvv27cLExEScP39eqvn222+FQqEQGo2m3r1rNBoBoEHrEFHLdPZCpRi29DfhvnCr8Hw9Tvx5osjQLRFRMzG243ejr9nS6XSIjY1FZWUlAgICcPr0aeTn5yMoKEiqUSgUeOCBB7B//34AQEpKCmpqavRqXF1d4enpKdUkJCRAqVTCz89PqvH394dSqdSr8fT0hKurq1QTHBwMrVaLlJSUm/as1WpRVlamtxBR69C5gxV+mBmIQffYoVxbiylrkrEp5dztVyQiamYNDltpaWlo164dFAoFnn76aWzevBl9+vRBfn4+AMDZ2Vmv3tnZWRrLz8+HXC6HnZ3dLWucnJyuu18nJye9mmvvx87ODnK5XKq5kaioKOk6MKVSCTc3twbuPRG1ZO2t5Ih+0g+j+rmgRicw///+wkd7TnBqCCIyqAaHLQ8PD6SmpiIxMREzZ87ElClTkJmZKY3LZDK9eiHEdbdd69qaG9U3puZaL7/8MjQajbTk5OTcsi8iMj4W5qb4eNIAPP1ANwDA8j3H8cL3R1DDqSGIyEAaHLbkcjm6d+8OX19fREVFoX///vjoo4+gUqkA4LozS4WFhdJZKJVKherqaqjV6lvWFBQUXHe/RUVFejXX3o9arUZNTc11Z7yuplAopE9SXlmIqPUxMZHhpdBeWPKwJ0xkwPcp5/DEmgMoq6oxdGtE1Abd8TxbQghotVp06dIFKpUKu3fvlsaqq6uxb98+BAYGAgB8fHxgbm6uV5OXl4f09HSpJiAgABqNBsnJyVJNUlISNBqNXk16ejry8vKkml27dkGhUMDHx+dOd4mIWolwP3d8NWUQrOSmiP/7AiZ8kYDc0kuGbouI2hiZaMDFDK+88gpCQ0Ph5uaG8vJyxMbG4p133kFcXBweeughvPvuu4iKisKaNWvQo0cPvP3229i7dy+OHTsGGxsbAMDMmTOxdetWrF27Fvb29liwYAGKi4uRkpICU1NTAEBoaChyc3OxcuVKAMCMGTPg7u6OLVu2ALh8cb63tzecnZ3x/vvvo6SkBJGRkQgLC8Mnn3xS750vKyuDUqmERqPhWS6iViz9vAZPrD2AonItnG0V+DpyEPq6Kg3dFhE1ktEdvxvy0cWpU6cKd3d3IZfLhaOjoxgxYoTYtWuXNF5XVycWLVokVCqVUCgU4v777xdpaWl627h06ZKYPXu2sLe3F5aWlmLUqFEiOztbr6a4uFiEh4cLGxsbYWNjI8LDw4VardarOXv2rBg5cqSwtLQU9vb2Yvbs2aKqqqohu2N0Hx0losbLKakUDy7bK9wXbhV9XtshfjtaYOiWiKiRjO343aAzW62N0SVjIrojmks1eDo6BQmnimFqIsOSME9MGtzZ0G0RUQMZ2/Gb341IRG2G0tIc30wdjHEDOkJXJ/DSD2l4f+dRTg1BRM2KYYuI2hS5mQmWTeiPuSN6AAA+++0k5n2XCm2t7jZrEhE1DsMWEbU5MpkMzz/UE+/9ux/MTGT4KTUXj3+VDM1FTg1BRE2PYYuI2qwJvm5Y88QgtFOYIel0Ccat+BM5JRcN3RYRtTIMW0TUpt3XwxHfzwyAi9ICJ4sq8fDnf+LIuVJDt0VErQjDFhG1eb1Uttg8awh6u9jiQkU1Jq5MxJ7M67/JgoioMRi2iIgAqJQW2PiUP+7v6YhLNTrMiD6IdQlnDN0WEbUCDFtERP9jY2GOr6b4YtIgN9QJ4PWfMrBkWybq6jg1BBE1HsMWEdFVzE1NEDXOCy8EewAAVv1xGrO/PYSqGk4NQUSNw7BFRHQNmUyGZ4Z1x4cTvWFuKsP2tHyEr05CSWW1oVsjIiPEsEVEdBNhAzpi3VQ/2FqYIeWsGuM+/xNnLlQaui0iMjIMW0REtxDQrQN+mBWITnaWOFN8EQ9//idSzqoN3RYRGRGGLSKi2+juZIMfZgXCq6MS6os1mLwqETvS8gzdFhEZCYYtIqJ6cLKxwHdP+ePB3k7Q1tZh1oZDWP3HKX6JNRHdFsMWEVE9WcnNsDLCF48HuEMI4K1tWVj8cwZ0nBqCiG6BYYuIqAFMTWR4Y0xfvPqv3gCAbxLO4qnoFFysrjVwZ0TUUjFsERE1kEwmw/T7u+KzyQMhNzPBnqwCPPplIorKtYZujYhaIIYtIqJGGtnPBRum+cHOyhx/ndPg4c//xN+FFYZui4haGIYtIqI74HuPPX6YNQTuHaxwTn0J41fsR9KpYkO3RUQtCMMWEdEd6uJgjR9mBmJA5/bQXKpBxFfJ+Cn1vKHbIqIWgmGLiKgJdGinwLfT/RHqqUK1rg7Pxqbis9/+5tQQRMSwRUTUVCzMTfHZ5IGYdm8XAMD7O4/hlc1pqNXVGbgzIjIkhi0ioiZkYiLDf0b1weLRfSCTAd8m5+DJbw6iQsupIYjaKoYtIqJmEDmkC1Y+5gMLcxPsO16ECV8koKCsytBtEZEBMGwRETWToL4qxM4IgEM7OTLzyvDwZ3/iWH65odsioruMYYuIqBl5u7XH5llD0NXRGrmaKvx7xX78+fcFQ7dFRHcRwxYRUTNzs7fCDzMDMbiLPcq1tZjydTK+Tzln6LaI6C5h2CIiugvaW8kR/eRgjOnvito6gQX/9xc+3HOcU0MQtQEMW0REd4nCzBQfTvTGrKHdAAAf7jmBF74/gupaTg1B1JoxbBER3UUmJjK8GNILbz/sBVMTGb5POYcn1iajrKrG0K0RUTNh2CIiMoDJfp2xeoovrOSm+PPvYjyyIgG5pZcM3RYRNYMGha2oqCgMGjQINjY2cHJyQlhYGI4dO6ZXExkZCZlMprf4+/vr1Wi1WsyZMwcODg6wtrbGmDFjcO6c/sWiarUaERERUCqVUCqViIiIQGlpqV5NdnY2Ro8eDWtrazg4OGDu3Lmorq5uyC4RERnMMA8nbHwqAE42ChwrKEfYZ38i/bzG0G0RURNrUNjat28fnnnmGSQmJmL37t2ora1FUFAQKisr9epCQkKQl5cnLdu3b9cbnzdvHjZv3ozY2FjEx8ejoqICo0aNgk6nk2omT56M1NRUxMXFIS4uDqmpqYiIiJDGdTodRo4cicrKSsTHxyM2NhabNm3C/PnzG/N7ICIyCM+OSmx+Zgh6OrdDYbkWE1cm4LdjhYZui4iakEzcwUdhioqK4OTkhH379uH+++8HcPnMVmlpKX788ccbrqPRaODo6Ijo6GhMnDgRAJCbmws3Nzds374dwcHByMrKQp8+fZCYmAg/Pz8AQGJiIgICAnD06FF4eHhgx44dGDVqFHJycuDq6goAiI2NRWRkJAoLC2Fra3vb/svKyqBUKqHRaOpVT0TUXMqqajBzfQr+/LsYpiYyvDnWE5P9Ohu6LaIWydiO33d0zZZGc/l0t729vd7te/fuhZOTE3r27Inp06ejsPCfv9JSUlJQU1ODoKAg6TZXV1d4enpi//79AICEhAQolUopaAGAv78/lEqlXo2np6cUtAAgODgYWq0WKSkpN+xXq9WirKxMbyEiaglsLcyxJnIwxg/sBF2dwCub0/Be3FHU1XFqCCJj1+iwJYTA888/j3vvvReenp7S7aGhoYiJicGvv/6KZcuW4cCBAxg+fDi0Wi0AID8/H3K5HHZ2dnrbc3Z2Rn5+vlTj5OR03X06OTnp1Tg7O+uN29nZQS6XSzXXioqKkq4BUyqVcHNza+zuExE1ObmZCZY+0g/zHuwBAPh870nM+y4V2lrdbdYkopbMrLErzp49G0eOHEF8fLze7VfeGgQAT09P+Pr6wt3dHdu2bcO4ceNuuj0hBGQymfTz1f++k5qrvfzyy3j++eeln8vKyhi4iKhFkclkmPdgT3Rsb4mXf0jDz3/lIr+sCl9G+KC9ldzQ7RFRIzTqzNacOXPw888/47fffkOnTp1uWevi4gJ3d3ecOHECAKBSqVBdXQ21Wq1XV1hYKJ2pUqlUKCgouG5bRUVFejXXnsFSq9Woqam57ozXFQqFAra2tnoLEVFL9IivG9Y+MRg2CjMkny7BuBX7kVNy0dBtEVEjNChsCSEwe/Zs/PDDD/j111/RpUuX265TXFyMnJwcuLi4AAB8fHxgbm6O3bt3SzV5eXlIT09HYGAgACAgIAAajQbJyclSTVJSEjQajV5Neno68vLypJpdu3ZBoVDAx8enIbtFRNQi3dvDAf83MwAuSgucKqrEw5//ib9ySg3dFhE1UIM+jThr1ixs2LABP/30Ezw8PKTblUolLC0tUVFRgcWLF2P8+PFwcXHBmTNn8MorryA7OxtZWVmwsbEBAMycORNbt27F2rVrYW9vjwULFqC4uBgpKSkwNTUFcPnar9zcXKxcuRIAMGPGDLi7u2PLli0ALk/94O3tDWdnZ7z//vsoKSlBZGQkwsLC8Mknn9Rrf4zt0wxE1DYVlFXhiTUHkJlXBgtzE3w8aQCC+qoM3RaRwRjd8Vs0AIAbLmvWrBFCCHHx4kURFBQkHB0dhbm5uejcubOYMmWKyM7O1tvOpUuXxOzZs4W9vb2wtLQUo0aNuq6muLhYhIeHCxsbG2FjYyPCw8OFWq3Wqzl79qwYOXKksLS0FPb29mL27Nmiqqqq3vuj0WgEAKHRaBryayAiuuvKq2rE418lCfeFW8U9L20Va/88beiWiAzG2I7fdzTPlrEzumRMRG1ara4Or/2UgW+TswEA0+7tglf+1RsmJjf+UBBRa2Vsx29+NyIRkZEwMzXB2w974sWQy5dxrI4/jWc2HEJVDaeGIGrJGLaIiIyITCbDrKHd8dEkb8hNTbAjPR+TVyWiuEJr6NaI6CYYtoiIjNBY746IfnIwlJbmOJRdivEr9uP0hcrbr0hEdx3DFhGRkfLr2gGbZgaik50lzhRfxLjP/0TK2RJDt0VE12DYIiIyYt2d2mHzrCHo10kJ9cUaPLoqCduO5N1+RSK6axi2iIiMnKONArEz/PFgb2dU19bhmQ2HsOr3U2jDHzYnalEYtoiIWgEruRlWRvhgSoA7AGDJ9iws+jkDujoGLiJDY9giImolTE1kWDymL/4zsjdkMmBdwlk8FX0QF6trDd0aUZvGsEVE1IrIZDJMu68rPp88EAozE+zJKsSkLxNRWF5l6NaI2iyGLSKiVijUywUbpvvD3lqOI+c0GPf5fvxdWG7otojaJIYtIqJWysfdDj/MDMQ9HaxwTn0J4z7fj8RTxYZui6jNYdgiImrF7nGwxg+zhmBg5/Yoq6pFxFdJ+Cn1vKHbImpTGLaIiFo5e2s5Nkz3x7+8VKjRCTwbm4rPfvsbQgjo6gQSThbjp9TzSDhZzE8vEjUDmWjDE7EY27eGExHdibo6gXfijuLL308BAIZ064CTRZXIL/vn4nkXpQUWje6DEE8XQ7VJdFvGdvzmmS0iojbCxESGV/7VG/8d2xcyAH+eLNYLWgCQr6nCzPWHEJfOWeiJmgrDFhFRGxPu5472VuY3HLvyVscbWzL5liJRE2HYIiJqY5JPl0B9seam4wJAnqYKyaf5pdZETYFhi4iojanvBKcJp3jBPFFTMDN0A0REdHc52VjUq+7jX05gQ9JZPNRHhRBPFQK6doDcjH+jEzUUwxYRURszuIs9XJQWyNdU4WbnrSzNTWFmAlyoqMa3ydn4NjkbNhZmeLC3M4L7qvBAT0dYyk3vat9ExopTPxjRR0eJiJpKXHoeZq4/BAB6gUv2v/+ueGwgRvR2RuKpYsSl52NnRgEuVGilOgtzEwzt6YQQTxWG9XKC0vLGF9wTNQdjO34zbBnRg0VE1JTi0vPwxpZM5GluP8+Wrk7gcLYacen5iMvIxzn1JWnM3FSGwG4OCPFU4aE+znBop7hr+0Btk7Edvxm2jOjBIiJqaro6geTTJSgsr4KTjQUGd7GHqYnslusIIZCRW4adGfmIS8/HicIKacxEBvjeY4+QvioEe6rQsb1lc+8CtUHGdvxm2DKiB4uIqCX6u7ACOzPysTMjH0fOafTG+nVSIrjv5Qvsuzm2M1CH1NoY2/GbYcuIHiwiopbunPoidmUUIC4jHwfOlODqI0wPp3YI8VQhuK8KfV1tIZPd+gwa0c0Y2/GbYcuIHiwiImNSVK7FnqwCxKXnY//JC6jR/XO46WRniZD/nfEa2NkOJrd565LoasZ2/GbYMqIHi4jIWGku1eC3o4WIS8/H3uOFqKqpk8YcbRQI7uuMkL4u8OtqD3NTzuVFt2Zsx2+GLSN6sIiIWoOL1bX4/XgR4tLz8UtWIcq1tdKY0tIcD/Z2RoinCvf1cICFOefyousZ2/GbYcuIHiwiotamurYO+09ewM6MfOzKKEBxZbU0ZiU3xTAPJwR7qjDMwxE2FpzLiy4ztuM3w5YRPVhERK2Zrk7g4JkSxGXkY2d6PnKvmv9LbmqCe3s4IKSvCg/2cYa9tdyAnZKhGdvxm2HLiB4sIqK2QgiBtPOay5Oopufj1IVKacxEBvh16YAQTxWC+jrDRcm5vNoaYzt+M2wZ0YNFRNQWCSHwd2GFNHt9Rm6Z3ri3W3uEeKoQ0leFexysDdQl3U3Gdvxu0Ec+oqKiMGjQINjY2MDJyQlhYWE4duyYXo0QAosXL4arqyssLS0xdOhQZGRk6NVotVrMmTMHDg4OsLa2xpgxY3Du3Dm9GrVajYiICCiVSiiVSkRERKC0tFSvJjs7G6NHj4a1tTUcHBwwd+5cVFdXg4iIWg+ZTIYezjaYM6IHts29D3+8OAz/Gdkbvu52kMmA1JxSvLPjKIYu3YuQD3/H8t3HkZVXhjZ8LoFamAad2QoJCcGkSZMwaNAg1NbW4tVXX0VaWhoyMzNhbX35r4l3330XS5Yswdq1a9GzZ0+89dZb+P3333Hs2DHY2NgAAGbOnIktW7Zg7dq16NChA+bPn4+SkhKkpKTA1PTyJ09CQ0Nx7tw5fPnllwCAGTNm4J577sGWLVsAADqdDt7e3nB0dMSyZctQXFyMKVOmYNy4cfjkk0/qtT/GloyJiEhfYVkVdmUWYGdGPvafLIau7p9DmnsHK+lrg7w7tedcXq2IsR2/7+htxKKiIjg5OWHfvn24//77IYSAq6sr5s2bh4ULFwK4fBbL2dkZ7777Lp566iloNBo4OjoiOjoaEydOBADk5ubCzc0N27dvR3BwMLKystCnTx8kJibCz88PAJCYmIiAgAAcPXoUHh4e2LFjB0aNGoWcnBy4uroCAGJjYxEZGYnCwsJ6/fKN7cEiIqKbK71YjV+yChGXkY/fjxdBW/vPXF7OtorLXxvUV4XBXexhxrm8jJqxHb/v6Nmm0Vz+Dix7e3sAwOnTp5Gfn4+goCCpRqFQ4IEHHsD+/fsBACkpKaipqdGrcXV1haenp1STkJAApVIpBS0A8Pf3h1Kp1Kvx9PSUghYABAcHQ6vVIiUl5Yb9arValJWV6S1ERNQ6tLeSY7xPJ6x63BeHXnsIn4cPxJj+rminMENBmRbrEs5i8uokDFqyBy9+/xd+PVoAba3O0G1TG2DW2BWFEHj++edx7733wtPTEwCQn58PAHB2dtardXZ2xtmzZ6UauVwOOzu762qurJ+fnw8nJ6fr7tPJyUmv5tr7sbOzg1wul2quFRUVhTfeeKOhu0pEREbGWmGGf3m54F9eLtDW6rD/72LsSM/D7swCqC/WYOPBc9h48BzaKcwwrJcTQvqqMNTDEdaKRh8WiW6q0c+q2bNn48iRI4iPj79u7NovFxVC3PYLR6+tuVF9Y2qu9vLLL+P555+Xfi4rK4Obm9st+yIiIuOmMDPFsF5OGNbLCbW6OiSfKcHO9HzszChAflkVtvyViy1/5UJuZoL7ezgixFOFB3s7ob0V5/KiptGosDVnzhz8/PPP+P3339GpUyfpdpVKBeDyWScXFxfp9sLCQukslEqlQnV1NdRqtd7ZrcLCQgQGBko1BQUF191vUVGR3naSkpL0xtVqNWpqaq4743WFQqGAQqFozC4TEVErYGZqgsBuDgjs5oBFo/vir3OliMu4PJfX2eKL2JNVgD1ZBTA1kSGgawcEe6oQ3McZTrYWhm6djFiDrtkSQmD27Nn44Ycf8Ouvv6JLly564126dIFKpcLu3bul26qrq7Fv3z4pSPn4+MDc3FyvJi8vD+np6VJNQEAANBoNkpOTpZqkpCRoNBq9mvT0dOTl5Uk1u3btgkKhgI+PT0N2i4iI2iATExkGdLbDy6G9sXfBUMTNuw/zHuyBXiob6OoE4v++gNd+TIdf1C8Yv2I/Vv1+CtnFFw3dNhmhBn0acdasWdiwYQN++ukneHh4SLcrlUpYWl6ewffdd99FVFQU1qxZgx49euDtt9/G3r17r5v6YevWrVi7di3s7e2xYMECFBcXXzf1Q25uLlauXAng8tQP7u7u10394OzsjPfffx8lJSWIjIxEWFgYp34gIqI7cuZCJXZmXJ5E9XB2qd5YHxfby5OoeqrQw6ndbS+ToaZnbMfvBoWtmz2h1qxZg8jISACXz3698cYbWLlyJdRqNfz8/PDZZ59JF9EDQFVVFV544QVs2LABly5dwogRI/D555/rXT9VUlKCuXPn4ueffwYAjBkzBp9++inat28v1WRnZ2PWrFn49ddfYWlpicmTJ2Pp0qX1fqvQ2B4sIiK6+/I1VdiVefmtxqTTJXpzeXV1sEbw/2av79dJyeB1lxjb8Ztf12NEDxYRERlWSWU19mQVYGd6Pv44cQHVun/m8nJVWiCo7+UzXoPusYcpJ1FtNsZ2/GbYMqIHi4iIWo7yqhrsPVaEuIx8/Ha0EBer/5mzq4O1HA/1cUaIpwqB3RwgN+Mkqk3J2I7fDFtG9GAREVHLVFWjQ/yJC4jLyMfuzAJoLtVIYzYKM4zo7YQQTxXu7+kIKznn8rpTxnb8ZtgyogeLiIhavhpdHZJOlSAuIw87MwpQVK6VxizMTfBAz8tzeQ3v5QylpbkBOzVexnb8ZtgyogeLiIiMS12dwOEcNeLSL3+yMafkkjRmZiJDYHcHhPRV4aE+znC04TyQ9WVsx2+GLSN6sIiIyHgJIZCZV4ad/wtexwsqpDGZDBjkbn95EtW+zuhkZ2XATls+Yzt+M2wZ0YNFREStx8miCuzMyMfO9Hz8dU6jN+bVUYkQTxWC+6rQ3amdgTpsuYzt+M2wZUQPFhERtU7nSy9h1/++NujAmRJcNZUXuju1Q8j/ppTo62rLubxgfMdvhi0jerCIiKj1u1ChxZ7MAsRl5OPPvy+gRvfPYbpje0tp9vqBne3a7Fxexnb8ZtgyogeLiIjalrKqGvx2tBBx6fnYe6wIl2r+mcvLoZ0CQX2dEdJXhYBuHWBu2nbm8jK24zfDlhE9WERE1HZdqtbh9xNFiEvPx56sApRX1UpjthZmeLDP5eB1f09HWJibGrDT5mdsx2+GLSN6sIiIiACgurYOCaeKEZeej92Z+bhQUS2NWZqbYlgvRwT3VWF4LyfYWLS+ubyM7fjNsGVEDxYREdG1dHUCKWcvz+W1MyMf50v/mctLbmqCId07IMRThQd7O6NDu9Yxl5exHb8ZtozowSIiIroVIQTSz5chLiMPO9LzcaqoUhozkQGDu9gjpK8KQX1VcG1vacBO74yxHb8ZtozowSIiImqIvwvLpdnr08+X6Y31d2svTSnRxcHaQB02jrEdvxm2jOjBIiIiaqyckouXJ1HNyMfBs2pcffT3cLZBsKcKIX1V6O1i0+Ln8jK24zfDlhE9WERERE2hsLwKuzMLEJeej4STxai9ahbVzvZW0uz1A9zaw6QFzuVlbMdvhi0jerCIiIiamuZiDX45ejl47TteBG1tnTTmZKNA8P/eavTrYg+zFjKXl7Edvxm2jOjBIiIiak4Xq2ux71gR4jLy8UtWISq0/8zl1d7KHA/1dkaIpwpDujvcdi4vXZ1A8ukSFJZXwcnGAoO72DfZjPfGdvxm2DKiB4uIiOhu0dbqsP/v/83llVWAksp/5vKylptiWC8nhHiqMNTDCe0UZnrrxqXn4Y0tmcjTVEm3uSgtsGh0H4R4utxxb8Z2/GbYMqIHi4iIyBBqdXU4cEaNnf/7suz8sn9ClNzMBPf3cEBw38tzeSWdLsbM9Ydwbbi4ck5rxWMD7zhwGdvxm2HLiB4sIiIiQ6urEzhyXnN5Son0PJwpviiNmcgAMxMTVOvqbriuDIBKaYH4hcPv6C1FYzt+m92+hIiIiOgyExMZvN3aw9utPRaGeOB4QYU0l1dWXtlNgxYACAB5miokny5BQLcOd69pA2sZHysgIiIioyOTyeChssGzD/bAjmfvw2ujetdrvcLyqtsXtSIMW0RERNQk+rgo61XnZGPRzJ20LAxbRERE1CQGd7GHi9ICN7saS4bLn0oc3MX+brZlcAxbRERE1CRMTWRYNLoPAFwXuK78vGh0nyabb8tYMGwRERFRkwnxdMGKxwZCpdR/q1CltGiSaR+MET+NSERERE0qxNMFD/VRNdsM8saGYYuIiIianKmJrE1N73ArfBuRiIiIqBkxbBERERE1owaHrd9//x2jR4+Gq6srZDIZfvzxR73xyMhIyGQyvcXf31+vRqvVYs6cOXBwcIC1tTXGjBmDc+fO6dWo1WpERERAqVRCqVQiIiICpaWlejXZ2dkYPXo0rK2t4eDggLlz56K6uhpERERELUWDw1ZlZSX69++PTz/99KY1ISEhyMvLk5bt27frjc+bNw+bN29GbGws4uPjUVFRgVGjRkGn00k1kydPRmpqKuLi4hAXF4fU1FRERERI4zqdDiNHjkRlZSXi4+MRGxuLTZs2Yf78+Q3dJSIiIqJm0+AL5ENDQxEaGnrLGoVCAZVKdcMxjUaDr776CtHR0XjwwQcBAOvXr4ebmxv27NmD4OBgZGVlIS4uDomJifDz8wMArFq1CgEBATh27Bg8PDywa9cuZGZmIicnB66urgCAZcuWITIyEkuWLDGKL6YkIiKi1q9Zrtnau3cvnJyc0LNnT0yfPh2FhYXSWEpKCmpqahAUFCTd5urqCk9PT+zfvx8AkJCQAKVSKQUtAPD394dSqdSr8fT0lIIWAAQHB0Or1SIlJeWGfWm1WpSVlektRERERM2pycNWaGgoYmJi8Ouvv2LZsmU4cOAAhg8fDq1WCwDIz8+HXC6HnZ2d3nrOzs7Iz8+XapycnK7btpOTk16Ns7Oz3ridnR3kcrlUc62oqCjpGjClUgk3N7c73l8iIiKiW2nyebYmTpwo/dvT0xO+vr5wd3fHtm3bMG7cuJuuJ4SATPbPZGdX//tOaq728ssv4/nnn5d+LisrY+AiIiKiZtXsUz+4uLjA3d0dJ06cAACoVCpUV1dDrVbr1RUWFkpnqlQqFQoKCq7bVlFRkV7NtWew1Go1ampqrjvjdYVCoYCtra3eQkRERNScmn0G+eLiYuTk5MDF5fJ3Ifn4+MDc3By7d+/GhAkTAAB5eXlIT0/He++9BwAICAiARqNBcnIyBg8eDABISkqCRqNBYGCgVLNkyRLk5eVJ2961axcUCgV8fHzq1ZsQAgB47RYREZERuXLcvnIcb/FEA5WXl4vDhw+Lw4cPCwDigw8+EIcPHxZnz54V5eXlYv78+WL//v3i9OnT4rfffhMBAQGiY8eOoqysTNrG008/LTp16iT27NkjDh06JIYPHy769+8vamtrpZqQkBDRr18/kZCQIBISEoSXl5cYNWqUNF5bWys8PT3FiBEjxKFDh8SePXtEp06dxOzZs+u9Lzk5OQIAFy5cuHDhwsUIl5ycnIbGGIOQCdGwWLh3714MGzbsutunTJmCFStWICwsDIcPH0ZpaSlcXFwwbNgwvPnmm3rXRlVVVeGFF17Ahg0bcOnSJYwYMQKff/65Xk1JSQnmzp2Ln3/+GQAwZswYfPrpp2jfvr1Uk52djVmzZuHXX3+FpaUlJk+ejKVLl0KhUNRrX+rq6pCbmwsbG5ubXufVWFeuB8vJyeHbldRk+Lyi5sDnFTWX5npuCSFQXl4OV1dXmJi0/C/DaXDYovopKyuDUqmERqPhixc1GT6vqDnweUXNhc+ty1p+HCQiIiIyYgxbRERERM2IYauZKBQKLFq0qN7XjxHVB59X1Bz4vKLmwufWZbxmi4iIiKgZ8cwWERERUTNi2CIiIiJqRgxbRERERM2o1YatoUOHYt68eYZuo8HOnDkDmUyG1NRUQ7dC/3O755JMJsOPP/5Y7+3t3bsXMpkMpaWld9xbY0VGRiIsLMxg90/G4Z577sGHH37Y5LV0vbt9zFq8eDG8vb3v2v21da02bBHdLXl5eQgNDTV0G0QAmvYPtgMHDmDGjBl33hTRTbSVEwzN/kXURK2dSqUydAtETaq6uhpyuRyOjo6GboXI4GpqamBubn5H22gTZ7bUajUef/xx2NnZwcrKCqGhoThx4gSAy9+v5OjoiE2bNkn13t7ecHJykn5OSEiAubk5Kioqbnk/jz76KCZNmqR3W01NDRwcHLBmzRoAQFxcHO699160b98eHTp0wKhRo3Dy5MmbbnPt2rV63wcJAD/++ON13+W4ZcsW+Pj4wMLCAl27dsUbb7yB2traW/ZL9VdXV4cXX3wR9vb2UKlUWLx4sTR27duI+/fvh7e3NywsLODr6ys9Xtf+5ZaSkgJfX19YWVkhMDAQx44du20fx44dg0wmw9GjR/Vu/+CDD3DPPfdACAGdTocnn3wSXbp0gaWlJTw8PPDRRx/dcrs3egvI29tbbz81Gg1mzJgBJycn2NraYvjw4fjrr79u2zM1vVu9jnTp0gUAMGDAAMhkMgwdOvS227vytnJUVBRcXV3Rs2dPANc/LxYvXozOnTtDoVDA1dUVc+fOvek216xZA6VSid27dzd+R9uoWx2zKisrYWtri++//15vnS1btsDa2hrl5eUAgIULF6Jnz56wsrJC165d8dprr6GmpqbRPX399dfo27cvFAoFXFxcMHv2bAA3PjNVWloKmUyGvXv3SvsTHh4OR0dHWFpaokePHtIx8WbP17q6Ovz3v/9Fp06doFAo4O3tjbi4OOk+rtzvxo0bcd9998HS0hKDBg3C8ePHceDAAfj6+qJdu3YICQlBUVGR3r6sWbMGvXv3hoWFBXr16oXPP//8htsdOnQoLCwssH79epw9exajR4+GnZ0drK2t0bdvX2zfvr3ev782EbYiIyNx8OBB/Pzzz0hISIAQAv/6179QU1MDmUyG+++/X+9JkZmZiZqaGmRmZgK4fI2Nj48P2rVrd8v7CQ8Px88//6wXynbu3InKykqMHz8ewOX/UZ5//nkcOHAAv/zyC0xMTPDwww+jrq6u0fu3c+dOPPbYY5g7dy4yMzOxcuVKrF27FkuWLGn0NknfN998A2trayQlJeG9997Df//73xseRMrLyzF69Gh4eXnh0KFDePPNN7Fw4cIbbvPVV1/FsmXLcPDgQZiZmWHq1Km37cPDwwM+Pj6IiYnRu33Dhg2YPHkyZDIZ6urq0KlTJ2zcuBGZmZl4/fXX8corr2Djxo2N23lc/qNk5MiRyM/Px/bt25GSkoKBAwdixIgRKCkpafR2qXFu9TqSnJwMANizZw/y8vLwww8/1Gubv/zyC7KysrB7925s3br1uvHvv/8ey5cvx8qVK3HixAn8+OOP8PLyuuG2li5digULFmDnzp146KGHGr+jbdStjlnW1taYNGmSFFauWLNmDf7973/DxsYGAGBjY4O1a9ciMzMTH330EVatWoXly5c3qp8VK1bgmWeewYwZM5CWloaff/4Z3bt3r/f6r732GjIzM7Fjxw5kZWVhxYoVcHBwAICbPl8/+ugjLFu2DEuXLsWRI0cQHByMMWPGSKHzikWLFuE///kPDh06BDMzMzz66KN48cUX8dFHH+GPP/7AyZMn8frrr0v1q1atwquvvoolS5YgKysLb7/9Nl577TV88803ettduHAh5s6di6ysLAQHB+OZZ56BVqvF77//jrS0NLz77ru3zQR6RCv1wAMPiGeffVYcP35cABB//vmnNHbhwgVhaWkpNm7cKIQQ4uOPPxaenp5CCCF+/PFH4evrK8aNGyc+++wzIYQQQUFBYuHChbe9z+rqauHg4CDWrVsn3fboo4+KRx555KbrFBYWCgAiLS1NCCHE6dOnBQBx+PBhIYQQa9asEUqlUm+dzZs3i6sfuvvuu0+8/fbbejXR0dHCxcXltj3T7T3wwAPi3nvv1btt0KBB0nMCgNi8ebMQQogVK1aIDh06iEuXLkm1q1at0ntMf/vtNwFA7NmzR6rZtm2bAKC33s188MEHomvXrtLPx44dEwBERkbGTdeZNWuWGD9+vPTzlClTxNixY6Wf3d3dxfLly/XW6d+/v1i0aJEQQohffvlF2NraiqqqKr2abt26iZUrV962Z2peV7+OXPsaUh9TpkwRzs7OQqvV6t1+9fNi2bJlomfPnqK6uvqG27hS+9JLLwkXFxdx5MiRxu5Om9SQY1ZSUpIwNTUV58+fF0IIUVRUJMzNzcXevXtvuv333ntP+Pj4SD8vWrRI9O/fv169ubq6ildfffWGYzd6vqnVagFA/Pbbb0IIIUaPHi2eeOKJeq9/5T6XLFmid9ugQYPErFmz9NZbvXq1NP7tt98KAOKXX36RbouKihIeHh7Sz25ubmLDhg16233zzTdFQECA3nY//PBDvRovLy+xePHiG+5DfbT6M1tZWVkwMzODn5+fdFuHDh3g4eGBrKwsAJc/BZKRkYELFy5g3759GDp0KIYOHYp9+/ahtrYW+/fvxwMPPHDb+zI3N8cjjzwinXWorKzETz/9hPDwcKnm5MmTmDx5Mrp27QpbW1vpFGp2dnaj9zElJQX//e9/0a5dO2mZPn068vLycPHixUZvl/7Rr18/vZ9dXFxQWFh4Xd2xY8fQr18/WFhYSLcNHjz4ttt0cXEBgBtu81qTJk3C2bNnkZiYCACIiYmBt7c3+vTpI9V88cUX8PX1haOjI9q1a4dVq1bd8XOsoqICHTp00HuenT59+pZvg1PzaI7XES8vL8jl8puOP/LII7h06RK6du2K6dOnY/PmzdddqrBs2TKsXLkS8fHxNz3rRbdWn2PW4MGD0bdvX6xbtw4AEB0djc6dO+P++++X1vn+++9x7733QqVSoV27dnjttdca9fwoLCxEbm4uRowY0eh9mjlzJmJjY+Ht7Y0XX3wR+/fvv2V9WVkZcnNzMWTIEL3bhwwZIv0Orrj6ddTZ2RkA9J57zs7O0utqUVERcnJy8OSTT+q9jr311lvXvY75+vrq/Tx37ly89dZbGDJkCBYtWoQjR47Uc+8va/VhS9zk24iEENJ1T56enujQoQP27dsnha0HHngA+/btw4EDB3Dp0iXce++99bq/8PBw7NmzB4WFhfjxxx9hYWGh90m10aNHo7i4GKtWrUJSUhKSkpIAXL4g9UZMTEyu24dr33evq6vDG2+8gdTUVGlJS0vDiRMn9A761HjXXhx55e26a139vLr6tttt88o69Xk72cXFBcOGDcOGDRsAAN9++y0ee+wxaXzjxo147rnnMHXqVOzatQupqal44oknbvocA27/PKurq4OLi4vecyw1NRXHjh3DCy+8cNueqWk19HWkPqytrW857ubmhmPHjuGzzz6DpaUlZs2ahfvvv1/veXLfffdBp9Pd0VvWbV19jlkAMG3aNOmtxDVr1uCJJ56QxhMTEzFp0iSEhoZi69atOHz4MF599dVGPT8sLS1vOW5iYnJd39ceo0JDQ3H27FnMmzdPCm4LFiy47X3f6LX02ttu9Dp67W1XXlev/HfVqlV6r2Pp6enSH69XXPv/w7Rp03Dq1ClEREQgLS0Nvr6++OSTT267D1e0+rDVp08f1NbWSi9GAFBcXIzjx4+jd+/eACBdt/XTTz8hPT0d9913H7y8vFBTU4MvvvgCAwcOlN4Hv53AwEC4ubnhu+++Q0xMDB555BHpr8Xi4mJkZWXhP//5D0aMGIHevXtDrVbfcnuOjo4oLy9HZWWldNu1F1oPHDgQx44dQ/fu3a9brvyPQHdHr169cOTIEWi1Wum2gwcPNvn9hIeH47vvvkNCQgJOnjyp98GMP/74A4GBgZg1axYGDBiA7t273/bsk6OjI/Ly8qSfy8rKcPr0aenngQMHIj8/H2ZmZtc9x65ce0F3x+1eR6683uh0uia/b0tLS4wZMwYff/wx9u7di4SEBKSlpUnjgwcPRlxcHN5++228//77TX7/bUF9jlkA8NhjjyE7Oxsff/wxMjIyMGXKFGnszz//hLu7O1599VX4+vqiR48eOHv2bKP6sbGxwT333INffvnlhuNXPrF69evHjaZxcHR0RGRkJNavX48PP/wQX375JYAbP19tbW3h6uqK+Ph4vW3s379f73fQUM7OzujYsSNOnTp13evYlbPDt+Lm5oann34aP/zwA+bPn49Vq1bV+75b/dQPPXr0wNixYzF9+nSsXLkSNjY2eOmll9CxY0eMHTtWqhs6dCiee+45DBgwALa2tgCA+++/HzExMXj++efrfX8ymQyTJ0/GF198gePHj+O3336Txuzs7NChQwd8+eWXcHFxQXZ2Nl566aVbbs/Pzw9WVlZ45ZVXMGfOHCQnJ2Pt2rV6Na+//jpGjRoFNzc3PPLIIzAxMcGRI0eQlpaGt956q969052bPHkyXn31VcyYMQMvvfQSsrOzsXTpUgDX/5V2J8aNG4eZM2di5syZGDZsGDp27CiNde/eHevWrcPOnTvRpUsXREdH48CBA7d8MRk+fDjWrl0rfdrmtddeg6mpqTT+4IMPIiAgAGFhYXj33Xfh4eGB3NxcbN++HWFhYdedcqfmc7vXEScnJ1haWiIuLg6dOnWChYUFlErlHd/v2rVrodPppNek6OhoWFpawt3dXa8uICAAO3bsQEhICMzMzPDcc8/d8X23JfU9ZtnZ2WHcuHF44YUXEBQUhE6dOklj3bt3R3Z2NmJjYzFo0CBs27YNmzdvbnRPixcvxtNPPw0nJyeEhoaivLwcf/75J+bMmQNLS0v4+/vjnXfewT333IMLFy7gP//5j976r7/+Onx8fNC3b19otVps3bpVCk03e76+8MILWLRoEbp16wZvb2+sWbMGqamp1304qDH7MnfuXNja2iI0NBRarRYHDx6EWq2+5bF+3rx5CA0NRc+ePaFWq/Hrr782LPg1+mqvFu7KxYZCCFFSUiIiIiKEUqkUlpaWIjg4WBw/flyvPi0tTQAQCxYskG5bvny5ACC2bt3aoPvOyMgQAIS7u7uoq6vTG9u9e7fo3bu3UCgUol+/fmLv3r16F1jf6GLBzZs3i+7duwsLCwsxatQo8eWXX4prH7q4uDgRGBgoLC0tha2trRg8eLD48ssvG9Q33djVz6Urxo4dK6ZMmSKE0L9AXggh/vzzT9GvXz8hl8uFj4+P2LBhgwAgjh49KoT45wJ5tVotrXP48GEBQJw+fbrefT3yyCMCgPj666/1bq+qqhKRkZFCqVSK9u3bi5kzZ4qXXnpJ72LYay+Q12g0YsKECcLW1la4ubmJtWvX6l0gL4QQZWVlYs6cOcLV1VWYm5sLNzc3ER4eLrKzs+vdMzWN272OrFq1Sri5uQkTExPxwAMP3HZ71z4frrj6AvnNmzcLPz8/YWtrK6ytrYW/v7/ehzyu/ZDFvn37hLW1tfjoo4/uYE/bjoYes4S4/MEVANKF81d74YUXRIcOHUS7du3ExIkTxfLly/U+bNWQC+SFEOKLL74QHh4ewtzcXLi4uIg5c+ZIY5mZmcLf319YWloKb29vsWvXLr0L5N98803Ru3dvYWlpKezt7cXYsWPFqVOnpPVv9HzV6XTijTfeEB07dhTm5uaif//+YseOHdI6NzpW3ui19UYfMouJiRHe3t5CLpcLOzs7cf/994sffvjhptsVQojZs2eLbt26CYVCIRwdHUVERIS4cOFCvX9/MiFu8gYxETWJmJgYPPHEE9BoNLe9/oGIqL5iYmLw7LPPIjc395YfbiDDa/VvIxLdbevWrUPXrl3RsWNH/PXXX1i4cCEmTJjAoEVETeLixYs4ffo0oqKi8NRTTzFoGQFePd0AMTExeh8XvXrp27evodujFiI/Px+PPfYYevfujeeeew6PPPKIdDFoffTt2/emz7M7vV6B2qabPZ/atWuHP/74w9DtUQO999578Pb2hrOzM15++eU73h6fH82PbyM2QHl5OQoKCm44Zm5uft2FokSNcfbs2Zt+rYazs3O9PxlLdMXff/9907GOHTvyrGsbx+dH82PYIiIiImpGfBuRiIiIqBkxbBERERE1I4YtIiIiombEsEVERETUjBi2iIiIiJoRwxYRERFRM2LYIiIiImpGDFtEREREzej/AeH/cGXnIlQQ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4" name="Picture 8" descr="C:\Users\DigiKings\Desktop\rfm\bu mothly overall sales\categories.png"/>
          <p:cNvPicPr>
            <a:picLocks noChangeAspect="1" noChangeArrowheads="1"/>
          </p:cNvPicPr>
          <p:nvPr/>
        </p:nvPicPr>
        <p:blipFill>
          <a:blip r:embed="rId2"/>
          <a:srcRect/>
          <a:stretch>
            <a:fillRect/>
          </a:stretch>
        </p:blipFill>
        <p:spPr bwMode="auto">
          <a:xfrm>
            <a:off x="4429124" y="1500174"/>
            <a:ext cx="4714876" cy="3152962"/>
          </a:xfrm>
          <a:prstGeom prst="rect">
            <a:avLst/>
          </a:prstGeom>
          <a:noFill/>
        </p:spPr>
      </p:pic>
      <p:graphicFrame>
        <p:nvGraphicFramePr>
          <p:cNvPr id="4" name="Table 5">
            <a:extLst>
              <a:ext uri="{FF2B5EF4-FFF2-40B4-BE49-F238E27FC236}">
                <a16:creationId xmlns:a16="http://schemas.microsoft.com/office/drawing/2014/main" id="{7B9243D6-7B74-4D97-CC90-6C8FA44B3677}"/>
              </a:ext>
            </a:extLst>
          </p:cNvPr>
          <p:cNvGraphicFramePr>
            <a:graphicFrameLocks noGrp="1"/>
          </p:cNvGraphicFramePr>
          <p:nvPr>
            <p:extLst>
              <p:ext uri="{D42A27DB-BD31-4B8C-83A1-F6EECF244321}">
                <p14:modId xmlns:p14="http://schemas.microsoft.com/office/powerpoint/2010/main" val="821111028"/>
              </p:ext>
            </p:extLst>
          </p:nvPr>
        </p:nvGraphicFramePr>
        <p:xfrm>
          <a:off x="0" y="4644189"/>
          <a:ext cx="5220007" cy="2198983"/>
        </p:xfrm>
        <a:graphic>
          <a:graphicData uri="http://schemas.openxmlformats.org/drawingml/2006/table">
            <a:tbl>
              <a:tblPr firstRow="1" bandRow="1">
                <a:tableStyleId>{5C22544A-7EE6-4342-B048-85BDC9FD1C3A}</a:tableStyleId>
              </a:tblPr>
              <a:tblGrid>
                <a:gridCol w="3203849">
                  <a:extLst>
                    <a:ext uri="{9D8B030D-6E8A-4147-A177-3AD203B41FA5}">
                      <a16:colId xmlns:a16="http://schemas.microsoft.com/office/drawing/2014/main" val="888949644"/>
                    </a:ext>
                  </a:extLst>
                </a:gridCol>
                <a:gridCol w="2016158">
                  <a:extLst>
                    <a:ext uri="{9D8B030D-6E8A-4147-A177-3AD203B41FA5}">
                      <a16:colId xmlns:a16="http://schemas.microsoft.com/office/drawing/2014/main" val="120220679"/>
                    </a:ext>
                  </a:extLst>
                </a:gridCol>
              </a:tblGrid>
              <a:tr h="350003">
                <a:tc>
                  <a:txBody>
                    <a:bodyPr/>
                    <a:lstStyle/>
                    <a:p>
                      <a:pPr algn="l" fontAlgn="b"/>
                      <a:r>
                        <a:rPr lang="en-IN" sz="1800" b="0" i="0" u="none" strike="noStrike" dirty="0">
                          <a:solidFill>
                            <a:srgbClr val="000000"/>
                          </a:solidFill>
                          <a:effectLst/>
                          <a:latin typeface="Calibri" panose="020F0502020204030204" pitchFamily="34" charset="0"/>
                        </a:rPr>
                        <a:t>Customer Category</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Count</a:t>
                      </a:r>
                    </a:p>
                  </a:txBody>
                  <a:tcPr marL="6350" marR="6350" marT="6350" marB="0" anchor="b"/>
                </a:tc>
                <a:extLst>
                  <a:ext uri="{0D108BD9-81ED-4DB2-BD59-A6C34878D82A}">
                    <a16:rowId xmlns:a16="http://schemas.microsoft.com/office/drawing/2014/main" val="1185383280"/>
                  </a:ext>
                </a:extLst>
              </a:tr>
              <a:tr h="369796">
                <a:tc>
                  <a:txBody>
                    <a:bodyPr/>
                    <a:lstStyle/>
                    <a:p>
                      <a:r>
                        <a:rPr lang="en-US" dirty="0"/>
                        <a:t>High value customers</a:t>
                      </a:r>
                      <a:endParaRPr lang="en-IN" dirty="0"/>
                    </a:p>
                  </a:txBody>
                  <a:tcPr/>
                </a:tc>
                <a:tc>
                  <a:txBody>
                    <a:bodyPr/>
                    <a:lstStyle/>
                    <a:p>
                      <a:r>
                        <a:rPr lang="en-US" dirty="0"/>
                        <a:t>37566</a:t>
                      </a:r>
                      <a:endParaRPr lang="en-IN" dirty="0"/>
                    </a:p>
                  </a:txBody>
                  <a:tcPr/>
                </a:tc>
                <a:extLst>
                  <a:ext uri="{0D108BD9-81ED-4DB2-BD59-A6C34878D82A}">
                    <a16:rowId xmlns:a16="http://schemas.microsoft.com/office/drawing/2014/main" val="2305486085"/>
                  </a:ext>
                </a:extLst>
              </a:tr>
              <a:tr h="369796">
                <a:tc>
                  <a:txBody>
                    <a:bodyPr/>
                    <a:lstStyle/>
                    <a:p>
                      <a:r>
                        <a:rPr lang="en-US" dirty="0"/>
                        <a:t>Loyal customers</a:t>
                      </a:r>
                      <a:endParaRPr lang="en-IN" dirty="0"/>
                    </a:p>
                  </a:txBody>
                  <a:tcPr/>
                </a:tc>
                <a:tc>
                  <a:txBody>
                    <a:bodyPr/>
                    <a:lstStyle/>
                    <a:p>
                      <a:r>
                        <a:rPr lang="en-US" dirty="0"/>
                        <a:t>16514</a:t>
                      </a:r>
                      <a:endParaRPr lang="en-IN" dirty="0"/>
                    </a:p>
                  </a:txBody>
                  <a:tcPr/>
                </a:tc>
                <a:extLst>
                  <a:ext uri="{0D108BD9-81ED-4DB2-BD59-A6C34878D82A}">
                    <a16:rowId xmlns:a16="http://schemas.microsoft.com/office/drawing/2014/main" val="2658783768"/>
                  </a:ext>
                </a:extLst>
              </a:tr>
              <a:tr h="369796">
                <a:tc>
                  <a:txBody>
                    <a:bodyPr/>
                    <a:lstStyle/>
                    <a:p>
                      <a:r>
                        <a:rPr lang="en-US" dirty="0"/>
                        <a:t>At-Risk customers</a:t>
                      </a:r>
                      <a:endParaRPr lang="en-IN" dirty="0"/>
                    </a:p>
                  </a:txBody>
                  <a:tcPr/>
                </a:tc>
                <a:tc>
                  <a:txBody>
                    <a:bodyPr/>
                    <a:lstStyle/>
                    <a:p>
                      <a:r>
                        <a:rPr lang="en-US" dirty="0"/>
                        <a:t>22173</a:t>
                      </a:r>
                      <a:endParaRPr lang="en-IN" dirty="0"/>
                    </a:p>
                  </a:txBody>
                  <a:tcPr/>
                </a:tc>
                <a:extLst>
                  <a:ext uri="{0D108BD9-81ED-4DB2-BD59-A6C34878D82A}">
                    <a16:rowId xmlns:a16="http://schemas.microsoft.com/office/drawing/2014/main" val="3380287110"/>
                  </a:ext>
                </a:extLst>
              </a:tr>
              <a:tr h="369796">
                <a:tc>
                  <a:txBody>
                    <a:bodyPr/>
                    <a:lstStyle/>
                    <a:p>
                      <a:r>
                        <a:rPr lang="en-US" dirty="0"/>
                        <a:t>Low value/Lost customers</a:t>
                      </a:r>
                      <a:endParaRPr lang="en-IN" dirty="0"/>
                    </a:p>
                  </a:txBody>
                  <a:tcPr/>
                </a:tc>
                <a:tc>
                  <a:txBody>
                    <a:bodyPr/>
                    <a:lstStyle/>
                    <a:p>
                      <a:r>
                        <a:rPr lang="en-US" dirty="0"/>
                        <a:t>55992</a:t>
                      </a:r>
                      <a:endParaRPr lang="en-IN" dirty="0"/>
                    </a:p>
                  </a:txBody>
                  <a:tcPr/>
                </a:tc>
                <a:extLst>
                  <a:ext uri="{0D108BD9-81ED-4DB2-BD59-A6C34878D82A}">
                    <a16:rowId xmlns:a16="http://schemas.microsoft.com/office/drawing/2014/main" val="788239220"/>
                  </a:ext>
                </a:extLst>
              </a:tr>
              <a:tr h="369796">
                <a:tc>
                  <a:txBody>
                    <a:bodyPr/>
                    <a:lstStyle/>
                    <a:p>
                      <a:r>
                        <a:rPr lang="en-US" dirty="0"/>
                        <a:t>                                   Total=</a:t>
                      </a:r>
                      <a:endParaRPr lang="en-IN" dirty="0"/>
                    </a:p>
                  </a:txBody>
                  <a:tcPr/>
                </a:tc>
                <a:tc>
                  <a:txBody>
                    <a:bodyPr/>
                    <a:lstStyle/>
                    <a:p>
                      <a:r>
                        <a:rPr lang="en-US" dirty="0"/>
                        <a:t>132245</a:t>
                      </a:r>
                      <a:endParaRPr lang="en-IN" dirty="0"/>
                    </a:p>
                  </a:txBody>
                  <a:tcPr/>
                </a:tc>
                <a:extLst>
                  <a:ext uri="{0D108BD9-81ED-4DB2-BD59-A6C34878D82A}">
                    <a16:rowId xmlns:a16="http://schemas.microsoft.com/office/drawing/2014/main" val="3776671771"/>
                  </a:ext>
                </a:extLst>
              </a:tr>
            </a:tbl>
          </a:graphicData>
        </a:graphic>
      </p:graphicFrame>
      <p:graphicFrame>
        <p:nvGraphicFramePr>
          <p:cNvPr id="6" name="Table 6">
            <a:extLst>
              <a:ext uri="{FF2B5EF4-FFF2-40B4-BE49-F238E27FC236}">
                <a16:creationId xmlns:a16="http://schemas.microsoft.com/office/drawing/2014/main" id="{1850C043-51CE-08A4-141F-E3FC31D3099C}"/>
              </a:ext>
            </a:extLst>
          </p:cNvPr>
          <p:cNvGraphicFramePr>
            <a:graphicFrameLocks noGrp="1"/>
          </p:cNvGraphicFramePr>
          <p:nvPr>
            <p:extLst>
              <p:ext uri="{D42A27DB-BD31-4B8C-83A1-F6EECF244321}">
                <p14:modId xmlns:p14="http://schemas.microsoft.com/office/powerpoint/2010/main" val="1945615139"/>
              </p:ext>
            </p:extLst>
          </p:nvPr>
        </p:nvGraphicFramePr>
        <p:xfrm>
          <a:off x="4932041" y="4653136"/>
          <a:ext cx="4176464" cy="1808565"/>
        </p:xfrm>
        <a:graphic>
          <a:graphicData uri="http://schemas.openxmlformats.org/drawingml/2006/table">
            <a:tbl>
              <a:tblPr firstRow="1" bandRow="1">
                <a:tableStyleId>{5C22544A-7EE6-4342-B048-85BDC9FD1C3A}</a:tableStyleId>
              </a:tblPr>
              <a:tblGrid>
                <a:gridCol w="1374358">
                  <a:extLst>
                    <a:ext uri="{9D8B030D-6E8A-4147-A177-3AD203B41FA5}">
                      <a16:colId xmlns:a16="http://schemas.microsoft.com/office/drawing/2014/main" val="4222099964"/>
                    </a:ext>
                  </a:extLst>
                </a:gridCol>
                <a:gridCol w="1401053">
                  <a:extLst>
                    <a:ext uri="{9D8B030D-6E8A-4147-A177-3AD203B41FA5}">
                      <a16:colId xmlns:a16="http://schemas.microsoft.com/office/drawing/2014/main" val="877112559"/>
                    </a:ext>
                  </a:extLst>
                </a:gridCol>
                <a:gridCol w="1401053">
                  <a:extLst>
                    <a:ext uri="{9D8B030D-6E8A-4147-A177-3AD203B41FA5}">
                      <a16:colId xmlns:a16="http://schemas.microsoft.com/office/drawing/2014/main" val="1509452607"/>
                    </a:ext>
                  </a:extLst>
                </a:gridCol>
              </a:tblGrid>
              <a:tr h="361713">
                <a:tc>
                  <a:txBody>
                    <a:bodyPr/>
                    <a:lstStyle/>
                    <a:p>
                      <a:pPr algn="l" fontAlgn="b"/>
                      <a:r>
                        <a:rPr lang="en-US" sz="2000" b="0" i="0" u="none" strike="noStrike" dirty="0">
                          <a:solidFill>
                            <a:srgbClr val="000000"/>
                          </a:solidFill>
                          <a:effectLst/>
                          <a:latin typeface="Calibri" panose="020F0502020204030204" pitchFamily="34" charset="0"/>
                        </a:rPr>
                        <a:t>F</a:t>
                      </a:r>
                      <a:r>
                        <a:rPr lang="en-IN" sz="2000" b="0" i="0" u="none" strike="noStrike" dirty="0">
                          <a:solidFill>
                            <a:srgbClr val="000000"/>
                          </a:solidFill>
                          <a:effectLst/>
                          <a:latin typeface="Calibri" panose="020F0502020204030204" pitchFamily="34" charset="0"/>
                        </a:rPr>
                        <a:t>an</a:t>
                      </a:r>
                    </a:p>
                  </a:txBody>
                  <a:tcPr marL="6350" marR="6350" marT="6350" marB="0" anchor="b"/>
                </a:tc>
                <a:tc>
                  <a:txBody>
                    <a:bodyPr/>
                    <a:lstStyle/>
                    <a:p>
                      <a:pPr algn="l" fontAlgn="b"/>
                      <a:r>
                        <a:rPr lang="en-US" sz="2000" b="0" i="0" u="none" strike="noStrike" dirty="0">
                          <a:solidFill>
                            <a:srgbClr val="000000"/>
                          </a:solidFill>
                          <a:effectLst/>
                          <a:latin typeface="Calibri" panose="020F0502020204030204" pitchFamily="34" charset="0"/>
                        </a:rPr>
                        <a:t>A</a:t>
                      </a:r>
                      <a:r>
                        <a:rPr lang="en-IN" sz="2000" b="0" i="0" u="none" strike="noStrike" dirty="0">
                          <a:solidFill>
                            <a:srgbClr val="000000"/>
                          </a:solidFill>
                          <a:effectLst/>
                          <a:latin typeface="Calibri" panose="020F0502020204030204" pitchFamily="34" charset="0"/>
                        </a:rPr>
                        <a:t>ppl</a:t>
                      </a:r>
                    </a:p>
                  </a:txBody>
                  <a:tcPr marL="6350" marR="6350" marT="6350" marB="0" anchor="b"/>
                </a:tc>
                <a:tc>
                  <a:txBody>
                    <a:bodyPr/>
                    <a:lstStyle/>
                    <a:p>
                      <a:pPr algn="l" fontAlgn="b"/>
                      <a:r>
                        <a:rPr lang="en-IN" sz="2000" b="0" i="0" u="none" strike="noStrike" dirty="0" err="1">
                          <a:solidFill>
                            <a:srgbClr val="000000"/>
                          </a:solidFill>
                          <a:effectLst/>
                          <a:latin typeface="Calibri" panose="020F0502020204030204" pitchFamily="34" charset="0"/>
                        </a:rPr>
                        <a:t>Sm</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77290682"/>
                  </a:ext>
                </a:extLst>
              </a:tr>
              <a:tr h="361713">
                <a:tc>
                  <a:txBody>
                    <a:bodyPr/>
                    <a:lstStyle/>
                    <a:p>
                      <a:pPr algn="r" fontAlgn="b"/>
                      <a:r>
                        <a:rPr lang="en-IN" sz="2000" b="0" i="0" u="none" strike="noStrike" dirty="0">
                          <a:solidFill>
                            <a:srgbClr val="000000"/>
                          </a:solidFill>
                          <a:effectLst/>
                          <a:latin typeface="Calibri" panose="020F0502020204030204" pitchFamily="34" charset="0"/>
                        </a:rPr>
                        <a:t>22343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19259</a:t>
                      </a:r>
                    </a:p>
                  </a:txBody>
                  <a:tcPr marL="6350" marR="6350" marT="6350" marB="0" anchor="b"/>
                </a:tc>
                <a:tc>
                  <a:txBody>
                    <a:bodyPr/>
                    <a:lstStyle/>
                    <a:p>
                      <a:pPr algn="r" fontAlgn="b"/>
                      <a:r>
                        <a:rPr lang="en-IN" sz="2000" b="0" i="0" u="none" strike="noStrike" dirty="0">
                          <a:solidFill>
                            <a:srgbClr val="000000"/>
                          </a:solidFill>
                          <a:effectLst/>
                          <a:latin typeface="Calibri" panose="020F0502020204030204" pitchFamily="34" charset="0"/>
                        </a:rPr>
                        <a:t>2788</a:t>
                      </a:r>
                    </a:p>
                  </a:txBody>
                  <a:tcPr marL="6350" marR="6350" marT="6350" marB="0" anchor="b"/>
                </a:tc>
                <a:extLst>
                  <a:ext uri="{0D108BD9-81ED-4DB2-BD59-A6C34878D82A}">
                    <a16:rowId xmlns:a16="http://schemas.microsoft.com/office/drawing/2014/main" val="872651950"/>
                  </a:ext>
                </a:extLst>
              </a:tr>
              <a:tr h="361713">
                <a:tc>
                  <a:txBody>
                    <a:bodyPr/>
                    <a:lstStyle/>
                    <a:p>
                      <a:pPr algn="r" fontAlgn="b"/>
                      <a:r>
                        <a:rPr lang="en-IN" sz="2000" b="0" i="0" u="none" strike="noStrike">
                          <a:solidFill>
                            <a:srgbClr val="000000"/>
                          </a:solidFill>
                          <a:effectLst/>
                          <a:latin typeface="Calibri" panose="020F0502020204030204" pitchFamily="34" charset="0"/>
                        </a:rPr>
                        <a:t>10187</a:t>
                      </a:r>
                    </a:p>
                  </a:txBody>
                  <a:tcPr marL="6350" marR="6350" marT="6350" marB="0" anchor="b"/>
                </a:tc>
                <a:tc>
                  <a:txBody>
                    <a:bodyPr/>
                    <a:lstStyle/>
                    <a:p>
                      <a:pPr algn="r" fontAlgn="b"/>
                      <a:r>
                        <a:rPr lang="en-IN" sz="2000" b="0" i="0" u="none" strike="noStrike" dirty="0">
                          <a:solidFill>
                            <a:srgbClr val="000000"/>
                          </a:solidFill>
                          <a:effectLst/>
                          <a:latin typeface="Calibri" panose="020F0502020204030204" pitchFamily="34" charset="0"/>
                        </a:rPr>
                        <a:t>8302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870</a:t>
                      </a:r>
                    </a:p>
                  </a:txBody>
                  <a:tcPr marL="6350" marR="6350" marT="6350" marB="0" anchor="b"/>
                </a:tc>
                <a:extLst>
                  <a:ext uri="{0D108BD9-81ED-4DB2-BD59-A6C34878D82A}">
                    <a16:rowId xmlns:a16="http://schemas.microsoft.com/office/drawing/2014/main" val="2887950516"/>
                  </a:ext>
                </a:extLst>
              </a:tr>
              <a:tr h="361713">
                <a:tc>
                  <a:txBody>
                    <a:bodyPr/>
                    <a:lstStyle/>
                    <a:p>
                      <a:pPr algn="r" fontAlgn="b"/>
                      <a:r>
                        <a:rPr lang="en-IN" sz="2000" b="0" i="0" u="none" strike="noStrike">
                          <a:solidFill>
                            <a:srgbClr val="000000"/>
                          </a:solidFill>
                          <a:effectLst/>
                          <a:latin typeface="Calibri" panose="020F0502020204030204" pitchFamily="34" charset="0"/>
                        </a:rPr>
                        <a:t>13205</a:t>
                      </a:r>
                    </a:p>
                  </a:txBody>
                  <a:tcPr marL="6350" marR="6350" marT="6350" marB="0" anchor="b"/>
                </a:tc>
                <a:tc>
                  <a:txBody>
                    <a:bodyPr/>
                    <a:lstStyle/>
                    <a:p>
                      <a:pPr algn="r" fontAlgn="b"/>
                      <a:r>
                        <a:rPr lang="en-IN" sz="2000" b="0" i="0" u="none" strike="noStrike" dirty="0">
                          <a:solidFill>
                            <a:srgbClr val="000000"/>
                          </a:solidFill>
                          <a:effectLst/>
                          <a:latin typeface="Calibri" panose="020F0502020204030204" pitchFamily="34" charset="0"/>
                        </a:rPr>
                        <a:t>14322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1847</a:t>
                      </a:r>
                    </a:p>
                  </a:txBody>
                  <a:tcPr marL="6350" marR="6350" marT="6350" marB="0" anchor="b"/>
                </a:tc>
                <a:extLst>
                  <a:ext uri="{0D108BD9-81ED-4DB2-BD59-A6C34878D82A}">
                    <a16:rowId xmlns:a16="http://schemas.microsoft.com/office/drawing/2014/main" val="2164696866"/>
                  </a:ext>
                </a:extLst>
              </a:tr>
              <a:tr h="361713">
                <a:tc>
                  <a:txBody>
                    <a:bodyPr/>
                    <a:lstStyle/>
                    <a:p>
                      <a:pPr algn="r" fontAlgn="b"/>
                      <a:r>
                        <a:rPr lang="en-IN" sz="2000" b="0" i="0" u="none" strike="noStrike" dirty="0">
                          <a:solidFill>
                            <a:srgbClr val="000000"/>
                          </a:solidFill>
                          <a:effectLst/>
                          <a:latin typeface="Calibri" panose="020F0502020204030204" pitchFamily="34" charset="0"/>
                        </a:rPr>
                        <a:t>32136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32055</a:t>
                      </a:r>
                    </a:p>
                  </a:txBody>
                  <a:tcPr marL="6350" marR="6350" marT="6350" marB="0" anchor="b"/>
                </a:tc>
                <a:tc>
                  <a:txBody>
                    <a:bodyPr/>
                    <a:lstStyle/>
                    <a:p>
                      <a:pPr algn="r" fontAlgn="b"/>
                      <a:r>
                        <a:rPr lang="en-IN" sz="2000" b="0" i="0" u="none" strike="noStrike" dirty="0">
                          <a:solidFill>
                            <a:srgbClr val="000000"/>
                          </a:solidFill>
                          <a:effectLst/>
                          <a:latin typeface="Calibri" panose="020F0502020204030204" pitchFamily="34" charset="0"/>
                        </a:rPr>
                        <a:t>3346</a:t>
                      </a:r>
                    </a:p>
                  </a:txBody>
                  <a:tcPr marL="6350" marR="6350" marT="6350" marB="0" anchor="b"/>
                </a:tc>
                <a:extLst>
                  <a:ext uri="{0D108BD9-81ED-4DB2-BD59-A6C34878D82A}">
                    <a16:rowId xmlns:a16="http://schemas.microsoft.com/office/drawing/2014/main" val="2781677522"/>
                  </a:ext>
                </a:extLst>
              </a:tr>
            </a:tbl>
          </a:graphicData>
        </a:graphic>
      </p:graphicFrame>
      <p:graphicFrame>
        <p:nvGraphicFramePr>
          <p:cNvPr id="7" name="Table 7">
            <a:extLst>
              <a:ext uri="{FF2B5EF4-FFF2-40B4-BE49-F238E27FC236}">
                <a16:creationId xmlns:a16="http://schemas.microsoft.com/office/drawing/2014/main" id="{67B372F7-9CAD-652C-93E9-065EA0AE8437}"/>
              </a:ext>
            </a:extLst>
          </p:cNvPr>
          <p:cNvGraphicFramePr>
            <a:graphicFrameLocks noGrp="1"/>
          </p:cNvGraphicFramePr>
          <p:nvPr>
            <p:extLst>
              <p:ext uri="{D42A27DB-BD31-4B8C-83A1-F6EECF244321}">
                <p14:modId xmlns:p14="http://schemas.microsoft.com/office/powerpoint/2010/main" val="781812086"/>
              </p:ext>
            </p:extLst>
          </p:nvPr>
        </p:nvGraphicFramePr>
        <p:xfrm>
          <a:off x="4932041" y="6461702"/>
          <a:ext cx="4211958" cy="386774"/>
        </p:xfrm>
        <a:graphic>
          <a:graphicData uri="http://schemas.openxmlformats.org/drawingml/2006/table">
            <a:tbl>
              <a:tblPr>
                <a:tableStyleId>{5C22544A-7EE6-4342-B048-85BDC9FD1C3A}</a:tableStyleId>
              </a:tblPr>
              <a:tblGrid>
                <a:gridCol w="1403986">
                  <a:extLst>
                    <a:ext uri="{9D8B030D-6E8A-4147-A177-3AD203B41FA5}">
                      <a16:colId xmlns:a16="http://schemas.microsoft.com/office/drawing/2014/main" val="2233507308"/>
                    </a:ext>
                  </a:extLst>
                </a:gridCol>
                <a:gridCol w="1403986">
                  <a:extLst>
                    <a:ext uri="{9D8B030D-6E8A-4147-A177-3AD203B41FA5}">
                      <a16:colId xmlns:a16="http://schemas.microsoft.com/office/drawing/2014/main" val="2008298844"/>
                    </a:ext>
                  </a:extLst>
                </a:gridCol>
                <a:gridCol w="1403986">
                  <a:extLst>
                    <a:ext uri="{9D8B030D-6E8A-4147-A177-3AD203B41FA5}">
                      <a16:colId xmlns:a16="http://schemas.microsoft.com/office/drawing/2014/main" val="1978540981"/>
                    </a:ext>
                  </a:extLst>
                </a:gridCol>
              </a:tblGrid>
              <a:tr h="386774">
                <a:tc>
                  <a:txBody>
                    <a:bodyPr/>
                    <a:lstStyle/>
                    <a:p>
                      <a:pPr algn="r"/>
                      <a:r>
                        <a:rPr lang="en-US" sz="1800" dirty="0"/>
                        <a:t>    77871</a:t>
                      </a:r>
                      <a:endParaRPr lang="en-IN" sz="1800" dirty="0"/>
                    </a:p>
                  </a:txBody>
                  <a:tcPr/>
                </a:tc>
                <a:tc>
                  <a:txBody>
                    <a:bodyPr/>
                    <a:lstStyle/>
                    <a:p>
                      <a:pPr algn="r"/>
                      <a:r>
                        <a:rPr lang="en-US" sz="1800" dirty="0"/>
                        <a:t>73938</a:t>
                      </a:r>
                      <a:endParaRPr lang="en-IN" sz="1800" dirty="0"/>
                    </a:p>
                  </a:txBody>
                  <a:tcPr/>
                </a:tc>
                <a:tc>
                  <a:txBody>
                    <a:bodyPr/>
                    <a:lstStyle/>
                    <a:p>
                      <a:pPr algn="r"/>
                      <a:r>
                        <a:rPr lang="en-US" sz="1800" dirty="0"/>
                        <a:t>8851</a:t>
                      </a:r>
                      <a:endParaRPr lang="en-IN" sz="1800" dirty="0"/>
                    </a:p>
                  </a:txBody>
                  <a:tcPr/>
                </a:tc>
                <a:extLst>
                  <a:ext uri="{0D108BD9-81ED-4DB2-BD59-A6C34878D82A}">
                    <a16:rowId xmlns:a16="http://schemas.microsoft.com/office/drawing/2014/main" val="125517887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27F6-85F8-AD07-7BF6-D60EC8D2A078}"/>
              </a:ext>
            </a:extLst>
          </p:cNvPr>
          <p:cNvSpPr>
            <a:spLocks noGrp="1"/>
          </p:cNvSpPr>
          <p:nvPr>
            <p:ph type="title"/>
          </p:nvPr>
        </p:nvSpPr>
        <p:spPr/>
        <p:txBody>
          <a:bodyPr/>
          <a:lstStyle/>
          <a:p>
            <a:r>
              <a:rPr lang="en-US" dirty="0"/>
              <a:t>Overall scores</a:t>
            </a:r>
            <a:endParaRPr lang="en-IN" dirty="0"/>
          </a:p>
        </p:txBody>
      </p:sp>
      <p:graphicFrame>
        <p:nvGraphicFramePr>
          <p:cNvPr id="7" name="Table 7">
            <a:extLst>
              <a:ext uri="{FF2B5EF4-FFF2-40B4-BE49-F238E27FC236}">
                <a16:creationId xmlns:a16="http://schemas.microsoft.com/office/drawing/2014/main" id="{2E35ADFC-1B15-F762-B06A-8211BE3B1F02}"/>
              </a:ext>
            </a:extLst>
          </p:cNvPr>
          <p:cNvGraphicFramePr>
            <a:graphicFrameLocks noGrp="1"/>
          </p:cNvGraphicFramePr>
          <p:nvPr>
            <p:ph sz="quarter" idx="1"/>
            <p:extLst>
              <p:ext uri="{D42A27DB-BD31-4B8C-83A1-F6EECF244321}">
                <p14:modId xmlns:p14="http://schemas.microsoft.com/office/powerpoint/2010/main" val="949455303"/>
              </p:ext>
            </p:extLst>
          </p:nvPr>
        </p:nvGraphicFramePr>
        <p:xfrm>
          <a:off x="0" y="1484784"/>
          <a:ext cx="9144001" cy="5373215"/>
        </p:xfrm>
        <a:graphic>
          <a:graphicData uri="http://schemas.openxmlformats.org/drawingml/2006/table">
            <a:tbl>
              <a:tblPr firstRow="1" bandRow="1">
                <a:tableStyleId>{5C22544A-7EE6-4342-B048-85BDC9FD1C3A}</a:tableStyleId>
              </a:tblPr>
              <a:tblGrid>
                <a:gridCol w="949641">
                  <a:extLst>
                    <a:ext uri="{9D8B030D-6E8A-4147-A177-3AD203B41FA5}">
                      <a16:colId xmlns:a16="http://schemas.microsoft.com/office/drawing/2014/main" val="2560697879"/>
                    </a:ext>
                  </a:extLst>
                </a:gridCol>
                <a:gridCol w="2472864">
                  <a:extLst>
                    <a:ext uri="{9D8B030D-6E8A-4147-A177-3AD203B41FA5}">
                      <a16:colId xmlns:a16="http://schemas.microsoft.com/office/drawing/2014/main" val="3676945178"/>
                    </a:ext>
                  </a:extLst>
                </a:gridCol>
                <a:gridCol w="976979">
                  <a:extLst>
                    <a:ext uri="{9D8B030D-6E8A-4147-A177-3AD203B41FA5}">
                      <a16:colId xmlns:a16="http://schemas.microsoft.com/office/drawing/2014/main" val="3298771571"/>
                    </a:ext>
                  </a:extLst>
                </a:gridCol>
                <a:gridCol w="1180628">
                  <a:extLst>
                    <a:ext uri="{9D8B030D-6E8A-4147-A177-3AD203B41FA5}">
                      <a16:colId xmlns:a16="http://schemas.microsoft.com/office/drawing/2014/main" val="286543554"/>
                    </a:ext>
                  </a:extLst>
                </a:gridCol>
                <a:gridCol w="1123618">
                  <a:extLst>
                    <a:ext uri="{9D8B030D-6E8A-4147-A177-3AD203B41FA5}">
                      <a16:colId xmlns:a16="http://schemas.microsoft.com/office/drawing/2014/main" val="2368725678"/>
                    </a:ext>
                  </a:extLst>
                </a:gridCol>
                <a:gridCol w="730690">
                  <a:extLst>
                    <a:ext uri="{9D8B030D-6E8A-4147-A177-3AD203B41FA5}">
                      <a16:colId xmlns:a16="http://schemas.microsoft.com/office/drawing/2014/main" val="3963449083"/>
                    </a:ext>
                  </a:extLst>
                </a:gridCol>
                <a:gridCol w="1709581">
                  <a:extLst>
                    <a:ext uri="{9D8B030D-6E8A-4147-A177-3AD203B41FA5}">
                      <a16:colId xmlns:a16="http://schemas.microsoft.com/office/drawing/2014/main" val="802784207"/>
                    </a:ext>
                  </a:extLst>
                </a:gridCol>
              </a:tblGrid>
              <a:tr h="599455">
                <a:tc>
                  <a:txBody>
                    <a:bodyPr/>
                    <a:lstStyle/>
                    <a:p>
                      <a:pPr algn="l" fontAlgn="b"/>
                      <a:r>
                        <a:rPr lang="en-IN" sz="1800" b="0" i="0" u="none" strike="noStrike" dirty="0">
                          <a:solidFill>
                            <a:srgbClr val="000000"/>
                          </a:solidFill>
                          <a:effectLst/>
                          <a:latin typeface="Calibri" panose="020F0502020204030204" pitchFamily="34" charset="0"/>
                        </a:rPr>
                        <a:t>index</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Customer-ID</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Recency 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frequency 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monetary 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category</a:t>
                      </a:r>
                    </a:p>
                  </a:txBody>
                  <a:tcPr marL="6350" marR="6350" marT="6350" marB="0" anchor="b"/>
                </a:tc>
                <a:extLst>
                  <a:ext uri="{0D108BD9-81ED-4DB2-BD59-A6C34878D82A}">
                    <a16:rowId xmlns:a16="http://schemas.microsoft.com/office/drawing/2014/main" val="2135111405"/>
                  </a:ext>
                </a:extLst>
              </a:tr>
              <a:tr h="596720">
                <a:tc>
                  <a:txBody>
                    <a:bodyPr/>
                    <a:lstStyle/>
                    <a:p>
                      <a:pPr algn="l"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100315-11438</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High value</a:t>
                      </a:r>
                    </a:p>
                  </a:txBody>
                  <a:tcPr marL="6350" marR="6350" marT="6350" marB="0" anchor="b"/>
                </a:tc>
                <a:extLst>
                  <a:ext uri="{0D108BD9-81ED-4DB2-BD59-A6C34878D82A}">
                    <a16:rowId xmlns:a16="http://schemas.microsoft.com/office/drawing/2014/main" val="1942079439"/>
                  </a:ext>
                </a:extLst>
              </a:tr>
              <a:tr h="596720">
                <a:tc>
                  <a:txBody>
                    <a:bodyPr/>
                    <a:lstStyle/>
                    <a:p>
                      <a:pPr algn="l" fontAlgn="b"/>
                      <a:r>
                        <a:rPr lang="en-US" sz="1800" b="0" i="0" u="none" strike="noStrike" dirty="0">
                          <a:solidFill>
                            <a:srgbClr val="000000"/>
                          </a:solidFill>
                          <a:effectLst/>
                          <a:latin typeface="Calibri" panose="020F0502020204030204" pitchFamily="34" charset="0"/>
                        </a:rPr>
                        <a:t>2</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100315-5865</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6</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High value</a:t>
                      </a:r>
                    </a:p>
                  </a:txBody>
                  <a:tcPr marL="6350" marR="6350" marT="6350" marB="0" anchor="b"/>
                </a:tc>
                <a:extLst>
                  <a:ext uri="{0D108BD9-81ED-4DB2-BD59-A6C34878D82A}">
                    <a16:rowId xmlns:a16="http://schemas.microsoft.com/office/drawing/2014/main" val="2303906022"/>
                  </a:ext>
                </a:extLst>
              </a:tr>
              <a:tr h="596720">
                <a:tc>
                  <a:txBody>
                    <a:bodyPr/>
                    <a:lstStyle/>
                    <a:p>
                      <a:pPr algn="l" fontAlgn="b"/>
                      <a:r>
                        <a:rPr lang="en-IN"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100315-10999</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Loyal customers</a:t>
                      </a:r>
                    </a:p>
                  </a:txBody>
                  <a:tcPr marL="6350" marR="6350" marT="6350" marB="0" anchor="b"/>
                </a:tc>
                <a:extLst>
                  <a:ext uri="{0D108BD9-81ED-4DB2-BD59-A6C34878D82A}">
                    <a16:rowId xmlns:a16="http://schemas.microsoft.com/office/drawing/2014/main" val="582132268"/>
                  </a:ext>
                </a:extLst>
              </a:tr>
              <a:tr h="596720">
                <a:tc>
                  <a:txBody>
                    <a:bodyPr/>
                    <a:lstStyle/>
                    <a:p>
                      <a:pPr algn="l" fontAlgn="b"/>
                      <a:r>
                        <a:rPr lang="en-IN" sz="1800" b="0"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100315-0887</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Loyal customers</a:t>
                      </a:r>
                    </a:p>
                  </a:txBody>
                  <a:tcPr marL="6350" marR="6350" marT="6350" marB="0" anchor="b"/>
                </a:tc>
                <a:extLst>
                  <a:ext uri="{0D108BD9-81ED-4DB2-BD59-A6C34878D82A}">
                    <a16:rowId xmlns:a16="http://schemas.microsoft.com/office/drawing/2014/main" val="2592434165"/>
                  </a:ext>
                </a:extLst>
              </a:tr>
              <a:tr h="596720">
                <a:tc>
                  <a:txBody>
                    <a:bodyPr/>
                    <a:lstStyle/>
                    <a:p>
                      <a:pPr algn="l" fontAlgn="b"/>
                      <a:r>
                        <a:rPr lang="en-IN" sz="1800" b="0" i="0" u="none" strike="noStrike" dirty="0">
                          <a:solidFill>
                            <a:srgbClr val="000000"/>
                          </a:solidFill>
                          <a:effectLst/>
                          <a:latin typeface="Calibri" panose="020F0502020204030204" pitchFamily="34" charset="0"/>
                        </a:rPr>
                        <a:t>5</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100315-10977</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4</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At-risk</a:t>
                      </a:r>
                    </a:p>
                  </a:txBody>
                  <a:tcPr marL="6350" marR="6350" marT="6350" marB="0" anchor="b"/>
                </a:tc>
                <a:extLst>
                  <a:ext uri="{0D108BD9-81ED-4DB2-BD59-A6C34878D82A}">
                    <a16:rowId xmlns:a16="http://schemas.microsoft.com/office/drawing/2014/main" val="1158803385"/>
                  </a:ext>
                </a:extLst>
              </a:tr>
              <a:tr h="596720">
                <a:tc>
                  <a:txBody>
                    <a:bodyPr/>
                    <a:lstStyle/>
                    <a:p>
                      <a:pPr algn="l" fontAlgn="b"/>
                      <a:r>
                        <a:rPr lang="en-IN" sz="1800" b="0" i="0" u="none" strike="noStrike" dirty="0">
                          <a:solidFill>
                            <a:srgbClr val="000000"/>
                          </a:solidFill>
                          <a:effectLst/>
                          <a:latin typeface="Calibri" panose="020F0502020204030204" pitchFamily="34" charset="0"/>
                        </a:rPr>
                        <a:t>6</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100315-10982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At-risk</a:t>
                      </a:r>
                    </a:p>
                  </a:txBody>
                  <a:tcPr marL="6350" marR="6350" marT="6350" marB="0" anchor="b"/>
                </a:tc>
                <a:extLst>
                  <a:ext uri="{0D108BD9-81ED-4DB2-BD59-A6C34878D82A}">
                    <a16:rowId xmlns:a16="http://schemas.microsoft.com/office/drawing/2014/main" val="333898980"/>
                  </a:ext>
                </a:extLst>
              </a:tr>
              <a:tr h="596720">
                <a:tc>
                  <a:txBody>
                    <a:bodyPr/>
                    <a:lstStyle/>
                    <a:p>
                      <a:pPr algn="l" fontAlgn="b"/>
                      <a:r>
                        <a:rPr lang="en-US" sz="1800" b="0" i="0" u="none" strike="noStrike" dirty="0">
                          <a:solidFill>
                            <a:srgbClr val="000000"/>
                          </a:solidFill>
                          <a:effectLst/>
                          <a:latin typeface="Calibri" panose="020F0502020204030204" pitchFamily="34" charset="0"/>
                        </a:rPr>
                        <a:t>7</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100315-5397</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0</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Low value/Lost</a:t>
                      </a:r>
                    </a:p>
                  </a:txBody>
                  <a:tcPr marL="6350" marR="6350" marT="6350" marB="0" anchor="b"/>
                </a:tc>
                <a:extLst>
                  <a:ext uri="{0D108BD9-81ED-4DB2-BD59-A6C34878D82A}">
                    <a16:rowId xmlns:a16="http://schemas.microsoft.com/office/drawing/2014/main" val="1053891099"/>
                  </a:ext>
                </a:extLst>
              </a:tr>
              <a:tr h="596720">
                <a:tc>
                  <a:txBody>
                    <a:bodyPr/>
                    <a:lstStyle/>
                    <a:p>
                      <a:pPr algn="l" fontAlgn="b"/>
                      <a:r>
                        <a:rPr lang="en-US" sz="1800" b="0" i="0" u="none" strike="noStrike" dirty="0">
                          <a:solidFill>
                            <a:srgbClr val="000000"/>
                          </a:solidFill>
                          <a:effectLst/>
                          <a:latin typeface="Calibri" panose="020F0502020204030204" pitchFamily="34" charset="0"/>
                        </a:rPr>
                        <a:t>8</a:t>
                      </a:r>
                      <a:endParaRPr lang="en-IN"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100315-0892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Low value/Lost</a:t>
                      </a:r>
                    </a:p>
                  </a:txBody>
                  <a:tcPr marL="6350" marR="6350" marT="6350" marB="0" anchor="b"/>
                </a:tc>
                <a:extLst>
                  <a:ext uri="{0D108BD9-81ED-4DB2-BD59-A6C34878D82A}">
                    <a16:rowId xmlns:a16="http://schemas.microsoft.com/office/drawing/2014/main" val="3341480121"/>
                  </a:ext>
                </a:extLst>
              </a:tr>
            </a:tbl>
          </a:graphicData>
        </a:graphic>
      </p:graphicFrame>
    </p:spTree>
    <p:extLst>
      <p:ext uri="{BB962C8B-B14F-4D97-AF65-F5344CB8AC3E}">
        <p14:creationId xmlns:p14="http://schemas.microsoft.com/office/powerpoint/2010/main" val="3457308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F91F-A9DF-72DD-6A19-41D531C0A5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FC096B-16AA-7EB9-F7C7-6FE3D7E08AE9}"/>
              </a:ext>
            </a:extLst>
          </p:cNvPr>
          <p:cNvSpPr>
            <a:spLocks noGrp="1"/>
          </p:cNvSpPr>
          <p:nvPr>
            <p:ph sz="quarter" idx="1"/>
          </p:nvPr>
        </p:nvSpPr>
        <p:spPr/>
        <p:txBody>
          <a:bodyPr>
            <a:normAutofit lnSpcReduction="10000"/>
          </a:bodyPr>
          <a:lstStyle/>
          <a:p>
            <a:r>
              <a:rPr lang="en-US" dirty="0"/>
              <a:t>In the previous table the overall scores </a:t>
            </a:r>
            <a:r>
              <a:rPr lang="en-US" dirty="0" err="1"/>
              <a:t>i.e</a:t>
            </a:r>
            <a:r>
              <a:rPr lang="en-US" dirty="0"/>
              <a:t> combined scores of the customers (fans,appl,sewing machine) is depicted while in the next tables customers are separated in terms of purchased product </a:t>
            </a:r>
          </a:p>
          <a:p>
            <a:r>
              <a:rPr lang="en-US" dirty="0"/>
              <a:t>We can see that there are cases when a customer is high value customer according to the overall scores table but potential customer in fans table and high value customer in appl. Table</a:t>
            </a:r>
          </a:p>
          <a:p>
            <a:r>
              <a:rPr lang="en-US" dirty="0"/>
              <a:t>This helps to further understand the customer more on the basis of purchased product  </a:t>
            </a:r>
            <a:endParaRPr lang="en-IN" dirty="0"/>
          </a:p>
        </p:txBody>
      </p:sp>
    </p:spTree>
    <p:extLst>
      <p:ext uri="{BB962C8B-B14F-4D97-AF65-F5344CB8AC3E}">
        <p14:creationId xmlns:p14="http://schemas.microsoft.com/office/powerpoint/2010/main" val="211457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A082-E7AA-6703-7685-A491C4CB2BB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528CB6E-6F89-3293-5334-23F8EAD88DC9}"/>
              </a:ext>
            </a:extLst>
          </p:cNvPr>
          <p:cNvSpPr>
            <a:spLocks noGrp="1"/>
          </p:cNvSpPr>
          <p:nvPr>
            <p:ph sz="quarter" idx="1"/>
          </p:nvPr>
        </p:nvSpPr>
        <p:spPr/>
        <p:txBody>
          <a:bodyPr/>
          <a:lstStyle/>
          <a:p>
            <a:pPr marL="0" indent="0">
              <a:buNone/>
            </a:pPr>
            <a:r>
              <a:rPr lang="en-US" dirty="0"/>
              <a:t> Objective :</a:t>
            </a:r>
          </a:p>
          <a:p>
            <a:pPr>
              <a:buFont typeface="Arial" panose="020B0604020202020204" pitchFamily="34" charset="0"/>
              <a:buChar char="•"/>
            </a:pPr>
            <a:r>
              <a:rPr lang="en-US" dirty="0"/>
              <a:t>The primary objective is to maximizing the secondary sales based on customer’s behavior in the last FY 2022-23.</a:t>
            </a:r>
          </a:p>
          <a:p>
            <a:pPr marL="0" indent="0">
              <a:buNone/>
            </a:pPr>
            <a:r>
              <a:rPr lang="en-US" dirty="0"/>
              <a:t> How to do it :</a:t>
            </a:r>
          </a:p>
          <a:p>
            <a:pPr>
              <a:buFont typeface="Arial" panose="020B0604020202020204" pitchFamily="34" charset="0"/>
              <a:buChar char="•"/>
            </a:pPr>
            <a:r>
              <a:rPr lang="en-US" dirty="0"/>
              <a:t> studying our customers behavior based on sale trend analysis</a:t>
            </a:r>
          </a:p>
          <a:p>
            <a:pPr>
              <a:buFont typeface="Arial" panose="020B0604020202020204" pitchFamily="34" charset="0"/>
              <a:buChar char="•"/>
            </a:pPr>
            <a:r>
              <a:rPr lang="en-US" dirty="0"/>
              <a:t>Segmenting each customer into unique behavioral classes using behavioral modelling (RFM model).</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5625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C2C1-C6E3-816F-3448-76C54D215934}"/>
              </a:ext>
            </a:extLst>
          </p:cNvPr>
          <p:cNvSpPr>
            <a:spLocks noGrp="1"/>
          </p:cNvSpPr>
          <p:nvPr>
            <p:ph type="title"/>
          </p:nvPr>
        </p:nvSpPr>
        <p:spPr/>
        <p:txBody>
          <a:bodyPr/>
          <a:lstStyle/>
          <a:p>
            <a:r>
              <a:rPr lang="en-US" dirty="0"/>
              <a:t>Fans Scores </a:t>
            </a:r>
            <a:endParaRPr lang="en-IN" dirty="0"/>
          </a:p>
        </p:txBody>
      </p:sp>
      <p:graphicFrame>
        <p:nvGraphicFramePr>
          <p:cNvPr id="4" name="Table 4">
            <a:extLst>
              <a:ext uri="{FF2B5EF4-FFF2-40B4-BE49-F238E27FC236}">
                <a16:creationId xmlns:a16="http://schemas.microsoft.com/office/drawing/2014/main" id="{17F3D351-3911-CC33-C8ED-BA530AFC40A0}"/>
              </a:ext>
            </a:extLst>
          </p:cNvPr>
          <p:cNvGraphicFramePr>
            <a:graphicFrameLocks noGrp="1"/>
          </p:cNvGraphicFramePr>
          <p:nvPr>
            <p:ph sz="quarter" idx="1"/>
            <p:extLst>
              <p:ext uri="{D42A27DB-BD31-4B8C-83A1-F6EECF244321}">
                <p14:modId xmlns:p14="http://schemas.microsoft.com/office/powerpoint/2010/main" val="202348940"/>
              </p:ext>
            </p:extLst>
          </p:nvPr>
        </p:nvGraphicFramePr>
        <p:xfrm>
          <a:off x="1" y="1484784"/>
          <a:ext cx="9144000" cy="5373216"/>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621516313"/>
                    </a:ext>
                  </a:extLst>
                </a:gridCol>
                <a:gridCol w="2032000">
                  <a:extLst>
                    <a:ext uri="{9D8B030D-6E8A-4147-A177-3AD203B41FA5}">
                      <a16:colId xmlns:a16="http://schemas.microsoft.com/office/drawing/2014/main" val="2455886781"/>
                    </a:ext>
                  </a:extLst>
                </a:gridCol>
                <a:gridCol w="1016000">
                  <a:extLst>
                    <a:ext uri="{9D8B030D-6E8A-4147-A177-3AD203B41FA5}">
                      <a16:colId xmlns:a16="http://schemas.microsoft.com/office/drawing/2014/main" val="2828891709"/>
                    </a:ext>
                  </a:extLst>
                </a:gridCol>
                <a:gridCol w="1016000">
                  <a:extLst>
                    <a:ext uri="{9D8B030D-6E8A-4147-A177-3AD203B41FA5}">
                      <a16:colId xmlns:a16="http://schemas.microsoft.com/office/drawing/2014/main" val="552859982"/>
                    </a:ext>
                  </a:extLst>
                </a:gridCol>
                <a:gridCol w="1016000">
                  <a:extLst>
                    <a:ext uri="{9D8B030D-6E8A-4147-A177-3AD203B41FA5}">
                      <a16:colId xmlns:a16="http://schemas.microsoft.com/office/drawing/2014/main" val="779848301"/>
                    </a:ext>
                  </a:extLst>
                </a:gridCol>
                <a:gridCol w="1016000">
                  <a:extLst>
                    <a:ext uri="{9D8B030D-6E8A-4147-A177-3AD203B41FA5}">
                      <a16:colId xmlns:a16="http://schemas.microsoft.com/office/drawing/2014/main" val="560644811"/>
                    </a:ext>
                  </a:extLst>
                </a:gridCol>
                <a:gridCol w="2032000">
                  <a:extLst>
                    <a:ext uri="{9D8B030D-6E8A-4147-A177-3AD203B41FA5}">
                      <a16:colId xmlns:a16="http://schemas.microsoft.com/office/drawing/2014/main" val="2283114340"/>
                    </a:ext>
                  </a:extLst>
                </a:gridCol>
              </a:tblGrid>
              <a:tr h="597024">
                <a:tc>
                  <a:txBody>
                    <a:bodyPr/>
                    <a:lstStyle/>
                    <a:p>
                      <a:pPr algn="l" fontAlgn="b"/>
                      <a:r>
                        <a:rPr lang="en-IN" sz="1800" b="0" i="0" u="none" strike="noStrike" dirty="0">
                          <a:solidFill>
                            <a:srgbClr val="000000"/>
                          </a:solidFill>
                          <a:effectLst/>
                          <a:latin typeface="Calibri" panose="020F0502020204030204" pitchFamily="34" charset="0"/>
                        </a:rPr>
                        <a:t>index</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Customer-ID</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Recency 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frequency 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monetary 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category</a:t>
                      </a:r>
                    </a:p>
                  </a:txBody>
                  <a:tcPr marL="6350" marR="6350" marT="6350" marB="0" anchor="b"/>
                </a:tc>
                <a:extLst>
                  <a:ext uri="{0D108BD9-81ED-4DB2-BD59-A6C34878D82A}">
                    <a16:rowId xmlns:a16="http://schemas.microsoft.com/office/drawing/2014/main" val="300854387"/>
                  </a:ext>
                </a:extLst>
              </a:tr>
              <a:tr h="597024">
                <a:tc>
                  <a:txBody>
                    <a:bodyPr/>
                    <a:lstStyle/>
                    <a:p>
                      <a:pPr algn="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100315-6968</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High value</a:t>
                      </a:r>
                    </a:p>
                  </a:txBody>
                  <a:tcPr marL="6350" marR="6350" marT="6350" marB="0" anchor="b"/>
                </a:tc>
                <a:extLst>
                  <a:ext uri="{0D108BD9-81ED-4DB2-BD59-A6C34878D82A}">
                    <a16:rowId xmlns:a16="http://schemas.microsoft.com/office/drawing/2014/main" val="1420032561"/>
                  </a:ext>
                </a:extLst>
              </a:tr>
              <a:tr h="597024">
                <a:tc>
                  <a:txBody>
                    <a:bodyPr/>
                    <a:lstStyle/>
                    <a:p>
                      <a:pPr algn="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100315-7019</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6</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High value</a:t>
                      </a:r>
                    </a:p>
                  </a:txBody>
                  <a:tcPr marL="6350" marR="6350" marT="6350" marB="0" anchor="b"/>
                </a:tc>
                <a:extLst>
                  <a:ext uri="{0D108BD9-81ED-4DB2-BD59-A6C34878D82A}">
                    <a16:rowId xmlns:a16="http://schemas.microsoft.com/office/drawing/2014/main" val="2784635414"/>
                  </a:ext>
                </a:extLst>
              </a:tr>
              <a:tr h="597024">
                <a:tc>
                  <a:txBody>
                    <a:bodyPr/>
                    <a:lstStyle/>
                    <a:p>
                      <a:pPr algn="r" fontAlgn="b"/>
                      <a:r>
                        <a:rPr lang="en-IN" sz="1800" b="0" i="0" u="none" strike="noStrike">
                          <a:solidFill>
                            <a:srgbClr val="000000"/>
                          </a:solidFill>
                          <a:effectLst/>
                          <a:latin typeface="Calibri" panose="020F0502020204030204" pitchFamily="34" charset="0"/>
                        </a:rPr>
                        <a:t>3</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100315-0887</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Loyal customers</a:t>
                      </a:r>
                    </a:p>
                  </a:txBody>
                  <a:tcPr marL="6350" marR="6350" marT="6350" marB="0" anchor="b"/>
                </a:tc>
                <a:extLst>
                  <a:ext uri="{0D108BD9-81ED-4DB2-BD59-A6C34878D82A}">
                    <a16:rowId xmlns:a16="http://schemas.microsoft.com/office/drawing/2014/main" val="3377291567"/>
                  </a:ext>
                </a:extLst>
              </a:tr>
              <a:tr h="597024">
                <a:tc>
                  <a:txBody>
                    <a:bodyPr/>
                    <a:lstStyle/>
                    <a:p>
                      <a:pPr algn="r" fontAlgn="b"/>
                      <a:r>
                        <a:rPr lang="en-IN" sz="1800" b="0" i="0" u="none" strike="noStrike">
                          <a:solidFill>
                            <a:srgbClr val="000000"/>
                          </a:solidFill>
                          <a:effectLst/>
                          <a:latin typeface="Calibri" panose="020F0502020204030204" pitchFamily="34" charset="0"/>
                        </a:rPr>
                        <a:t>4</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100315-10999</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Loyal customers</a:t>
                      </a:r>
                    </a:p>
                  </a:txBody>
                  <a:tcPr marL="6350" marR="6350" marT="6350" marB="0" anchor="b"/>
                </a:tc>
                <a:extLst>
                  <a:ext uri="{0D108BD9-81ED-4DB2-BD59-A6C34878D82A}">
                    <a16:rowId xmlns:a16="http://schemas.microsoft.com/office/drawing/2014/main" val="1971191649"/>
                  </a:ext>
                </a:extLst>
              </a:tr>
              <a:tr h="597024">
                <a:tc>
                  <a:txBody>
                    <a:bodyPr/>
                    <a:lstStyle/>
                    <a:p>
                      <a:pPr algn="r" fontAlgn="b"/>
                      <a:r>
                        <a:rPr lang="en-IN" sz="1800" b="0" i="0" u="none" strike="noStrike">
                          <a:solidFill>
                            <a:srgbClr val="000000"/>
                          </a:solidFill>
                          <a:effectLst/>
                          <a:latin typeface="Calibri" panose="020F0502020204030204" pitchFamily="34" charset="0"/>
                        </a:rPr>
                        <a:t>5</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100315-10977</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At-risk</a:t>
                      </a:r>
                    </a:p>
                  </a:txBody>
                  <a:tcPr marL="6350" marR="6350" marT="6350" marB="0" anchor="b"/>
                </a:tc>
                <a:extLst>
                  <a:ext uri="{0D108BD9-81ED-4DB2-BD59-A6C34878D82A}">
                    <a16:rowId xmlns:a16="http://schemas.microsoft.com/office/drawing/2014/main" val="3402747534"/>
                  </a:ext>
                </a:extLst>
              </a:tr>
              <a:tr h="597024">
                <a:tc>
                  <a:txBody>
                    <a:bodyPr/>
                    <a:lstStyle/>
                    <a:p>
                      <a:pPr algn="r" fontAlgn="b"/>
                      <a:r>
                        <a:rPr lang="en-IN" sz="1800" b="0" i="0" u="none" strike="noStrike">
                          <a:solidFill>
                            <a:srgbClr val="000000"/>
                          </a:solidFill>
                          <a:effectLst/>
                          <a:latin typeface="Calibri" panose="020F0502020204030204" pitchFamily="34" charset="0"/>
                        </a:rPr>
                        <a:t>6</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100315-10982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At-risk</a:t>
                      </a:r>
                    </a:p>
                  </a:txBody>
                  <a:tcPr marL="6350" marR="6350" marT="6350" marB="0" anchor="b"/>
                </a:tc>
                <a:extLst>
                  <a:ext uri="{0D108BD9-81ED-4DB2-BD59-A6C34878D82A}">
                    <a16:rowId xmlns:a16="http://schemas.microsoft.com/office/drawing/2014/main" val="852332965"/>
                  </a:ext>
                </a:extLst>
              </a:tr>
              <a:tr h="597024">
                <a:tc>
                  <a:txBody>
                    <a:bodyPr/>
                    <a:lstStyle/>
                    <a:p>
                      <a:pPr algn="r" fontAlgn="b"/>
                      <a:r>
                        <a:rPr lang="en-IN" sz="1800" b="0" i="0" u="none" strike="noStrike">
                          <a:solidFill>
                            <a:srgbClr val="000000"/>
                          </a:solidFill>
                          <a:effectLst/>
                          <a:latin typeface="Calibri" panose="020F0502020204030204" pitchFamily="34" charset="0"/>
                        </a:rPr>
                        <a:t>7</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100315-10367</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Low value/Lost</a:t>
                      </a:r>
                    </a:p>
                  </a:txBody>
                  <a:tcPr marL="6350" marR="6350" marT="6350" marB="0" anchor="b"/>
                </a:tc>
                <a:extLst>
                  <a:ext uri="{0D108BD9-81ED-4DB2-BD59-A6C34878D82A}">
                    <a16:rowId xmlns:a16="http://schemas.microsoft.com/office/drawing/2014/main" val="4056750889"/>
                  </a:ext>
                </a:extLst>
              </a:tr>
              <a:tr h="597024">
                <a:tc>
                  <a:txBody>
                    <a:bodyPr/>
                    <a:lstStyle/>
                    <a:p>
                      <a:pPr algn="r" fontAlgn="b"/>
                      <a:r>
                        <a:rPr lang="en-IN" sz="18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100315-10381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Low value/Lost</a:t>
                      </a:r>
                    </a:p>
                  </a:txBody>
                  <a:tcPr marL="6350" marR="6350" marT="6350" marB="0" anchor="b"/>
                </a:tc>
                <a:extLst>
                  <a:ext uri="{0D108BD9-81ED-4DB2-BD59-A6C34878D82A}">
                    <a16:rowId xmlns:a16="http://schemas.microsoft.com/office/drawing/2014/main" val="3416069151"/>
                  </a:ext>
                </a:extLst>
              </a:tr>
            </a:tbl>
          </a:graphicData>
        </a:graphic>
      </p:graphicFrame>
    </p:spTree>
    <p:extLst>
      <p:ext uri="{BB962C8B-B14F-4D97-AF65-F5344CB8AC3E}">
        <p14:creationId xmlns:p14="http://schemas.microsoft.com/office/powerpoint/2010/main" val="1568185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04DC-CD61-9BDE-4F2D-9D9D222E7D72}"/>
              </a:ext>
            </a:extLst>
          </p:cNvPr>
          <p:cNvSpPr>
            <a:spLocks noGrp="1"/>
          </p:cNvSpPr>
          <p:nvPr>
            <p:ph type="title"/>
          </p:nvPr>
        </p:nvSpPr>
        <p:spPr/>
        <p:txBody>
          <a:bodyPr/>
          <a:lstStyle/>
          <a:p>
            <a:r>
              <a:rPr lang="en-US" dirty="0"/>
              <a:t>Appliance Scores</a:t>
            </a:r>
            <a:endParaRPr lang="en-IN" dirty="0"/>
          </a:p>
        </p:txBody>
      </p:sp>
      <p:graphicFrame>
        <p:nvGraphicFramePr>
          <p:cNvPr id="4" name="Table 4">
            <a:extLst>
              <a:ext uri="{FF2B5EF4-FFF2-40B4-BE49-F238E27FC236}">
                <a16:creationId xmlns:a16="http://schemas.microsoft.com/office/drawing/2014/main" id="{C907DDAA-148A-0280-63C7-F555B8A0A3BF}"/>
              </a:ext>
            </a:extLst>
          </p:cNvPr>
          <p:cNvGraphicFramePr>
            <a:graphicFrameLocks noGrp="1"/>
          </p:cNvGraphicFramePr>
          <p:nvPr>
            <p:ph sz="quarter" idx="1"/>
            <p:extLst>
              <p:ext uri="{D42A27DB-BD31-4B8C-83A1-F6EECF244321}">
                <p14:modId xmlns:p14="http://schemas.microsoft.com/office/powerpoint/2010/main" val="3640228996"/>
              </p:ext>
            </p:extLst>
          </p:nvPr>
        </p:nvGraphicFramePr>
        <p:xfrm>
          <a:off x="1" y="1484784"/>
          <a:ext cx="9144000" cy="5373216"/>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235549506"/>
                    </a:ext>
                  </a:extLst>
                </a:gridCol>
                <a:gridCol w="2032000">
                  <a:extLst>
                    <a:ext uri="{9D8B030D-6E8A-4147-A177-3AD203B41FA5}">
                      <a16:colId xmlns:a16="http://schemas.microsoft.com/office/drawing/2014/main" val="3594641375"/>
                    </a:ext>
                  </a:extLst>
                </a:gridCol>
                <a:gridCol w="1016000">
                  <a:extLst>
                    <a:ext uri="{9D8B030D-6E8A-4147-A177-3AD203B41FA5}">
                      <a16:colId xmlns:a16="http://schemas.microsoft.com/office/drawing/2014/main" val="738619201"/>
                    </a:ext>
                  </a:extLst>
                </a:gridCol>
                <a:gridCol w="1016000">
                  <a:extLst>
                    <a:ext uri="{9D8B030D-6E8A-4147-A177-3AD203B41FA5}">
                      <a16:colId xmlns:a16="http://schemas.microsoft.com/office/drawing/2014/main" val="3743982033"/>
                    </a:ext>
                  </a:extLst>
                </a:gridCol>
                <a:gridCol w="1016000">
                  <a:extLst>
                    <a:ext uri="{9D8B030D-6E8A-4147-A177-3AD203B41FA5}">
                      <a16:colId xmlns:a16="http://schemas.microsoft.com/office/drawing/2014/main" val="2272380896"/>
                    </a:ext>
                  </a:extLst>
                </a:gridCol>
                <a:gridCol w="1016000">
                  <a:extLst>
                    <a:ext uri="{9D8B030D-6E8A-4147-A177-3AD203B41FA5}">
                      <a16:colId xmlns:a16="http://schemas.microsoft.com/office/drawing/2014/main" val="1087743296"/>
                    </a:ext>
                  </a:extLst>
                </a:gridCol>
                <a:gridCol w="2032000">
                  <a:extLst>
                    <a:ext uri="{9D8B030D-6E8A-4147-A177-3AD203B41FA5}">
                      <a16:colId xmlns:a16="http://schemas.microsoft.com/office/drawing/2014/main" val="431860995"/>
                    </a:ext>
                  </a:extLst>
                </a:gridCol>
              </a:tblGrid>
              <a:tr h="597024">
                <a:tc>
                  <a:txBody>
                    <a:bodyPr/>
                    <a:lstStyle/>
                    <a:p>
                      <a:pPr algn="l" fontAlgn="b"/>
                      <a:r>
                        <a:rPr lang="en-IN" sz="1800" b="0" i="0" u="none" strike="noStrike" dirty="0">
                          <a:solidFill>
                            <a:srgbClr val="000000"/>
                          </a:solidFill>
                          <a:effectLst/>
                          <a:latin typeface="Calibri" panose="020F0502020204030204" pitchFamily="34" charset="0"/>
                        </a:rPr>
                        <a:t>index</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Customer-ID</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Recency score</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frequency score</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monetary score</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category</a:t>
                      </a:r>
                    </a:p>
                  </a:txBody>
                  <a:tcPr marL="6350" marR="6350" marT="6350" marB="0" anchor="b"/>
                </a:tc>
                <a:extLst>
                  <a:ext uri="{0D108BD9-81ED-4DB2-BD59-A6C34878D82A}">
                    <a16:rowId xmlns:a16="http://schemas.microsoft.com/office/drawing/2014/main" val="1235417287"/>
                  </a:ext>
                </a:extLst>
              </a:tr>
              <a:tr h="597024">
                <a:tc>
                  <a:txBody>
                    <a:bodyPr/>
                    <a:lstStyle/>
                    <a:p>
                      <a:pPr algn="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100315-4915</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High value</a:t>
                      </a:r>
                    </a:p>
                  </a:txBody>
                  <a:tcPr marL="6350" marR="6350" marT="6350" marB="0" anchor="b"/>
                </a:tc>
                <a:extLst>
                  <a:ext uri="{0D108BD9-81ED-4DB2-BD59-A6C34878D82A}">
                    <a16:rowId xmlns:a16="http://schemas.microsoft.com/office/drawing/2014/main" val="3165200217"/>
                  </a:ext>
                </a:extLst>
              </a:tr>
              <a:tr h="597024">
                <a:tc>
                  <a:txBody>
                    <a:bodyPr/>
                    <a:lstStyle/>
                    <a:p>
                      <a:pPr algn="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100315-5865</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6</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High value</a:t>
                      </a:r>
                    </a:p>
                  </a:txBody>
                  <a:tcPr marL="6350" marR="6350" marT="6350" marB="0" anchor="b"/>
                </a:tc>
                <a:extLst>
                  <a:ext uri="{0D108BD9-81ED-4DB2-BD59-A6C34878D82A}">
                    <a16:rowId xmlns:a16="http://schemas.microsoft.com/office/drawing/2014/main" val="1830071806"/>
                  </a:ext>
                </a:extLst>
              </a:tr>
              <a:tr h="597024">
                <a:tc>
                  <a:txBody>
                    <a:bodyPr/>
                    <a:lstStyle/>
                    <a:p>
                      <a:pPr algn="r" fontAlgn="b"/>
                      <a:r>
                        <a:rPr lang="en-IN" sz="1800" b="0" i="0" u="none" strike="noStrike">
                          <a:solidFill>
                            <a:srgbClr val="000000"/>
                          </a:solidFill>
                          <a:effectLst/>
                          <a:latin typeface="Calibri" panose="020F0502020204030204" pitchFamily="34" charset="0"/>
                        </a:rPr>
                        <a:t>3</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100315-7129</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Loyal customers</a:t>
                      </a:r>
                    </a:p>
                  </a:txBody>
                  <a:tcPr marL="6350" marR="6350" marT="6350" marB="0" anchor="b"/>
                </a:tc>
                <a:extLst>
                  <a:ext uri="{0D108BD9-81ED-4DB2-BD59-A6C34878D82A}">
                    <a16:rowId xmlns:a16="http://schemas.microsoft.com/office/drawing/2014/main" val="2231696890"/>
                  </a:ext>
                </a:extLst>
              </a:tr>
              <a:tr h="597024">
                <a:tc>
                  <a:txBody>
                    <a:bodyPr/>
                    <a:lstStyle/>
                    <a:p>
                      <a:pPr algn="r" fontAlgn="b"/>
                      <a:r>
                        <a:rPr lang="en-IN" sz="1800" b="0" i="0" u="none" strike="noStrike">
                          <a:solidFill>
                            <a:srgbClr val="000000"/>
                          </a:solidFill>
                          <a:effectLst/>
                          <a:latin typeface="Calibri" panose="020F0502020204030204" pitchFamily="34" charset="0"/>
                        </a:rPr>
                        <a:t>4</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100319-0705</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Loyal customers</a:t>
                      </a:r>
                    </a:p>
                  </a:txBody>
                  <a:tcPr marL="6350" marR="6350" marT="6350" marB="0" anchor="b"/>
                </a:tc>
                <a:extLst>
                  <a:ext uri="{0D108BD9-81ED-4DB2-BD59-A6C34878D82A}">
                    <a16:rowId xmlns:a16="http://schemas.microsoft.com/office/drawing/2014/main" val="3187821493"/>
                  </a:ext>
                </a:extLst>
              </a:tr>
              <a:tr h="597024">
                <a:tc>
                  <a:txBody>
                    <a:bodyPr/>
                    <a:lstStyle/>
                    <a:p>
                      <a:pPr algn="r" fontAlgn="b"/>
                      <a:r>
                        <a:rPr lang="en-IN" sz="1800" b="0" i="0" u="none" strike="noStrike">
                          <a:solidFill>
                            <a:srgbClr val="000000"/>
                          </a:solidFill>
                          <a:effectLst/>
                          <a:latin typeface="Calibri" panose="020F0502020204030204" pitchFamily="34" charset="0"/>
                        </a:rPr>
                        <a:t>5</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100315-10503</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At-risk</a:t>
                      </a:r>
                    </a:p>
                  </a:txBody>
                  <a:tcPr marL="6350" marR="6350" marT="6350" marB="0" anchor="b"/>
                </a:tc>
                <a:extLst>
                  <a:ext uri="{0D108BD9-81ED-4DB2-BD59-A6C34878D82A}">
                    <a16:rowId xmlns:a16="http://schemas.microsoft.com/office/drawing/2014/main" val="3522110725"/>
                  </a:ext>
                </a:extLst>
              </a:tr>
              <a:tr h="597024">
                <a:tc>
                  <a:txBody>
                    <a:bodyPr/>
                    <a:lstStyle/>
                    <a:p>
                      <a:pPr algn="r" fontAlgn="b"/>
                      <a:r>
                        <a:rPr lang="en-IN" sz="1800" b="0" i="0" u="none" strike="noStrike">
                          <a:solidFill>
                            <a:srgbClr val="000000"/>
                          </a:solidFill>
                          <a:effectLst/>
                          <a:latin typeface="Calibri" panose="020F0502020204030204" pitchFamily="34" charset="0"/>
                        </a:rPr>
                        <a:t>6</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100315-11331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At-risk</a:t>
                      </a:r>
                    </a:p>
                  </a:txBody>
                  <a:tcPr marL="6350" marR="6350" marT="6350" marB="0" anchor="b"/>
                </a:tc>
                <a:extLst>
                  <a:ext uri="{0D108BD9-81ED-4DB2-BD59-A6C34878D82A}">
                    <a16:rowId xmlns:a16="http://schemas.microsoft.com/office/drawing/2014/main" val="2374226339"/>
                  </a:ext>
                </a:extLst>
              </a:tr>
              <a:tr h="597024">
                <a:tc>
                  <a:txBody>
                    <a:bodyPr/>
                    <a:lstStyle/>
                    <a:p>
                      <a:pPr algn="r" fontAlgn="b"/>
                      <a:r>
                        <a:rPr lang="en-IN" sz="1800" b="0" i="0" u="none" strike="noStrike">
                          <a:solidFill>
                            <a:srgbClr val="000000"/>
                          </a:solidFill>
                          <a:effectLst/>
                          <a:latin typeface="Calibri" panose="020F0502020204030204" pitchFamily="34" charset="0"/>
                        </a:rPr>
                        <a:t>7</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100315-0892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Low value/Lost</a:t>
                      </a:r>
                    </a:p>
                  </a:txBody>
                  <a:tcPr marL="6350" marR="6350" marT="6350" marB="0" anchor="b"/>
                </a:tc>
                <a:extLst>
                  <a:ext uri="{0D108BD9-81ED-4DB2-BD59-A6C34878D82A}">
                    <a16:rowId xmlns:a16="http://schemas.microsoft.com/office/drawing/2014/main" val="3035932039"/>
                  </a:ext>
                </a:extLst>
              </a:tr>
              <a:tr h="597024">
                <a:tc>
                  <a:txBody>
                    <a:bodyPr/>
                    <a:lstStyle/>
                    <a:p>
                      <a:pPr algn="r" fontAlgn="b"/>
                      <a:r>
                        <a:rPr lang="en-IN" sz="18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100315-10366</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Low value/Lost</a:t>
                      </a:r>
                    </a:p>
                  </a:txBody>
                  <a:tcPr marL="6350" marR="6350" marT="6350" marB="0" anchor="b"/>
                </a:tc>
                <a:extLst>
                  <a:ext uri="{0D108BD9-81ED-4DB2-BD59-A6C34878D82A}">
                    <a16:rowId xmlns:a16="http://schemas.microsoft.com/office/drawing/2014/main" val="1525216497"/>
                  </a:ext>
                </a:extLst>
              </a:tr>
            </a:tbl>
          </a:graphicData>
        </a:graphic>
      </p:graphicFrame>
    </p:spTree>
    <p:extLst>
      <p:ext uri="{BB962C8B-B14F-4D97-AF65-F5344CB8AC3E}">
        <p14:creationId xmlns:p14="http://schemas.microsoft.com/office/powerpoint/2010/main" val="298102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5B60-7073-E28B-D5D1-D1A5507A27F2}"/>
              </a:ext>
            </a:extLst>
          </p:cNvPr>
          <p:cNvSpPr>
            <a:spLocks noGrp="1"/>
          </p:cNvSpPr>
          <p:nvPr>
            <p:ph type="title"/>
          </p:nvPr>
        </p:nvSpPr>
        <p:spPr/>
        <p:txBody>
          <a:bodyPr/>
          <a:lstStyle/>
          <a:p>
            <a:r>
              <a:rPr lang="en-US" dirty="0"/>
              <a:t>Sewing Machine Scores</a:t>
            </a:r>
            <a:endParaRPr lang="en-IN" dirty="0"/>
          </a:p>
        </p:txBody>
      </p:sp>
      <p:graphicFrame>
        <p:nvGraphicFramePr>
          <p:cNvPr id="4" name="Table 4">
            <a:extLst>
              <a:ext uri="{FF2B5EF4-FFF2-40B4-BE49-F238E27FC236}">
                <a16:creationId xmlns:a16="http://schemas.microsoft.com/office/drawing/2014/main" id="{55CA7421-F15E-CF0E-EC29-47251FD958DC}"/>
              </a:ext>
            </a:extLst>
          </p:cNvPr>
          <p:cNvGraphicFramePr>
            <a:graphicFrameLocks noGrp="1"/>
          </p:cNvGraphicFramePr>
          <p:nvPr>
            <p:ph sz="quarter" idx="1"/>
            <p:extLst>
              <p:ext uri="{D42A27DB-BD31-4B8C-83A1-F6EECF244321}">
                <p14:modId xmlns:p14="http://schemas.microsoft.com/office/powerpoint/2010/main" val="413897746"/>
              </p:ext>
            </p:extLst>
          </p:nvPr>
        </p:nvGraphicFramePr>
        <p:xfrm>
          <a:off x="1" y="1484784"/>
          <a:ext cx="9144000" cy="5373216"/>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496479249"/>
                    </a:ext>
                  </a:extLst>
                </a:gridCol>
                <a:gridCol w="2032000">
                  <a:extLst>
                    <a:ext uri="{9D8B030D-6E8A-4147-A177-3AD203B41FA5}">
                      <a16:colId xmlns:a16="http://schemas.microsoft.com/office/drawing/2014/main" val="4241966011"/>
                    </a:ext>
                  </a:extLst>
                </a:gridCol>
                <a:gridCol w="1016000">
                  <a:extLst>
                    <a:ext uri="{9D8B030D-6E8A-4147-A177-3AD203B41FA5}">
                      <a16:colId xmlns:a16="http://schemas.microsoft.com/office/drawing/2014/main" val="2464622886"/>
                    </a:ext>
                  </a:extLst>
                </a:gridCol>
                <a:gridCol w="1016000">
                  <a:extLst>
                    <a:ext uri="{9D8B030D-6E8A-4147-A177-3AD203B41FA5}">
                      <a16:colId xmlns:a16="http://schemas.microsoft.com/office/drawing/2014/main" val="1374118488"/>
                    </a:ext>
                  </a:extLst>
                </a:gridCol>
                <a:gridCol w="1016000">
                  <a:extLst>
                    <a:ext uri="{9D8B030D-6E8A-4147-A177-3AD203B41FA5}">
                      <a16:colId xmlns:a16="http://schemas.microsoft.com/office/drawing/2014/main" val="38816775"/>
                    </a:ext>
                  </a:extLst>
                </a:gridCol>
                <a:gridCol w="1016000">
                  <a:extLst>
                    <a:ext uri="{9D8B030D-6E8A-4147-A177-3AD203B41FA5}">
                      <a16:colId xmlns:a16="http://schemas.microsoft.com/office/drawing/2014/main" val="3890783571"/>
                    </a:ext>
                  </a:extLst>
                </a:gridCol>
                <a:gridCol w="2032000">
                  <a:extLst>
                    <a:ext uri="{9D8B030D-6E8A-4147-A177-3AD203B41FA5}">
                      <a16:colId xmlns:a16="http://schemas.microsoft.com/office/drawing/2014/main" val="2191248133"/>
                    </a:ext>
                  </a:extLst>
                </a:gridCol>
              </a:tblGrid>
              <a:tr h="597024">
                <a:tc>
                  <a:txBody>
                    <a:bodyPr/>
                    <a:lstStyle/>
                    <a:p>
                      <a:pPr algn="l" fontAlgn="b"/>
                      <a:r>
                        <a:rPr lang="en-IN" sz="1800" b="0" i="0" u="none" strike="noStrike" dirty="0">
                          <a:solidFill>
                            <a:srgbClr val="000000"/>
                          </a:solidFill>
                          <a:effectLst/>
                          <a:latin typeface="Calibri" panose="020F0502020204030204" pitchFamily="34" charset="0"/>
                        </a:rPr>
                        <a:t>index</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Customer-ID</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Recency score</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frequency score</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monetary score</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score</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category</a:t>
                      </a:r>
                    </a:p>
                  </a:txBody>
                  <a:tcPr marL="6350" marR="6350" marT="6350" marB="0" anchor="b"/>
                </a:tc>
                <a:extLst>
                  <a:ext uri="{0D108BD9-81ED-4DB2-BD59-A6C34878D82A}">
                    <a16:rowId xmlns:a16="http://schemas.microsoft.com/office/drawing/2014/main" val="3330117366"/>
                  </a:ext>
                </a:extLst>
              </a:tr>
              <a:tr h="597024">
                <a:tc>
                  <a:txBody>
                    <a:bodyPr/>
                    <a:lstStyle/>
                    <a:p>
                      <a:pPr algn="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100491-0901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6</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High value</a:t>
                      </a:r>
                    </a:p>
                  </a:txBody>
                  <a:tcPr marL="6350" marR="6350" marT="6350" marB="0" anchor="b"/>
                </a:tc>
                <a:extLst>
                  <a:ext uri="{0D108BD9-81ED-4DB2-BD59-A6C34878D82A}">
                    <a16:rowId xmlns:a16="http://schemas.microsoft.com/office/drawing/2014/main" val="517853922"/>
                  </a:ext>
                </a:extLst>
              </a:tr>
              <a:tr h="597024">
                <a:tc>
                  <a:txBody>
                    <a:bodyPr/>
                    <a:lstStyle/>
                    <a:p>
                      <a:pPr algn="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100491-0926</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6</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High value</a:t>
                      </a:r>
                    </a:p>
                  </a:txBody>
                  <a:tcPr marL="6350" marR="6350" marT="6350" marB="0" anchor="b"/>
                </a:tc>
                <a:extLst>
                  <a:ext uri="{0D108BD9-81ED-4DB2-BD59-A6C34878D82A}">
                    <a16:rowId xmlns:a16="http://schemas.microsoft.com/office/drawing/2014/main" val="1673830896"/>
                  </a:ext>
                </a:extLst>
              </a:tr>
              <a:tr h="597024">
                <a:tc>
                  <a:txBody>
                    <a:bodyPr/>
                    <a:lstStyle/>
                    <a:p>
                      <a:pPr algn="r" fontAlgn="b"/>
                      <a:r>
                        <a:rPr lang="en-IN" sz="1800" b="0" i="0" u="none" strike="noStrike">
                          <a:solidFill>
                            <a:srgbClr val="000000"/>
                          </a:solidFill>
                          <a:effectLst/>
                          <a:latin typeface="Calibri" panose="020F0502020204030204" pitchFamily="34" charset="0"/>
                        </a:rPr>
                        <a:t>3</a:t>
                      </a:r>
                    </a:p>
                  </a:txBody>
                  <a:tcPr marL="6350" marR="6350" marT="6350" marB="0" anchor="b"/>
                </a:tc>
                <a:tc>
                  <a:txBody>
                    <a:bodyPr/>
                    <a:lstStyle/>
                    <a:p>
                      <a:pPr algn="l" fontAlgn="b"/>
                      <a:r>
                        <a:rPr lang="en-IN" sz="1800" b="0" i="0" u="none" strike="noStrike" dirty="0">
                          <a:solidFill>
                            <a:srgbClr val="000000"/>
                          </a:solidFill>
                          <a:effectLst/>
                          <a:latin typeface="Calibri" panose="020F0502020204030204" pitchFamily="34" charset="0"/>
                        </a:rPr>
                        <a:t>100491-3583</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4</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Loyal customers</a:t>
                      </a:r>
                    </a:p>
                  </a:txBody>
                  <a:tcPr marL="6350" marR="6350" marT="6350" marB="0" anchor="b"/>
                </a:tc>
                <a:extLst>
                  <a:ext uri="{0D108BD9-81ED-4DB2-BD59-A6C34878D82A}">
                    <a16:rowId xmlns:a16="http://schemas.microsoft.com/office/drawing/2014/main" val="1006183957"/>
                  </a:ext>
                </a:extLst>
              </a:tr>
              <a:tr h="597024">
                <a:tc>
                  <a:txBody>
                    <a:bodyPr/>
                    <a:lstStyle/>
                    <a:p>
                      <a:pPr algn="r" fontAlgn="b"/>
                      <a:r>
                        <a:rPr lang="en-IN" sz="1800" b="0" i="0" u="none" strike="noStrike">
                          <a:solidFill>
                            <a:srgbClr val="000000"/>
                          </a:solidFill>
                          <a:effectLst/>
                          <a:latin typeface="Calibri" panose="020F0502020204030204" pitchFamily="34" charset="0"/>
                        </a:rPr>
                        <a:t>4</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100491-5941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4</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Loyal customers</a:t>
                      </a:r>
                    </a:p>
                  </a:txBody>
                  <a:tcPr marL="6350" marR="6350" marT="6350" marB="0" anchor="b"/>
                </a:tc>
                <a:extLst>
                  <a:ext uri="{0D108BD9-81ED-4DB2-BD59-A6C34878D82A}">
                    <a16:rowId xmlns:a16="http://schemas.microsoft.com/office/drawing/2014/main" val="1352793060"/>
                  </a:ext>
                </a:extLst>
              </a:tr>
              <a:tr h="597024">
                <a:tc>
                  <a:txBody>
                    <a:bodyPr/>
                    <a:lstStyle/>
                    <a:p>
                      <a:pPr algn="r" fontAlgn="b"/>
                      <a:r>
                        <a:rPr lang="en-IN" sz="1800" b="0" i="0" u="none" strike="noStrike">
                          <a:solidFill>
                            <a:srgbClr val="000000"/>
                          </a:solidFill>
                          <a:effectLst/>
                          <a:latin typeface="Calibri" panose="020F0502020204030204" pitchFamily="34" charset="0"/>
                        </a:rPr>
                        <a:t>5</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100491-1156</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At-risk</a:t>
                      </a:r>
                    </a:p>
                  </a:txBody>
                  <a:tcPr marL="6350" marR="6350" marT="6350" marB="0" anchor="b"/>
                </a:tc>
                <a:extLst>
                  <a:ext uri="{0D108BD9-81ED-4DB2-BD59-A6C34878D82A}">
                    <a16:rowId xmlns:a16="http://schemas.microsoft.com/office/drawing/2014/main" val="1040136336"/>
                  </a:ext>
                </a:extLst>
              </a:tr>
              <a:tr h="597024">
                <a:tc>
                  <a:txBody>
                    <a:bodyPr/>
                    <a:lstStyle/>
                    <a:p>
                      <a:pPr algn="r" fontAlgn="b"/>
                      <a:r>
                        <a:rPr lang="en-IN" sz="1800" b="0" i="0" u="none" strike="noStrike">
                          <a:solidFill>
                            <a:srgbClr val="000000"/>
                          </a:solidFill>
                          <a:effectLst/>
                          <a:latin typeface="Calibri" panose="020F0502020204030204" pitchFamily="34" charset="0"/>
                        </a:rPr>
                        <a:t>6</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100491-1159</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4</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At-risk</a:t>
                      </a:r>
                    </a:p>
                  </a:txBody>
                  <a:tcPr marL="6350" marR="6350" marT="6350" marB="0" anchor="b"/>
                </a:tc>
                <a:extLst>
                  <a:ext uri="{0D108BD9-81ED-4DB2-BD59-A6C34878D82A}">
                    <a16:rowId xmlns:a16="http://schemas.microsoft.com/office/drawing/2014/main" val="3940705018"/>
                  </a:ext>
                </a:extLst>
              </a:tr>
              <a:tr h="597024">
                <a:tc>
                  <a:txBody>
                    <a:bodyPr/>
                    <a:lstStyle/>
                    <a:p>
                      <a:pPr algn="r" fontAlgn="b"/>
                      <a:r>
                        <a:rPr lang="en-IN" sz="1800" b="0" i="0" u="none" strike="noStrike">
                          <a:solidFill>
                            <a:srgbClr val="000000"/>
                          </a:solidFill>
                          <a:effectLst/>
                          <a:latin typeface="Calibri" panose="020F0502020204030204" pitchFamily="34" charset="0"/>
                        </a:rPr>
                        <a:t>7</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100485-0724</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Low value/Lost</a:t>
                      </a:r>
                    </a:p>
                  </a:txBody>
                  <a:tcPr marL="6350" marR="6350" marT="6350" marB="0" anchor="b"/>
                </a:tc>
                <a:extLst>
                  <a:ext uri="{0D108BD9-81ED-4DB2-BD59-A6C34878D82A}">
                    <a16:rowId xmlns:a16="http://schemas.microsoft.com/office/drawing/2014/main" val="1060818523"/>
                  </a:ext>
                </a:extLst>
              </a:tr>
              <a:tr h="597024">
                <a:tc>
                  <a:txBody>
                    <a:bodyPr/>
                    <a:lstStyle/>
                    <a:p>
                      <a:pPr algn="r" fontAlgn="b"/>
                      <a:r>
                        <a:rPr lang="en-IN" sz="1800" b="0" i="0" u="none" strike="noStrike">
                          <a:solidFill>
                            <a:srgbClr val="000000"/>
                          </a:solidFill>
                          <a:effectLst/>
                          <a:latin typeface="Calibri" panose="020F0502020204030204" pitchFamily="34" charset="0"/>
                        </a:rPr>
                        <a:t>8</a:t>
                      </a:r>
                    </a:p>
                  </a:txBody>
                  <a:tcPr marL="6350" marR="6350" marT="6350" marB="0" anchor="b"/>
                </a:tc>
                <a:tc>
                  <a:txBody>
                    <a:bodyPr/>
                    <a:lstStyle/>
                    <a:p>
                      <a:pPr algn="l" fontAlgn="b"/>
                      <a:r>
                        <a:rPr lang="en-IN" sz="1800" b="0" i="0" u="none" strike="noStrike">
                          <a:solidFill>
                            <a:srgbClr val="000000"/>
                          </a:solidFill>
                          <a:effectLst/>
                          <a:latin typeface="Calibri" panose="020F0502020204030204" pitchFamily="34" charset="0"/>
                        </a:rPr>
                        <a:t>100485-0725</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0" i="0" u="none" strike="noStrike" dirty="0">
                          <a:solidFill>
                            <a:srgbClr val="000000"/>
                          </a:solidFill>
                          <a:effectLst/>
                          <a:latin typeface="Calibri" panose="020F0502020204030204" pitchFamily="34" charset="0"/>
                        </a:rPr>
                        <a:t>Low value/Lost</a:t>
                      </a:r>
                    </a:p>
                  </a:txBody>
                  <a:tcPr marL="6350" marR="6350" marT="6350" marB="0" anchor="b"/>
                </a:tc>
                <a:extLst>
                  <a:ext uri="{0D108BD9-81ED-4DB2-BD59-A6C34878D82A}">
                    <a16:rowId xmlns:a16="http://schemas.microsoft.com/office/drawing/2014/main" val="2856710650"/>
                  </a:ext>
                </a:extLst>
              </a:tr>
            </a:tbl>
          </a:graphicData>
        </a:graphic>
      </p:graphicFrame>
    </p:spTree>
    <p:extLst>
      <p:ext uri="{BB962C8B-B14F-4D97-AF65-F5344CB8AC3E}">
        <p14:creationId xmlns:p14="http://schemas.microsoft.com/office/powerpoint/2010/main" val="380504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DCAC-2498-D0EA-6C7B-71FE1C1A2AFF}"/>
              </a:ext>
            </a:extLst>
          </p:cNvPr>
          <p:cNvSpPr>
            <a:spLocks noGrp="1"/>
          </p:cNvSpPr>
          <p:nvPr>
            <p:ph type="title"/>
          </p:nvPr>
        </p:nvSpPr>
        <p:spPr/>
        <p:txBody>
          <a:bodyPr/>
          <a:lstStyle/>
          <a:p>
            <a:r>
              <a:rPr lang="en-US" sz="4400" b="1" dirty="0"/>
              <a:t>How to draw prescriptions ?</a:t>
            </a:r>
            <a:endParaRPr lang="en-IN" dirty="0"/>
          </a:p>
        </p:txBody>
      </p:sp>
      <p:sp>
        <p:nvSpPr>
          <p:cNvPr id="3" name="Content Placeholder 2">
            <a:extLst>
              <a:ext uri="{FF2B5EF4-FFF2-40B4-BE49-F238E27FC236}">
                <a16:creationId xmlns:a16="http://schemas.microsoft.com/office/drawing/2014/main" id="{08D5D88B-E2A3-C24A-AFA7-970321CBAA23}"/>
              </a:ext>
            </a:extLst>
          </p:cNvPr>
          <p:cNvSpPr>
            <a:spLocks noGrp="1"/>
          </p:cNvSpPr>
          <p:nvPr>
            <p:ph sz="quarter" idx="1"/>
          </p:nvPr>
        </p:nvSpPr>
        <p:spPr/>
        <p:txBody>
          <a:bodyPr>
            <a:normAutofit fontScale="70000" lnSpcReduction="20000"/>
          </a:bodyPr>
          <a:lstStyle/>
          <a:p>
            <a:r>
              <a:rPr lang="en-US" b="1" i="0" dirty="0">
                <a:solidFill>
                  <a:srgbClr val="0D0D0D"/>
                </a:solidFill>
                <a:effectLst/>
                <a:highlight>
                  <a:srgbClr val="FFFFFF"/>
                </a:highlight>
                <a:latin typeface="Söhne"/>
              </a:rPr>
              <a:t>Understand Customer Needs and Preferences:</a:t>
            </a:r>
            <a:r>
              <a:rPr lang="en-US" b="0" i="0" dirty="0">
                <a:solidFill>
                  <a:srgbClr val="0D0D0D"/>
                </a:solidFill>
                <a:effectLst/>
                <a:highlight>
                  <a:srgbClr val="FFFFFF"/>
                </a:highlight>
                <a:latin typeface="Söhne"/>
              </a:rPr>
              <a:t> Conduct thorough market research, surveys, and customer feedback analysis to gain insights into customers' needs, preferences, and pain points. Use this information to tailor products, services, and experiences to meet customer expectations effectively.</a:t>
            </a:r>
          </a:p>
          <a:p>
            <a:r>
              <a:rPr lang="en-US" b="1" i="0" dirty="0">
                <a:solidFill>
                  <a:srgbClr val="0D0D0D"/>
                </a:solidFill>
                <a:effectLst/>
                <a:highlight>
                  <a:srgbClr val="FFFFFF"/>
                </a:highlight>
                <a:latin typeface="Söhne"/>
              </a:rPr>
              <a:t>Provide Personalized Communication:</a:t>
            </a:r>
            <a:r>
              <a:rPr lang="en-US" b="0" i="0" dirty="0">
                <a:solidFill>
                  <a:srgbClr val="0D0D0D"/>
                </a:solidFill>
                <a:effectLst/>
                <a:highlight>
                  <a:srgbClr val="FFFFFF"/>
                </a:highlight>
                <a:latin typeface="Söhne"/>
              </a:rPr>
              <a:t> Implement a personalized communication strategy that engages customers on an individual level. Utilize customer data and segmentation techniques (like RFM analysis) to deliver targeted messages, offers, and recommendations that resonate with each customer's interests and behaviors.</a:t>
            </a:r>
          </a:p>
          <a:p>
            <a:r>
              <a:rPr lang="en-US" b="1" i="0" dirty="0">
                <a:solidFill>
                  <a:srgbClr val="0D0D0D"/>
                </a:solidFill>
                <a:effectLst/>
                <a:highlight>
                  <a:srgbClr val="FFFFFF"/>
                </a:highlight>
                <a:latin typeface="Söhne"/>
              </a:rPr>
              <a:t>Deliver Exceptional Customer Service:</a:t>
            </a:r>
            <a:r>
              <a:rPr lang="en-US" b="0" i="0" dirty="0">
                <a:solidFill>
                  <a:srgbClr val="0D0D0D"/>
                </a:solidFill>
                <a:effectLst/>
                <a:highlight>
                  <a:srgbClr val="FFFFFF"/>
                </a:highlight>
                <a:latin typeface="Söhne"/>
              </a:rPr>
              <a:t> Train and empower frontline staff to provide excellent customer service at every touchpoint. Encourage active listening, empathy, and responsiveness to address customer inquiries, resolve issues promptly, and exceed expectations. Implement omni-channel support to ensure a seamless and consistent customer experience across all communication channels.</a:t>
            </a:r>
          </a:p>
        </p:txBody>
      </p:sp>
    </p:spTree>
    <p:extLst>
      <p:ext uri="{BB962C8B-B14F-4D97-AF65-F5344CB8AC3E}">
        <p14:creationId xmlns:p14="http://schemas.microsoft.com/office/powerpoint/2010/main" val="2736859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985B-D03C-7193-C4F5-DC7284132C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9DC1D7-9B8B-B856-27F6-7E169CE834AD}"/>
              </a:ext>
            </a:extLst>
          </p:cNvPr>
          <p:cNvSpPr>
            <a:spLocks noGrp="1"/>
          </p:cNvSpPr>
          <p:nvPr>
            <p:ph sz="quarter" idx="1"/>
          </p:nvPr>
        </p:nvSpPr>
        <p:spPr/>
        <p:txBody>
          <a:bodyPr>
            <a:normAutofit fontScale="70000" lnSpcReduction="20000"/>
          </a:bodyPr>
          <a:lstStyle/>
          <a:p>
            <a:r>
              <a:rPr lang="en-US" b="1" i="0" dirty="0">
                <a:solidFill>
                  <a:srgbClr val="0D0D0D"/>
                </a:solidFill>
                <a:effectLst/>
                <a:highlight>
                  <a:srgbClr val="FFFFFF"/>
                </a:highlight>
                <a:latin typeface="Söhne"/>
              </a:rPr>
              <a:t>Offer Value-added Services:</a:t>
            </a:r>
            <a:r>
              <a:rPr lang="en-US" b="0" i="0" dirty="0">
                <a:solidFill>
                  <a:srgbClr val="0D0D0D"/>
                </a:solidFill>
                <a:effectLst/>
                <a:highlight>
                  <a:srgbClr val="FFFFFF"/>
                </a:highlight>
                <a:latin typeface="Söhne"/>
              </a:rPr>
              <a:t> Identify opportunities to offer value-added services or features that enhance the overall customer experience. This could include loyalty programs, personalized recommendations, convenient payment options, extended warranties, or complimentary services that demonstrate appreciation for customer loyalty.</a:t>
            </a:r>
          </a:p>
          <a:p>
            <a:r>
              <a:rPr lang="en-US" b="1" i="0" dirty="0">
                <a:solidFill>
                  <a:srgbClr val="0D0D0D"/>
                </a:solidFill>
                <a:effectLst/>
                <a:highlight>
                  <a:srgbClr val="FFFFFF"/>
                </a:highlight>
                <a:latin typeface="Söhne"/>
              </a:rPr>
              <a:t>Stay Innovative and Adaptive:</a:t>
            </a:r>
            <a:r>
              <a:rPr lang="en-US" b="0" i="0" dirty="0">
                <a:solidFill>
                  <a:srgbClr val="0D0D0D"/>
                </a:solidFill>
                <a:effectLst/>
                <a:highlight>
                  <a:srgbClr val="FFFFFF"/>
                </a:highlight>
                <a:latin typeface="Söhne"/>
              </a:rPr>
              <a:t> Keep pace with evolving customer preferences, market trends, and technological advancements to remain competitive and relevant in the marketplace. Foster a culture of innovation and agility within the organization to adapt quickly to changing customer needs and market dynamics.</a:t>
            </a:r>
          </a:p>
          <a:p>
            <a:r>
              <a:rPr lang="en-US" b="1" i="0" dirty="0">
                <a:solidFill>
                  <a:srgbClr val="0D0D0D"/>
                </a:solidFill>
                <a:effectLst/>
                <a:highlight>
                  <a:srgbClr val="FFFFFF"/>
                </a:highlight>
                <a:latin typeface="Söhne"/>
              </a:rPr>
              <a:t>Measure and Monitor Customer Satisfaction:</a:t>
            </a:r>
            <a:r>
              <a:rPr lang="en-US" b="0" i="0" dirty="0">
                <a:solidFill>
                  <a:srgbClr val="0D0D0D"/>
                </a:solidFill>
                <a:effectLst/>
                <a:highlight>
                  <a:srgbClr val="FFFFFF"/>
                </a:highlight>
                <a:latin typeface="Söhne"/>
              </a:rPr>
              <a:t> Establish key performance indicators (KPIs) to measure customer satisfaction, loyalty, and retention rates over time. Regularly monitor these metrics and benchmark against industry standards to track progress, identify areas for improvement, and drive continuous enhancement of the customer experience.</a:t>
            </a:r>
          </a:p>
          <a:p>
            <a:endParaRPr lang="en-IN" dirty="0"/>
          </a:p>
        </p:txBody>
      </p:sp>
    </p:spTree>
    <p:extLst>
      <p:ext uri="{BB962C8B-B14F-4D97-AF65-F5344CB8AC3E}">
        <p14:creationId xmlns:p14="http://schemas.microsoft.com/office/powerpoint/2010/main" val="185945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E38A-73FD-223C-D058-7F4C9BF745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330C3E-EAF5-12F5-7C98-70B40022764F}"/>
              </a:ext>
            </a:extLst>
          </p:cNvPr>
          <p:cNvSpPr>
            <a:spLocks noGrp="1"/>
          </p:cNvSpPr>
          <p:nvPr>
            <p:ph sz="quarter" idx="1"/>
          </p:nvPr>
        </p:nvSpPr>
        <p:spPr/>
        <p:txBody>
          <a:bodyPr>
            <a:normAutofit fontScale="62500" lnSpcReduction="20000"/>
          </a:bodyPr>
          <a:lstStyle/>
          <a:p>
            <a:r>
              <a:rPr lang="en-US" b="1" i="0" dirty="0">
                <a:solidFill>
                  <a:srgbClr val="0D0D0D"/>
                </a:solidFill>
                <a:effectLst/>
                <a:highlight>
                  <a:srgbClr val="FFFFFF"/>
                </a:highlight>
                <a:latin typeface="Söhne"/>
              </a:rPr>
              <a:t>Optimize Product/Service Quality:</a:t>
            </a:r>
            <a:r>
              <a:rPr lang="en-US" b="0" i="0" dirty="0">
                <a:solidFill>
                  <a:srgbClr val="0D0D0D"/>
                </a:solidFill>
                <a:effectLst/>
                <a:highlight>
                  <a:srgbClr val="FFFFFF"/>
                </a:highlight>
                <a:latin typeface="Söhne"/>
              </a:rPr>
              <a:t> Continuously monitor and improve the quality of products or services to ensure they meet or exceed customer expectations. Solicit feedback from customers, analyze product/service performance metrics, and iterate based on insights to maintain high levels of satisfaction and loyalty.</a:t>
            </a:r>
          </a:p>
          <a:p>
            <a:r>
              <a:rPr lang="en-US" b="1" i="0" dirty="0">
                <a:solidFill>
                  <a:srgbClr val="0D0D0D"/>
                </a:solidFill>
                <a:effectLst/>
                <a:highlight>
                  <a:srgbClr val="FFFFFF"/>
                </a:highlight>
                <a:latin typeface="Söhne"/>
              </a:rPr>
              <a:t>Build Trust and Transparency:</a:t>
            </a:r>
            <a:r>
              <a:rPr lang="en-US" b="0" i="0" dirty="0">
                <a:solidFill>
                  <a:srgbClr val="0D0D0D"/>
                </a:solidFill>
                <a:effectLst/>
                <a:highlight>
                  <a:srgbClr val="FFFFFF"/>
                </a:highlight>
                <a:latin typeface="Söhne"/>
              </a:rPr>
              <a:t> Foster trust and transparency in all customer interactions by providing accurate information, fulfilling promises, and being upfront about product/service features, pricing, and policies. Establishing trust is essential for building long-term relationships and fostering loyalty among customers.</a:t>
            </a:r>
          </a:p>
          <a:p>
            <a:r>
              <a:rPr lang="en-US" b="1" i="0" dirty="0">
                <a:solidFill>
                  <a:srgbClr val="0D0D0D"/>
                </a:solidFill>
                <a:effectLst/>
                <a:highlight>
                  <a:srgbClr val="FFFFFF"/>
                </a:highlight>
                <a:latin typeface="Söhne"/>
              </a:rPr>
              <a:t>Solicit and Act on Feedback:</a:t>
            </a:r>
            <a:r>
              <a:rPr lang="en-US" b="0" i="0" dirty="0">
                <a:solidFill>
                  <a:srgbClr val="0D0D0D"/>
                </a:solidFill>
                <a:effectLst/>
                <a:highlight>
                  <a:srgbClr val="FFFFFF"/>
                </a:highlight>
                <a:latin typeface="Söhne"/>
              </a:rPr>
              <a:t> Encourage customers to provide feedback through surveys, reviews, and other channels, and actively listen to their suggestions and concerns. Use customer feedback to identify areas for improvement, address pain points, and refine strategies to better meet customer needs.</a:t>
            </a:r>
          </a:p>
          <a:p>
            <a:r>
              <a:rPr lang="en-US" b="1" i="0" dirty="0">
                <a:solidFill>
                  <a:srgbClr val="0D0D0D"/>
                </a:solidFill>
                <a:effectLst/>
                <a:highlight>
                  <a:srgbClr val="FFFFFF"/>
                </a:highlight>
                <a:latin typeface="Söhne"/>
              </a:rPr>
              <a:t>Reward and Recognize Loyalty:</a:t>
            </a:r>
            <a:r>
              <a:rPr lang="en-US" b="0" i="0" dirty="0">
                <a:solidFill>
                  <a:srgbClr val="0D0D0D"/>
                </a:solidFill>
                <a:effectLst/>
                <a:highlight>
                  <a:srgbClr val="FFFFFF"/>
                </a:highlight>
                <a:latin typeface="Söhne"/>
              </a:rPr>
              <a:t> Implement a loyalty program that rewards customers for their repeat business, referrals, and engagement with the brand. Offer incentives such as discounts, exclusive offers, VIP perks, or personalized rewards to show appreciation for customer loyalty and encourage continued patronage.</a:t>
            </a:r>
          </a:p>
          <a:p>
            <a:endParaRPr lang="en-IN" dirty="0"/>
          </a:p>
        </p:txBody>
      </p:sp>
    </p:spTree>
    <p:extLst>
      <p:ext uri="{BB962C8B-B14F-4D97-AF65-F5344CB8AC3E}">
        <p14:creationId xmlns:p14="http://schemas.microsoft.com/office/powerpoint/2010/main" val="307525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ADEB-E819-3D6D-5926-0E9C38E4EC9E}"/>
              </a:ext>
            </a:extLst>
          </p:cNvPr>
          <p:cNvSpPr>
            <a:spLocks noGrp="1"/>
          </p:cNvSpPr>
          <p:nvPr>
            <p:ph type="title"/>
          </p:nvPr>
        </p:nvSpPr>
        <p:spPr/>
        <p:txBody>
          <a:bodyPr>
            <a:normAutofit/>
          </a:bodyPr>
          <a:lstStyle/>
          <a:p>
            <a:r>
              <a:rPr lang="en-US" sz="2800" b="1" dirty="0"/>
              <a:t>PRESCRIPTIONS FOR CUSTOMER CATEGORIES</a:t>
            </a:r>
            <a:endParaRPr lang="en-IN" sz="2800" b="1" dirty="0"/>
          </a:p>
        </p:txBody>
      </p:sp>
      <p:sp>
        <p:nvSpPr>
          <p:cNvPr id="3" name="Content Placeholder 2">
            <a:extLst>
              <a:ext uri="{FF2B5EF4-FFF2-40B4-BE49-F238E27FC236}">
                <a16:creationId xmlns:a16="http://schemas.microsoft.com/office/drawing/2014/main" id="{DD3B618F-4137-6D60-AD7D-726A8C5E57B5}"/>
              </a:ext>
            </a:extLst>
          </p:cNvPr>
          <p:cNvSpPr>
            <a:spLocks noGrp="1"/>
          </p:cNvSpPr>
          <p:nvPr>
            <p:ph sz="quarter" idx="1"/>
          </p:nvPr>
        </p:nvSpPr>
        <p:spPr>
          <a:xfrm>
            <a:off x="612648" y="1600200"/>
            <a:ext cx="8153400" cy="5029200"/>
          </a:xfrm>
        </p:spPr>
        <p:txBody>
          <a:bodyPr>
            <a:normAutofit fontScale="92500" lnSpcReduction="20000"/>
          </a:bodyPr>
          <a:lstStyle/>
          <a:p>
            <a:pPr>
              <a:buFont typeface="Arial" panose="020B0604020202020204" pitchFamily="34" charset="0"/>
              <a:buChar char="•"/>
            </a:pPr>
            <a:r>
              <a:rPr lang="en-US" sz="1900" b="1" u="sng" dirty="0">
                <a:effectLst/>
                <a:latin typeface="Calibri" panose="020F0502020204030204" pitchFamily="34" charset="0"/>
                <a:ea typeface="Calibri" panose="020F0502020204030204" pitchFamily="34" charset="0"/>
                <a:cs typeface="Times New Roman" panose="02020603050405020304" pitchFamily="18" charset="0"/>
              </a:rPr>
              <a:t>High value customers</a:t>
            </a:r>
          </a:p>
          <a:p>
            <a:pPr lvl="1">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Increase monetary value</a:t>
            </a:r>
          </a:p>
          <a:p>
            <a:pPr lvl="1">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Personalized communication, loyalty programs, special offers, exclusive discounts, early access to new products or features, and exceptional customer service can be provided</a:t>
            </a:r>
            <a:r>
              <a:rPr lang="en-US" sz="15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9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Loyal Customers </a:t>
            </a:r>
            <a:r>
              <a:rPr lang="en-US" sz="1900" b="1" u="sng" dirty="0">
                <a:effectLst/>
                <a:latin typeface="Calibri" panose="020F0502020204030204" pitchFamily="34" charset="0"/>
                <a:ea typeface="Calibri" panose="020F0502020204030204" pitchFamily="34" charset="0"/>
                <a:cs typeface="Times New Roman" panose="02020603050405020304" pitchFamily="18" charset="0"/>
              </a:rPr>
              <a:t> </a:t>
            </a:r>
          </a:p>
          <a:p>
            <a:pPr lvl="1">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Increase frequency as well as monetary values</a:t>
            </a:r>
          </a:p>
          <a:p>
            <a:pPr lvl="1">
              <a:buFont typeface="Arial" panose="020B0604020202020204" pitchFamily="34" charset="0"/>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should also give them incentives so they can increase their spending limit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900" b="1" u="sng" dirty="0">
                <a:effectLst/>
                <a:latin typeface="Calibri" panose="020F0502020204030204" pitchFamily="34" charset="0"/>
                <a:ea typeface="Calibri" panose="020F0502020204030204" pitchFamily="34" charset="0"/>
                <a:cs typeface="Times New Roman" panose="02020603050405020304" pitchFamily="18" charset="0"/>
              </a:rPr>
              <a:t>At-Risk customers </a:t>
            </a:r>
          </a:p>
          <a:p>
            <a:pPr lvl="1">
              <a:buFont typeface="Arial" panose="020B0604020202020204" pitchFamily="34" charset="0"/>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increase monetary values</a:t>
            </a:r>
          </a:p>
          <a:p>
            <a:pPr lvl="1">
              <a:buFont typeface="Arial" panose="020B0604020202020204" pitchFamily="34" charset="0"/>
              <a:buChar char="•"/>
            </a:pPr>
            <a:r>
              <a:rPr lang="en-US" sz="1600" dirty="0">
                <a:solidFill>
                  <a:srgbClr val="000000"/>
                </a:solidFill>
                <a:effectLst/>
                <a:latin typeface="Calibri" panose="020F0502020204030204" pitchFamily="34" charset="0"/>
                <a:ea typeface="Calibri" panose="020F0502020204030204" pitchFamily="34" charset="0"/>
              </a:rPr>
              <a:t>Implement customer retention initiatives that specifically target the "</a:t>
            </a:r>
            <a:r>
              <a:rPr lang="en-US" sz="1600" dirty="0" err="1">
                <a:solidFill>
                  <a:srgbClr val="000000"/>
                </a:solidFill>
                <a:effectLst/>
                <a:latin typeface="Calibri" panose="020F0502020204030204" pitchFamily="34" charset="0"/>
                <a:ea typeface="Calibri" panose="020F0502020204030204" pitchFamily="34" charset="0"/>
              </a:rPr>
              <a:t>at_risk</a:t>
            </a:r>
            <a:r>
              <a:rPr lang="en-US" sz="1600" dirty="0">
                <a:solidFill>
                  <a:srgbClr val="000000"/>
                </a:solidFill>
                <a:effectLst/>
                <a:latin typeface="Calibri" panose="020F0502020204030204" pitchFamily="34" charset="0"/>
                <a:ea typeface="Calibri" panose="020F0502020204030204" pitchFamily="34" charset="0"/>
              </a:rPr>
              <a:t>" segment. This can include proactive customer service, personalized support, loyalty programs, or exclusive benefits to encourage them to stay engaged and loyal to your business</a:t>
            </a:r>
            <a:endPar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9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Low valu</a:t>
            </a:r>
            <a:r>
              <a:rPr lang="en-US" sz="1900" b="1" u="sng" dirty="0">
                <a:solidFill>
                  <a:srgbClr val="000000"/>
                </a:solidFill>
                <a:latin typeface="Calibri" panose="020F0502020204030204" pitchFamily="34" charset="0"/>
                <a:ea typeface="Calibri" panose="020F0502020204030204" pitchFamily="34" charset="0"/>
                <a:cs typeface="Calibri" panose="020F0502020204030204" pitchFamily="34" charset="0"/>
              </a:rPr>
              <a:t>e </a:t>
            </a:r>
            <a:r>
              <a:rPr lang="en-US" sz="19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Lost Customers </a:t>
            </a:r>
          </a:p>
          <a:p>
            <a:pPr lvl="1">
              <a:buFont typeface="Arial" panose="020B0604020202020204" pitchFamily="34" charset="0"/>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Increase frequency , monetary and recency</a:t>
            </a:r>
          </a:p>
          <a:p>
            <a:pPr lvl="1">
              <a:buFont typeface="Arial" panose="020B0604020202020204" pitchFamily="34" charset="0"/>
              <a:buChar char="•"/>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can be done</a:t>
            </a: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 if sales team interacts directly with these customers</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060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A0A6-5756-29FF-0A0B-EEE54F8124B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11CD841-DB35-1612-F347-C30FFF4177F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91257" y="1600200"/>
            <a:ext cx="7996435" cy="4495800"/>
          </a:xfrm>
        </p:spPr>
      </p:pic>
      <p:pic>
        <p:nvPicPr>
          <p:cNvPr id="7" name="Picture 6">
            <a:extLst>
              <a:ext uri="{FF2B5EF4-FFF2-40B4-BE49-F238E27FC236}">
                <a16:creationId xmlns:a16="http://schemas.microsoft.com/office/drawing/2014/main" id="{077BCB68-A2BA-EDF9-2D0B-521F57056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00" y="1008505"/>
            <a:ext cx="9144000" cy="5140990"/>
          </a:xfrm>
          <a:prstGeom prst="rect">
            <a:avLst/>
          </a:prstGeom>
        </p:spPr>
      </p:pic>
      <p:pic>
        <p:nvPicPr>
          <p:cNvPr id="9" name="Picture 8">
            <a:extLst>
              <a:ext uri="{FF2B5EF4-FFF2-40B4-BE49-F238E27FC236}">
                <a16:creationId xmlns:a16="http://schemas.microsoft.com/office/drawing/2014/main" id="{6B4C2C41-78BF-1FAF-71BD-4F8C128E9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000" y="1158505"/>
            <a:ext cx="9144000" cy="5140990"/>
          </a:xfrm>
          <a:prstGeom prst="rect">
            <a:avLst/>
          </a:prstGeom>
        </p:spPr>
      </p:pic>
      <p:pic>
        <p:nvPicPr>
          <p:cNvPr id="11" name="Picture 10">
            <a:extLst>
              <a:ext uri="{FF2B5EF4-FFF2-40B4-BE49-F238E27FC236}">
                <a16:creationId xmlns:a16="http://schemas.microsoft.com/office/drawing/2014/main" id="{42D8EBE5-021E-D1A0-16D0-F08137AD02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 y="1308505"/>
            <a:ext cx="9144000" cy="5140990"/>
          </a:xfrm>
          <a:prstGeom prst="rect">
            <a:avLst/>
          </a:prstGeom>
        </p:spPr>
      </p:pic>
      <p:pic>
        <p:nvPicPr>
          <p:cNvPr id="13" name="Picture 12">
            <a:extLst>
              <a:ext uri="{FF2B5EF4-FFF2-40B4-BE49-F238E27FC236}">
                <a16:creationId xmlns:a16="http://schemas.microsoft.com/office/drawing/2014/main" id="{E693DD08-0AD2-962B-7E06-C90A20D898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0112" y="1158505"/>
            <a:ext cx="9144000" cy="5140990"/>
          </a:xfrm>
          <a:prstGeom prst="rect">
            <a:avLst/>
          </a:prstGeom>
        </p:spPr>
      </p:pic>
    </p:spTree>
    <p:extLst>
      <p:ext uri="{BB962C8B-B14F-4D97-AF65-F5344CB8AC3E}">
        <p14:creationId xmlns:p14="http://schemas.microsoft.com/office/powerpoint/2010/main" val="100105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92B5-95EB-3FBB-8445-215B027597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0B332C-D6B6-5D2A-44C6-EB04CE28C2C9}"/>
              </a:ext>
            </a:extLst>
          </p:cNvPr>
          <p:cNvSpPr>
            <a:spLocks noGrp="1"/>
          </p:cNvSpPr>
          <p:nvPr>
            <p:ph sz="quarter" idx="1"/>
          </p:nvPr>
        </p:nvSpPr>
        <p:spPr/>
        <p:txBody>
          <a:bodyPr/>
          <a:lstStyle/>
          <a:p>
            <a:endParaRPr lang="en-IN"/>
          </a:p>
        </p:txBody>
      </p:sp>
    </p:spTree>
    <p:extLst>
      <p:ext uri="{BB962C8B-B14F-4D97-AF65-F5344CB8AC3E}">
        <p14:creationId xmlns:p14="http://schemas.microsoft.com/office/powerpoint/2010/main" val="273607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754D-2E7A-484B-50DB-CF245D2416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CF2776-0627-5ED5-BA68-29955428C1DA}"/>
              </a:ext>
            </a:extLst>
          </p:cNvPr>
          <p:cNvSpPr>
            <a:spLocks noGrp="1"/>
          </p:cNvSpPr>
          <p:nvPr>
            <p:ph sz="quarter" idx="1"/>
          </p:nvPr>
        </p:nvSpPr>
        <p:spPr/>
        <p:txBody>
          <a:bodyPr/>
          <a:lstStyle/>
          <a:p>
            <a:endParaRPr lang="en-IN"/>
          </a:p>
        </p:txBody>
      </p:sp>
    </p:spTree>
    <p:extLst>
      <p:ext uri="{BB962C8B-B14F-4D97-AF65-F5344CB8AC3E}">
        <p14:creationId xmlns:p14="http://schemas.microsoft.com/office/powerpoint/2010/main" val="388254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3AAA-AA31-FEB8-143D-B2F8830C90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959EEF-1E89-FE2F-0A4E-6F540B622367}"/>
              </a:ext>
            </a:extLst>
          </p:cNvPr>
          <p:cNvSpPr>
            <a:spLocks noGrp="1"/>
          </p:cNvSpPr>
          <p:nvPr>
            <p:ph sz="quarter" idx="1"/>
          </p:nvPr>
        </p:nvSpPr>
        <p:spPr/>
        <p:txBody>
          <a:bodyPr/>
          <a:lstStyle/>
          <a:p>
            <a:endParaRPr lang="en-IN"/>
          </a:p>
        </p:txBody>
      </p:sp>
    </p:spTree>
    <p:extLst>
      <p:ext uri="{BB962C8B-B14F-4D97-AF65-F5344CB8AC3E}">
        <p14:creationId xmlns:p14="http://schemas.microsoft.com/office/powerpoint/2010/main" val="296272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6717-0226-B087-A83E-968AB6CA37E8}"/>
              </a:ext>
            </a:extLst>
          </p:cNvPr>
          <p:cNvSpPr>
            <a:spLocks noGrp="1"/>
          </p:cNvSpPr>
          <p:nvPr>
            <p:ph type="title"/>
          </p:nvPr>
        </p:nvSpPr>
        <p:spPr/>
        <p:txBody>
          <a:bodyPr/>
          <a:lstStyle/>
          <a:p>
            <a:r>
              <a:rPr lang="en-US" dirty="0"/>
              <a:t>Workflow of the model</a:t>
            </a:r>
            <a:endParaRPr lang="en-IN" dirty="0"/>
          </a:p>
        </p:txBody>
      </p:sp>
      <p:pic>
        <p:nvPicPr>
          <p:cNvPr id="9" name="Content Placeholder 8">
            <a:extLst>
              <a:ext uri="{FF2B5EF4-FFF2-40B4-BE49-F238E27FC236}">
                <a16:creationId xmlns:a16="http://schemas.microsoft.com/office/drawing/2014/main" id="{F36183A5-8B7B-71C0-33DE-E398A70CE010}"/>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899592" y="1988840"/>
            <a:ext cx="6984776" cy="4320480"/>
          </a:xfrm>
        </p:spPr>
      </p:pic>
    </p:spTree>
    <p:extLst>
      <p:ext uri="{BB962C8B-B14F-4D97-AF65-F5344CB8AC3E}">
        <p14:creationId xmlns:p14="http://schemas.microsoft.com/office/powerpoint/2010/main" val="15017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79275AB-F58E-D001-A9DD-703446292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40"/>
            <a:ext cx="9144000" cy="6817381"/>
          </a:xfrm>
          <a:prstGeom prst="rect">
            <a:avLst/>
          </a:prstGeom>
        </p:spPr>
      </p:pic>
      <p:sp>
        <p:nvSpPr>
          <p:cNvPr id="5" name="Title 1">
            <a:extLst>
              <a:ext uri="{FF2B5EF4-FFF2-40B4-BE49-F238E27FC236}">
                <a16:creationId xmlns:a16="http://schemas.microsoft.com/office/drawing/2014/main" id="{D7D93BBE-C69A-E2E4-5408-D5D71601FA50}"/>
              </a:ext>
            </a:extLst>
          </p:cNvPr>
          <p:cNvSpPr txBox="1">
            <a:spLocks/>
          </p:cNvSpPr>
          <p:nvPr/>
        </p:nvSpPr>
        <p:spPr>
          <a:xfrm>
            <a:off x="4499992" y="5085184"/>
            <a:ext cx="4104456" cy="576064"/>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2800" b="1" dirty="0"/>
              <a:t>Customer Behavior Model-RFM</a:t>
            </a:r>
          </a:p>
        </p:txBody>
      </p:sp>
      <p:sp>
        <p:nvSpPr>
          <p:cNvPr id="8" name="Title 1">
            <a:extLst>
              <a:ext uri="{FF2B5EF4-FFF2-40B4-BE49-F238E27FC236}">
                <a16:creationId xmlns:a16="http://schemas.microsoft.com/office/drawing/2014/main" id="{3D523F01-12FC-6C53-F967-006D5F9BCF2B}"/>
              </a:ext>
            </a:extLst>
          </p:cNvPr>
          <p:cNvSpPr txBox="1">
            <a:spLocks/>
          </p:cNvSpPr>
          <p:nvPr/>
        </p:nvSpPr>
        <p:spPr>
          <a:xfrm>
            <a:off x="827584" y="692696"/>
            <a:ext cx="3167264" cy="392088"/>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2800" b="1" dirty="0"/>
              <a:t>Sale trend Analysis </a:t>
            </a:r>
          </a:p>
        </p:txBody>
      </p:sp>
      <p:sp>
        <p:nvSpPr>
          <p:cNvPr id="11" name="Content Placeholder 2">
            <a:extLst>
              <a:ext uri="{FF2B5EF4-FFF2-40B4-BE49-F238E27FC236}">
                <a16:creationId xmlns:a16="http://schemas.microsoft.com/office/drawing/2014/main" id="{EED06C88-1B5B-8B64-3914-26EB46F993BC}"/>
              </a:ext>
            </a:extLst>
          </p:cNvPr>
          <p:cNvSpPr txBox="1">
            <a:spLocks/>
          </p:cNvSpPr>
          <p:nvPr/>
        </p:nvSpPr>
        <p:spPr>
          <a:xfrm>
            <a:off x="827584" y="1052736"/>
            <a:ext cx="3312368" cy="792088"/>
          </a:xfrm>
          <a:prstGeom prst="rect">
            <a:avLst/>
          </a:prstGeom>
        </p:spPr>
        <p:txBody>
          <a:bodyPr vert="horz">
            <a:normAutofit fontScale="92500"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1800" dirty="0"/>
              <a:t>First we will analyze how our revenue trends against different factors that can impact the sale</a:t>
            </a:r>
          </a:p>
        </p:txBody>
      </p:sp>
      <p:sp>
        <p:nvSpPr>
          <p:cNvPr id="14" name="Title 1">
            <a:extLst>
              <a:ext uri="{FF2B5EF4-FFF2-40B4-BE49-F238E27FC236}">
                <a16:creationId xmlns:a16="http://schemas.microsoft.com/office/drawing/2014/main" id="{A353A4A2-0D77-C9C7-055F-8A9A0AFEECF9}"/>
              </a:ext>
            </a:extLst>
          </p:cNvPr>
          <p:cNvSpPr txBox="1">
            <a:spLocks/>
          </p:cNvSpPr>
          <p:nvPr/>
        </p:nvSpPr>
        <p:spPr>
          <a:xfrm>
            <a:off x="6588224" y="3284984"/>
            <a:ext cx="2592288" cy="1296144"/>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2800" b="1" dirty="0"/>
              <a:t>Prescriptions for Customer Behavior Model</a:t>
            </a:r>
          </a:p>
        </p:txBody>
      </p:sp>
      <p:cxnSp>
        <p:nvCxnSpPr>
          <p:cNvPr id="16" name="Straight Arrow Connector 15">
            <a:extLst>
              <a:ext uri="{FF2B5EF4-FFF2-40B4-BE49-F238E27FC236}">
                <a16:creationId xmlns:a16="http://schemas.microsoft.com/office/drawing/2014/main" id="{928EBB14-BF62-4959-5A4C-4068B33EBF32}"/>
              </a:ext>
            </a:extLst>
          </p:cNvPr>
          <p:cNvCxnSpPr/>
          <p:nvPr/>
        </p:nvCxnSpPr>
        <p:spPr>
          <a:xfrm>
            <a:off x="5940152" y="4221088"/>
            <a:ext cx="0" cy="72008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3EE292F0-8CAE-27FB-DF46-A141729203F6}"/>
              </a:ext>
            </a:extLst>
          </p:cNvPr>
          <p:cNvCxnSpPr>
            <a:cxnSpLocks/>
          </p:cNvCxnSpPr>
          <p:nvPr/>
        </p:nvCxnSpPr>
        <p:spPr>
          <a:xfrm>
            <a:off x="8100392" y="2924944"/>
            <a:ext cx="0" cy="50405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421F121F-CC10-1B72-0435-D6501AF0B0B9}"/>
              </a:ext>
            </a:extLst>
          </p:cNvPr>
          <p:cNvCxnSpPr/>
          <p:nvPr/>
        </p:nvCxnSpPr>
        <p:spPr>
          <a:xfrm>
            <a:off x="2051720" y="1844824"/>
            <a:ext cx="0" cy="72008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D18DBC43-ED17-AF67-5EFF-EBCA3D1CD3CD}"/>
              </a:ext>
            </a:extLst>
          </p:cNvPr>
          <p:cNvCxnSpPr>
            <a:cxnSpLocks/>
          </p:cNvCxnSpPr>
          <p:nvPr/>
        </p:nvCxnSpPr>
        <p:spPr>
          <a:xfrm flipH="1">
            <a:off x="1259632" y="2564904"/>
            <a:ext cx="1800200"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3025DCA-A90A-9870-C7C4-55D6B34EEC6F}"/>
              </a:ext>
            </a:extLst>
          </p:cNvPr>
          <p:cNvCxnSpPr/>
          <p:nvPr/>
        </p:nvCxnSpPr>
        <p:spPr>
          <a:xfrm>
            <a:off x="3203848" y="256490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930AD6-FE38-4971-DB13-ACA45C7C466E}"/>
              </a:ext>
            </a:extLst>
          </p:cNvPr>
          <p:cNvCxnSpPr>
            <a:cxnSpLocks/>
          </p:cNvCxnSpPr>
          <p:nvPr/>
        </p:nvCxnSpPr>
        <p:spPr>
          <a:xfrm>
            <a:off x="1259632" y="2564904"/>
            <a:ext cx="0" cy="12241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CBAE151B-3F95-A80C-E6A4-CC3B10D13769}"/>
              </a:ext>
            </a:extLst>
          </p:cNvPr>
          <p:cNvCxnSpPr/>
          <p:nvPr/>
        </p:nvCxnSpPr>
        <p:spPr>
          <a:xfrm>
            <a:off x="3059832" y="2564904"/>
            <a:ext cx="0" cy="10324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153400" cy="990600"/>
          </a:xfrm>
        </p:spPr>
        <p:txBody>
          <a:bodyPr>
            <a:noAutofit/>
          </a:bodyPr>
          <a:lstStyle/>
          <a:p>
            <a:r>
              <a:rPr lang="en-US" sz="2800" b="1" dirty="0"/>
              <a:t>REVENUE AND REVENUE GROWTH RATE GRAPH</a:t>
            </a:r>
          </a:p>
        </p:txBody>
      </p:sp>
      <p:pic>
        <p:nvPicPr>
          <p:cNvPr id="7" name="Content Placeholder 6" descr="month_revenue.png"/>
          <p:cNvPicPr>
            <a:picLocks noGrp="1" noChangeAspect="1"/>
          </p:cNvPicPr>
          <p:nvPr>
            <p:ph sz="quarter" idx="1"/>
          </p:nvPr>
        </p:nvPicPr>
        <p:blipFill>
          <a:blip r:embed="rId2"/>
          <a:stretch>
            <a:fillRect/>
          </a:stretch>
        </p:blipFill>
        <p:spPr>
          <a:xfrm>
            <a:off x="0" y="1500174"/>
            <a:ext cx="4714876" cy="2928958"/>
          </a:xfrm>
        </p:spPr>
      </p:pic>
      <p:sp>
        <p:nvSpPr>
          <p:cNvPr id="9" name="TextBox 8"/>
          <p:cNvSpPr txBox="1"/>
          <p:nvPr/>
        </p:nvSpPr>
        <p:spPr>
          <a:xfrm>
            <a:off x="571472" y="4437112"/>
            <a:ext cx="77867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revenue is decreasing in 2022-MAY,2023-APR while revenue growth rate is increasing </a:t>
            </a:r>
          </a:p>
          <a:p>
            <a:pPr marL="285750" indent="-285750">
              <a:buFont typeface="Arial" panose="020B0604020202020204" pitchFamily="34" charset="0"/>
              <a:buChar char="•"/>
            </a:pPr>
            <a:r>
              <a:rPr lang="en-US" dirty="0"/>
              <a:t>We can see that revenue is increasing in 2022-OCT while revenue growth rate is decreasing </a:t>
            </a:r>
          </a:p>
          <a:p>
            <a:pPr marL="285750" indent="-285750">
              <a:buFont typeface="Arial" panose="020B0604020202020204" pitchFamily="34" charset="0"/>
              <a:buChar char="•"/>
            </a:pPr>
            <a:r>
              <a:rPr lang="en-US" dirty="0"/>
              <a:t>revenue dropped significantly in 2022-JUNE -2022-AUGUST but revenue growth rate didn’t dropped as such.</a:t>
            </a:r>
          </a:p>
        </p:txBody>
      </p:sp>
      <p:sp>
        <p:nvSpPr>
          <p:cNvPr id="10" name="TextBox 9"/>
          <p:cNvSpPr txBox="1"/>
          <p:nvPr/>
        </p:nvSpPr>
        <p:spPr>
          <a:xfrm>
            <a:off x="1571604" y="1559470"/>
            <a:ext cx="11430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Revenue</a:t>
            </a:r>
          </a:p>
        </p:txBody>
      </p:sp>
      <p:pic>
        <p:nvPicPr>
          <p:cNvPr id="14" name="Picture 13">
            <a:extLst>
              <a:ext uri="{FF2B5EF4-FFF2-40B4-BE49-F238E27FC236}">
                <a16:creationId xmlns:a16="http://schemas.microsoft.com/office/drawing/2014/main" id="{656A954B-9992-ED0B-3C4D-F2D7C5B69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490" y="1500175"/>
            <a:ext cx="4519510" cy="2928957"/>
          </a:xfrm>
          <a:prstGeom prst="rect">
            <a:avLst/>
          </a:prstGeom>
        </p:spPr>
      </p:pic>
      <p:sp>
        <p:nvSpPr>
          <p:cNvPr id="15" name="TextBox 14">
            <a:extLst>
              <a:ext uri="{FF2B5EF4-FFF2-40B4-BE49-F238E27FC236}">
                <a16:creationId xmlns:a16="http://schemas.microsoft.com/office/drawing/2014/main" id="{AA00D4CE-2021-4BD4-261E-BB3D7A17F4B1}"/>
              </a:ext>
            </a:extLst>
          </p:cNvPr>
          <p:cNvSpPr txBox="1"/>
          <p:nvPr/>
        </p:nvSpPr>
        <p:spPr>
          <a:xfrm>
            <a:off x="5148064" y="1500174"/>
            <a:ext cx="271350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REVENUE GROWTH RATE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12417</TotalTime>
  <Words>1738</Words>
  <Application>Microsoft Office PowerPoint</Application>
  <PresentationFormat>On-screen Show (4:3)</PresentationFormat>
  <Paragraphs>375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Söhne</vt:lpstr>
      <vt:lpstr>Tw Cen MT</vt:lpstr>
      <vt:lpstr>Wingdings</vt:lpstr>
      <vt:lpstr>Wingdings 2</vt:lpstr>
      <vt:lpstr>Median</vt:lpstr>
      <vt:lpstr>PowerPoint Presentation</vt:lpstr>
      <vt:lpstr> </vt:lpstr>
      <vt:lpstr>PowerPoint Presentation</vt:lpstr>
      <vt:lpstr>PowerPoint Presentation</vt:lpstr>
      <vt:lpstr>PowerPoint Presentation</vt:lpstr>
      <vt:lpstr>PowerPoint Presentation</vt:lpstr>
      <vt:lpstr>Workflow of the model</vt:lpstr>
      <vt:lpstr>PowerPoint Presentation</vt:lpstr>
      <vt:lpstr>REVENUE AND REVENUE GROWTH RATE GRAPH</vt:lpstr>
      <vt:lpstr>REVENUE AND RETENTION RATE</vt:lpstr>
      <vt:lpstr>REVENUE AND NEW CUSTOMERS</vt:lpstr>
      <vt:lpstr> </vt:lpstr>
      <vt:lpstr>CUSTOMER BEHAVIOURAL MODEL(RFM)</vt:lpstr>
      <vt:lpstr>PowerPoint Presentation</vt:lpstr>
      <vt:lpstr>PowerPoint Presentation</vt:lpstr>
      <vt:lpstr>PowerPoint Presentation</vt:lpstr>
      <vt:lpstr>CUSTOMER CATEGORIZATION</vt:lpstr>
      <vt:lpstr>Overall scores</vt:lpstr>
      <vt:lpstr>PowerPoint Presentation</vt:lpstr>
      <vt:lpstr>Fans Scores </vt:lpstr>
      <vt:lpstr>Appliance Scores</vt:lpstr>
      <vt:lpstr>Sewing Machine Scores</vt:lpstr>
      <vt:lpstr>How to draw prescriptions ?</vt:lpstr>
      <vt:lpstr>PowerPoint Presentation</vt:lpstr>
      <vt:lpstr>PowerPoint Presentation</vt:lpstr>
      <vt:lpstr>PRESCRIPTIONS FOR CUSTOMER CATEGORIES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DigiKings</dc:creator>
  <cp:lastModifiedBy>arjun raghav</cp:lastModifiedBy>
  <cp:revision>115</cp:revision>
  <dcterms:created xsi:type="dcterms:W3CDTF">2023-07-06T04:15:12Z</dcterms:created>
  <dcterms:modified xsi:type="dcterms:W3CDTF">2024-05-23T07:39:18Z</dcterms:modified>
</cp:coreProperties>
</file>