
<file path=[Content_Types].xml><?xml version="1.0" encoding="utf-8"?>
<Types xmlns="http://schemas.openxmlformats.org/package/2006/content-types">
  <Default Extension="tmp" ContentType="image/jpeg"/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5" r:id="rId10"/>
    <p:sldId id="264" r:id="rId11"/>
    <p:sldId id="267" r:id="rId12"/>
    <p:sldId id="262" r:id="rId13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F4652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5143500"/>
                </a:moveTo>
                <a:lnTo>
                  <a:pt x="0" y="51435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514350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F4652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F4652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F4652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5143500"/>
                </a:moveTo>
                <a:lnTo>
                  <a:pt x="0" y="51435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5143500"/>
                </a:lnTo>
                <a:close/>
              </a:path>
            </a:pathLst>
          </a:custGeom>
          <a:solidFill>
            <a:srgbClr val="F465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897" y="214375"/>
            <a:ext cx="8594204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F4652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488" y="907433"/>
            <a:ext cx="6111066" cy="3652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0243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5143500"/>
                </a:moveTo>
                <a:lnTo>
                  <a:pt x="0" y="51435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5143500"/>
                </a:lnTo>
                <a:close/>
              </a:path>
            </a:pathLst>
          </a:custGeom>
          <a:solidFill>
            <a:srgbClr val="F465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66605" y="360754"/>
            <a:ext cx="6248400" cy="38100"/>
          </a:xfrm>
          <a:custGeom>
            <a:avLst/>
            <a:gdLst/>
            <a:ahLst/>
            <a:cxnLst/>
            <a:rect l="l" t="t" r="r" b="b"/>
            <a:pathLst>
              <a:path w="6248400" h="38100">
                <a:moveTo>
                  <a:pt x="6248400" y="0"/>
                </a:moveTo>
                <a:lnTo>
                  <a:pt x="0" y="0"/>
                </a:lnTo>
                <a:lnTo>
                  <a:pt x="0" y="38100"/>
                </a:lnTo>
                <a:lnTo>
                  <a:pt x="6248400" y="38100"/>
                </a:lnTo>
                <a:lnTo>
                  <a:pt x="6248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6666" y="3023992"/>
            <a:ext cx="411480" cy="412115"/>
          </a:xfrm>
          <a:custGeom>
            <a:avLst/>
            <a:gdLst/>
            <a:ahLst/>
            <a:cxnLst/>
            <a:rect l="l" t="t" r="r" b="b"/>
            <a:pathLst>
              <a:path w="411480" h="412114">
                <a:moveTo>
                  <a:pt x="212353" y="412052"/>
                </a:moveTo>
                <a:lnTo>
                  <a:pt x="172109" y="409411"/>
                </a:lnTo>
                <a:lnTo>
                  <a:pt x="133155" y="398952"/>
                </a:lnTo>
                <a:lnTo>
                  <a:pt x="96982" y="381078"/>
                </a:lnTo>
                <a:lnTo>
                  <a:pt x="64985" y="356480"/>
                </a:lnTo>
                <a:lnTo>
                  <a:pt x="38395" y="326099"/>
                </a:lnTo>
                <a:lnTo>
                  <a:pt x="18229" y="291104"/>
                </a:lnTo>
                <a:lnTo>
                  <a:pt x="5265" y="252837"/>
                </a:lnTo>
                <a:lnTo>
                  <a:pt x="0" y="212773"/>
                </a:lnTo>
                <a:lnTo>
                  <a:pt x="329" y="192547"/>
                </a:lnTo>
                <a:lnTo>
                  <a:pt x="6899" y="152678"/>
                </a:lnTo>
                <a:lnTo>
                  <a:pt x="21103" y="114858"/>
                </a:lnTo>
                <a:lnTo>
                  <a:pt x="42402" y="80539"/>
                </a:lnTo>
                <a:lnTo>
                  <a:pt x="69969" y="51045"/>
                </a:lnTo>
                <a:lnTo>
                  <a:pt x="102751" y="27507"/>
                </a:lnTo>
                <a:lnTo>
                  <a:pt x="139486" y="10829"/>
                </a:lnTo>
                <a:lnTo>
                  <a:pt x="178764" y="1654"/>
                </a:lnTo>
                <a:lnTo>
                  <a:pt x="198886" y="0"/>
                </a:lnTo>
                <a:lnTo>
                  <a:pt x="219072" y="329"/>
                </a:lnTo>
                <a:lnTo>
                  <a:pt x="258863" y="6913"/>
                </a:lnTo>
                <a:lnTo>
                  <a:pt x="296608" y="21145"/>
                </a:lnTo>
                <a:lnTo>
                  <a:pt x="330859" y="42486"/>
                </a:lnTo>
                <a:lnTo>
                  <a:pt x="360295" y="70107"/>
                </a:lnTo>
                <a:lnTo>
                  <a:pt x="383787" y="102954"/>
                </a:lnTo>
                <a:lnTo>
                  <a:pt x="400432" y="139762"/>
                </a:lnTo>
                <a:lnTo>
                  <a:pt x="409589" y="179117"/>
                </a:lnTo>
                <a:lnTo>
                  <a:pt x="411240" y="199279"/>
                </a:lnTo>
                <a:lnTo>
                  <a:pt x="411240" y="206026"/>
                </a:lnTo>
                <a:lnTo>
                  <a:pt x="404340" y="259374"/>
                </a:lnTo>
                <a:lnTo>
                  <a:pt x="390136" y="297194"/>
                </a:lnTo>
                <a:lnTo>
                  <a:pt x="368837" y="331512"/>
                </a:lnTo>
                <a:lnTo>
                  <a:pt x="341271" y="361007"/>
                </a:lnTo>
                <a:lnTo>
                  <a:pt x="308488" y="384545"/>
                </a:lnTo>
                <a:lnTo>
                  <a:pt x="271753" y="401223"/>
                </a:lnTo>
                <a:lnTo>
                  <a:pt x="232476" y="410397"/>
                </a:lnTo>
                <a:lnTo>
                  <a:pt x="212353" y="412052"/>
                </a:lnTo>
                <a:close/>
              </a:path>
            </a:pathLst>
          </a:custGeom>
          <a:solidFill>
            <a:srgbClr val="0075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47757" y="3023992"/>
            <a:ext cx="411480" cy="412115"/>
          </a:xfrm>
          <a:custGeom>
            <a:avLst/>
            <a:gdLst/>
            <a:ahLst/>
            <a:cxnLst/>
            <a:rect l="l" t="t" r="r" b="b"/>
            <a:pathLst>
              <a:path w="411480" h="412114">
                <a:moveTo>
                  <a:pt x="212353" y="412052"/>
                </a:moveTo>
                <a:lnTo>
                  <a:pt x="172109" y="409411"/>
                </a:lnTo>
                <a:lnTo>
                  <a:pt x="133155" y="398952"/>
                </a:lnTo>
                <a:lnTo>
                  <a:pt x="96982" y="381078"/>
                </a:lnTo>
                <a:lnTo>
                  <a:pt x="64985" y="356480"/>
                </a:lnTo>
                <a:lnTo>
                  <a:pt x="38395" y="326099"/>
                </a:lnTo>
                <a:lnTo>
                  <a:pt x="18229" y="291104"/>
                </a:lnTo>
                <a:lnTo>
                  <a:pt x="5265" y="252837"/>
                </a:lnTo>
                <a:lnTo>
                  <a:pt x="0" y="212773"/>
                </a:lnTo>
                <a:lnTo>
                  <a:pt x="329" y="192547"/>
                </a:lnTo>
                <a:lnTo>
                  <a:pt x="6899" y="152678"/>
                </a:lnTo>
                <a:lnTo>
                  <a:pt x="21103" y="114858"/>
                </a:lnTo>
                <a:lnTo>
                  <a:pt x="42402" y="80539"/>
                </a:lnTo>
                <a:lnTo>
                  <a:pt x="69972" y="51045"/>
                </a:lnTo>
                <a:lnTo>
                  <a:pt x="102751" y="27507"/>
                </a:lnTo>
                <a:lnTo>
                  <a:pt x="139486" y="10829"/>
                </a:lnTo>
                <a:lnTo>
                  <a:pt x="178764" y="1654"/>
                </a:lnTo>
                <a:lnTo>
                  <a:pt x="198886" y="0"/>
                </a:lnTo>
                <a:lnTo>
                  <a:pt x="219072" y="329"/>
                </a:lnTo>
                <a:lnTo>
                  <a:pt x="258863" y="6913"/>
                </a:lnTo>
                <a:lnTo>
                  <a:pt x="296608" y="21145"/>
                </a:lnTo>
                <a:lnTo>
                  <a:pt x="330859" y="42486"/>
                </a:lnTo>
                <a:lnTo>
                  <a:pt x="360295" y="70107"/>
                </a:lnTo>
                <a:lnTo>
                  <a:pt x="383787" y="102954"/>
                </a:lnTo>
                <a:lnTo>
                  <a:pt x="400432" y="139762"/>
                </a:lnTo>
                <a:lnTo>
                  <a:pt x="409591" y="179117"/>
                </a:lnTo>
                <a:lnTo>
                  <a:pt x="411240" y="199279"/>
                </a:lnTo>
                <a:lnTo>
                  <a:pt x="411240" y="206026"/>
                </a:lnTo>
                <a:lnTo>
                  <a:pt x="404340" y="259374"/>
                </a:lnTo>
                <a:lnTo>
                  <a:pt x="390136" y="297194"/>
                </a:lnTo>
                <a:lnTo>
                  <a:pt x="368840" y="331512"/>
                </a:lnTo>
                <a:lnTo>
                  <a:pt x="341271" y="361007"/>
                </a:lnTo>
                <a:lnTo>
                  <a:pt x="308488" y="384545"/>
                </a:lnTo>
                <a:lnTo>
                  <a:pt x="271753" y="401223"/>
                </a:lnTo>
                <a:lnTo>
                  <a:pt x="232476" y="410397"/>
                </a:lnTo>
                <a:lnTo>
                  <a:pt x="212353" y="412052"/>
                </a:lnTo>
                <a:close/>
              </a:path>
            </a:pathLst>
          </a:custGeom>
          <a:solidFill>
            <a:srgbClr val="0075C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87346" y="1437342"/>
            <a:ext cx="3361690" cy="1917700"/>
            <a:chOff x="287752" y="1547373"/>
            <a:chExt cx="3361690" cy="1917700"/>
          </a:xfrm>
        </p:grpSpPr>
        <p:sp>
          <p:nvSpPr>
            <p:cNvPr id="7" name="object 7"/>
            <p:cNvSpPr/>
            <p:nvPr/>
          </p:nvSpPr>
          <p:spPr>
            <a:xfrm>
              <a:off x="2702188" y="3023992"/>
              <a:ext cx="411480" cy="412115"/>
            </a:xfrm>
            <a:custGeom>
              <a:avLst/>
              <a:gdLst/>
              <a:ahLst/>
              <a:cxnLst/>
              <a:rect l="l" t="t" r="r" b="b"/>
              <a:pathLst>
                <a:path w="411480" h="412114">
                  <a:moveTo>
                    <a:pt x="212353" y="412052"/>
                  </a:moveTo>
                  <a:lnTo>
                    <a:pt x="172112" y="409411"/>
                  </a:lnTo>
                  <a:lnTo>
                    <a:pt x="133155" y="398952"/>
                  </a:lnTo>
                  <a:lnTo>
                    <a:pt x="96982" y="381078"/>
                  </a:lnTo>
                  <a:lnTo>
                    <a:pt x="64985" y="356480"/>
                  </a:lnTo>
                  <a:lnTo>
                    <a:pt x="38395" y="326099"/>
                  </a:lnTo>
                  <a:lnTo>
                    <a:pt x="18229" y="291104"/>
                  </a:lnTo>
                  <a:lnTo>
                    <a:pt x="5265" y="252837"/>
                  </a:lnTo>
                  <a:lnTo>
                    <a:pt x="0" y="212773"/>
                  </a:lnTo>
                  <a:lnTo>
                    <a:pt x="329" y="192547"/>
                  </a:lnTo>
                  <a:lnTo>
                    <a:pt x="6899" y="152678"/>
                  </a:lnTo>
                  <a:lnTo>
                    <a:pt x="21103" y="114858"/>
                  </a:lnTo>
                  <a:lnTo>
                    <a:pt x="42402" y="80539"/>
                  </a:lnTo>
                  <a:lnTo>
                    <a:pt x="69969" y="51045"/>
                  </a:lnTo>
                  <a:lnTo>
                    <a:pt x="102751" y="27507"/>
                  </a:lnTo>
                  <a:lnTo>
                    <a:pt x="139486" y="10829"/>
                  </a:lnTo>
                  <a:lnTo>
                    <a:pt x="178764" y="1654"/>
                  </a:lnTo>
                  <a:lnTo>
                    <a:pt x="198886" y="0"/>
                  </a:lnTo>
                  <a:lnTo>
                    <a:pt x="219072" y="329"/>
                  </a:lnTo>
                  <a:lnTo>
                    <a:pt x="258865" y="6913"/>
                  </a:lnTo>
                  <a:lnTo>
                    <a:pt x="296608" y="21145"/>
                  </a:lnTo>
                  <a:lnTo>
                    <a:pt x="330856" y="42486"/>
                  </a:lnTo>
                  <a:lnTo>
                    <a:pt x="360301" y="70107"/>
                  </a:lnTo>
                  <a:lnTo>
                    <a:pt x="383775" y="102954"/>
                  </a:lnTo>
                  <a:lnTo>
                    <a:pt x="400435" y="139762"/>
                  </a:lnTo>
                  <a:lnTo>
                    <a:pt x="409580" y="179117"/>
                  </a:lnTo>
                  <a:lnTo>
                    <a:pt x="411240" y="199279"/>
                  </a:lnTo>
                  <a:lnTo>
                    <a:pt x="411240" y="206026"/>
                  </a:lnTo>
                  <a:lnTo>
                    <a:pt x="404337" y="259374"/>
                  </a:lnTo>
                  <a:lnTo>
                    <a:pt x="390125" y="297194"/>
                  </a:lnTo>
                  <a:lnTo>
                    <a:pt x="368834" y="331512"/>
                  </a:lnTo>
                  <a:lnTo>
                    <a:pt x="341282" y="361007"/>
                  </a:lnTo>
                  <a:lnTo>
                    <a:pt x="308488" y="384545"/>
                  </a:lnTo>
                  <a:lnTo>
                    <a:pt x="271753" y="401223"/>
                  </a:lnTo>
                  <a:lnTo>
                    <a:pt x="232476" y="410397"/>
                  </a:lnTo>
                  <a:lnTo>
                    <a:pt x="212353" y="412052"/>
                  </a:lnTo>
                  <a:close/>
                </a:path>
              </a:pathLst>
            </a:custGeom>
            <a:solidFill>
              <a:srgbClr val="0075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6877" y="1903396"/>
              <a:ext cx="3303270" cy="1327785"/>
            </a:xfrm>
            <a:custGeom>
              <a:avLst/>
              <a:gdLst/>
              <a:ahLst/>
              <a:cxnLst/>
              <a:rect l="l" t="t" r="r" b="b"/>
              <a:pathLst>
                <a:path w="3303270" h="1327785">
                  <a:moveTo>
                    <a:pt x="2932854" y="1327497"/>
                  </a:moveTo>
                  <a:lnTo>
                    <a:pt x="81636" y="1327497"/>
                  </a:lnTo>
                  <a:lnTo>
                    <a:pt x="64701" y="1324693"/>
                  </a:lnTo>
                  <a:lnTo>
                    <a:pt x="21534" y="1297790"/>
                  </a:lnTo>
                  <a:lnTo>
                    <a:pt x="559" y="1251393"/>
                  </a:lnTo>
                  <a:lnTo>
                    <a:pt x="0" y="1239951"/>
                  </a:lnTo>
                  <a:lnTo>
                    <a:pt x="0" y="81797"/>
                  </a:lnTo>
                  <a:lnTo>
                    <a:pt x="17912" y="34128"/>
                  </a:lnTo>
                  <a:lnTo>
                    <a:pt x="59237" y="4464"/>
                  </a:lnTo>
                  <a:lnTo>
                    <a:pt x="87374" y="0"/>
                  </a:lnTo>
                  <a:lnTo>
                    <a:pt x="2446472" y="0"/>
                  </a:lnTo>
                  <a:lnTo>
                    <a:pt x="2493304" y="3675"/>
                  </a:lnTo>
                  <a:lnTo>
                    <a:pt x="2539016" y="14715"/>
                  </a:lnTo>
                  <a:lnTo>
                    <a:pt x="2582413" y="32847"/>
                  </a:lnTo>
                  <a:lnTo>
                    <a:pt x="2622377" y="57588"/>
                  </a:lnTo>
                  <a:lnTo>
                    <a:pt x="2657951" y="88326"/>
                  </a:lnTo>
                  <a:lnTo>
                    <a:pt x="3207791" y="705333"/>
                  </a:lnTo>
                  <a:lnTo>
                    <a:pt x="3235587" y="740421"/>
                  </a:lnTo>
                  <a:lnTo>
                    <a:pt x="3258639" y="778040"/>
                  </a:lnTo>
                  <a:lnTo>
                    <a:pt x="3276946" y="818191"/>
                  </a:lnTo>
                  <a:lnTo>
                    <a:pt x="3290505" y="860874"/>
                  </a:lnTo>
                  <a:lnTo>
                    <a:pt x="3299614" y="906880"/>
                  </a:lnTo>
                  <a:lnTo>
                    <a:pt x="3302738" y="953674"/>
                  </a:lnTo>
                  <a:lnTo>
                    <a:pt x="3302738" y="968265"/>
                  </a:lnTo>
                  <a:lnTo>
                    <a:pt x="3297712" y="1018083"/>
                  </a:lnTo>
                  <a:lnTo>
                    <a:pt x="3287429" y="1062798"/>
                  </a:lnTo>
                  <a:lnTo>
                    <a:pt x="3266753" y="1116931"/>
                  </a:lnTo>
                  <a:lnTo>
                    <a:pt x="3240459" y="1163058"/>
                  </a:lnTo>
                  <a:lnTo>
                    <a:pt x="3211331" y="1200848"/>
                  </a:lnTo>
                  <a:lnTo>
                    <a:pt x="3181788" y="1230962"/>
                  </a:lnTo>
                  <a:lnTo>
                    <a:pt x="3138824" y="1264624"/>
                  </a:lnTo>
                  <a:lnTo>
                    <a:pt x="3091400" y="1291618"/>
                  </a:lnTo>
                  <a:lnTo>
                    <a:pt x="3040499" y="1311364"/>
                  </a:lnTo>
                  <a:lnTo>
                    <a:pt x="2987245" y="1323409"/>
                  </a:lnTo>
                  <a:lnTo>
                    <a:pt x="2932854" y="1327497"/>
                  </a:lnTo>
                  <a:close/>
                </a:path>
              </a:pathLst>
            </a:custGeom>
            <a:solidFill>
              <a:srgbClr val="F03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6865" y="2762821"/>
              <a:ext cx="3303270" cy="175260"/>
            </a:xfrm>
            <a:custGeom>
              <a:avLst/>
              <a:gdLst/>
              <a:ahLst/>
              <a:cxnLst/>
              <a:rect l="l" t="t" r="r" b="b"/>
              <a:pathLst>
                <a:path w="3303270" h="175260">
                  <a:moveTo>
                    <a:pt x="894715" y="0"/>
                  </a:moveTo>
                  <a:lnTo>
                    <a:pt x="0" y="0"/>
                  </a:lnTo>
                  <a:lnTo>
                    <a:pt x="0" y="175094"/>
                  </a:lnTo>
                  <a:lnTo>
                    <a:pt x="894715" y="175094"/>
                  </a:lnTo>
                  <a:lnTo>
                    <a:pt x="894715" y="0"/>
                  </a:lnTo>
                  <a:close/>
                </a:path>
                <a:path w="3303270" h="175260">
                  <a:moveTo>
                    <a:pt x="3302749" y="0"/>
                  </a:moveTo>
                  <a:lnTo>
                    <a:pt x="1372654" y="0"/>
                  </a:lnTo>
                  <a:lnTo>
                    <a:pt x="1372654" y="175094"/>
                  </a:lnTo>
                  <a:lnTo>
                    <a:pt x="3302749" y="175094"/>
                  </a:lnTo>
                  <a:lnTo>
                    <a:pt x="3302749" y="0"/>
                  </a:lnTo>
                  <a:close/>
                </a:path>
              </a:pathLst>
            </a:custGeom>
            <a:solidFill>
              <a:srgbClr val="FF64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6948" y="2210396"/>
              <a:ext cx="2927350" cy="374650"/>
            </a:xfrm>
            <a:custGeom>
              <a:avLst/>
              <a:gdLst/>
              <a:ahLst/>
              <a:cxnLst/>
              <a:rect l="l" t="t" r="r" b="b"/>
              <a:pathLst>
                <a:path w="2927350" h="374650">
                  <a:moveTo>
                    <a:pt x="411543" y="0"/>
                  </a:moveTo>
                  <a:lnTo>
                    <a:pt x="0" y="0"/>
                  </a:lnTo>
                  <a:lnTo>
                    <a:pt x="0" y="286867"/>
                  </a:lnTo>
                  <a:lnTo>
                    <a:pt x="11544" y="330720"/>
                  </a:lnTo>
                  <a:lnTo>
                    <a:pt x="48641" y="365544"/>
                  </a:lnTo>
                  <a:lnTo>
                    <a:pt x="81648" y="374408"/>
                  </a:lnTo>
                  <a:lnTo>
                    <a:pt x="324167" y="374408"/>
                  </a:lnTo>
                  <a:lnTo>
                    <a:pt x="367931" y="362851"/>
                  </a:lnTo>
                  <a:lnTo>
                    <a:pt x="402691" y="325678"/>
                  </a:lnTo>
                  <a:lnTo>
                    <a:pt x="411543" y="292608"/>
                  </a:lnTo>
                  <a:lnTo>
                    <a:pt x="411543" y="0"/>
                  </a:lnTo>
                  <a:close/>
                </a:path>
                <a:path w="2927350" h="374650">
                  <a:moveTo>
                    <a:pt x="1747189" y="0"/>
                  </a:moveTo>
                  <a:lnTo>
                    <a:pt x="1335659" y="0"/>
                  </a:lnTo>
                  <a:lnTo>
                    <a:pt x="1335659" y="292608"/>
                  </a:lnTo>
                  <a:lnTo>
                    <a:pt x="1347203" y="330720"/>
                  </a:lnTo>
                  <a:lnTo>
                    <a:pt x="1379270" y="362851"/>
                  </a:lnTo>
                  <a:lnTo>
                    <a:pt x="1417294" y="374408"/>
                  </a:lnTo>
                  <a:lnTo>
                    <a:pt x="1665554" y="374408"/>
                  </a:lnTo>
                  <a:lnTo>
                    <a:pt x="1703590" y="362851"/>
                  </a:lnTo>
                  <a:lnTo>
                    <a:pt x="1735658" y="330720"/>
                  </a:lnTo>
                  <a:lnTo>
                    <a:pt x="1747189" y="292608"/>
                  </a:lnTo>
                  <a:lnTo>
                    <a:pt x="1747189" y="0"/>
                  </a:lnTo>
                  <a:close/>
                </a:path>
                <a:path w="2927350" h="374650">
                  <a:moveTo>
                    <a:pt x="2926740" y="374408"/>
                  </a:moveTo>
                  <a:lnTo>
                    <a:pt x="2594724" y="0"/>
                  </a:lnTo>
                  <a:lnTo>
                    <a:pt x="2023592" y="0"/>
                  </a:lnTo>
                  <a:lnTo>
                    <a:pt x="2172995" y="181521"/>
                  </a:lnTo>
                  <a:lnTo>
                    <a:pt x="2212467" y="224358"/>
                  </a:lnTo>
                  <a:lnTo>
                    <a:pt x="2256383" y="262597"/>
                  </a:lnTo>
                  <a:lnTo>
                    <a:pt x="2304211" y="295808"/>
                  </a:lnTo>
                  <a:lnTo>
                    <a:pt x="2355392" y="323545"/>
                  </a:lnTo>
                  <a:lnTo>
                    <a:pt x="2409291" y="345516"/>
                  </a:lnTo>
                  <a:lnTo>
                    <a:pt x="2465260" y="361416"/>
                  </a:lnTo>
                  <a:lnTo>
                    <a:pt x="2522639" y="371106"/>
                  </a:lnTo>
                  <a:lnTo>
                    <a:pt x="2580741" y="374408"/>
                  </a:lnTo>
                  <a:lnTo>
                    <a:pt x="2926740" y="374408"/>
                  </a:lnTo>
                  <a:close/>
                </a:path>
              </a:pathLst>
            </a:custGeom>
            <a:solidFill>
              <a:srgbClr val="D9F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1587" y="3045295"/>
              <a:ext cx="478155" cy="184785"/>
            </a:xfrm>
            <a:custGeom>
              <a:avLst/>
              <a:gdLst/>
              <a:ahLst/>
              <a:cxnLst/>
              <a:rect l="l" t="t" r="r" b="b"/>
              <a:pathLst>
                <a:path w="478155" h="184785">
                  <a:moveTo>
                    <a:pt x="477935" y="184723"/>
                  </a:moveTo>
                  <a:lnTo>
                    <a:pt x="0" y="184723"/>
                  </a:lnTo>
                  <a:lnTo>
                    <a:pt x="0" y="0"/>
                  </a:lnTo>
                  <a:lnTo>
                    <a:pt x="477935" y="0"/>
                  </a:lnTo>
                  <a:lnTo>
                    <a:pt x="477935" y="184723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11587" y="2210392"/>
              <a:ext cx="478155" cy="835025"/>
            </a:xfrm>
            <a:custGeom>
              <a:avLst/>
              <a:gdLst/>
              <a:ahLst/>
              <a:cxnLst/>
              <a:rect l="l" t="t" r="r" b="b"/>
              <a:pathLst>
                <a:path w="478155" h="835025">
                  <a:moveTo>
                    <a:pt x="477935" y="834902"/>
                  </a:moveTo>
                  <a:lnTo>
                    <a:pt x="0" y="834902"/>
                  </a:lnTo>
                  <a:lnTo>
                    <a:pt x="0" y="0"/>
                  </a:lnTo>
                  <a:lnTo>
                    <a:pt x="477935" y="0"/>
                  </a:lnTo>
                  <a:lnTo>
                    <a:pt x="477935" y="834902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6772" y="1722466"/>
              <a:ext cx="2179955" cy="180975"/>
            </a:xfrm>
            <a:custGeom>
              <a:avLst/>
              <a:gdLst/>
              <a:ahLst/>
              <a:cxnLst/>
              <a:rect l="l" t="t" r="r" b="b"/>
              <a:pathLst>
                <a:path w="2179955" h="180975">
                  <a:moveTo>
                    <a:pt x="2179399" y="180929"/>
                  </a:moveTo>
                  <a:lnTo>
                    <a:pt x="0" y="180929"/>
                  </a:lnTo>
                  <a:lnTo>
                    <a:pt x="0" y="81797"/>
                  </a:lnTo>
                  <a:lnTo>
                    <a:pt x="17911" y="34128"/>
                  </a:lnTo>
                  <a:lnTo>
                    <a:pt x="59236" y="4464"/>
                  </a:lnTo>
                  <a:lnTo>
                    <a:pt x="87374" y="0"/>
                  </a:lnTo>
                  <a:lnTo>
                    <a:pt x="1928344" y="0"/>
                  </a:lnTo>
                  <a:lnTo>
                    <a:pt x="1971173" y="11169"/>
                  </a:lnTo>
                  <a:lnTo>
                    <a:pt x="2179399" y="180929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7743" y="1547380"/>
              <a:ext cx="3361690" cy="1917700"/>
            </a:xfrm>
            <a:custGeom>
              <a:avLst/>
              <a:gdLst/>
              <a:ahLst/>
              <a:cxnLst/>
              <a:rect l="l" t="t" r="r" b="b"/>
              <a:pathLst>
                <a:path w="3361690" h="1917700">
                  <a:moveTo>
                    <a:pt x="1267510" y="171221"/>
                  </a:moveTo>
                  <a:lnTo>
                    <a:pt x="1242250" y="145910"/>
                  </a:lnTo>
                  <a:lnTo>
                    <a:pt x="1088898" y="145910"/>
                  </a:lnTo>
                  <a:lnTo>
                    <a:pt x="1063637" y="171221"/>
                  </a:lnTo>
                  <a:lnTo>
                    <a:pt x="1063637" y="178955"/>
                  </a:lnTo>
                  <a:lnTo>
                    <a:pt x="1088898" y="204279"/>
                  </a:lnTo>
                  <a:lnTo>
                    <a:pt x="1092758" y="204279"/>
                  </a:lnTo>
                  <a:lnTo>
                    <a:pt x="1242250" y="204279"/>
                  </a:lnTo>
                  <a:lnTo>
                    <a:pt x="1267510" y="178955"/>
                  </a:lnTo>
                  <a:lnTo>
                    <a:pt x="1267510" y="171221"/>
                  </a:lnTo>
                  <a:close/>
                </a:path>
                <a:path w="3361690" h="1917700">
                  <a:moveTo>
                    <a:pt x="3361131" y="1295400"/>
                  </a:moveTo>
                  <a:lnTo>
                    <a:pt x="3360724" y="1282700"/>
                  </a:lnTo>
                  <a:lnTo>
                    <a:pt x="3360318" y="1282700"/>
                  </a:lnTo>
                  <a:lnTo>
                    <a:pt x="3359035" y="1257300"/>
                  </a:lnTo>
                  <a:lnTo>
                    <a:pt x="3358197" y="1257300"/>
                  </a:lnTo>
                  <a:lnTo>
                    <a:pt x="3357143" y="1244600"/>
                  </a:lnTo>
                  <a:lnTo>
                    <a:pt x="3356064" y="1244600"/>
                  </a:lnTo>
                  <a:lnTo>
                    <a:pt x="3354781" y="1231900"/>
                  </a:lnTo>
                  <a:lnTo>
                    <a:pt x="3353295" y="1231900"/>
                  </a:lnTo>
                  <a:lnTo>
                    <a:pt x="3351784" y="1219200"/>
                  </a:lnTo>
                  <a:lnTo>
                    <a:pt x="3350095" y="1206500"/>
                  </a:lnTo>
                  <a:lnTo>
                    <a:pt x="3348177" y="1206500"/>
                  </a:lnTo>
                  <a:lnTo>
                    <a:pt x="3341027" y="1181100"/>
                  </a:lnTo>
                  <a:lnTo>
                    <a:pt x="3333889" y="1155700"/>
                  </a:lnTo>
                  <a:lnTo>
                    <a:pt x="3314560" y="1117600"/>
                  </a:lnTo>
                  <a:lnTo>
                    <a:pt x="3301644" y="1097407"/>
                  </a:lnTo>
                  <a:lnTo>
                    <a:pt x="3301644" y="1295400"/>
                  </a:lnTo>
                  <a:lnTo>
                    <a:pt x="3300933" y="1333500"/>
                  </a:lnTo>
                  <a:lnTo>
                    <a:pt x="3297504" y="1358900"/>
                  </a:lnTo>
                  <a:lnTo>
                    <a:pt x="3284677" y="1358900"/>
                  </a:lnTo>
                  <a:lnTo>
                    <a:pt x="3284677" y="1409700"/>
                  </a:lnTo>
                  <a:lnTo>
                    <a:pt x="3269704" y="1447800"/>
                  </a:lnTo>
                  <a:lnTo>
                    <a:pt x="3250488" y="1485900"/>
                  </a:lnTo>
                  <a:lnTo>
                    <a:pt x="3227311" y="1524000"/>
                  </a:lnTo>
                  <a:lnTo>
                    <a:pt x="3218777" y="1524000"/>
                  </a:lnTo>
                  <a:lnTo>
                    <a:pt x="3209823" y="1536700"/>
                  </a:lnTo>
                  <a:lnTo>
                    <a:pt x="3200489" y="1549400"/>
                  </a:lnTo>
                  <a:lnTo>
                    <a:pt x="3190786" y="1562100"/>
                  </a:lnTo>
                  <a:lnTo>
                    <a:pt x="3180765" y="1562100"/>
                  </a:lnTo>
                  <a:lnTo>
                    <a:pt x="3170402" y="1574800"/>
                  </a:lnTo>
                  <a:lnTo>
                    <a:pt x="3159709" y="1587500"/>
                  </a:lnTo>
                  <a:lnTo>
                    <a:pt x="3148698" y="1587500"/>
                  </a:lnTo>
                  <a:lnTo>
                    <a:pt x="3137420" y="1600200"/>
                  </a:lnTo>
                  <a:lnTo>
                    <a:pt x="3125889" y="1600200"/>
                  </a:lnTo>
                  <a:lnTo>
                    <a:pt x="3114065" y="1612900"/>
                  </a:lnTo>
                  <a:lnTo>
                    <a:pt x="3102025" y="1612900"/>
                  </a:lnTo>
                  <a:lnTo>
                    <a:pt x="3089783" y="1625600"/>
                  </a:lnTo>
                  <a:lnTo>
                    <a:pt x="3064700" y="1625600"/>
                  </a:lnTo>
                  <a:lnTo>
                    <a:pt x="3051911" y="1638300"/>
                  </a:lnTo>
                  <a:lnTo>
                    <a:pt x="3012833" y="1638300"/>
                  </a:lnTo>
                  <a:lnTo>
                    <a:pt x="2999600" y="1651000"/>
                  </a:lnTo>
                  <a:lnTo>
                    <a:pt x="2793644" y="1651000"/>
                  </a:lnTo>
                  <a:lnTo>
                    <a:pt x="2793644" y="1701800"/>
                  </a:lnTo>
                  <a:lnTo>
                    <a:pt x="2792145" y="1714500"/>
                  </a:lnTo>
                  <a:lnTo>
                    <a:pt x="2790342" y="1727200"/>
                  </a:lnTo>
                  <a:lnTo>
                    <a:pt x="2788208" y="1727200"/>
                  </a:lnTo>
                  <a:lnTo>
                    <a:pt x="2785745" y="1739900"/>
                  </a:lnTo>
                  <a:lnTo>
                    <a:pt x="2782963" y="1739900"/>
                  </a:lnTo>
                  <a:lnTo>
                    <a:pt x="2779865" y="1752600"/>
                  </a:lnTo>
                  <a:lnTo>
                    <a:pt x="2776474" y="1752600"/>
                  </a:lnTo>
                  <a:lnTo>
                    <a:pt x="2772791" y="1765300"/>
                  </a:lnTo>
                  <a:lnTo>
                    <a:pt x="2768803" y="1765300"/>
                  </a:lnTo>
                  <a:lnTo>
                    <a:pt x="2764536" y="1778000"/>
                  </a:lnTo>
                  <a:lnTo>
                    <a:pt x="2760002" y="1778000"/>
                  </a:lnTo>
                  <a:lnTo>
                    <a:pt x="2755201" y="1790700"/>
                  </a:lnTo>
                  <a:lnTo>
                    <a:pt x="2750121" y="1790700"/>
                  </a:lnTo>
                  <a:lnTo>
                    <a:pt x="2744800" y="1803400"/>
                  </a:lnTo>
                  <a:lnTo>
                    <a:pt x="2739250" y="1803400"/>
                  </a:lnTo>
                  <a:lnTo>
                    <a:pt x="2733471" y="1816100"/>
                  </a:lnTo>
                  <a:lnTo>
                    <a:pt x="2721267" y="1816100"/>
                  </a:lnTo>
                  <a:lnTo>
                    <a:pt x="2714879" y="1828800"/>
                  </a:lnTo>
                  <a:lnTo>
                    <a:pt x="2701531" y="1828800"/>
                  </a:lnTo>
                  <a:lnTo>
                    <a:pt x="2694648" y="1841500"/>
                  </a:lnTo>
                  <a:lnTo>
                    <a:pt x="2665742" y="1841500"/>
                  </a:lnTo>
                  <a:lnTo>
                    <a:pt x="2658275" y="1854200"/>
                  </a:lnTo>
                  <a:lnTo>
                    <a:pt x="2572791" y="1854200"/>
                  </a:lnTo>
                  <a:lnTo>
                    <a:pt x="2565336" y="1841500"/>
                  </a:lnTo>
                  <a:lnTo>
                    <a:pt x="2543606" y="1841500"/>
                  </a:lnTo>
                  <a:lnTo>
                    <a:pt x="2536647" y="1828800"/>
                  </a:lnTo>
                  <a:lnTo>
                    <a:pt x="2523185" y="1828800"/>
                  </a:lnTo>
                  <a:lnTo>
                    <a:pt x="2516746" y="1816100"/>
                  </a:lnTo>
                  <a:lnTo>
                    <a:pt x="2504440" y="1816100"/>
                  </a:lnTo>
                  <a:lnTo>
                    <a:pt x="2498598" y="1803400"/>
                  </a:lnTo>
                  <a:lnTo>
                    <a:pt x="2493010" y="1803400"/>
                  </a:lnTo>
                  <a:lnTo>
                    <a:pt x="2487663" y="1790700"/>
                  </a:lnTo>
                  <a:lnTo>
                    <a:pt x="2477719" y="1790700"/>
                  </a:lnTo>
                  <a:lnTo>
                    <a:pt x="2473160" y="1778000"/>
                  </a:lnTo>
                  <a:lnTo>
                    <a:pt x="2468880" y="1778000"/>
                  </a:lnTo>
                  <a:lnTo>
                    <a:pt x="2466860" y="1771599"/>
                  </a:lnTo>
                  <a:lnTo>
                    <a:pt x="2466860" y="1854200"/>
                  </a:lnTo>
                  <a:lnTo>
                    <a:pt x="2118537" y="1854200"/>
                  </a:lnTo>
                  <a:lnTo>
                    <a:pt x="2134057" y="1841500"/>
                  </a:lnTo>
                  <a:lnTo>
                    <a:pt x="2148052" y="1828800"/>
                  </a:lnTo>
                  <a:lnTo>
                    <a:pt x="2160524" y="1803400"/>
                  </a:lnTo>
                  <a:lnTo>
                    <a:pt x="2171446" y="1790700"/>
                  </a:lnTo>
                  <a:lnTo>
                    <a:pt x="2180679" y="1765300"/>
                  </a:lnTo>
                  <a:lnTo>
                    <a:pt x="2188045" y="1752600"/>
                  </a:lnTo>
                  <a:lnTo>
                    <a:pt x="2193544" y="1727200"/>
                  </a:lnTo>
                  <a:lnTo>
                    <a:pt x="2197163" y="1701800"/>
                  </a:lnTo>
                  <a:lnTo>
                    <a:pt x="2385898" y="1701800"/>
                  </a:lnTo>
                  <a:lnTo>
                    <a:pt x="2389873" y="1727200"/>
                  </a:lnTo>
                  <a:lnTo>
                    <a:pt x="2395702" y="1752600"/>
                  </a:lnTo>
                  <a:lnTo>
                    <a:pt x="2403386" y="1765300"/>
                  </a:lnTo>
                  <a:lnTo>
                    <a:pt x="2412923" y="1790700"/>
                  </a:lnTo>
                  <a:lnTo>
                    <a:pt x="2424138" y="1803400"/>
                  </a:lnTo>
                  <a:lnTo>
                    <a:pt x="2436863" y="1828800"/>
                  </a:lnTo>
                  <a:lnTo>
                    <a:pt x="2451112" y="1841500"/>
                  </a:lnTo>
                  <a:lnTo>
                    <a:pt x="2466860" y="1854200"/>
                  </a:lnTo>
                  <a:lnTo>
                    <a:pt x="2466860" y="1771599"/>
                  </a:lnTo>
                  <a:lnTo>
                    <a:pt x="2464879" y="1765300"/>
                  </a:lnTo>
                  <a:lnTo>
                    <a:pt x="2461171" y="1752600"/>
                  </a:lnTo>
                  <a:lnTo>
                    <a:pt x="2457793" y="1752600"/>
                  </a:lnTo>
                  <a:lnTo>
                    <a:pt x="2454706" y="1739900"/>
                  </a:lnTo>
                  <a:lnTo>
                    <a:pt x="2451938" y="1739900"/>
                  </a:lnTo>
                  <a:lnTo>
                    <a:pt x="2449499" y="1727200"/>
                  </a:lnTo>
                  <a:lnTo>
                    <a:pt x="2447379" y="1727200"/>
                  </a:lnTo>
                  <a:lnTo>
                    <a:pt x="2445601" y="1714500"/>
                  </a:lnTo>
                  <a:lnTo>
                    <a:pt x="2444140" y="1701800"/>
                  </a:lnTo>
                  <a:lnTo>
                    <a:pt x="2793644" y="1701800"/>
                  </a:lnTo>
                  <a:lnTo>
                    <a:pt x="2793644" y="1651000"/>
                  </a:lnTo>
                  <a:lnTo>
                    <a:pt x="2139213" y="1651000"/>
                  </a:lnTo>
                  <a:lnTo>
                    <a:pt x="2139213" y="1701800"/>
                  </a:lnTo>
                  <a:lnTo>
                    <a:pt x="2137727" y="1714500"/>
                  </a:lnTo>
                  <a:lnTo>
                    <a:pt x="2135911" y="1727200"/>
                  </a:lnTo>
                  <a:lnTo>
                    <a:pt x="2133765" y="1727200"/>
                  </a:lnTo>
                  <a:lnTo>
                    <a:pt x="2131301" y="1739900"/>
                  </a:lnTo>
                  <a:lnTo>
                    <a:pt x="2128520" y="1739900"/>
                  </a:lnTo>
                  <a:lnTo>
                    <a:pt x="2125446" y="1752600"/>
                  </a:lnTo>
                  <a:lnTo>
                    <a:pt x="2122055" y="1752600"/>
                  </a:lnTo>
                  <a:lnTo>
                    <a:pt x="2118360" y="1765300"/>
                  </a:lnTo>
                  <a:lnTo>
                    <a:pt x="2114372" y="1765300"/>
                  </a:lnTo>
                  <a:lnTo>
                    <a:pt x="2110105" y="1778000"/>
                  </a:lnTo>
                  <a:lnTo>
                    <a:pt x="2105571" y="1778000"/>
                  </a:lnTo>
                  <a:lnTo>
                    <a:pt x="2100757" y="1790700"/>
                  </a:lnTo>
                  <a:lnTo>
                    <a:pt x="2095677" y="1790700"/>
                  </a:lnTo>
                  <a:lnTo>
                    <a:pt x="2090369" y="1803400"/>
                  </a:lnTo>
                  <a:lnTo>
                    <a:pt x="2084819" y="1803400"/>
                  </a:lnTo>
                  <a:lnTo>
                    <a:pt x="2079040" y="1816100"/>
                  </a:lnTo>
                  <a:lnTo>
                    <a:pt x="2066836" y="1816100"/>
                  </a:lnTo>
                  <a:lnTo>
                    <a:pt x="2060448" y="1828800"/>
                  </a:lnTo>
                  <a:lnTo>
                    <a:pt x="2047100" y="1828800"/>
                  </a:lnTo>
                  <a:lnTo>
                    <a:pt x="2040204" y="1841500"/>
                  </a:lnTo>
                  <a:lnTo>
                    <a:pt x="2011311" y="1841500"/>
                  </a:lnTo>
                  <a:lnTo>
                    <a:pt x="2003844" y="1854200"/>
                  </a:lnTo>
                  <a:lnTo>
                    <a:pt x="1918360" y="1854200"/>
                  </a:lnTo>
                  <a:lnTo>
                    <a:pt x="1910905" y="1841500"/>
                  </a:lnTo>
                  <a:lnTo>
                    <a:pt x="1889175" y="1841500"/>
                  </a:lnTo>
                  <a:lnTo>
                    <a:pt x="1882216" y="1828800"/>
                  </a:lnTo>
                  <a:lnTo>
                    <a:pt x="1868754" y="1828800"/>
                  </a:lnTo>
                  <a:lnTo>
                    <a:pt x="1862315" y="1816100"/>
                  </a:lnTo>
                  <a:lnTo>
                    <a:pt x="1850009" y="1816100"/>
                  </a:lnTo>
                  <a:lnTo>
                    <a:pt x="1844167" y="1803400"/>
                  </a:lnTo>
                  <a:lnTo>
                    <a:pt x="1838579" y="1803400"/>
                  </a:lnTo>
                  <a:lnTo>
                    <a:pt x="1833232" y="1790700"/>
                  </a:lnTo>
                  <a:lnTo>
                    <a:pt x="1823288" y="1790700"/>
                  </a:lnTo>
                  <a:lnTo>
                    <a:pt x="1818728" y="1778000"/>
                  </a:lnTo>
                  <a:lnTo>
                    <a:pt x="1814449" y="1778000"/>
                  </a:lnTo>
                  <a:lnTo>
                    <a:pt x="1811261" y="1767890"/>
                  </a:lnTo>
                  <a:lnTo>
                    <a:pt x="1811261" y="1854200"/>
                  </a:lnTo>
                  <a:lnTo>
                    <a:pt x="707440" y="1854200"/>
                  </a:lnTo>
                  <a:lnTo>
                    <a:pt x="722972" y="1841500"/>
                  </a:lnTo>
                  <a:lnTo>
                    <a:pt x="736968" y="1828800"/>
                  </a:lnTo>
                  <a:lnTo>
                    <a:pt x="749427" y="1803400"/>
                  </a:lnTo>
                  <a:lnTo>
                    <a:pt x="760361" y="1790700"/>
                  </a:lnTo>
                  <a:lnTo>
                    <a:pt x="769594" y="1765300"/>
                  </a:lnTo>
                  <a:lnTo>
                    <a:pt x="776947" y="1752600"/>
                  </a:lnTo>
                  <a:lnTo>
                    <a:pt x="782447" y="1727200"/>
                  </a:lnTo>
                  <a:lnTo>
                    <a:pt x="786079" y="1701800"/>
                  </a:lnTo>
                  <a:lnTo>
                    <a:pt x="1732635" y="1701800"/>
                  </a:lnTo>
                  <a:lnTo>
                    <a:pt x="1736255" y="1727200"/>
                  </a:lnTo>
                  <a:lnTo>
                    <a:pt x="1741754" y="1752600"/>
                  </a:lnTo>
                  <a:lnTo>
                    <a:pt x="1749120" y="1765300"/>
                  </a:lnTo>
                  <a:lnTo>
                    <a:pt x="1758340" y="1790700"/>
                  </a:lnTo>
                  <a:lnTo>
                    <a:pt x="1769275" y="1803400"/>
                  </a:lnTo>
                  <a:lnTo>
                    <a:pt x="1781733" y="1828800"/>
                  </a:lnTo>
                  <a:lnTo>
                    <a:pt x="1795741" y="1841500"/>
                  </a:lnTo>
                  <a:lnTo>
                    <a:pt x="1811261" y="1854200"/>
                  </a:lnTo>
                  <a:lnTo>
                    <a:pt x="1811261" y="1767890"/>
                  </a:lnTo>
                  <a:lnTo>
                    <a:pt x="1810448" y="1765300"/>
                  </a:lnTo>
                  <a:lnTo>
                    <a:pt x="1806740" y="1752600"/>
                  </a:lnTo>
                  <a:lnTo>
                    <a:pt x="1803349" y="1752600"/>
                  </a:lnTo>
                  <a:lnTo>
                    <a:pt x="1800275" y="1739900"/>
                  </a:lnTo>
                  <a:lnTo>
                    <a:pt x="1797507" y="1739900"/>
                  </a:lnTo>
                  <a:lnTo>
                    <a:pt x="1795068" y="1727200"/>
                  </a:lnTo>
                  <a:lnTo>
                    <a:pt x="1792947" y="1727200"/>
                  </a:lnTo>
                  <a:lnTo>
                    <a:pt x="1791169" y="1714500"/>
                  </a:lnTo>
                  <a:lnTo>
                    <a:pt x="1789709" y="1701800"/>
                  </a:lnTo>
                  <a:lnTo>
                    <a:pt x="2139213" y="1701800"/>
                  </a:lnTo>
                  <a:lnTo>
                    <a:pt x="2139213" y="1651000"/>
                  </a:lnTo>
                  <a:lnTo>
                    <a:pt x="1430896" y="1651000"/>
                  </a:lnTo>
                  <a:lnTo>
                    <a:pt x="1430896" y="1524000"/>
                  </a:lnTo>
                  <a:lnTo>
                    <a:pt x="1430896" y="1460500"/>
                  </a:lnTo>
                  <a:lnTo>
                    <a:pt x="1430896" y="1409700"/>
                  </a:lnTo>
                  <a:lnTo>
                    <a:pt x="3284677" y="1409700"/>
                  </a:lnTo>
                  <a:lnTo>
                    <a:pt x="3284677" y="1358900"/>
                  </a:lnTo>
                  <a:lnTo>
                    <a:pt x="1430896" y="1358900"/>
                  </a:lnTo>
                  <a:lnTo>
                    <a:pt x="1430896" y="1244600"/>
                  </a:lnTo>
                  <a:lnTo>
                    <a:pt x="3294875" y="1244600"/>
                  </a:lnTo>
                  <a:lnTo>
                    <a:pt x="3299625" y="1270000"/>
                  </a:lnTo>
                  <a:lnTo>
                    <a:pt x="3301644" y="1295400"/>
                  </a:lnTo>
                  <a:lnTo>
                    <a:pt x="3301644" y="1097407"/>
                  </a:lnTo>
                  <a:lnTo>
                    <a:pt x="3290201" y="1079500"/>
                  </a:lnTo>
                  <a:lnTo>
                    <a:pt x="3260801" y="1041400"/>
                  </a:lnTo>
                  <a:lnTo>
                    <a:pt x="3226993" y="1003300"/>
                  </a:lnTo>
                  <a:lnTo>
                    <a:pt x="3149841" y="916343"/>
                  </a:lnTo>
                  <a:lnTo>
                    <a:pt x="3149841" y="1003300"/>
                  </a:lnTo>
                  <a:lnTo>
                    <a:pt x="2814840" y="1003300"/>
                  </a:lnTo>
                  <a:lnTo>
                    <a:pt x="2787535" y="990600"/>
                  </a:lnTo>
                  <a:lnTo>
                    <a:pt x="2760408" y="990600"/>
                  </a:lnTo>
                  <a:lnTo>
                    <a:pt x="2733598" y="977900"/>
                  </a:lnTo>
                  <a:lnTo>
                    <a:pt x="2707284" y="977900"/>
                  </a:lnTo>
                  <a:lnTo>
                    <a:pt x="2656128" y="952500"/>
                  </a:lnTo>
                  <a:lnTo>
                    <a:pt x="2607564" y="927100"/>
                  </a:lnTo>
                  <a:lnTo>
                    <a:pt x="2562199" y="901700"/>
                  </a:lnTo>
                  <a:lnTo>
                    <a:pt x="2540851" y="876300"/>
                  </a:lnTo>
                  <a:lnTo>
                    <a:pt x="2520556" y="863600"/>
                  </a:lnTo>
                  <a:lnTo>
                    <a:pt x="2501328" y="838200"/>
                  </a:lnTo>
                  <a:lnTo>
                    <a:pt x="2483167" y="825500"/>
                  </a:lnTo>
                  <a:lnTo>
                    <a:pt x="2373084" y="685800"/>
                  </a:lnTo>
                  <a:lnTo>
                    <a:pt x="2868206" y="685800"/>
                  </a:lnTo>
                  <a:lnTo>
                    <a:pt x="3149841" y="1003300"/>
                  </a:lnTo>
                  <a:lnTo>
                    <a:pt x="3149841" y="916343"/>
                  </a:lnTo>
                  <a:lnTo>
                    <a:pt x="2945307" y="685800"/>
                  </a:lnTo>
                  <a:lnTo>
                    <a:pt x="2719959" y="431800"/>
                  </a:lnTo>
                  <a:lnTo>
                    <a:pt x="2682659" y="393700"/>
                  </a:lnTo>
                  <a:lnTo>
                    <a:pt x="2654820" y="368300"/>
                  </a:lnTo>
                  <a:lnTo>
                    <a:pt x="2640190" y="368300"/>
                  </a:lnTo>
                  <a:lnTo>
                    <a:pt x="2625102" y="355600"/>
                  </a:lnTo>
                  <a:lnTo>
                    <a:pt x="2609558" y="342900"/>
                  </a:lnTo>
                  <a:lnTo>
                    <a:pt x="2577452" y="342900"/>
                  </a:lnTo>
                  <a:lnTo>
                    <a:pt x="2560980" y="330200"/>
                  </a:lnTo>
                  <a:lnTo>
                    <a:pt x="2527287" y="330200"/>
                  </a:lnTo>
                  <a:lnTo>
                    <a:pt x="2510256" y="317500"/>
                  </a:lnTo>
                  <a:lnTo>
                    <a:pt x="2379484" y="317500"/>
                  </a:lnTo>
                  <a:lnTo>
                    <a:pt x="2191639" y="165100"/>
                  </a:lnTo>
                  <a:lnTo>
                    <a:pt x="2183574" y="165100"/>
                  </a:lnTo>
                  <a:lnTo>
                    <a:pt x="2175078" y="152400"/>
                  </a:lnTo>
                  <a:lnTo>
                    <a:pt x="2156815" y="152400"/>
                  </a:lnTo>
                  <a:lnTo>
                    <a:pt x="2147176" y="139700"/>
                  </a:lnTo>
                  <a:lnTo>
                    <a:pt x="1979028" y="139700"/>
                  </a:lnTo>
                  <a:lnTo>
                    <a:pt x="1979028" y="12700"/>
                  </a:lnTo>
                  <a:lnTo>
                    <a:pt x="1975332" y="12700"/>
                  </a:lnTo>
                  <a:lnTo>
                    <a:pt x="1973224" y="0"/>
                  </a:lnTo>
                  <a:lnTo>
                    <a:pt x="1926577" y="0"/>
                  </a:lnTo>
                  <a:lnTo>
                    <a:pt x="1924469" y="12700"/>
                  </a:lnTo>
                  <a:lnTo>
                    <a:pt x="1920773" y="12700"/>
                  </a:lnTo>
                  <a:lnTo>
                    <a:pt x="1920773" y="139700"/>
                  </a:lnTo>
                  <a:lnTo>
                    <a:pt x="1485265" y="139700"/>
                  </a:lnTo>
                  <a:lnTo>
                    <a:pt x="1479804" y="152400"/>
                  </a:lnTo>
                  <a:lnTo>
                    <a:pt x="1477695" y="152400"/>
                  </a:lnTo>
                  <a:lnTo>
                    <a:pt x="1474736" y="165100"/>
                  </a:lnTo>
                  <a:lnTo>
                    <a:pt x="1474000" y="165100"/>
                  </a:lnTo>
                  <a:lnTo>
                    <a:pt x="1474000" y="177800"/>
                  </a:lnTo>
                  <a:lnTo>
                    <a:pt x="1477695" y="177800"/>
                  </a:lnTo>
                  <a:lnTo>
                    <a:pt x="1479804" y="190500"/>
                  </a:lnTo>
                  <a:lnTo>
                    <a:pt x="1488414" y="190500"/>
                  </a:lnTo>
                  <a:lnTo>
                    <a:pt x="1495552" y="203200"/>
                  </a:lnTo>
                  <a:lnTo>
                    <a:pt x="2145982" y="203200"/>
                  </a:lnTo>
                  <a:lnTo>
                    <a:pt x="2154351" y="215900"/>
                  </a:lnTo>
                  <a:lnTo>
                    <a:pt x="2287168" y="317500"/>
                  </a:lnTo>
                  <a:lnTo>
                    <a:pt x="219316" y="317500"/>
                  </a:lnTo>
                  <a:lnTo>
                    <a:pt x="219316" y="254000"/>
                  </a:lnTo>
                  <a:lnTo>
                    <a:pt x="219684" y="254000"/>
                  </a:lnTo>
                  <a:lnTo>
                    <a:pt x="221170" y="241300"/>
                  </a:lnTo>
                  <a:lnTo>
                    <a:pt x="222288" y="241300"/>
                  </a:lnTo>
                  <a:lnTo>
                    <a:pt x="225209" y="228600"/>
                  </a:lnTo>
                  <a:lnTo>
                    <a:pt x="226999" y="228600"/>
                  </a:lnTo>
                  <a:lnTo>
                    <a:pt x="231254" y="215900"/>
                  </a:lnTo>
                  <a:lnTo>
                    <a:pt x="242023" y="215900"/>
                  </a:lnTo>
                  <a:lnTo>
                    <a:pt x="248373" y="203200"/>
                  </a:lnTo>
                  <a:lnTo>
                    <a:pt x="835012" y="203200"/>
                  </a:lnTo>
                  <a:lnTo>
                    <a:pt x="842149" y="190500"/>
                  </a:lnTo>
                  <a:lnTo>
                    <a:pt x="850760" y="190500"/>
                  </a:lnTo>
                  <a:lnTo>
                    <a:pt x="852868" y="177800"/>
                  </a:lnTo>
                  <a:lnTo>
                    <a:pt x="856564" y="177800"/>
                  </a:lnTo>
                  <a:lnTo>
                    <a:pt x="856564" y="165100"/>
                  </a:lnTo>
                  <a:lnTo>
                    <a:pt x="855814" y="165100"/>
                  </a:lnTo>
                  <a:lnTo>
                    <a:pt x="852868" y="152400"/>
                  </a:lnTo>
                  <a:lnTo>
                    <a:pt x="850760" y="152400"/>
                  </a:lnTo>
                  <a:lnTo>
                    <a:pt x="845299" y="139700"/>
                  </a:lnTo>
                  <a:lnTo>
                    <a:pt x="466585" y="139700"/>
                  </a:lnTo>
                  <a:lnTo>
                    <a:pt x="466585" y="12700"/>
                  </a:lnTo>
                  <a:lnTo>
                    <a:pt x="462889" y="12700"/>
                  </a:lnTo>
                  <a:lnTo>
                    <a:pt x="460781" y="0"/>
                  </a:lnTo>
                  <a:lnTo>
                    <a:pt x="414134" y="0"/>
                  </a:lnTo>
                  <a:lnTo>
                    <a:pt x="412026" y="12700"/>
                  </a:lnTo>
                  <a:lnTo>
                    <a:pt x="408330" y="12700"/>
                  </a:lnTo>
                  <a:lnTo>
                    <a:pt x="408330" y="139700"/>
                  </a:lnTo>
                  <a:lnTo>
                    <a:pt x="238874" y="139700"/>
                  </a:lnTo>
                  <a:lnTo>
                    <a:pt x="224751" y="152400"/>
                  </a:lnTo>
                  <a:lnTo>
                    <a:pt x="218033" y="152400"/>
                  </a:lnTo>
                  <a:lnTo>
                    <a:pt x="205308" y="165100"/>
                  </a:lnTo>
                  <a:lnTo>
                    <a:pt x="199428" y="165100"/>
                  </a:lnTo>
                  <a:lnTo>
                    <a:pt x="188607" y="177800"/>
                  </a:lnTo>
                  <a:lnTo>
                    <a:pt x="183781" y="190500"/>
                  </a:lnTo>
                  <a:lnTo>
                    <a:pt x="175285" y="203200"/>
                  </a:lnTo>
                  <a:lnTo>
                    <a:pt x="171691" y="203200"/>
                  </a:lnTo>
                  <a:lnTo>
                    <a:pt x="165836" y="215900"/>
                  </a:lnTo>
                  <a:lnTo>
                    <a:pt x="163626" y="228600"/>
                  </a:lnTo>
                  <a:lnTo>
                    <a:pt x="160642" y="241300"/>
                  </a:lnTo>
                  <a:lnTo>
                    <a:pt x="159893" y="254000"/>
                  </a:lnTo>
                  <a:lnTo>
                    <a:pt x="159893" y="317500"/>
                  </a:lnTo>
                  <a:lnTo>
                    <a:pt x="101282" y="317500"/>
                  </a:lnTo>
                  <a:lnTo>
                    <a:pt x="86271" y="330200"/>
                  </a:lnTo>
                  <a:lnTo>
                    <a:pt x="58140" y="330200"/>
                  </a:lnTo>
                  <a:lnTo>
                    <a:pt x="45415" y="342900"/>
                  </a:lnTo>
                  <a:lnTo>
                    <a:pt x="39535" y="355600"/>
                  </a:lnTo>
                  <a:lnTo>
                    <a:pt x="28714" y="355600"/>
                  </a:lnTo>
                  <a:lnTo>
                    <a:pt x="23888" y="368300"/>
                  </a:lnTo>
                  <a:lnTo>
                    <a:pt x="15392" y="381000"/>
                  </a:lnTo>
                  <a:lnTo>
                    <a:pt x="11798" y="381000"/>
                  </a:lnTo>
                  <a:lnTo>
                    <a:pt x="5943" y="393700"/>
                  </a:lnTo>
                  <a:lnTo>
                    <a:pt x="3733" y="406400"/>
                  </a:lnTo>
                  <a:lnTo>
                    <a:pt x="749" y="419100"/>
                  </a:lnTo>
                  <a:lnTo>
                    <a:pt x="0" y="431800"/>
                  </a:lnTo>
                  <a:lnTo>
                    <a:pt x="0" y="749300"/>
                  </a:lnTo>
                  <a:lnTo>
                    <a:pt x="736" y="749300"/>
                  </a:lnTo>
                  <a:lnTo>
                    <a:pt x="3695" y="762000"/>
                  </a:lnTo>
                  <a:lnTo>
                    <a:pt x="5803" y="762000"/>
                  </a:lnTo>
                  <a:lnTo>
                    <a:pt x="11264" y="774700"/>
                  </a:lnTo>
                  <a:lnTo>
                    <a:pt x="46990" y="774700"/>
                  </a:lnTo>
                  <a:lnTo>
                    <a:pt x="52451" y="762000"/>
                  </a:lnTo>
                  <a:lnTo>
                    <a:pt x="54559" y="762000"/>
                  </a:lnTo>
                  <a:lnTo>
                    <a:pt x="57518" y="749300"/>
                  </a:lnTo>
                  <a:lnTo>
                    <a:pt x="58254" y="749300"/>
                  </a:lnTo>
                  <a:lnTo>
                    <a:pt x="58254" y="431800"/>
                  </a:lnTo>
                  <a:lnTo>
                    <a:pt x="58623" y="431800"/>
                  </a:lnTo>
                  <a:lnTo>
                    <a:pt x="60121" y="419100"/>
                  </a:lnTo>
                  <a:lnTo>
                    <a:pt x="61226" y="419100"/>
                  </a:lnTo>
                  <a:lnTo>
                    <a:pt x="64147" y="406400"/>
                  </a:lnTo>
                  <a:lnTo>
                    <a:pt x="70192" y="406400"/>
                  </a:lnTo>
                  <a:lnTo>
                    <a:pt x="72605" y="393700"/>
                  </a:lnTo>
                  <a:lnTo>
                    <a:pt x="80962" y="393700"/>
                  </a:lnTo>
                  <a:lnTo>
                    <a:pt x="87325" y="381000"/>
                  </a:lnTo>
                  <a:lnTo>
                    <a:pt x="2531770" y="381000"/>
                  </a:lnTo>
                  <a:lnTo>
                    <a:pt x="2545550" y="393700"/>
                  </a:lnTo>
                  <a:lnTo>
                    <a:pt x="2572385" y="393700"/>
                  </a:lnTo>
                  <a:lnTo>
                    <a:pt x="2585453" y="406400"/>
                  </a:lnTo>
                  <a:lnTo>
                    <a:pt x="2598216" y="406400"/>
                  </a:lnTo>
                  <a:lnTo>
                    <a:pt x="2610612" y="419100"/>
                  </a:lnTo>
                  <a:lnTo>
                    <a:pt x="2622613" y="419100"/>
                  </a:lnTo>
                  <a:lnTo>
                    <a:pt x="2634246" y="431800"/>
                  </a:lnTo>
                  <a:lnTo>
                    <a:pt x="2645435" y="444500"/>
                  </a:lnTo>
                  <a:lnTo>
                    <a:pt x="2656128" y="444500"/>
                  </a:lnTo>
                  <a:lnTo>
                    <a:pt x="2666301" y="457200"/>
                  </a:lnTo>
                  <a:lnTo>
                    <a:pt x="2675979" y="469900"/>
                  </a:lnTo>
                  <a:lnTo>
                    <a:pt x="2816364" y="622300"/>
                  </a:lnTo>
                  <a:lnTo>
                    <a:pt x="2305685" y="622300"/>
                  </a:lnTo>
                  <a:lnTo>
                    <a:pt x="2300465" y="635000"/>
                  </a:lnTo>
                  <a:lnTo>
                    <a:pt x="2287333" y="635000"/>
                  </a:lnTo>
                  <a:lnTo>
                    <a:pt x="2282520" y="647700"/>
                  </a:lnTo>
                  <a:lnTo>
                    <a:pt x="2281682" y="660400"/>
                  </a:lnTo>
                  <a:lnTo>
                    <a:pt x="2283129" y="660400"/>
                  </a:lnTo>
                  <a:lnTo>
                    <a:pt x="2285288" y="673100"/>
                  </a:lnTo>
                  <a:lnTo>
                    <a:pt x="2288908" y="673100"/>
                  </a:lnTo>
                  <a:lnTo>
                    <a:pt x="2437739" y="850900"/>
                  </a:lnTo>
                  <a:lnTo>
                    <a:pt x="2457970" y="876300"/>
                  </a:lnTo>
                  <a:lnTo>
                    <a:pt x="2479383" y="901700"/>
                  </a:lnTo>
                  <a:lnTo>
                    <a:pt x="2502001" y="927100"/>
                  </a:lnTo>
                  <a:lnTo>
                    <a:pt x="2525814" y="939800"/>
                  </a:lnTo>
                  <a:lnTo>
                    <a:pt x="2550668" y="965200"/>
                  </a:lnTo>
                  <a:lnTo>
                    <a:pt x="2603068" y="990600"/>
                  </a:lnTo>
                  <a:lnTo>
                    <a:pt x="2687701" y="1028700"/>
                  </a:lnTo>
                  <a:lnTo>
                    <a:pt x="2717088" y="1041400"/>
                  </a:lnTo>
                  <a:lnTo>
                    <a:pt x="2747010" y="1041400"/>
                  </a:lnTo>
                  <a:lnTo>
                    <a:pt x="2777337" y="1054100"/>
                  </a:lnTo>
                  <a:lnTo>
                    <a:pt x="2838500" y="1054100"/>
                  </a:lnTo>
                  <a:lnTo>
                    <a:pt x="2869361" y="1066800"/>
                  </a:lnTo>
                  <a:lnTo>
                    <a:pt x="3202267" y="1066800"/>
                  </a:lnTo>
                  <a:lnTo>
                    <a:pt x="3226181" y="1092200"/>
                  </a:lnTo>
                  <a:lnTo>
                    <a:pt x="3247021" y="1117600"/>
                  </a:lnTo>
                  <a:lnTo>
                    <a:pt x="3264776" y="1143000"/>
                  </a:lnTo>
                  <a:lnTo>
                    <a:pt x="3279444" y="1181100"/>
                  </a:lnTo>
                  <a:lnTo>
                    <a:pt x="1430896" y="1181100"/>
                  </a:lnTo>
                  <a:lnTo>
                    <a:pt x="1430896" y="685800"/>
                  </a:lnTo>
                  <a:lnTo>
                    <a:pt x="1595742" y="685800"/>
                  </a:lnTo>
                  <a:lnTo>
                    <a:pt x="1595742" y="952500"/>
                  </a:lnTo>
                  <a:lnTo>
                    <a:pt x="1596491" y="952500"/>
                  </a:lnTo>
                  <a:lnTo>
                    <a:pt x="1599476" y="977900"/>
                  </a:lnTo>
                  <a:lnTo>
                    <a:pt x="1601685" y="977900"/>
                  </a:lnTo>
                  <a:lnTo>
                    <a:pt x="1607540" y="990600"/>
                  </a:lnTo>
                  <a:lnTo>
                    <a:pt x="1611122" y="1003300"/>
                  </a:lnTo>
                  <a:lnTo>
                    <a:pt x="1619631" y="1016000"/>
                  </a:lnTo>
                  <a:lnTo>
                    <a:pt x="1624457" y="1016000"/>
                  </a:lnTo>
                  <a:lnTo>
                    <a:pt x="1635277" y="1028700"/>
                  </a:lnTo>
                  <a:lnTo>
                    <a:pt x="1641157" y="1041400"/>
                  </a:lnTo>
                  <a:lnTo>
                    <a:pt x="1653882" y="1041400"/>
                  </a:lnTo>
                  <a:lnTo>
                    <a:pt x="1660588" y="1054100"/>
                  </a:lnTo>
                  <a:lnTo>
                    <a:pt x="2000681" y="1054100"/>
                  </a:lnTo>
                  <a:lnTo>
                    <a:pt x="2007387" y="1041400"/>
                  </a:lnTo>
                  <a:lnTo>
                    <a:pt x="2020112" y="1041400"/>
                  </a:lnTo>
                  <a:lnTo>
                    <a:pt x="2025992" y="1028700"/>
                  </a:lnTo>
                  <a:lnTo>
                    <a:pt x="2036813" y="1016000"/>
                  </a:lnTo>
                  <a:lnTo>
                    <a:pt x="2041639" y="1016000"/>
                  </a:lnTo>
                  <a:lnTo>
                    <a:pt x="2050135" y="1003300"/>
                  </a:lnTo>
                  <a:lnTo>
                    <a:pt x="2053729" y="990600"/>
                  </a:lnTo>
                  <a:lnTo>
                    <a:pt x="2059584" y="977900"/>
                  </a:lnTo>
                  <a:lnTo>
                    <a:pt x="2061794" y="977900"/>
                  </a:lnTo>
                  <a:lnTo>
                    <a:pt x="2064778" y="952500"/>
                  </a:lnTo>
                  <a:lnTo>
                    <a:pt x="2065528" y="952500"/>
                  </a:lnTo>
                  <a:lnTo>
                    <a:pt x="2065528" y="685800"/>
                  </a:lnTo>
                  <a:lnTo>
                    <a:pt x="2166099" y="685800"/>
                  </a:lnTo>
                  <a:lnTo>
                    <a:pt x="2171560" y="673100"/>
                  </a:lnTo>
                  <a:lnTo>
                    <a:pt x="2173668" y="673100"/>
                  </a:lnTo>
                  <a:lnTo>
                    <a:pt x="2176627" y="660400"/>
                  </a:lnTo>
                  <a:lnTo>
                    <a:pt x="2177364" y="660400"/>
                  </a:lnTo>
                  <a:lnTo>
                    <a:pt x="2177364" y="647700"/>
                  </a:lnTo>
                  <a:lnTo>
                    <a:pt x="2173668" y="647700"/>
                  </a:lnTo>
                  <a:lnTo>
                    <a:pt x="2171560" y="635000"/>
                  </a:lnTo>
                  <a:lnTo>
                    <a:pt x="2162949" y="635000"/>
                  </a:lnTo>
                  <a:lnTo>
                    <a:pt x="2155812" y="622300"/>
                  </a:lnTo>
                  <a:lnTo>
                    <a:pt x="2007273" y="622300"/>
                  </a:lnTo>
                  <a:lnTo>
                    <a:pt x="2007273" y="685800"/>
                  </a:lnTo>
                  <a:lnTo>
                    <a:pt x="2007273" y="952500"/>
                  </a:lnTo>
                  <a:lnTo>
                    <a:pt x="2005406" y="952500"/>
                  </a:lnTo>
                  <a:lnTo>
                    <a:pt x="2004301" y="965200"/>
                  </a:lnTo>
                  <a:lnTo>
                    <a:pt x="2001380" y="965200"/>
                  </a:lnTo>
                  <a:lnTo>
                    <a:pt x="1999589" y="977900"/>
                  </a:lnTo>
                  <a:lnTo>
                    <a:pt x="1992922" y="977900"/>
                  </a:lnTo>
                  <a:lnTo>
                    <a:pt x="1987511" y="990600"/>
                  </a:lnTo>
                  <a:lnTo>
                    <a:pt x="1974850" y="990600"/>
                  </a:lnTo>
                  <a:lnTo>
                    <a:pt x="1967776" y="1003300"/>
                  </a:lnTo>
                  <a:lnTo>
                    <a:pt x="1693481" y="1003300"/>
                  </a:lnTo>
                  <a:lnTo>
                    <a:pt x="1686420" y="990600"/>
                  </a:lnTo>
                  <a:lnTo>
                    <a:pt x="1673758" y="990600"/>
                  </a:lnTo>
                  <a:lnTo>
                    <a:pt x="1668348" y="977900"/>
                  </a:lnTo>
                  <a:lnTo>
                    <a:pt x="1661680" y="977900"/>
                  </a:lnTo>
                  <a:lnTo>
                    <a:pt x="1659890" y="965200"/>
                  </a:lnTo>
                  <a:lnTo>
                    <a:pt x="1656969" y="965200"/>
                  </a:lnTo>
                  <a:lnTo>
                    <a:pt x="1655851" y="952500"/>
                  </a:lnTo>
                  <a:lnTo>
                    <a:pt x="1653997" y="952500"/>
                  </a:lnTo>
                  <a:lnTo>
                    <a:pt x="1653997" y="685800"/>
                  </a:lnTo>
                  <a:lnTo>
                    <a:pt x="2007273" y="685800"/>
                  </a:lnTo>
                  <a:lnTo>
                    <a:pt x="2007273" y="622300"/>
                  </a:lnTo>
                  <a:lnTo>
                    <a:pt x="1372654" y="622300"/>
                  </a:lnTo>
                  <a:lnTo>
                    <a:pt x="1372654" y="685800"/>
                  </a:lnTo>
                  <a:lnTo>
                    <a:pt x="1372654" y="1460500"/>
                  </a:lnTo>
                  <a:lnTo>
                    <a:pt x="1372654" y="1524000"/>
                  </a:lnTo>
                  <a:lnTo>
                    <a:pt x="1372654" y="1651000"/>
                  </a:lnTo>
                  <a:lnTo>
                    <a:pt x="952385" y="1651000"/>
                  </a:lnTo>
                  <a:lnTo>
                    <a:pt x="952385" y="1524000"/>
                  </a:lnTo>
                  <a:lnTo>
                    <a:pt x="1372654" y="1524000"/>
                  </a:lnTo>
                  <a:lnTo>
                    <a:pt x="1372654" y="1460500"/>
                  </a:lnTo>
                  <a:lnTo>
                    <a:pt x="952385" y="1460500"/>
                  </a:lnTo>
                  <a:lnTo>
                    <a:pt x="952385" y="1409700"/>
                  </a:lnTo>
                  <a:lnTo>
                    <a:pt x="952385" y="1358900"/>
                  </a:lnTo>
                  <a:lnTo>
                    <a:pt x="952385" y="1244600"/>
                  </a:lnTo>
                  <a:lnTo>
                    <a:pt x="952385" y="1181100"/>
                  </a:lnTo>
                  <a:lnTo>
                    <a:pt x="952385" y="685800"/>
                  </a:lnTo>
                  <a:lnTo>
                    <a:pt x="1372654" y="685800"/>
                  </a:lnTo>
                  <a:lnTo>
                    <a:pt x="1372654" y="622300"/>
                  </a:lnTo>
                  <a:lnTo>
                    <a:pt x="671614" y="622300"/>
                  </a:lnTo>
                  <a:lnTo>
                    <a:pt x="671614" y="685800"/>
                  </a:lnTo>
                  <a:lnTo>
                    <a:pt x="671614" y="952500"/>
                  </a:lnTo>
                  <a:lnTo>
                    <a:pt x="669747" y="952500"/>
                  </a:lnTo>
                  <a:lnTo>
                    <a:pt x="668642" y="965200"/>
                  </a:lnTo>
                  <a:lnTo>
                    <a:pt x="665721" y="965200"/>
                  </a:lnTo>
                  <a:lnTo>
                    <a:pt x="663930" y="977900"/>
                  </a:lnTo>
                  <a:lnTo>
                    <a:pt x="657263" y="977900"/>
                  </a:lnTo>
                  <a:lnTo>
                    <a:pt x="651852" y="990600"/>
                  </a:lnTo>
                  <a:lnTo>
                    <a:pt x="639191" y="990600"/>
                  </a:lnTo>
                  <a:lnTo>
                    <a:pt x="632129" y="1003300"/>
                  </a:lnTo>
                  <a:lnTo>
                    <a:pt x="357822" y="1003300"/>
                  </a:lnTo>
                  <a:lnTo>
                    <a:pt x="350761" y="990600"/>
                  </a:lnTo>
                  <a:lnTo>
                    <a:pt x="338099" y="990600"/>
                  </a:lnTo>
                  <a:lnTo>
                    <a:pt x="332689" y="977900"/>
                  </a:lnTo>
                  <a:lnTo>
                    <a:pt x="326021" y="977900"/>
                  </a:lnTo>
                  <a:lnTo>
                    <a:pt x="324231" y="965200"/>
                  </a:lnTo>
                  <a:lnTo>
                    <a:pt x="321310" y="965200"/>
                  </a:lnTo>
                  <a:lnTo>
                    <a:pt x="320205" y="952500"/>
                  </a:lnTo>
                  <a:lnTo>
                    <a:pt x="318338" y="952500"/>
                  </a:lnTo>
                  <a:lnTo>
                    <a:pt x="318338" y="685800"/>
                  </a:lnTo>
                  <a:lnTo>
                    <a:pt x="671614" y="685800"/>
                  </a:lnTo>
                  <a:lnTo>
                    <a:pt x="671614" y="622300"/>
                  </a:lnTo>
                  <a:lnTo>
                    <a:pt x="181444" y="622300"/>
                  </a:lnTo>
                  <a:lnTo>
                    <a:pt x="174307" y="635000"/>
                  </a:lnTo>
                  <a:lnTo>
                    <a:pt x="165696" y="635000"/>
                  </a:lnTo>
                  <a:lnTo>
                    <a:pt x="163588" y="647700"/>
                  </a:lnTo>
                  <a:lnTo>
                    <a:pt x="159893" y="647700"/>
                  </a:lnTo>
                  <a:lnTo>
                    <a:pt x="159893" y="660400"/>
                  </a:lnTo>
                  <a:lnTo>
                    <a:pt x="160642" y="660400"/>
                  </a:lnTo>
                  <a:lnTo>
                    <a:pt x="163588" y="673100"/>
                  </a:lnTo>
                  <a:lnTo>
                    <a:pt x="165696" y="673100"/>
                  </a:lnTo>
                  <a:lnTo>
                    <a:pt x="171157" y="685800"/>
                  </a:lnTo>
                  <a:lnTo>
                    <a:pt x="260083" y="685800"/>
                  </a:lnTo>
                  <a:lnTo>
                    <a:pt x="260083" y="952500"/>
                  </a:lnTo>
                  <a:lnTo>
                    <a:pt x="260832" y="952500"/>
                  </a:lnTo>
                  <a:lnTo>
                    <a:pt x="263817" y="977900"/>
                  </a:lnTo>
                  <a:lnTo>
                    <a:pt x="266026" y="977900"/>
                  </a:lnTo>
                  <a:lnTo>
                    <a:pt x="271881" y="990600"/>
                  </a:lnTo>
                  <a:lnTo>
                    <a:pt x="275475" y="1003300"/>
                  </a:lnTo>
                  <a:lnTo>
                    <a:pt x="283972" y="1016000"/>
                  </a:lnTo>
                  <a:lnTo>
                    <a:pt x="288798" y="1016000"/>
                  </a:lnTo>
                  <a:lnTo>
                    <a:pt x="299618" y="1028700"/>
                  </a:lnTo>
                  <a:lnTo>
                    <a:pt x="305498" y="1041400"/>
                  </a:lnTo>
                  <a:lnTo>
                    <a:pt x="318223" y="1041400"/>
                  </a:lnTo>
                  <a:lnTo>
                    <a:pt x="324929" y="1054100"/>
                  </a:lnTo>
                  <a:lnTo>
                    <a:pt x="665022" y="1054100"/>
                  </a:lnTo>
                  <a:lnTo>
                    <a:pt x="671728" y="1041400"/>
                  </a:lnTo>
                  <a:lnTo>
                    <a:pt x="684453" y="1041400"/>
                  </a:lnTo>
                  <a:lnTo>
                    <a:pt x="690333" y="1028700"/>
                  </a:lnTo>
                  <a:lnTo>
                    <a:pt x="701154" y="1016000"/>
                  </a:lnTo>
                  <a:lnTo>
                    <a:pt x="705980" y="1016000"/>
                  </a:lnTo>
                  <a:lnTo>
                    <a:pt x="714489" y="1003300"/>
                  </a:lnTo>
                  <a:lnTo>
                    <a:pt x="718070" y="990600"/>
                  </a:lnTo>
                  <a:lnTo>
                    <a:pt x="723925" y="977900"/>
                  </a:lnTo>
                  <a:lnTo>
                    <a:pt x="726135" y="977900"/>
                  </a:lnTo>
                  <a:lnTo>
                    <a:pt x="729119" y="952500"/>
                  </a:lnTo>
                  <a:lnTo>
                    <a:pt x="729869" y="952500"/>
                  </a:lnTo>
                  <a:lnTo>
                    <a:pt x="729869" y="685800"/>
                  </a:lnTo>
                  <a:lnTo>
                    <a:pt x="894130" y="685800"/>
                  </a:lnTo>
                  <a:lnTo>
                    <a:pt x="894130" y="1651000"/>
                  </a:lnTo>
                  <a:lnTo>
                    <a:pt x="728408" y="1651000"/>
                  </a:lnTo>
                  <a:lnTo>
                    <a:pt x="728408" y="1701800"/>
                  </a:lnTo>
                  <a:lnTo>
                    <a:pt x="726922" y="1714500"/>
                  </a:lnTo>
                  <a:lnTo>
                    <a:pt x="725106" y="1727200"/>
                  </a:lnTo>
                  <a:lnTo>
                    <a:pt x="722960" y="1727200"/>
                  </a:lnTo>
                  <a:lnTo>
                    <a:pt x="720496" y="1739900"/>
                  </a:lnTo>
                  <a:lnTo>
                    <a:pt x="717715" y="1739900"/>
                  </a:lnTo>
                  <a:lnTo>
                    <a:pt x="714616" y="1752600"/>
                  </a:lnTo>
                  <a:lnTo>
                    <a:pt x="711225" y="1752600"/>
                  </a:lnTo>
                  <a:lnTo>
                    <a:pt x="707517" y="1765300"/>
                  </a:lnTo>
                  <a:lnTo>
                    <a:pt x="703529" y="1765300"/>
                  </a:lnTo>
                  <a:lnTo>
                    <a:pt x="699249" y="1778000"/>
                  </a:lnTo>
                  <a:lnTo>
                    <a:pt x="694702" y="1778000"/>
                  </a:lnTo>
                  <a:lnTo>
                    <a:pt x="689876" y="1790700"/>
                  </a:lnTo>
                  <a:lnTo>
                    <a:pt x="684796" y="1790700"/>
                  </a:lnTo>
                  <a:lnTo>
                    <a:pt x="679475" y="1803400"/>
                  </a:lnTo>
                  <a:lnTo>
                    <a:pt x="673925" y="1803400"/>
                  </a:lnTo>
                  <a:lnTo>
                    <a:pt x="668121" y="1816100"/>
                  </a:lnTo>
                  <a:lnTo>
                    <a:pt x="655904" y="1816100"/>
                  </a:lnTo>
                  <a:lnTo>
                    <a:pt x="649490" y="1828800"/>
                  </a:lnTo>
                  <a:lnTo>
                    <a:pt x="636130" y="1828800"/>
                  </a:lnTo>
                  <a:lnTo>
                    <a:pt x="629234" y="1841500"/>
                  </a:lnTo>
                  <a:lnTo>
                    <a:pt x="600278" y="1841500"/>
                  </a:lnTo>
                  <a:lnTo>
                    <a:pt x="592797" y="1854200"/>
                  </a:lnTo>
                  <a:lnTo>
                    <a:pt x="507263" y="1854200"/>
                  </a:lnTo>
                  <a:lnTo>
                    <a:pt x="499808" y="1841500"/>
                  </a:lnTo>
                  <a:lnTo>
                    <a:pt x="478091" y="1841500"/>
                  </a:lnTo>
                  <a:lnTo>
                    <a:pt x="471131" y="1828800"/>
                  </a:lnTo>
                  <a:lnTo>
                    <a:pt x="457669" y="1828800"/>
                  </a:lnTo>
                  <a:lnTo>
                    <a:pt x="451218" y="1816100"/>
                  </a:lnTo>
                  <a:lnTo>
                    <a:pt x="438912" y="1816100"/>
                  </a:lnTo>
                  <a:lnTo>
                    <a:pt x="433082" y="1803400"/>
                  </a:lnTo>
                  <a:lnTo>
                    <a:pt x="427494" y="1803400"/>
                  </a:lnTo>
                  <a:lnTo>
                    <a:pt x="422148" y="1790700"/>
                  </a:lnTo>
                  <a:lnTo>
                    <a:pt x="412191" y="1790700"/>
                  </a:lnTo>
                  <a:lnTo>
                    <a:pt x="407631" y="1778000"/>
                  </a:lnTo>
                  <a:lnTo>
                    <a:pt x="403352" y="1778000"/>
                  </a:lnTo>
                  <a:lnTo>
                    <a:pt x="399351" y="1765300"/>
                  </a:lnTo>
                  <a:lnTo>
                    <a:pt x="395655" y="1752600"/>
                  </a:lnTo>
                  <a:lnTo>
                    <a:pt x="392264" y="1752600"/>
                  </a:lnTo>
                  <a:lnTo>
                    <a:pt x="389191" y="1739900"/>
                  </a:lnTo>
                  <a:lnTo>
                    <a:pt x="386422" y="1739900"/>
                  </a:lnTo>
                  <a:lnTo>
                    <a:pt x="383971" y="1727200"/>
                  </a:lnTo>
                  <a:lnTo>
                    <a:pt x="381863" y="1727200"/>
                  </a:lnTo>
                  <a:lnTo>
                    <a:pt x="380072" y="1714500"/>
                  </a:lnTo>
                  <a:lnTo>
                    <a:pt x="378625" y="1701800"/>
                  </a:lnTo>
                  <a:lnTo>
                    <a:pt x="728408" y="1701800"/>
                  </a:lnTo>
                  <a:lnTo>
                    <a:pt x="728408" y="1651000"/>
                  </a:lnTo>
                  <a:lnTo>
                    <a:pt x="97739" y="1651000"/>
                  </a:lnTo>
                  <a:lnTo>
                    <a:pt x="90678" y="1638300"/>
                  </a:lnTo>
                  <a:lnTo>
                    <a:pt x="78016" y="1638300"/>
                  </a:lnTo>
                  <a:lnTo>
                    <a:pt x="72605" y="1625600"/>
                  </a:lnTo>
                  <a:lnTo>
                    <a:pt x="70192" y="1625600"/>
                  </a:lnTo>
                  <a:lnTo>
                    <a:pt x="65938" y="1612900"/>
                  </a:lnTo>
                  <a:lnTo>
                    <a:pt x="61226" y="1612900"/>
                  </a:lnTo>
                  <a:lnTo>
                    <a:pt x="60121" y="1600200"/>
                  </a:lnTo>
                  <a:lnTo>
                    <a:pt x="58623" y="1600200"/>
                  </a:lnTo>
                  <a:lnTo>
                    <a:pt x="58254" y="1587500"/>
                  </a:lnTo>
                  <a:lnTo>
                    <a:pt x="58254" y="1409700"/>
                  </a:lnTo>
                  <a:lnTo>
                    <a:pt x="894130" y="1409700"/>
                  </a:lnTo>
                  <a:lnTo>
                    <a:pt x="894130" y="1358900"/>
                  </a:lnTo>
                  <a:lnTo>
                    <a:pt x="58254" y="1358900"/>
                  </a:lnTo>
                  <a:lnTo>
                    <a:pt x="58254" y="1244600"/>
                  </a:lnTo>
                  <a:lnTo>
                    <a:pt x="894130" y="1244600"/>
                  </a:lnTo>
                  <a:lnTo>
                    <a:pt x="894130" y="1181100"/>
                  </a:lnTo>
                  <a:lnTo>
                    <a:pt x="58254" y="1181100"/>
                  </a:lnTo>
                  <a:lnTo>
                    <a:pt x="58254" y="1003300"/>
                  </a:lnTo>
                  <a:lnTo>
                    <a:pt x="54559" y="1003300"/>
                  </a:lnTo>
                  <a:lnTo>
                    <a:pt x="52451" y="990600"/>
                  </a:lnTo>
                  <a:lnTo>
                    <a:pt x="36703" y="990600"/>
                  </a:lnTo>
                  <a:lnTo>
                    <a:pt x="32994" y="977900"/>
                  </a:lnTo>
                  <a:lnTo>
                    <a:pt x="25260" y="977900"/>
                  </a:lnTo>
                  <a:lnTo>
                    <a:pt x="21551" y="990600"/>
                  </a:lnTo>
                  <a:lnTo>
                    <a:pt x="5803" y="990600"/>
                  </a:lnTo>
                  <a:lnTo>
                    <a:pt x="3695" y="1003300"/>
                  </a:lnTo>
                  <a:lnTo>
                    <a:pt x="0" y="1003300"/>
                  </a:lnTo>
                  <a:lnTo>
                    <a:pt x="0" y="1600200"/>
                  </a:lnTo>
                  <a:lnTo>
                    <a:pt x="749" y="1600200"/>
                  </a:lnTo>
                  <a:lnTo>
                    <a:pt x="3733" y="1612900"/>
                  </a:lnTo>
                  <a:lnTo>
                    <a:pt x="5943" y="1625600"/>
                  </a:lnTo>
                  <a:lnTo>
                    <a:pt x="11798" y="1638300"/>
                  </a:lnTo>
                  <a:lnTo>
                    <a:pt x="15392" y="1651000"/>
                  </a:lnTo>
                  <a:lnTo>
                    <a:pt x="23888" y="1663700"/>
                  </a:lnTo>
                  <a:lnTo>
                    <a:pt x="28714" y="1663700"/>
                  </a:lnTo>
                  <a:lnTo>
                    <a:pt x="39535" y="1676400"/>
                  </a:lnTo>
                  <a:lnTo>
                    <a:pt x="45415" y="1676400"/>
                  </a:lnTo>
                  <a:lnTo>
                    <a:pt x="58140" y="1689100"/>
                  </a:lnTo>
                  <a:lnTo>
                    <a:pt x="64846" y="1689100"/>
                  </a:lnTo>
                  <a:lnTo>
                    <a:pt x="78981" y="1701800"/>
                  </a:lnTo>
                  <a:lnTo>
                    <a:pt x="321830" y="1701800"/>
                  </a:lnTo>
                  <a:lnTo>
                    <a:pt x="325462" y="1727200"/>
                  </a:lnTo>
                  <a:lnTo>
                    <a:pt x="330962" y="1752600"/>
                  </a:lnTo>
                  <a:lnTo>
                    <a:pt x="338315" y="1765300"/>
                  </a:lnTo>
                  <a:lnTo>
                    <a:pt x="347548" y="1790700"/>
                  </a:lnTo>
                  <a:lnTo>
                    <a:pt x="358482" y="1803400"/>
                  </a:lnTo>
                  <a:lnTo>
                    <a:pt x="370941" y="1828800"/>
                  </a:lnTo>
                  <a:lnTo>
                    <a:pt x="384937" y="1841500"/>
                  </a:lnTo>
                  <a:lnTo>
                    <a:pt x="400469" y="1854200"/>
                  </a:lnTo>
                  <a:lnTo>
                    <a:pt x="11264" y="1854200"/>
                  </a:lnTo>
                  <a:lnTo>
                    <a:pt x="5803" y="1866900"/>
                  </a:lnTo>
                  <a:lnTo>
                    <a:pt x="3695" y="1866900"/>
                  </a:lnTo>
                  <a:lnTo>
                    <a:pt x="736" y="1879600"/>
                  </a:lnTo>
                  <a:lnTo>
                    <a:pt x="0" y="1879600"/>
                  </a:lnTo>
                  <a:lnTo>
                    <a:pt x="0" y="1892300"/>
                  </a:lnTo>
                  <a:lnTo>
                    <a:pt x="3695" y="1892300"/>
                  </a:lnTo>
                  <a:lnTo>
                    <a:pt x="5803" y="1905000"/>
                  </a:lnTo>
                  <a:lnTo>
                    <a:pt x="21551" y="1905000"/>
                  </a:lnTo>
                  <a:lnTo>
                    <a:pt x="25260" y="1917700"/>
                  </a:lnTo>
                  <a:lnTo>
                    <a:pt x="3335159" y="1917700"/>
                  </a:lnTo>
                  <a:lnTo>
                    <a:pt x="3338855" y="1905000"/>
                  </a:lnTo>
                  <a:lnTo>
                    <a:pt x="3354616" y="1905000"/>
                  </a:lnTo>
                  <a:lnTo>
                    <a:pt x="3356711" y="1892300"/>
                  </a:lnTo>
                  <a:lnTo>
                    <a:pt x="3360407" y="1892300"/>
                  </a:lnTo>
                  <a:lnTo>
                    <a:pt x="3360407" y="1879600"/>
                  </a:lnTo>
                  <a:lnTo>
                    <a:pt x="3359683" y="1879600"/>
                  </a:lnTo>
                  <a:lnTo>
                    <a:pt x="3356711" y="1866900"/>
                  </a:lnTo>
                  <a:lnTo>
                    <a:pt x="3354616" y="1866900"/>
                  </a:lnTo>
                  <a:lnTo>
                    <a:pt x="3349142" y="1854200"/>
                  </a:lnTo>
                  <a:lnTo>
                    <a:pt x="2774124" y="1854200"/>
                  </a:lnTo>
                  <a:lnTo>
                    <a:pt x="2789656" y="1841500"/>
                  </a:lnTo>
                  <a:lnTo>
                    <a:pt x="2803652" y="1828800"/>
                  </a:lnTo>
                  <a:lnTo>
                    <a:pt x="2816123" y="1803400"/>
                  </a:lnTo>
                  <a:lnTo>
                    <a:pt x="2827045" y="1790700"/>
                  </a:lnTo>
                  <a:lnTo>
                    <a:pt x="2836278" y="1765300"/>
                  </a:lnTo>
                  <a:lnTo>
                    <a:pt x="2843644" y="1752600"/>
                  </a:lnTo>
                  <a:lnTo>
                    <a:pt x="2849143" y="1727200"/>
                  </a:lnTo>
                  <a:lnTo>
                    <a:pt x="2852763" y="1701800"/>
                  </a:lnTo>
                  <a:lnTo>
                    <a:pt x="3042920" y="1701800"/>
                  </a:lnTo>
                  <a:lnTo>
                    <a:pt x="3057804" y="1689100"/>
                  </a:lnTo>
                  <a:lnTo>
                    <a:pt x="3087078" y="1689100"/>
                  </a:lnTo>
                  <a:lnTo>
                    <a:pt x="3101454" y="1676400"/>
                  </a:lnTo>
                  <a:lnTo>
                    <a:pt x="3122638" y="1676400"/>
                  </a:lnTo>
                  <a:lnTo>
                    <a:pt x="3129559" y="1663700"/>
                  </a:lnTo>
                  <a:lnTo>
                    <a:pt x="3150006" y="1663700"/>
                  </a:lnTo>
                  <a:lnTo>
                    <a:pt x="3163316" y="1651000"/>
                  </a:lnTo>
                  <a:lnTo>
                    <a:pt x="3169843" y="1651000"/>
                  </a:lnTo>
                  <a:lnTo>
                    <a:pt x="3182683" y="1638300"/>
                  </a:lnTo>
                  <a:lnTo>
                    <a:pt x="3189008" y="1638300"/>
                  </a:lnTo>
                  <a:lnTo>
                    <a:pt x="3201352" y="1625600"/>
                  </a:lnTo>
                  <a:lnTo>
                    <a:pt x="3207410" y="1625600"/>
                  </a:lnTo>
                  <a:lnTo>
                    <a:pt x="3219234" y="1612900"/>
                  </a:lnTo>
                  <a:lnTo>
                    <a:pt x="3225012" y="1600200"/>
                  </a:lnTo>
                  <a:lnTo>
                    <a:pt x="3236277" y="1600200"/>
                  </a:lnTo>
                  <a:lnTo>
                    <a:pt x="3241751" y="1587500"/>
                  </a:lnTo>
                  <a:lnTo>
                    <a:pt x="3252419" y="1574800"/>
                  </a:lnTo>
                  <a:lnTo>
                    <a:pt x="3257562" y="1574800"/>
                  </a:lnTo>
                  <a:lnTo>
                    <a:pt x="3267583" y="1562100"/>
                  </a:lnTo>
                  <a:lnTo>
                    <a:pt x="3272447" y="1562100"/>
                  </a:lnTo>
                  <a:lnTo>
                    <a:pt x="3281769" y="1549400"/>
                  </a:lnTo>
                  <a:lnTo>
                    <a:pt x="3286290" y="1536700"/>
                  </a:lnTo>
                  <a:lnTo>
                    <a:pt x="3294900" y="1524000"/>
                  </a:lnTo>
                  <a:lnTo>
                    <a:pt x="3299041" y="1524000"/>
                  </a:lnTo>
                  <a:lnTo>
                    <a:pt x="3306965" y="1511300"/>
                  </a:lnTo>
                  <a:lnTo>
                    <a:pt x="3310725" y="1498600"/>
                  </a:lnTo>
                  <a:lnTo>
                    <a:pt x="3317887" y="1485900"/>
                  </a:lnTo>
                  <a:lnTo>
                    <a:pt x="3321266" y="1473200"/>
                  </a:lnTo>
                  <a:lnTo>
                    <a:pt x="3324441" y="1473200"/>
                  </a:lnTo>
                  <a:lnTo>
                    <a:pt x="3327641" y="1460500"/>
                  </a:lnTo>
                  <a:lnTo>
                    <a:pt x="3330613" y="1460500"/>
                  </a:lnTo>
                  <a:lnTo>
                    <a:pt x="3333407" y="1447800"/>
                  </a:lnTo>
                  <a:lnTo>
                    <a:pt x="3336175" y="1447800"/>
                  </a:lnTo>
                  <a:lnTo>
                    <a:pt x="3338766" y="1435100"/>
                  </a:lnTo>
                  <a:lnTo>
                    <a:pt x="3341154" y="1435100"/>
                  </a:lnTo>
                  <a:lnTo>
                    <a:pt x="3343516" y="1422400"/>
                  </a:lnTo>
                  <a:lnTo>
                    <a:pt x="3345675" y="1409700"/>
                  </a:lnTo>
                  <a:lnTo>
                    <a:pt x="3347656" y="1409700"/>
                  </a:lnTo>
                  <a:lnTo>
                    <a:pt x="3349599" y="1397000"/>
                  </a:lnTo>
                  <a:lnTo>
                    <a:pt x="3351352" y="1397000"/>
                  </a:lnTo>
                  <a:lnTo>
                    <a:pt x="3352863" y="1384300"/>
                  </a:lnTo>
                  <a:lnTo>
                    <a:pt x="3354413" y="1371600"/>
                  </a:lnTo>
                  <a:lnTo>
                    <a:pt x="3355721" y="1371600"/>
                  </a:lnTo>
                  <a:lnTo>
                    <a:pt x="3357930" y="1358900"/>
                  </a:lnTo>
                  <a:lnTo>
                    <a:pt x="3358832" y="1346200"/>
                  </a:lnTo>
                  <a:lnTo>
                    <a:pt x="3360178" y="1333500"/>
                  </a:lnTo>
                  <a:lnTo>
                    <a:pt x="3361105" y="1308100"/>
                  </a:lnTo>
                  <a:lnTo>
                    <a:pt x="3361131" y="129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288616" y="3436107"/>
            <a:ext cx="3360420" cy="58419"/>
          </a:xfrm>
          <a:custGeom>
            <a:avLst/>
            <a:gdLst/>
            <a:ahLst/>
            <a:cxnLst/>
            <a:rect l="l" t="t" r="r" b="b"/>
            <a:pathLst>
              <a:path w="3360420" h="58420">
                <a:moveTo>
                  <a:pt x="3335153" y="58364"/>
                </a:moveTo>
                <a:lnTo>
                  <a:pt x="25262" y="58364"/>
                </a:lnTo>
                <a:lnTo>
                  <a:pt x="21547" y="57623"/>
                </a:lnTo>
                <a:lnTo>
                  <a:pt x="0" y="33051"/>
                </a:lnTo>
                <a:lnTo>
                  <a:pt x="0" y="25312"/>
                </a:lnTo>
                <a:lnTo>
                  <a:pt x="25262" y="0"/>
                </a:lnTo>
                <a:lnTo>
                  <a:pt x="3331280" y="0"/>
                </a:lnTo>
                <a:lnTo>
                  <a:pt x="3335153" y="0"/>
                </a:lnTo>
                <a:lnTo>
                  <a:pt x="3360405" y="25312"/>
                </a:lnTo>
                <a:lnTo>
                  <a:pt x="3360405" y="33051"/>
                </a:lnTo>
                <a:lnTo>
                  <a:pt x="3338852" y="57623"/>
                </a:lnTo>
                <a:lnTo>
                  <a:pt x="3335153" y="58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859753" y="646628"/>
            <a:ext cx="4679950" cy="22047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</a:pPr>
            <a:r>
              <a:rPr sz="4800" spc="225" dirty="0">
                <a:solidFill>
                  <a:srgbClr val="000000"/>
                </a:solidFill>
              </a:rPr>
              <a:t>Subway</a:t>
            </a:r>
            <a:r>
              <a:rPr sz="4800" spc="-275" dirty="0">
                <a:solidFill>
                  <a:srgbClr val="000000"/>
                </a:solidFill>
              </a:rPr>
              <a:t> </a:t>
            </a:r>
            <a:r>
              <a:rPr sz="4800" spc="75" dirty="0">
                <a:solidFill>
                  <a:srgbClr val="000000"/>
                </a:solidFill>
              </a:rPr>
              <a:t>Service </a:t>
            </a:r>
            <a:r>
              <a:rPr sz="4800" spc="50" dirty="0">
                <a:solidFill>
                  <a:srgbClr val="000000"/>
                </a:solidFill>
              </a:rPr>
              <a:t>Corporation </a:t>
            </a:r>
            <a:r>
              <a:rPr sz="4800" spc="195" dirty="0">
                <a:solidFill>
                  <a:srgbClr val="000000"/>
                </a:solidFill>
              </a:rPr>
              <a:t>System</a:t>
            </a:r>
            <a:endParaRPr sz="4800"/>
          </a:p>
        </p:txBody>
      </p:sp>
      <p:sp>
        <p:nvSpPr>
          <p:cNvPr id="17" name="object 17"/>
          <p:cNvSpPr txBox="1"/>
          <p:nvPr/>
        </p:nvSpPr>
        <p:spPr>
          <a:xfrm>
            <a:off x="3987281" y="3401441"/>
            <a:ext cx="4589780" cy="16542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95"/>
              </a:lnSpc>
              <a:spcBef>
                <a:spcPts val="100"/>
              </a:spcBef>
            </a:pPr>
            <a:r>
              <a:rPr sz="2100" i="1" dirty="0">
                <a:solidFill>
                  <a:srgbClr val="FFFFFF"/>
                </a:solidFill>
                <a:latin typeface="Lato"/>
                <a:cs typeface="Lato"/>
              </a:rPr>
              <a:t>TEAM</a:t>
            </a:r>
            <a:r>
              <a:rPr sz="2100" i="1" spc="-3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endParaRPr sz="2100" dirty="0">
              <a:latin typeface="Lato"/>
              <a:cs typeface="Lato"/>
            </a:endParaRPr>
          </a:p>
          <a:p>
            <a:pPr marL="12700" marR="5080">
              <a:lnSpc>
                <a:spcPts val="2480"/>
              </a:lnSpc>
              <a:spcBef>
                <a:spcPts val="90"/>
              </a:spcBef>
            </a:pPr>
            <a:r>
              <a:rPr lang="en-US" sz="2100" i="1" dirty="0">
                <a:solidFill>
                  <a:srgbClr val="FFFFFF"/>
                </a:solidFill>
                <a:latin typeface="Lato"/>
                <a:cs typeface="Lato"/>
              </a:rPr>
              <a:t>Sanjana </a:t>
            </a:r>
            <a:r>
              <a:rPr lang="en-US" sz="2100" i="1" dirty="0" err="1">
                <a:solidFill>
                  <a:srgbClr val="FFFFFF"/>
                </a:solidFill>
                <a:latin typeface="Lato"/>
                <a:cs typeface="Lato"/>
              </a:rPr>
              <a:t>Disawal</a:t>
            </a:r>
            <a:r>
              <a:rPr lang="en-US" sz="2100" i="1" dirty="0">
                <a:solidFill>
                  <a:srgbClr val="FFFFFF"/>
                </a:solidFill>
                <a:latin typeface="Lato"/>
                <a:cs typeface="Lato"/>
              </a:rPr>
              <a:t> (RA2211056010113)</a:t>
            </a:r>
          </a:p>
          <a:p>
            <a:pPr marL="12700" marR="5080">
              <a:lnSpc>
                <a:spcPts val="2480"/>
              </a:lnSpc>
              <a:spcBef>
                <a:spcPts val="90"/>
              </a:spcBef>
            </a:pPr>
            <a:r>
              <a:rPr lang="en-US" sz="2100" i="1" dirty="0" err="1">
                <a:solidFill>
                  <a:srgbClr val="FFFFFF"/>
                </a:solidFill>
                <a:latin typeface="Lato"/>
                <a:cs typeface="Lato"/>
              </a:rPr>
              <a:t>Sohamsingh</a:t>
            </a:r>
            <a:r>
              <a:rPr lang="en-US" sz="2100" i="1" dirty="0">
                <a:solidFill>
                  <a:srgbClr val="FFFFFF"/>
                </a:solidFill>
                <a:latin typeface="Lato"/>
                <a:cs typeface="Lato"/>
              </a:rPr>
              <a:t> Thakur(RA2211056010118)</a:t>
            </a:r>
          </a:p>
          <a:p>
            <a:pPr marL="12700" marR="5080">
              <a:lnSpc>
                <a:spcPts val="2480"/>
              </a:lnSpc>
              <a:spcBef>
                <a:spcPts val="90"/>
              </a:spcBef>
            </a:pPr>
            <a:r>
              <a:rPr lang="en-US" sz="2100" i="1" dirty="0">
                <a:solidFill>
                  <a:srgbClr val="FFFFFF"/>
                </a:solidFill>
                <a:latin typeface="Lato"/>
                <a:cs typeface="Lato"/>
              </a:rPr>
              <a:t>Sneha Gupta (RA2211056010134)</a:t>
            </a: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98FE31BC-EA0A-4C86-AB0F-3F92B331AED7}"/>
              </a:ext>
            </a:extLst>
          </p:cNvPr>
          <p:cNvSpPr/>
          <p:nvPr/>
        </p:nvSpPr>
        <p:spPr>
          <a:xfrm>
            <a:off x="2058891" y="533304"/>
            <a:ext cx="6248400" cy="45719"/>
          </a:xfrm>
          <a:custGeom>
            <a:avLst/>
            <a:gdLst/>
            <a:ahLst/>
            <a:cxnLst/>
            <a:rect l="l" t="t" r="r" b="b"/>
            <a:pathLst>
              <a:path w="6248400" h="38100">
                <a:moveTo>
                  <a:pt x="6248400" y="0"/>
                </a:moveTo>
                <a:lnTo>
                  <a:pt x="0" y="0"/>
                </a:lnTo>
                <a:lnTo>
                  <a:pt x="0" y="38100"/>
                </a:lnTo>
                <a:lnTo>
                  <a:pt x="6248400" y="38100"/>
                </a:lnTo>
                <a:lnTo>
                  <a:pt x="6248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0E2349A8-7FBF-4F0E-80FB-D755C95D7666}"/>
              </a:ext>
            </a:extLst>
          </p:cNvPr>
          <p:cNvSpPr/>
          <p:nvPr/>
        </p:nvSpPr>
        <p:spPr>
          <a:xfrm>
            <a:off x="2895600" y="348834"/>
            <a:ext cx="6248400" cy="241716"/>
          </a:xfrm>
          <a:custGeom>
            <a:avLst/>
            <a:gdLst/>
            <a:ahLst/>
            <a:cxnLst/>
            <a:rect l="l" t="t" r="r" b="b"/>
            <a:pathLst>
              <a:path w="6248400" h="38100">
                <a:moveTo>
                  <a:pt x="6248400" y="0"/>
                </a:moveTo>
                <a:lnTo>
                  <a:pt x="0" y="0"/>
                </a:lnTo>
                <a:lnTo>
                  <a:pt x="0" y="38100"/>
                </a:lnTo>
                <a:lnTo>
                  <a:pt x="6248400" y="38100"/>
                </a:lnTo>
                <a:lnTo>
                  <a:pt x="6248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276" y="9853"/>
            <a:ext cx="859420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u="sng" spc="195" dirty="0"/>
              <a:t>SQL CODE</a:t>
            </a:r>
            <a:endParaRPr u="sng" spc="8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BB402-82CC-4726-B2D7-74F22BC50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2571750"/>
            <a:ext cx="6544588" cy="2124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0ADF6E-DB59-411E-82B6-7124F5184A01}"/>
              </a:ext>
            </a:extLst>
          </p:cNvPr>
          <p:cNvSpPr txBox="1"/>
          <p:nvPr/>
        </p:nvSpPr>
        <p:spPr>
          <a:xfrm>
            <a:off x="2451100" y="218832"/>
            <a:ext cx="6400800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sz="1800" dirty="0">
                <a:solidFill>
                  <a:schemeClr val="bg1"/>
                </a:solidFill>
              </a:rPr>
              <a:t>REATE TABLE Passenger (  </a:t>
            </a:r>
            <a:r>
              <a:rPr lang="en-US" sz="1800" dirty="0" err="1">
                <a:solidFill>
                  <a:schemeClr val="bg1"/>
                </a:solidFill>
              </a:rPr>
              <a:t>passenger_id</a:t>
            </a:r>
            <a:r>
              <a:rPr lang="en-US" sz="1800" dirty="0">
                <a:solidFill>
                  <a:schemeClr val="bg1"/>
                </a:solidFill>
              </a:rPr>
              <a:t> INT PRIMARY KEY,  </a:t>
            </a:r>
            <a:r>
              <a:rPr lang="en-US" sz="1800" dirty="0" err="1">
                <a:solidFill>
                  <a:schemeClr val="bg1"/>
                </a:solidFill>
              </a:rPr>
              <a:t>passenger_name</a:t>
            </a:r>
            <a:r>
              <a:rPr lang="en-US" sz="1800" dirty="0">
                <a:solidFill>
                  <a:schemeClr val="bg1"/>
                </a:solidFill>
              </a:rPr>
              <a:t> VARCHAR(255) NOT NULL,  age INT NOT NULL,  address VARCHAR(255) NOT NULL,  </a:t>
            </a:r>
            <a:r>
              <a:rPr lang="en-US" sz="1800" dirty="0" err="1">
                <a:solidFill>
                  <a:schemeClr val="bg1"/>
                </a:solidFill>
              </a:rPr>
              <a:t>phone_no</a:t>
            </a:r>
            <a:r>
              <a:rPr lang="en-US" sz="1800" dirty="0">
                <a:solidFill>
                  <a:schemeClr val="bg1"/>
                </a:solidFill>
              </a:rPr>
              <a:t> VARCHAR(255) NOT NULL,  </a:t>
            </a:r>
            <a:r>
              <a:rPr lang="en-US" sz="1800" dirty="0" err="1">
                <a:solidFill>
                  <a:schemeClr val="bg1"/>
                </a:solidFill>
              </a:rPr>
              <a:t>pir_no</a:t>
            </a:r>
            <a:r>
              <a:rPr lang="en-US" sz="1800" dirty="0">
                <a:solidFill>
                  <a:schemeClr val="bg1"/>
                </a:solidFill>
              </a:rPr>
              <a:t> VARCHAR(255) NOT NULL);</a:t>
            </a:r>
          </a:p>
          <a:p>
            <a:endParaRPr lang="en-IN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B54DC6-8DCC-4FBD-BCA1-C0F3509678BE}"/>
              </a:ext>
            </a:extLst>
          </p:cNvPr>
          <p:cNvSpPr/>
          <p:nvPr/>
        </p:nvSpPr>
        <p:spPr>
          <a:xfrm>
            <a:off x="2451100" y="54042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8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753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A164B-7506-435D-88D9-9DBDE840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Tables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7BA20-0E24-4377-8880-82C2D4016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284" y="979356"/>
            <a:ext cx="4629817" cy="18862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251242-2867-4972-89C7-A06D6ABB3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651" y="3071750"/>
            <a:ext cx="70294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28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6797" y="2140847"/>
            <a:ext cx="360362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i="1" dirty="0">
                <a:solidFill>
                  <a:srgbClr val="000000"/>
                </a:solidFill>
                <a:latin typeface="Trebuchet MS"/>
                <a:cs typeface="Trebuchet MS"/>
              </a:rPr>
              <a:t>THANK</a:t>
            </a:r>
            <a:r>
              <a:rPr sz="5000" i="1" spc="-24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5000" i="1" spc="-25" dirty="0">
                <a:solidFill>
                  <a:srgbClr val="000000"/>
                </a:solidFill>
                <a:latin typeface="Trebuchet MS"/>
                <a:cs typeface="Trebuchet MS"/>
              </a:rPr>
              <a:t>YOU</a:t>
            </a:r>
            <a:endParaRPr sz="5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62560" y="819150"/>
            <a:ext cx="5019040" cy="38880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 algn="just">
              <a:lnSpc>
                <a:spcPct val="1125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400" b="1" dirty="0">
                <a:latin typeface="Lato"/>
                <a:cs typeface="Lato"/>
              </a:rPr>
              <a:t>This</a:t>
            </a:r>
            <a:r>
              <a:rPr sz="1400" b="1" spc="175" dirty="0">
                <a:latin typeface="Lato"/>
                <a:cs typeface="Lato"/>
              </a:rPr>
              <a:t>  </a:t>
            </a:r>
            <a:r>
              <a:rPr sz="1400" b="1" dirty="0">
                <a:latin typeface="Lato"/>
                <a:cs typeface="Lato"/>
              </a:rPr>
              <a:t>project</a:t>
            </a:r>
            <a:r>
              <a:rPr sz="1400" b="1" spc="180" dirty="0">
                <a:latin typeface="Lato"/>
                <a:cs typeface="Lato"/>
              </a:rPr>
              <a:t>  </a:t>
            </a:r>
            <a:r>
              <a:rPr sz="1400" b="1" dirty="0">
                <a:latin typeface="Lato"/>
                <a:cs typeface="Lato"/>
              </a:rPr>
              <a:t>presents</a:t>
            </a:r>
            <a:r>
              <a:rPr sz="1400" b="1" spc="180" dirty="0">
                <a:latin typeface="Lato"/>
                <a:cs typeface="Lato"/>
              </a:rPr>
              <a:t>  </a:t>
            </a:r>
            <a:r>
              <a:rPr sz="1400" b="1" dirty="0">
                <a:latin typeface="Lato"/>
                <a:cs typeface="Lato"/>
              </a:rPr>
              <a:t>a</a:t>
            </a:r>
            <a:r>
              <a:rPr sz="1400" b="1" spc="180" dirty="0">
                <a:latin typeface="Lato"/>
                <a:cs typeface="Lato"/>
              </a:rPr>
              <a:t>  </a:t>
            </a:r>
            <a:r>
              <a:rPr sz="1400" b="1" dirty="0">
                <a:latin typeface="Lato"/>
                <a:cs typeface="Lato"/>
              </a:rPr>
              <a:t>Subway</a:t>
            </a:r>
            <a:r>
              <a:rPr sz="1400" b="1" spc="175" dirty="0">
                <a:latin typeface="Lato"/>
                <a:cs typeface="Lato"/>
              </a:rPr>
              <a:t>  </a:t>
            </a:r>
            <a:r>
              <a:rPr sz="1400" b="1" dirty="0">
                <a:latin typeface="Lato"/>
                <a:cs typeface="Lato"/>
              </a:rPr>
              <a:t>Service</a:t>
            </a:r>
            <a:r>
              <a:rPr sz="1400" b="1" spc="180" dirty="0">
                <a:latin typeface="Lato"/>
                <a:cs typeface="Lato"/>
              </a:rPr>
              <a:t>  </a:t>
            </a:r>
            <a:r>
              <a:rPr sz="1400" b="1" spc="-10" dirty="0">
                <a:latin typeface="Lato"/>
                <a:cs typeface="Lato"/>
              </a:rPr>
              <a:t>Corporation </a:t>
            </a:r>
            <a:r>
              <a:rPr sz="1400" b="1" dirty="0">
                <a:latin typeface="Lato"/>
                <a:cs typeface="Lato"/>
              </a:rPr>
              <a:t>System</a:t>
            </a:r>
            <a:r>
              <a:rPr sz="1400" b="1" spc="345" dirty="0">
                <a:latin typeface="Lato"/>
                <a:cs typeface="Lato"/>
              </a:rPr>
              <a:t>  </a:t>
            </a:r>
            <a:r>
              <a:rPr sz="1400" b="1" dirty="0">
                <a:latin typeface="Lato"/>
                <a:cs typeface="Lato"/>
              </a:rPr>
              <a:t>(SSCS),</a:t>
            </a:r>
            <a:r>
              <a:rPr sz="1400" b="1" spc="350" dirty="0">
                <a:latin typeface="Lato"/>
                <a:cs typeface="Lato"/>
              </a:rPr>
              <a:t>  </a:t>
            </a:r>
            <a:r>
              <a:rPr sz="1400" b="1" dirty="0">
                <a:latin typeface="Lato"/>
                <a:cs typeface="Lato"/>
              </a:rPr>
              <a:t>developed</a:t>
            </a:r>
            <a:r>
              <a:rPr sz="1400" b="1" spc="350" dirty="0">
                <a:latin typeface="Lato"/>
                <a:cs typeface="Lato"/>
              </a:rPr>
              <a:t>  </a:t>
            </a:r>
            <a:r>
              <a:rPr sz="1400" b="1" dirty="0">
                <a:latin typeface="Lato"/>
                <a:cs typeface="Lato"/>
              </a:rPr>
              <a:t>using</a:t>
            </a:r>
            <a:r>
              <a:rPr sz="1400" b="1" spc="345" dirty="0">
                <a:latin typeface="Lato"/>
                <a:cs typeface="Lato"/>
              </a:rPr>
              <a:t>  </a:t>
            </a:r>
            <a:r>
              <a:rPr sz="1400" b="1" dirty="0">
                <a:latin typeface="Lato"/>
                <a:cs typeface="Lato"/>
              </a:rPr>
              <a:t>SQL,</a:t>
            </a:r>
            <a:r>
              <a:rPr sz="1400" b="1" spc="350" dirty="0">
                <a:latin typeface="Lato"/>
                <a:cs typeface="Lato"/>
              </a:rPr>
              <a:t>  </a:t>
            </a:r>
            <a:r>
              <a:rPr sz="1400" b="1" dirty="0">
                <a:latin typeface="Lato"/>
                <a:cs typeface="Lato"/>
              </a:rPr>
              <a:t>focusing</a:t>
            </a:r>
            <a:r>
              <a:rPr sz="1400" b="1" spc="350" dirty="0">
                <a:latin typeface="Lato"/>
                <a:cs typeface="Lato"/>
              </a:rPr>
              <a:t>  </a:t>
            </a:r>
            <a:r>
              <a:rPr sz="1400" b="1" spc="-25" dirty="0">
                <a:latin typeface="Lato"/>
                <a:cs typeface="Lato"/>
              </a:rPr>
              <a:t>on </a:t>
            </a:r>
            <a:r>
              <a:rPr sz="1400" b="1" dirty="0">
                <a:latin typeface="Lato"/>
                <a:cs typeface="Lato"/>
              </a:rPr>
              <a:t>efficient</a:t>
            </a:r>
            <a:r>
              <a:rPr sz="1400" b="1" spc="245" dirty="0">
                <a:latin typeface="Lato"/>
                <a:cs typeface="Lato"/>
              </a:rPr>
              <a:t>  </a:t>
            </a:r>
            <a:r>
              <a:rPr sz="1400" b="1" dirty="0">
                <a:latin typeface="Lato"/>
                <a:cs typeface="Lato"/>
              </a:rPr>
              <a:t>passenger</a:t>
            </a:r>
            <a:r>
              <a:rPr sz="1400" b="1" spc="245" dirty="0">
                <a:latin typeface="Lato"/>
                <a:cs typeface="Lato"/>
              </a:rPr>
              <a:t>  </a:t>
            </a:r>
            <a:r>
              <a:rPr sz="1400" b="1" dirty="0">
                <a:latin typeface="Lato"/>
                <a:cs typeface="Lato"/>
              </a:rPr>
              <a:t>ticketing,</a:t>
            </a:r>
            <a:r>
              <a:rPr sz="1400" b="1" spc="245" dirty="0">
                <a:latin typeface="Lato"/>
                <a:cs typeface="Lato"/>
              </a:rPr>
              <a:t>  </a:t>
            </a:r>
            <a:r>
              <a:rPr sz="1400" b="1" dirty="0">
                <a:latin typeface="Lato"/>
                <a:cs typeface="Lato"/>
              </a:rPr>
              <a:t>reservation,</a:t>
            </a:r>
            <a:r>
              <a:rPr sz="1400" b="1" spc="245" dirty="0">
                <a:latin typeface="Lato"/>
                <a:cs typeface="Lato"/>
              </a:rPr>
              <a:t>  </a:t>
            </a:r>
            <a:r>
              <a:rPr sz="1400" b="1" dirty="0">
                <a:latin typeface="Lato"/>
                <a:cs typeface="Lato"/>
              </a:rPr>
              <a:t>and</a:t>
            </a:r>
            <a:r>
              <a:rPr sz="1400" b="1" spc="245" dirty="0">
                <a:latin typeface="Lato"/>
                <a:cs typeface="Lato"/>
              </a:rPr>
              <a:t>  </a:t>
            </a:r>
            <a:r>
              <a:rPr sz="1400" b="1" spc="-10" dirty="0">
                <a:latin typeface="Lato"/>
                <a:cs typeface="Lato"/>
              </a:rPr>
              <a:t>metro </a:t>
            </a:r>
            <a:r>
              <a:rPr sz="1400" b="1" dirty="0">
                <a:latin typeface="Lato"/>
                <a:cs typeface="Lato"/>
              </a:rPr>
              <a:t>operation</a:t>
            </a:r>
            <a:r>
              <a:rPr sz="1400" b="1" spc="355" dirty="0">
                <a:latin typeface="Lato"/>
                <a:cs typeface="Lato"/>
              </a:rPr>
              <a:t> </a:t>
            </a:r>
            <a:r>
              <a:rPr sz="1400" b="1" spc="-10" dirty="0">
                <a:latin typeface="Lato"/>
                <a:cs typeface="Lato"/>
              </a:rPr>
              <a:t>management.</a:t>
            </a:r>
            <a:endParaRPr sz="1400" dirty="0">
              <a:latin typeface="Lato"/>
              <a:cs typeface="Lato"/>
            </a:endParaRPr>
          </a:p>
          <a:p>
            <a:pPr marL="298450" marR="5080" indent="-285750" algn="just">
              <a:lnSpc>
                <a:spcPct val="112500"/>
              </a:lnSpc>
              <a:buFont typeface="Arial" panose="020B0604020202020204" pitchFamily="34" charset="0"/>
              <a:buChar char="•"/>
            </a:pPr>
            <a:r>
              <a:rPr sz="1400" b="1" dirty="0">
                <a:latin typeface="Lato"/>
                <a:cs typeface="Lato"/>
              </a:rPr>
              <a:t>The</a:t>
            </a:r>
            <a:r>
              <a:rPr sz="1400" b="1" spc="285" dirty="0">
                <a:latin typeface="Lato"/>
                <a:cs typeface="Lato"/>
              </a:rPr>
              <a:t> </a:t>
            </a:r>
            <a:r>
              <a:rPr sz="1400" b="1" dirty="0">
                <a:latin typeface="Lato"/>
                <a:cs typeface="Lato"/>
              </a:rPr>
              <a:t>system</a:t>
            </a:r>
            <a:r>
              <a:rPr sz="1400" b="1" spc="290" dirty="0">
                <a:latin typeface="Lato"/>
                <a:cs typeface="Lato"/>
              </a:rPr>
              <a:t> </a:t>
            </a:r>
            <a:r>
              <a:rPr lang="en-US" sz="1400" b="1" spc="290" dirty="0">
                <a:latin typeface="Lato"/>
                <a:cs typeface="Lato"/>
              </a:rPr>
              <a:t>focuses </a:t>
            </a:r>
            <a:r>
              <a:rPr sz="1400" b="1" spc="-10" dirty="0">
                <a:latin typeface="Lato"/>
                <a:cs typeface="Lato"/>
              </a:rPr>
              <a:t>online </a:t>
            </a:r>
            <a:r>
              <a:rPr sz="1400" b="1" dirty="0">
                <a:latin typeface="Lato"/>
                <a:cs typeface="Lato"/>
              </a:rPr>
              <a:t>and</a:t>
            </a:r>
            <a:r>
              <a:rPr sz="1400" b="1" spc="425" dirty="0">
                <a:latin typeface="Lato"/>
                <a:cs typeface="Lato"/>
              </a:rPr>
              <a:t> </a:t>
            </a:r>
            <a:r>
              <a:rPr sz="1400" b="1" dirty="0">
                <a:latin typeface="Lato"/>
                <a:cs typeface="Lato"/>
              </a:rPr>
              <a:t>offline</a:t>
            </a:r>
            <a:r>
              <a:rPr sz="1400" b="1" spc="425" dirty="0">
                <a:latin typeface="Lato"/>
                <a:cs typeface="Lato"/>
              </a:rPr>
              <a:t> </a:t>
            </a:r>
            <a:r>
              <a:rPr sz="1400" b="1" dirty="0">
                <a:latin typeface="Lato"/>
                <a:cs typeface="Lato"/>
              </a:rPr>
              <a:t>booking,</a:t>
            </a:r>
            <a:r>
              <a:rPr sz="1400" b="1" spc="425" dirty="0">
                <a:latin typeface="Lato"/>
                <a:cs typeface="Lato"/>
              </a:rPr>
              <a:t> </a:t>
            </a:r>
            <a:r>
              <a:rPr sz="1400" b="1" dirty="0">
                <a:latin typeface="Lato"/>
                <a:cs typeface="Lato"/>
              </a:rPr>
              <a:t>cancellation,</a:t>
            </a:r>
            <a:r>
              <a:rPr sz="1400" b="1" spc="425" dirty="0">
                <a:latin typeface="Lato"/>
                <a:cs typeface="Lato"/>
              </a:rPr>
              <a:t> </a:t>
            </a:r>
            <a:r>
              <a:rPr sz="1400" b="1" dirty="0">
                <a:latin typeface="Lato"/>
                <a:cs typeface="Lato"/>
              </a:rPr>
              <a:t>and</a:t>
            </a:r>
            <a:r>
              <a:rPr sz="1400" b="1" spc="425" dirty="0">
                <a:latin typeface="Lato"/>
                <a:cs typeface="Lato"/>
              </a:rPr>
              <a:t> </a:t>
            </a:r>
            <a:r>
              <a:rPr sz="1400" b="1" dirty="0">
                <a:latin typeface="Lato"/>
                <a:cs typeface="Lato"/>
              </a:rPr>
              <a:t>seat</a:t>
            </a:r>
            <a:r>
              <a:rPr sz="1400" b="1" spc="425" dirty="0">
                <a:latin typeface="Lato"/>
                <a:cs typeface="Lato"/>
              </a:rPr>
              <a:t> </a:t>
            </a:r>
            <a:r>
              <a:rPr sz="1400" b="1" dirty="0">
                <a:latin typeface="Lato"/>
                <a:cs typeface="Lato"/>
              </a:rPr>
              <a:t>selection.</a:t>
            </a:r>
            <a:r>
              <a:rPr sz="1400" b="1" spc="430" dirty="0">
                <a:latin typeface="Lato"/>
                <a:cs typeface="Lato"/>
              </a:rPr>
              <a:t> </a:t>
            </a:r>
            <a:r>
              <a:rPr sz="1400" b="1" spc="-25" dirty="0">
                <a:latin typeface="Lato"/>
                <a:cs typeface="Lato"/>
              </a:rPr>
              <a:t>It </a:t>
            </a:r>
            <a:r>
              <a:rPr sz="1400" b="1" dirty="0">
                <a:latin typeface="Lato"/>
                <a:cs typeface="Lato"/>
              </a:rPr>
              <a:t>utilizes</a:t>
            </a:r>
            <a:r>
              <a:rPr sz="1400" b="1" spc="155" dirty="0">
                <a:latin typeface="Lato"/>
                <a:cs typeface="Lato"/>
              </a:rPr>
              <a:t>  </a:t>
            </a:r>
            <a:r>
              <a:rPr sz="1400" b="1" dirty="0">
                <a:latin typeface="Lato"/>
                <a:cs typeface="Lato"/>
              </a:rPr>
              <a:t>relational</a:t>
            </a:r>
            <a:r>
              <a:rPr sz="1400" b="1" spc="155" dirty="0">
                <a:latin typeface="Lato"/>
                <a:cs typeface="Lato"/>
              </a:rPr>
              <a:t>  </a:t>
            </a:r>
            <a:r>
              <a:rPr sz="1400" b="1" dirty="0">
                <a:latin typeface="Lato"/>
                <a:cs typeface="Lato"/>
              </a:rPr>
              <a:t>databases</a:t>
            </a:r>
            <a:r>
              <a:rPr sz="1400" b="1" spc="160" dirty="0">
                <a:latin typeface="Lato"/>
                <a:cs typeface="Lato"/>
              </a:rPr>
              <a:t>  </a:t>
            </a:r>
            <a:r>
              <a:rPr sz="1400" b="1" dirty="0">
                <a:latin typeface="Lato"/>
                <a:cs typeface="Lato"/>
              </a:rPr>
              <a:t>to</a:t>
            </a:r>
            <a:r>
              <a:rPr sz="1400" b="1" spc="155" dirty="0">
                <a:latin typeface="Lato"/>
                <a:cs typeface="Lato"/>
              </a:rPr>
              <a:t>  </a:t>
            </a:r>
            <a:r>
              <a:rPr sz="1400" b="1" dirty="0">
                <a:latin typeface="Lato"/>
                <a:cs typeface="Lato"/>
              </a:rPr>
              <a:t>store</a:t>
            </a:r>
            <a:r>
              <a:rPr sz="1400" b="1" spc="160" dirty="0">
                <a:latin typeface="Lato"/>
                <a:cs typeface="Lato"/>
              </a:rPr>
              <a:t>  </a:t>
            </a:r>
            <a:r>
              <a:rPr sz="1400" b="1" dirty="0">
                <a:latin typeface="Lato"/>
                <a:cs typeface="Lato"/>
              </a:rPr>
              <a:t>train</a:t>
            </a:r>
            <a:r>
              <a:rPr sz="1400" b="1" spc="155" dirty="0">
                <a:latin typeface="Lato"/>
                <a:cs typeface="Lato"/>
              </a:rPr>
              <a:t>  </a:t>
            </a:r>
            <a:r>
              <a:rPr sz="1400" b="1" spc="-10" dirty="0">
                <a:latin typeface="Lato"/>
                <a:cs typeface="Lato"/>
              </a:rPr>
              <a:t>schedules, </a:t>
            </a:r>
            <a:r>
              <a:rPr sz="1400" b="1" dirty="0">
                <a:latin typeface="Lato"/>
                <a:cs typeface="Lato"/>
              </a:rPr>
              <a:t>fare</a:t>
            </a:r>
            <a:r>
              <a:rPr sz="1400" b="1" spc="270" dirty="0">
                <a:latin typeface="Lato"/>
                <a:cs typeface="Lato"/>
              </a:rPr>
              <a:t>  </a:t>
            </a:r>
            <a:r>
              <a:rPr sz="1400" b="1" dirty="0">
                <a:latin typeface="Lato"/>
                <a:cs typeface="Lato"/>
              </a:rPr>
              <a:t>details,</a:t>
            </a:r>
            <a:r>
              <a:rPr sz="1400" b="1" spc="275" dirty="0">
                <a:latin typeface="Lato"/>
                <a:cs typeface="Lato"/>
              </a:rPr>
              <a:t>  </a:t>
            </a:r>
            <a:r>
              <a:rPr sz="1400" b="1" dirty="0">
                <a:latin typeface="Lato"/>
                <a:cs typeface="Lato"/>
              </a:rPr>
              <a:t>passenger</a:t>
            </a:r>
            <a:r>
              <a:rPr sz="1400" b="1" spc="275" dirty="0">
                <a:latin typeface="Lato"/>
                <a:cs typeface="Lato"/>
              </a:rPr>
              <a:t>  </a:t>
            </a:r>
            <a:r>
              <a:rPr sz="1400" b="1" dirty="0">
                <a:latin typeface="Lato"/>
                <a:cs typeface="Lato"/>
              </a:rPr>
              <a:t>information,</a:t>
            </a:r>
            <a:r>
              <a:rPr sz="1400" b="1" spc="270" dirty="0">
                <a:latin typeface="Lato"/>
                <a:cs typeface="Lato"/>
              </a:rPr>
              <a:t>  </a:t>
            </a:r>
            <a:r>
              <a:rPr sz="1400" b="1" dirty="0">
                <a:latin typeface="Lato"/>
                <a:cs typeface="Lato"/>
              </a:rPr>
              <a:t>and</a:t>
            </a:r>
            <a:r>
              <a:rPr sz="1400" b="1" spc="275" dirty="0">
                <a:latin typeface="Lato"/>
                <a:cs typeface="Lato"/>
              </a:rPr>
              <a:t>  </a:t>
            </a:r>
            <a:r>
              <a:rPr sz="1400" b="1" spc="-10" dirty="0">
                <a:latin typeface="Lato"/>
                <a:cs typeface="Lato"/>
              </a:rPr>
              <a:t>reservation </a:t>
            </a:r>
            <a:r>
              <a:rPr sz="1400" b="1" dirty="0">
                <a:latin typeface="Lato"/>
                <a:cs typeface="Lato"/>
              </a:rPr>
              <a:t>data,</a:t>
            </a:r>
            <a:r>
              <a:rPr sz="1400" b="1" spc="275" dirty="0">
                <a:latin typeface="Lato"/>
                <a:cs typeface="Lato"/>
              </a:rPr>
              <a:t> </a:t>
            </a:r>
            <a:r>
              <a:rPr sz="1400" b="1" dirty="0">
                <a:latin typeface="Lato"/>
                <a:cs typeface="Lato"/>
              </a:rPr>
              <a:t>ensuring</a:t>
            </a:r>
            <a:r>
              <a:rPr sz="1400" b="1" spc="280" dirty="0">
                <a:latin typeface="Lato"/>
                <a:cs typeface="Lato"/>
              </a:rPr>
              <a:t> </a:t>
            </a:r>
            <a:r>
              <a:rPr sz="1400" b="1" dirty="0">
                <a:latin typeface="Lato"/>
                <a:cs typeface="Lato"/>
              </a:rPr>
              <a:t>consistency</a:t>
            </a:r>
            <a:r>
              <a:rPr sz="1400" b="1" spc="280" dirty="0">
                <a:latin typeface="Lato"/>
                <a:cs typeface="Lato"/>
              </a:rPr>
              <a:t> </a:t>
            </a:r>
            <a:r>
              <a:rPr sz="1400" b="1" dirty="0">
                <a:latin typeface="Lato"/>
                <a:cs typeface="Lato"/>
              </a:rPr>
              <a:t>and</a:t>
            </a:r>
            <a:r>
              <a:rPr sz="1400" b="1" spc="275" dirty="0">
                <a:latin typeface="Lato"/>
                <a:cs typeface="Lato"/>
              </a:rPr>
              <a:t> </a:t>
            </a:r>
            <a:r>
              <a:rPr sz="1400" b="1" spc="-10" dirty="0">
                <a:latin typeface="Lato"/>
                <a:cs typeface="Lato"/>
              </a:rPr>
              <a:t>accessibility.</a:t>
            </a:r>
            <a:endParaRPr sz="1400" dirty="0">
              <a:latin typeface="Lato"/>
              <a:cs typeface="Lato"/>
            </a:endParaRPr>
          </a:p>
          <a:p>
            <a:pPr marL="298450" marR="5080" indent="-285750" algn="just">
              <a:lnSpc>
                <a:spcPct val="112500"/>
              </a:lnSpc>
              <a:buFont typeface="Arial" panose="020B0604020202020204" pitchFamily="34" charset="0"/>
              <a:buChar char="•"/>
            </a:pPr>
            <a:r>
              <a:rPr sz="1400" b="1" dirty="0">
                <a:latin typeface="Lato"/>
                <a:cs typeface="Lato"/>
              </a:rPr>
              <a:t>The</a:t>
            </a:r>
            <a:r>
              <a:rPr sz="1400" b="1" spc="130" dirty="0">
                <a:latin typeface="Lato"/>
                <a:cs typeface="Lato"/>
              </a:rPr>
              <a:t>  </a:t>
            </a:r>
            <a:r>
              <a:rPr sz="1400" b="1" dirty="0">
                <a:latin typeface="Lato"/>
                <a:cs typeface="Lato"/>
              </a:rPr>
              <a:t>system</a:t>
            </a:r>
            <a:r>
              <a:rPr sz="1400" b="1" spc="130" dirty="0">
                <a:latin typeface="Lato"/>
                <a:cs typeface="Lato"/>
              </a:rPr>
              <a:t>  </a:t>
            </a:r>
            <a:r>
              <a:rPr sz="1400" b="1" dirty="0">
                <a:latin typeface="Lato"/>
                <a:cs typeface="Lato"/>
              </a:rPr>
              <a:t>leverages</a:t>
            </a:r>
            <a:r>
              <a:rPr sz="1400" b="1" spc="130" dirty="0">
                <a:latin typeface="Lato"/>
                <a:cs typeface="Lato"/>
              </a:rPr>
              <a:t>  </a:t>
            </a:r>
            <a:r>
              <a:rPr sz="1400" b="1" dirty="0">
                <a:latin typeface="Lato"/>
                <a:cs typeface="Lato"/>
              </a:rPr>
              <a:t>the</a:t>
            </a:r>
            <a:r>
              <a:rPr sz="1400" b="1" spc="130" dirty="0">
                <a:latin typeface="Lato"/>
                <a:cs typeface="Lato"/>
              </a:rPr>
              <a:t>  </a:t>
            </a:r>
            <a:r>
              <a:rPr sz="1400" b="1" dirty="0">
                <a:latin typeface="Lato"/>
                <a:cs typeface="Lato"/>
              </a:rPr>
              <a:t>power</a:t>
            </a:r>
            <a:r>
              <a:rPr sz="1400" b="1" spc="130" dirty="0">
                <a:latin typeface="Lato"/>
                <a:cs typeface="Lato"/>
              </a:rPr>
              <a:t>  </a:t>
            </a:r>
            <a:r>
              <a:rPr sz="1400" b="1" dirty="0">
                <a:latin typeface="Lato"/>
                <a:cs typeface="Lato"/>
              </a:rPr>
              <a:t>of</a:t>
            </a:r>
            <a:r>
              <a:rPr sz="1400" b="1" spc="130" dirty="0">
                <a:latin typeface="Lato"/>
                <a:cs typeface="Lato"/>
              </a:rPr>
              <a:t>  </a:t>
            </a:r>
            <a:r>
              <a:rPr sz="1400" b="1" dirty="0">
                <a:latin typeface="Lato"/>
                <a:cs typeface="Lato"/>
              </a:rPr>
              <a:t>SQL</a:t>
            </a:r>
            <a:r>
              <a:rPr sz="1400" b="1" spc="130" dirty="0">
                <a:latin typeface="Lato"/>
                <a:cs typeface="Lato"/>
              </a:rPr>
              <a:t>  </a:t>
            </a:r>
            <a:r>
              <a:rPr sz="1400" b="1" dirty="0">
                <a:latin typeface="Lato"/>
                <a:cs typeface="Lato"/>
              </a:rPr>
              <a:t>queries</a:t>
            </a:r>
            <a:r>
              <a:rPr sz="1400" b="1" spc="130" dirty="0">
                <a:latin typeface="Lato"/>
                <a:cs typeface="Lato"/>
              </a:rPr>
              <a:t>  </a:t>
            </a:r>
            <a:r>
              <a:rPr sz="1400" b="1" spc="-25" dirty="0">
                <a:latin typeface="Lato"/>
                <a:cs typeface="Lato"/>
              </a:rPr>
              <a:t>for </a:t>
            </a:r>
            <a:r>
              <a:rPr sz="1400" b="1" dirty="0">
                <a:latin typeface="Lato"/>
                <a:cs typeface="Lato"/>
              </a:rPr>
              <a:t>data</a:t>
            </a:r>
            <a:r>
              <a:rPr sz="1400" b="1" spc="260" dirty="0">
                <a:latin typeface="Lato"/>
                <a:cs typeface="Lato"/>
              </a:rPr>
              <a:t>  </a:t>
            </a:r>
            <a:r>
              <a:rPr sz="1400" b="1" dirty="0">
                <a:latin typeface="Lato"/>
                <a:cs typeface="Lato"/>
              </a:rPr>
              <a:t>retrieval,</a:t>
            </a:r>
            <a:r>
              <a:rPr sz="1400" b="1" spc="260" dirty="0">
                <a:latin typeface="Lato"/>
                <a:cs typeface="Lato"/>
              </a:rPr>
              <a:t>  </a:t>
            </a:r>
            <a:r>
              <a:rPr sz="1400" b="1" dirty="0">
                <a:latin typeface="Lato"/>
                <a:cs typeface="Lato"/>
              </a:rPr>
              <a:t>manipulation,</a:t>
            </a:r>
            <a:r>
              <a:rPr sz="1400" b="1" spc="260" dirty="0">
                <a:latin typeface="Lato"/>
                <a:cs typeface="Lato"/>
              </a:rPr>
              <a:t>  </a:t>
            </a:r>
            <a:r>
              <a:rPr sz="1400" b="1" dirty="0">
                <a:latin typeface="Lato"/>
                <a:cs typeface="Lato"/>
              </a:rPr>
              <a:t>and</a:t>
            </a:r>
            <a:r>
              <a:rPr sz="1400" b="1" spc="260" dirty="0">
                <a:latin typeface="Lato"/>
                <a:cs typeface="Lato"/>
              </a:rPr>
              <a:t>  </a:t>
            </a:r>
            <a:r>
              <a:rPr sz="1400" b="1" dirty="0">
                <a:latin typeface="Lato"/>
                <a:cs typeface="Lato"/>
              </a:rPr>
              <a:t>reporting,</a:t>
            </a:r>
            <a:r>
              <a:rPr sz="1400" b="1" spc="260" dirty="0">
                <a:latin typeface="Lato"/>
                <a:cs typeface="Lato"/>
              </a:rPr>
              <a:t>  </a:t>
            </a:r>
            <a:r>
              <a:rPr sz="1400" b="1" spc="-10" dirty="0">
                <a:latin typeface="Lato"/>
                <a:cs typeface="Lato"/>
              </a:rPr>
              <a:t>enabling </a:t>
            </a:r>
            <a:r>
              <a:rPr sz="1400" b="1" dirty="0">
                <a:latin typeface="Lato"/>
                <a:cs typeface="Lato"/>
              </a:rPr>
              <a:t>comprehensive</a:t>
            </a:r>
            <a:r>
              <a:rPr sz="1400" b="1" spc="160" dirty="0">
                <a:latin typeface="Lato"/>
                <a:cs typeface="Lato"/>
              </a:rPr>
              <a:t>  </a:t>
            </a:r>
            <a:r>
              <a:rPr sz="1400" b="1" dirty="0">
                <a:latin typeface="Lato"/>
                <a:cs typeface="Lato"/>
              </a:rPr>
              <a:t>analysis</a:t>
            </a:r>
            <a:r>
              <a:rPr sz="1400" b="1" spc="165" dirty="0">
                <a:latin typeface="Lato"/>
                <a:cs typeface="Lato"/>
              </a:rPr>
              <a:t>  </a:t>
            </a:r>
            <a:r>
              <a:rPr sz="1400" b="1" dirty="0">
                <a:latin typeface="Lato"/>
                <a:cs typeface="Lato"/>
              </a:rPr>
              <a:t>of</a:t>
            </a:r>
            <a:r>
              <a:rPr sz="1400" b="1" spc="165" dirty="0">
                <a:latin typeface="Lato"/>
                <a:cs typeface="Lato"/>
              </a:rPr>
              <a:t>  </a:t>
            </a:r>
            <a:r>
              <a:rPr sz="1400" b="1" dirty="0">
                <a:latin typeface="Lato"/>
                <a:cs typeface="Lato"/>
              </a:rPr>
              <a:t>passenger</a:t>
            </a:r>
            <a:r>
              <a:rPr sz="1400" b="1" spc="160" dirty="0">
                <a:latin typeface="Lato"/>
                <a:cs typeface="Lato"/>
              </a:rPr>
              <a:t>  </a:t>
            </a:r>
            <a:r>
              <a:rPr sz="1400" b="1" dirty="0">
                <a:latin typeface="Lato"/>
                <a:cs typeface="Lato"/>
              </a:rPr>
              <a:t>trends,</a:t>
            </a:r>
            <a:r>
              <a:rPr sz="1400" b="1" spc="165" dirty="0">
                <a:latin typeface="Lato"/>
                <a:cs typeface="Lato"/>
              </a:rPr>
              <a:t>  </a:t>
            </a:r>
            <a:r>
              <a:rPr sz="1400" b="1" spc="-10" dirty="0">
                <a:latin typeface="Lato"/>
                <a:cs typeface="Lato"/>
              </a:rPr>
              <a:t>revenue </a:t>
            </a:r>
            <a:r>
              <a:rPr sz="1400" b="1" dirty="0">
                <a:latin typeface="Lato"/>
                <a:cs typeface="Lato"/>
              </a:rPr>
              <a:t>generation,</a:t>
            </a:r>
            <a:r>
              <a:rPr sz="1400" b="1" spc="300" dirty="0">
                <a:latin typeface="Lato"/>
                <a:cs typeface="Lato"/>
              </a:rPr>
              <a:t> </a:t>
            </a:r>
            <a:r>
              <a:rPr sz="1400" b="1" dirty="0">
                <a:latin typeface="Lato"/>
                <a:cs typeface="Lato"/>
              </a:rPr>
              <a:t>and</a:t>
            </a:r>
            <a:r>
              <a:rPr sz="1400" b="1" spc="300" dirty="0">
                <a:latin typeface="Lato"/>
                <a:cs typeface="Lato"/>
              </a:rPr>
              <a:t> </a:t>
            </a:r>
            <a:r>
              <a:rPr sz="1400" b="1" dirty="0">
                <a:latin typeface="Lato"/>
                <a:cs typeface="Lato"/>
              </a:rPr>
              <a:t>resource</a:t>
            </a:r>
            <a:r>
              <a:rPr sz="1400" b="1" spc="300" dirty="0">
                <a:latin typeface="Lato"/>
                <a:cs typeface="Lato"/>
              </a:rPr>
              <a:t> </a:t>
            </a:r>
            <a:r>
              <a:rPr sz="1400" b="1" spc="-10" dirty="0">
                <a:latin typeface="Lato"/>
                <a:cs typeface="Lato"/>
              </a:rPr>
              <a:t>utilization.</a:t>
            </a:r>
            <a:endParaRPr sz="1400" dirty="0">
              <a:latin typeface="Lato"/>
              <a:cs typeface="Lato"/>
            </a:endParaRPr>
          </a:p>
          <a:p>
            <a:pPr marL="298450" marR="5080" indent="-285750" algn="just">
              <a:lnSpc>
                <a:spcPct val="112500"/>
              </a:lnSpc>
              <a:buFont typeface="Arial" panose="020B0604020202020204" pitchFamily="34" charset="0"/>
              <a:buChar char="•"/>
            </a:pPr>
            <a:r>
              <a:rPr sz="1400" b="1" dirty="0">
                <a:latin typeface="Lato"/>
                <a:cs typeface="Lato"/>
              </a:rPr>
              <a:t>Employing</a:t>
            </a:r>
            <a:r>
              <a:rPr sz="1400" b="1" spc="155" dirty="0">
                <a:latin typeface="Lato"/>
                <a:cs typeface="Lato"/>
              </a:rPr>
              <a:t>  </a:t>
            </a:r>
            <a:r>
              <a:rPr sz="1400" b="1" dirty="0">
                <a:latin typeface="Lato"/>
                <a:cs typeface="Lato"/>
              </a:rPr>
              <a:t>MySQL</a:t>
            </a:r>
            <a:r>
              <a:rPr sz="1400" b="1" spc="160" dirty="0">
                <a:latin typeface="Lato"/>
                <a:cs typeface="Lato"/>
              </a:rPr>
              <a:t>  </a:t>
            </a:r>
            <a:r>
              <a:rPr sz="1400" b="1" dirty="0">
                <a:latin typeface="Lato"/>
                <a:cs typeface="Lato"/>
              </a:rPr>
              <a:t>as</a:t>
            </a:r>
            <a:r>
              <a:rPr sz="1400" b="1" spc="160" dirty="0">
                <a:latin typeface="Lato"/>
                <a:cs typeface="Lato"/>
              </a:rPr>
              <a:t>  </a:t>
            </a:r>
            <a:r>
              <a:rPr sz="1400" b="1" dirty="0">
                <a:latin typeface="Lato"/>
                <a:cs typeface="Lato"/>
              </a:rPr>
              <a:t>the</a:t>
            </a:r>
            <a:r>
              <a:rPr sz="1400" b="1" spc="160" dirty="0">
                <a:latin typeface="Lato"/>
                <a:cs typeface="Lato"/>
              </a:rPr>
              <a:t>  </a:t>
            </a:r>
            <a:r>
              <a:rPr sz="1400" b="1" dirty="0">
                <a:latin typeface="Lato"/>
                <a:cs typeface="Lato"/>
              </a:rPr>
              <a:t>database</a:t>
            </a:r>
            <a:r>
              <a:rPr sz="1400" b="1" spc="160" dirty="0">
                <a:latin typeface="Lato"/>
                <a:cs typeface="Lato"/>
              </a:rPr>
              <a:t>  </a:t>
            </a:r>
            <a:r>
              <a:rPr sz="1400" b="1" dirty="0">
                <a:latin typeface="Lato"/>
                <a:cs typeface="Lato"/>
              </a:rPr>
              <a:t>platform</a:t>
            </a:r>
            <a:r>
              <a:rPr sz="1400" b="1" spc="160" dirty="0">
                <a:latin typeface="Lato"/>
                <a:cs typeface="Lato"/>
              </a:rPr>
              <a:t>  </a:t>
            </a:r>
            <a:r>
              <a:rPr sz="1400" b="1" spc="-10" dirty="0">
                <a:latin typeface="Lato"/>
                <a:cs typeface="Lato"/>
              </a:rPr>
              <a:t>ensures </a:t>
            </a:r>
            <a:r>
              <a:rPr sz="1400" b="1" spc="10" dirty="0">
                <a:latin typeface="Lato"/>
                <a:cs typeface="Lato"/>
              </a:rPr>
              <a:t>scalability,</a:t>
            </a:r>
            <a:r>
              <a:rPr sz="1400" b="1" spc="250" dirty="0">
                <a:latin typeface="Lato"/>
                <a:cs typeface="Lato"/>
              </a:rPr>
              <a:t> </a:t>
            </a:r>
            <a:r>
              <a:rPr sz="1400" b="1" spc="10" dirty="0">
                <a:latin typeface="Lato"/>
                <a:cs typeface="Lato"/>
              </a:rPr>
              <a:t>cost-effectiveness,</a:t>
            </a:r>
            <a:r>
              <a:rPr sz="1400" b="1" spc="250" dirty="0">
                <a:latin typeface="Lato"/>
                <a:cs typeface="Lato"/>
              </a:rPr>
              <a:t> </a:t>
            </a:r>
            <a:r>
              <a:rPr sz="1400" b="1" spc="10" dirty="0">
                <a:latin typeface="Lato"/>
                <a:cs typeface="Lato"/>
              </a:rPr>
              <a:t>and</a:t>
            </a:r>
            <a:r>
              <a:rPr sz="1400" b="1" spc="254" dirty="0">
                <a:latin typeface="Lato"/>
                <a:cs typeface="Lato"/>
              </a:rPr>
              <a:t> </a:t>
            </a:r>
            <a:r>
              <a:rPr sz="1400" b="1" spc="10" dirty="0">
                <a:latin typeface="Lato"/>
                <a:cs typeface="Lato"/>
              </a:rPr>
              <a:t>ease</a:t>
            </a:r>
            <a:r>
              <a:rPr sz="1400" b="1" spc="250" dirty="0">
                <a:latin typeface="Lato"/>
                <a:cs typeface="Lato"/>
              </a:rPr>
              <a:t> </a:t>
            </a:r>
            <a:r>
              <a:rPr sz="1400" b="1" spc="10" dirty="0">
                <a:latin typeface="Lato"/>
                <a:cs typeface="Lato"/>
              </a:rPr>
              <a:t>of</a:t>
            </a:r>
            <a:r>
              <a:rPr sz="1400" b="1" spc="254" dirty="0">
                <a:latin typeface="Lato"/>
                <a:cs typeface="Lato"/>
              </a:rPr>
              <a:t> </a:t>
            </a:r>
            <a:r>
              <a:rPr sz="1400" b="1" spc="-10" dirty="0">
                <a:latin typeface="Lato"/>
                <a:cs typeface="Lato"/>
              </a:rPr>
              <a:t>deployment.</a:t>
            </a:r>
            <a:endParaRPr sz="1400" dirty="0">
              <a:latin typeface="Lato"/>
              <a:cs typeface="Lato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1613" y="1238676"/>
            <a:ext cx="3181349" cy="293369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-76200" y="-657"/>
            <a:ext cx="859420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100"/>
              </a:spcBef>
            </a:pPr>
            <a:r>
              <a:rPr sz="3600" spc="165" dirty="0"/>
              <a:t>ABSTRACT</a:t>
            </a:r>
            <a:endParaRPr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rcRect/>
          <a:stretch/>
        </p:blipFill>
        <p:spPr>
          <a:xfrm>
            <a:off x="2362200" y="133350"/>
            <a:ext cx="6648892" cy="48127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1650" y="1975472"/>
            <a:ext cx="1719580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100"/>
              </a:spcBef>
            </a:pPr>
            <a:r>
              <a:rPr sz="2900" spc="80" dirty="0">
                <a:solidFill>
                  <a:srgbClr val="000000"/>
                </a:solidFill>
              </a:rPr>
              <a:t>ER </a:t>
            </a:r>
            <a:r>
              <a:rPr sz="2900" spc="135" dirty="0">
                <a:solidFill>
                  <a:srgbClr val="000000"/>
                </a:solidFill>
              </a:rPr>
              <a:t>DIAGRAM</a:t>
            </a:r>
            <a:endParaRPr sz="2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0317" y="711490"/>
            <a:ext cx="574040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 algn="just">
              <a:lnSpc>
                <a:spcPct val="112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450" b="1" dirty="0">
                <a:latin typeface="Trebuchet MS"/>
                <a:cs typeface="Trebuchet MS"/>
              </a:rPr>
              <a:t>Efficient</a:t>
            </a:r>
            <a:r>
              <a:rPr sz="1450" b="1" spc="55" dirty="0">
                <a:latin typeface="Trebuchet MS"/>
                <a:cs typeface="Trebuchet MS"/>
              </a:rPr>
              <a:t> </a:t>
            </a:r>
            <a:r>
              <a:rPr sz="1450" b="1" spc="50" dirty="0">
                <a:latin typeface="Trebuchet MS"/>
                <a:cs typeface="Trebuchet MS"/>
              </a:rPr>
              <a:t>management</a:t>
            </a:r>
            <a:r>
              <a:rPr sz="1450" b="1" spc="55" dirty="0">
                <a:latin typeface="Trebuchet MS"/>
                <a:cs typeface="Trebuchet MS"/>
              </a:rPr>
              <a:t> </a:t>
            </a:r>
            <a:r>
              <a:rPr sz="1450" b="1" dirty="0">
                <a:latin typeface="Trebuchet MS"/>
                <a:cs typeface="Trebuchet MS"/>
              </a:rPr>
              <a:t>of</a:t>
            </a:r>
            <a:r>
              <a:rPr sz="1450" b="1" spc="55" dirty="0">
                <a:latin typeface="Trebuchet MS"/>
                <a:cs typeface="Trebuchet MS"/>
              </a:rPr>
              <a:t> </a:t>
            </a:r>
            <a:r>
              <a:rPr sz="1450" b="1" dirty="0">
                <a:latin typeface="Trebuchet MS"/>
                <a:cs typeface="Trebuchet MS"/>
              </a:rPr>
              <a:t>metro</a:t>
            </a:r>
            <a:r>
              <a:rPr sz="1450" b="1" spc="55" dirty="0">
                <a:latin typeface="Trebuchet MS"/>
                <a:cs typeface="Trebuchet MS"/>
              </a:rPr>
              <a:t> </a:t>
            </a:r>
            <a:r>
              <a:rPr sz="1450" b="1" dirty="0">
                <a:latin typeface="Trebuchet MS"/>
                <a:cs typeface="Trebuchet MS"/>
              </a:rPr>
              <a:t>operations,</a:t>
            </a:r>
            <a:r>
              <a:rPr sz="1450" b="1" spc="55" dirty="0">
                <a:latin typeface="Trebuchet MS"/>
                <a:cs typeface="Trebuchet MS"/>
              </a:rPr>
              <a:t> </a:t>
            </a:r>
            <a:r>
              <a:rPr sz="1450" b="1" dirty="0">
                <a:latin typeface="Trebuchet MS"/>
                <a:cs typeface="Trebuchet MS"/>
              </a:rPr>
              <a:t>including</a:t>
            </a:r>
            <a:r>
              <a:rPr sz="1450" b="1" spc="60" dirty="0">
                <a:latin typeface="Trebuchet MS"/>
                <a:cs typeface="Trebuchet MS"/>
              </a:rPr>
              <a:t> </a:t>
            </a:r>
            <a:r>
              <a:rPr sz="1450" b="1" spc="40" dirty="0">
                <a:latin typeface="Trebuchet MS"/>
                <a:cs typeface="Trebuchet MS"/>
              </a:rPr>
              <a:t>passenger </a:t>
            </a:r>
            <a:r>
              <a:rPr sz="1450" b="1" dirty="0">
                <a:latin typeface="Trebuchet MS"/>
                <a:cs typeface="Trebuchet MS"/>
              </a:rPr>
              <a:t>ticketing,</a:t>
            </a:r>
            <a:r>
              <a:rPr sz="1450" b="1" spc="175" dirty="0">
                <a:latin typeface="Trebuchet MS"/>
                <a:cs typeface="Trebuchet MS"/>
              </a:rPr>
              <a:t> </a:t>
            </a:r>
            <a:r>
              <a:rPr sz="1450" b="1" dirty="0">
                <a:latin typeface="Trebuchet MS"/>
                <a:cs typeface="Trebuchet MS"/>
              </a:rPr>
              <a:t>reservation,</a:t>
            </a:r>
            <a:r>
              <a:rPr sz="1450" b="1" spc="175" dirty="0">
                <a:latin typeface="Trebuchet MS"/>
                <a:cs typeface="Trebuchet MS"/>
              </a:rPr>
              <a:t> </a:t>
            </a:r>
            <a:r>
              <a:rPr sz="1450" b="1" spc="50" dirty="0">
                <a:latin typeface="Trebuchet MS"/>
                <a:cs typeface="Trebuchet MS"/>
              </a:rPr>
              <a:t>and</a:t>
            </a:r>
            <a:r>
              <a:rPr sz="1450" b="1" spc="180" dirty="0">
                <a:latin typeface="Trebuchet MS"/>
                <a:cs typeface="Trebuchet MS"/>
              </a:rPr>
              <a:t> </a:t>
            </a:r>
            <a:r>
              <a:rPr sz="1450" b="1" dirty="0">
                <a:latin typeface="Trebuchet MS"/>
                <a:cs typeface="Trebuchet MS"/>
              </a:rPr>
              <a:t>metro</a:t>
            </a:r>
            <a:r>
              <a:rPr sz="1450" b="1" spc="175" dirty="0">
                <a:latin typeface="Trebuchet MS"/>
                <a:cs typeface="Trebuchet MS"/>
              </a:rPr>
              <a:t> </a:t>
            </a:r>
            <a:r>
              <a:rPr sz="1450" b="1" dirty="0">
                <a:latin typeface="Trebuchet MS"/>
                <a:cs typeface="Trebuchet MS"/>
              </a:rPr>
              <a:t>operations,</a:t>
            </a:r>
            <a:r>
              <a:rPr sz="1450" b="1" spc="180" dirty="0">
                <a:latin typeface="Trebuchet MS"/>
                <a:cs typeface="Trebuchet MS"/>
              </a:rPr>
              <a:t> </a:t>
            </a:r>
            <a:r>
              <a:rPr sz="1450" b="1" dirty="0">
                <a:latin typeface="Trebuchet MS"/>
                <a:cs typeface="Trebuchet MS"/>
              </a:rPr>
              <a:t>remains</a:t>
            </a:r>
            <a:r>
              <a:rPr sz="1450" b="1" spc="175" dirty="0">
                <a:latin typeface="Trebuchet MS"/>
                <a:cs typeface="Trebuchet MS"/>
              </a:rPr>
              <a:t> </a:t>
            </a:r>
            <a:r>
              <a:rPr sz="1450" b="1" spc="50" dirty="0">
                <a:latin typeface="Trebuchet MS"/>
                <a:cs typeface="Trebuchet MS"/>
              </a:rPr>
              <a:t>a</a:t>
            </a:r>
            <a:r>
              <a:rPr sz="1450" b="1" spc="175" dirty="0">
                <a:latin typeface="Trebuchet MS"/>
                <a:cs typeface="Trebuchet MS"/>
              </a:rPr>
              <a:t> </a:t>
            </a:r>
            <a:r>
              <a:rPr sz="1450" b="1" spc="-10" dirty="0">
                <a:latin typeface="Trebuchet MS"/>
                <a:cs typeface="Trebuchet MS"/>
              </a:rPr>
              <a:t>critical </a:t>
            </a:r>
            <a:r>
              <a:rPr sz="1450" b="1" spc="45" dirty="0">
                <a:latin typeface="Trebuchet MS"/>
                <a:cs typeface="Trebuchet MS"/>
              </a:rPr>
              <a:t>challenge</a:t>
            </a:r>
            <a:r>
              <a:rPr sz="1450" b="1" spc="-60" dirty="0">
                <a:latin typeface="Trebuchet MS"/>
                <a:cs typeface="Trebuchet MS"/>
              </a:rPr>
              <a:t> </a:t>
            </a:r>
            <a:r>
              <a:rPr sz="1450" b="1" spc="-30" dirty="0">
                <a:latin typeface="Trebuchet MS"/>
                <a:cs typeface="Trebuchet MS"/>
              </a:rPr>
              <a:t>in</a:t>
            </a:r>
            <a:r>
              <a:rPr sz="1450" b="1" spc="-60" dirty="0">
                <a:latin typeface="Trebuchet MS"/>
                <a:cs typeface="Trebuchet MS"/>
              </a:rPr>
              <a:t> </a:t>
            </a:r>
            <a:r>
              <a:rPr sz="1450" b="1" dirty="0">
                <a:latin typeface="Trebuchet MS"/>
                <a:cs typeface="Trebuchet MS"/>
              </a:rPr>
              <a:t>the</a:t>
            </a:r>
            <a:r>
              <a:rPr sz="1450" b="1" spc="-55" dirty="0">
                <a:latin typeface="Trebuchet MS"/>
                <a:cs typeface="Trebuchet MS"/>
              </a:rPr>
              <a:t> </a:t>
            </a:r>
            <a:r>
              <a:rPr sz="1450" b="1" dirty="0">
                <a:latin typeface="Trebuchet MS"/>
                <a:cs typeface="Trebuchet MS"/>
              </a:rPr>
              <a:t>transportation</a:t>
            </a:r>
            <a:r>
              <a:rPr sz="1450" b="1" spc="-60" dirty="0">
                <a:latin typeface="Trebuchet MS"/>
                <a:cs typeface="Trebuchet MS"/>
              </a:rPr>
              <a:t> </a:t>
            </a:r>
            <a:r>
              <a:rPr sz="1450" b="1" spc="-10" dirty="0">
                <a:latin typeface="Trebuchet MS"/>
                <a:cs typeface="Trebuchet MS"/>
              </a:rPr>
              <a:t>sector.</a:t>
            </a:r>
            <a:endParaRPr sz="14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6233" y="1728761"/>
            <a:ext cx="4384675" cy="246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6460" algn="l"/>
                <a:tab pos="1794510" algn="l"/>
                <a:tab pos="2448560" algn="l"/>
                <a:tab pos="3001010" algn="l"/>
                <a:tab pos="3475354" algn="l"/>
              </a:tabLst>
            </a:pPr>
            <a:r>
              <a:rPr sz="1450" b="1" spc="-10" dirty="0">
                <a:latin typeface="Trebuchet MS"/>
                <a:cs typeface="Trebuchet MS"/>
              </a:rPr>
              <a:t>Existing</a:t>
            </a:r>
            <a:r>
              <a:rPr sz="1450" b="1" dirty="0">
                <a:latin typeface="Trebuchet MS"/>
                <a:cs typeface="Trebuchet MS"/>
              </a:rPr>
              <a:t>	</a:t>
            </a:r>
            <a:r>
              <a:rPr sz="1450" b="1" spc="35" dirty="0">
                <a:latin typeface="Trebuchet MS"/>
                <a:cs typeface="Trebuchet MS"/>
              </a:rPr>
              <a:t>systems</a:t>
            </a:r>
            <a:r>
              <a:rPr sz="1450" b="1" dirty="0">
                <a:latin typeface="Trebuchet MS"/>
                <a:cs typeface="Trebuchet MS"/>
              </a:rPr>
              <a:t>	</a:t>
            </a:r>
            <a:r>
              <a:rPr sz="1450" b="1" spc="-20" dirty="0">
                <a:latin typeface="Trebuchet MS"/>
                <a:cs typeface="Trebuchet MS"/>
              </a:rPr>
              <a:t>often</a:t>
            </a:r>
            <a:r>
              <a:rPr sz="1450" b="1" dirty="0">
                <a:latin typeface="Trebuchet MS"/>
                <a:cs typeface="Trebuchet MS"/>
              </a:rPr>
              <a:t>	</a:t>
            </a:r>
            <a:r>
              <a:rPr sz="1450" b="1" spc="-20" dirty="0">
                <a:latin typeface="Trebuchet MS"/>
                <a:cs typeface="Trebuchet MS"/>
              </a:rPr>
              <a:t>lack</a:t>
            </a:r>
            <a:r>
              <a:rPr sz="1450" b="1" dirty="0">
                <a:latin typeface="Trebuchet MS"/>
                <a:cs typeface="Trebuchet MS"/>
              </a:rPr>
              <a:t>	</a:t>
            </a:r>
            <a:r>
              <a:rPr sz="1450" b="1" spc="-25" dirty="0">
                <a:latin typeface="Trebuchet MS"/>
                <a:cs typeface="Trebuchet MS"/>
              </a:rPr>
              <a:t>the</a:t>
            </a:r>
            <a:r>
              <a:rPr sz="1450" b="1" dirty="0">
                <a:latin typeface="Trebuchet MS"/>
                <a:cs typeface="Trebuchet MS"/>
              </a:rPr>
              <a:t>	</a:t>
            </a:r>
            <a:r>
              <a:rPr sz="1450" b="1" spc="-10" dirty="0">
                <a:latin typeface="Trebuchet MS"/>
                <a:cs typeface="Trebuchet MS"/>
              </a:rPr>
              <a:t>necessary</a:t>
            </a:r>
            <a:endParaRPr sz="145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2393" y="2005454"/>
            <a:ext cx="4208145" cy="246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0955" algn="l"/>
                <a:tab pos="2220595" algn="l"/>
                <a:tab pos="3372485" algn="l"/>
              </a:tabLst>
            </a:pPr>
            <a:r>
              <a:rPr sz="1450" b="1" spc="-10" dirty="0">
                <a:latin typeface="Trebuchet MS"/>
                <a:cs typeface="Trebuchet MS"/>
              </a:rPr>
              <a:t>streamlined</a:t>
            </a:r>
            <a:r>
              <a:rPr sz="1450" b="1" dirty="0">
                <a:latin typeface="Trebuchet MS"/>
                <a:cs typeface="Trebuchet MS"/>
              </a:rPr>
              <a:t>	</a:t>
            </a:r>
            <a:r>
              <a:rPr sz="1450" b="1" spc="-10" dirty="0">
                <a:latin typeface="Trebuchet MS"/>
                <a:cs typeface="Trebuchet MS"/>
              </a:rPr>
              <a:t>booking</a:t>
            </a:r>
            <a:r>
              <a:rPr sz="1450" b="1" dirty="0">
                <a:latin typeface="Trebuchet MS"/>
                <a:cs typeface="Trebuchet MS"/>
              </a:rPr>
              <a:t>	</a:t>
            </a:r>
            <a:r>
              <a:rPr sz="1450" b="1" spc="-10" dirty="0">
                <a:latin typeface="Trebuchet MS"/>
                <a:cs typeface="Trebuchet MS"/>
              </a:rPr>
              <a:t>processes,</a:t>
            </a:r>
            <a:r>
              <a:rPr sz="1450" b="1" dirty="0">
                <a:latin typeface="Trebuchet MS"/>
                <a:cs typeface="Trebuchet MS"/>
              </a:rPr>
              <a:t>	real-</a:t>
            </a:r>
            <a:r>
              <a:rPr sz="1450" b="1" spc="-20" dirty="0">
                <a:latin typeface="Trebuchet MS"/>
                <a:cs typeface="Trebuchet MS"/>
              </a:rPr>
              <a:t>time</a:t>
            </a:r>
            <a:endParaRPr sz="145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6433" y="1708901"/>
            <a:ext cx="134556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5415" algn="r">
              <a:lnSpc>
                <a:spcPct val="112100"/>
              </a:lnSpc>
              <a:spcBef>
                <a:spcPts val="100"/>
              </a:spcBef>
              <a:tabLst>
                <a:tab pos="996950" algn="l"/>
                <a:tab pos="1081405" algn="l"/>
              </a:tabLst>
            </a:pPr>
            <a:r>
              <a:rPr sz="1450" b="1" spc="-10" dirty="0">
                <a:latin typeface="Trebuchet MS"/>
                <a:cs typeface="Trebuchet MS"/>
              </a:rPr>
              <a:t>features</a:t>
            </a:r>
            <a:r>
              <a:rPr sz="1450" b="1" dirty="0">
                <a:latin typeface="Trebuchet MS"/>
                <a:cs typeface="Trebuchet MS"/>
              </a:rPr>
              <a:t>		</a:t>
            </a:r>
            <a:r>
              <a:rPr sz="1450" b="1" spc="-25" dirty="0">
                <a:latin typeface="Trebuchet MS"/>
                <a:cs typeface="Trebuchet MS"/>
              </a:rPr>
              <a:t>for </a:t>
            </a:r>
            <a:r>
              <a:rPr sz="1450" b="1" spc="-10" dirty="0">
                <a:latin typeface="Trebuchet MS"/>
                <a:cs typeface="Trebuchet MS"/>
              </a:rPr>
              <a:t>tracking,</a:t>
            </a:r>
            <a:r>
              <a:rPr sz="1450" b="1" dirty="0">
                <a:latin typeface="Trebuchet MS"/>
                <a:cs typeface="Trebuchet MS"/>
              </a:rPr>
              <a:t>	</a:t>
            </a:r>
            <a:r>
              <a:rPr sz="1450" b="1" spc="25" dirty="0">
                <a:latin typeface="Trebuchet MS"/>
                <a:cs typeface="Trebuchet MS"/>
              </a:rPr>
              <a:t>and</a:t>
            </a:r>
            <a:endParaRPr sz="1450" dirty="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209"/>
              </a:spcBef>
            </a:pPr>
            <a:r>
              <a:rPr sz="1450" b="1" spc="25" dirty="0">
                <a:latin typeface="Trebuchet MS"/>
                <a:cs typeface="Trebuchet MS"/>
              </a:rPr>
              <a:t>and</a:t>
            </a:r>
            <a:endParaRPr sz="145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2393" y="2226396"/>
            <a:ext cx="5266055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100"/>
              </a:lnSpc>
              <a:spcBef>
                <a:spcPts val="100"/>
              </a:spcBef>
              <a:tabLst>
                <a:tab pos="1518285" algn="l"/>
                <a:tab pos="2057400" algn="l"/>
                <a:tab pos="2949575" algn="l"/>
                <a:tab pos="3756025" algn="l"/>
                <a:tab pos="4077335" algn="l"/>
              </a:tabLst>
            </a:pPr>
            <a:r>
              <a:rPr sz="1450" b="1" spc="-10" dirty="0">
                <a:latin typeface="Trebuchet MS"/>
                <a:cs typeface="Trebuchet MS"/>
              </a:rPr>
              <a:t>comprehensive</a:t>
            </a:r>
            <a:r>
              <a:rPr sz="1450" b="1" dirty="0">
                <a:latin typeface="Trebuchet MS"/>
                <a:cs typeface="Trebuchet MS"/>
              </a:rPr>
              <a:t>	</a:t>
            </a:r>
            <a:r>
              <a:rPr sz="1450" b="1" spc="-20" dirty="0">
                <a:latin typeface="Trebuchet MS"/>
                <a:cs typeface="Trebuchet MS"/>
              </a:rPr>
              <a:t>data</a:t>
            </a:r>
            <a:r>
              <a:rPr sz="1450" b="1" dirty="0">
                <a:latin typeface="Trebuchet MS"/>
                <a:cs typeface="Trebuchet MS"/>
              </a:rPr>
              <a:t>	</a:t>
            </a:r>
            <a:r>
              <a:rPr sz="1450" b="1" spc="-10" dirty="0">
                <a:latin typeface="Trebuchet MS"/>
                <a:cs typeface="Trebuchet MS"/>
              </a:rPr>
              <a:t>analysis,</a:t>
            </a:r>
            <a:r>
              <a:rPr sz="1450" b="1" dirty="0">
                <a:latin typeface="Trebuchet MS"/>
                <a:cs typeface="Trebuchet MS"/>
              </a:rPr>
              <a:t>	</a:t>
            </a:r>
            <a:r>
              <a:rPr sz="1450" b="1" spc="35" dirty="0">
                <a:latin typeface="Trebuchet MS"/>
                <a:cs typeface="Trebuchet MS"/>
              </a:rPr>
              <a:t>leading</a:t>
            </a:r>
            <a:r>
              <a:rPr sz="1450" b="1" dirty="0">
                <a:latin typeface="Trebuchet MS"/>
                <a:cs typeface="Trebuchet MS"/>
              </a:rPr>
              <a:t>	</a:t>
            </a:r>
            <a:r>
              <a:rPr sz="1450" b="1" spc="-25" dirty="0">
                <a:latin typeface="Trebuchet MS"/>
                <a:cs typeface="Trebuchet MS"/>
              </a:rPr>
              <a:t>to</a:t>
            </a:r>
            <a:r>
              <a:rPr sz="1450" b="1" dirty="0">
                <a:latin typeface="Trebuchet MS"/>
                <a:cs typeface="Trebuchet MS"/>
              </a:rPr>
              <a:t>	</a:t>
            </a:r>
            <a:r>
              <a:rPr sz="1450" b="1" spc="-10" dirty="0">
                <a:latin typeface="Trebuchet MS"/>
                <a:cs typeface="Trebuchet MS"/>
              </a:rPr>
              <a:t>inefficiencies </a:t>
            </a:r>
            <a:r>
              <a:rPr sz="1450" b="1" spc="10" dirty="0">
                <a:latin typeface="Trebuchet MS"/>
                <a:cs typeface="Trebuchet MS"/>
              </a:rPr>
              <a:t>suboptimal</a:t>
            </a:r>
            <a:r>
              <a:rPr sz="1450" b="1" spc="35" dirty="0">
                <a:latin typeface="Trebuchet MS"/>
                <a:cs typeface="Trebuchet MS"/>
              </a:rPr>
              <a:t> </a:t>
            </a:r>
            <a:r>
              <a:rPr sz="1450" b="1" spc="50" dirty="0">
                <a:latin typeface="Trebuchet MS"/>
                <a:cs typeface="Trebuchet MS"/>
              </a:rPr>
              <a:t>passenger</a:t>
            </a:r>
            <a:r>
              <a:rPr sz="1450" b="1" spc="35" dirty="0">
                <a:latin typeface="Trebuchet MS"/>
                <a:cs typeface="Trebuchet MS"/>
              </a:rPr>
              <a:t> </a:t>
            </a:r>
            <a:r>
              <a:rPr sz="1450" b="1" spc="-10" dirty="0">
                <a:latin typeface="Trebuchet MS"/>
                <a:cs typeface="Trebuchet MS"/>
              </a:rPr>
              <a:t>experiences.</a:t>
            </a:r>
            <a:endParaRPr sz="145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14054" y="2907717"/>
            <a:ext cx="5740400" cy="22425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 algn="just">
              <a:lnSpc>
                <a:spcPct val="112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450" b="1" dirty="0">
                <a:latin typeface="Trebuchet MS"/>
                <a:cs typeface="Trebuchet MS"/>
              </a:rPr>
              <a:t>There</a:t>
            </a:r>
            <a:r>
              <a:rPr sz="1450" b="1" spc="5" dirty="0">
                <a:latin typeface="Trebuchet MS"/>
                <a:cs typeface="Trebuchet MS"/>
              </a:rPr>
              <a:t> </a:t>
            </a:r>
            <a:r>
              <a:rPr sz="1450" b="1" dirty="0">
                <a:latin typeface="Trebuchet MS"/>
                <a:cs typeface="Trebuchet MS"/>
              </a:rPr>
              <a:t>is</a:t>
            </a:r>
            <a:r>
              <a:rPr sz="1450" b="1" spc="5" dirty="0">
                <a:latin typeface="Trebuchet MS"/>
                <a:cs typeface="Trebuchet MS"/>
              </a:rPr>
              <a:t> </a:t>
            </a:r>
            <a:r>
              <a:rPr sz="1450" b="1" spc="50" dirty="0">
                <a:latin typeface="Trebuchet MS"/>
                <a:cs typeface="Trebuchet MS"/>
              </a:rPr>
              <a:t>a</a:t>
            </a:r>
            <a:r>
              <a:rPr sz="1450" b="1" spc="5" dirty="0">
                <a:latin typeface="Trebuchet MS"/>
                <a:cs typeface="Trebuchet MS"/>
              </a:rPr>
              <a:t> </a:t>
            </a:r>
            <a:r>
              <a:rPr sz="1450" b="1" dirty="0">
                <a:latin typeface="Trebuchet MS"/>
                <a:cs typeface="Trebuchet MS"/>
              </a:rPr>
              <a:t>need</a:t>
            </a:r>
            <a:r>
              <a:rPr sz="1450" b="1" spc="5" dirty="0">
                <a:latin typeface="Trebuchet MS"/>
                <a:cs typeface="Trebuchet MS"/>
              </a:rPr>
              <a:t> </a:t>
            </a:r>
            <a:r>
              <a:rPr sz="1450" b="1" dirty="0">
                <a:latin typeface="Trebuchet MS"/>
                <a:cs typeface="Trebuchet MS"/>
              </a:rPr>
              <a:t>for</a:t>
            </a:r>
            <a:r>
              <a:rPr sz="1450" b="1" spc="10" dirty="0">
                <a:latin typeface="Trebuchet MS"/>
                <a:cs typeface="Trebuchet MS"/>
              </a:rPr>
              <a:t> </a:t>
            </a:r>
            <a:r>
              <a:rPr sz="1450" b="1" spc="50" dirty="0">
                <a:latin typeface="Trebuchet MS"/>
                <a:cs typeface="Trebuchet MS"/>
              </a:rPr>
              <a:t>a</a:t>
            </a:r>
            <a:r>
              <a:rPr sz="1450" b="1" spc="5" dirty="0">
                <a:latin typeface="Trebuchet MS"/>
                <a:cs typeface="Trebuchet MS"/>
              </a:rPr>
              <a:t> </a:t>
            </a:r>
            <a:r>
              <a:rPr sz="1450" b="1" dirty="0">
                <a:latin typeface="Trebuchet MS"/>
                <a:cs typeface="Trebuchet MS"/>
              </a:rPr>
              <a:t>robust</a:t>
            </a:r>
            <a:r>
              <a:rPr sz="1450" b="1" spc="5" dirty="0">
                <a:latin typeface="Trebuchet MS"/>
                <a:cs typeface="Trebuchet MS"/>
              </a:rPr>
              <a:t> </a:t>
            </a:r>
            <a:r>
              <a:rPr sz="1450" b="1" spc="60" dirty="0">
                <a:latin typeface="Trebuchet MS"/>
                <a:cs typeface="Trebuchet MS"/>
              </a:rPr>
              <a:t>Subway</a:t>
            </a:r>
            <a:r>
              <a:rPr sz="1450" b="1" spc="5" dirty="0">
                <a:latin typeface="Trebuchet MS"/>
                <a:cs typeface="Trebuchet MS"/>
              </a:rPr>
              <a:t> </a:t>
            </a:r>
            <a:r>
              <a:rPr sz="1450" b="1" dirty="0">
                <a:latin typeface="Trebuchet MS"/>
                <a:cs typeface="Trebuchet MS"/>
              </a:rPr>
              <a:t>Service</a:t>
            </a:r>
            <a:r>
              <a:rPr sz="1450" b="1" spc="10" dirty="0">
                <a:latin typeface="Trebuchet MS"/>
                <a:cs typeface="Trebuchet MS"/>
              </a:rPr>
              <a:t> </a:t>
            </a:r>
            <a:r>
              <a:rPr sz="1450" b="1" dirty="0">
                <a:latin typeface="Trebuchet MS"/>
                <a:cs typeface="Trebuchet MS"/>
              </a:rPr>
              <a:t>Corporation</a:t>
            </a:r>
            <a:r>
              <a:rPr sz="1450" b="1" spc="5" dirty="0">
                <a:latin typeface="Trebuchet MS"/>
                <a:cs typeface="Trebuchet MS"/>
              </a:rPr>
              <a:t> </a:t>
            </a:r>
            <a:r>
              <a:rPr sz="1450" b="1" spc="40" dirty="0">
                <a:latin typeface="Trebuchet MS"/>
                <a:cs typeface="Trebuchet MS"/>
              </a:rPr>
              <a:t>System </a:t>
            </a:r>
            <a:r>
              <a:rPr sz="1450" b="1" spc="55" dirty="0">
                <a:latin typeface="Trebuchet MS"/>
                <a:cs typeface="Trebuchet MS"/>
              </a:rPr>
              <a:t>(SSCS)</a:t>
            </a:r>
            <a:r>
              <a:rPr sz="1450" b="1" spc="250" dirty="0">
                <a:latin typeface="Trebuchet MS"/>
                <a:cs typeface="Trebuchet MS"/>
              </a:rPr>
              <a:t>  </a:t>
            </a:r>
            <a:r>
              <a:rPr sz="1450" b="1" dirty="0">
                <a:latin typeface="Trebuchet MS"/>
                <a:cs typeface="Trebuchet MS"/>
              </a:rPr>
              <a:t>that</a:t>
            </a:r>
            <a:r>
              <a:rPr sz="1450" b="1" spc="254" dirty="0">
                <a:latin typeface="Trebuchet MS"/>
                <a:cs typeface="Trebuchet MS"/>
              </a:rPr>
              <a:t>  </a:t>
            </a:r>
            <a:r>
              <a:rPr sz="1450" b="1" dirty="0">
                <a:latin typeface="Trebuchet MS"/>
                <a:cs typeface="Trebuchet MS"/>
              </a:rPr>
              <a:t>leverages</a:t>
            </a:r>
            <a:r>
              <a:rPr sz="1450" b="1" spc="254" dirty="0">
                <a:latin typeface="Trebuchet MS"/>
                <a:cs typeface="Trebuchet MS"/>
              </a:rPr>
              <a:t>  </a:t>
            </a:r>
            <a:r>
              <a:rPr sz="1450" b="1" dirty="0">
                <a:latin typeface="Trebuchet MS"/>
                <a:cs typeface="Trebuchet MS"/>
              </a:rPr>
              <a:t>modern</a:t>
            </a:r>
            <a:r>
              <a:rPr sz="1450" b="1" spc="250" dirty="0">
                <a:latin typeface="Trebuchet MS"/>
                <a:cs typeface="Trebuchet MS"/>
              </a:rPr>
              <a:t>  </a:t>
            </a:r>
            <a:r>
              <a:rPr sz="1450" b="1" dirty="0">
                <a:latin typeface="Trebuchet MS"/>
                <a:cs typeface="Trebuchet MS"/>
              </a:rPr>
              <a:t>technologies</a:t>
            </a:r>
            <a:r>
              <a:rPr sz="1450" b="1" spc="254" dirty="0">
                <a:latin typeface="Trebuchet MS"/>
                <a:cs typeface="Trebuchet MS"/>
              </a:rPr>
              <a:t>  </a:t>
            </a:r>
            <a:r>
              <a:rPr sz="1450" b="1" dirty="0">
                <a:latin typeface="Trebuchet MS"/>
                <a:cs typeface="Trebuchet MS"/>
              </a:rPr>
              <a:t>such</a:t>
            </a:r>
            <a:r>
              <a:rPr sz="1450" b="1" spc="254" dirty="0">
                <a:latin typeface="Trebuchet MS"/>
                <a:cs typeface="Trebuchet MS"/>
              </a:rPr>
              <a:t>  </a:t>
            </a:r>
            <a:r>
              <a:rPr sz="1450" b="1" spc="65" dirty="0">
                <a:latin typeface="Trebuchet MS"/>
                <a:cs typeface="Trebuchet MS"/>
              </a:rPr>
              <a:t>as</a:t>
            </a:r>
            <a:r>
              <a:rPr sz="1450" b="1" spc="250" dirty="0">
                <a:latin typeface="Trebuchet MS"/>
                <a:cs typeface="Trebuchet MS"/>
              </a:rPr>
              <a:t>  </a:t>
            </a:r>
            <a:r>
              <a:rPr sz="1450" b="1" spc="50" dirty="0">
                <a:latin typeface="Trebuchet MS"/>
                <a:cs typeface="Trebuchet MS"/>
              </a:rPr>
              <a:t>SQL databases</a:t>
            </a:r>
            <a:r>
              <a:rPr sz="1450" b="1" spc="270" dirty="0">
                <a:latin typeface="Trebuchet MS"/>
                <a:cs typeface="Trebuchet MS"/>
              </a:rPr>
              <a:t> </a:t>
            </a:r>
            <a:r>
              <a:rPr sz="1450" b="1" dirty="0">
                <a:latin typeface="Trebuchet MS"/>
                <a:cs typeface="Trebuchet MS"/>
              </a:rPr>
              <a:t>to</a:t>
            </a:r>
            <a:r>
              <a:rPr sz="1450" b="1" spc="270" dirty="0">
                <a:latin typeface="Trebuchet MS"/>
                <a:cs typeface="Trebuchet MS"/>
              </a:rPr>
              <a:t> </a:t>
            </a:r>
            <a:r>
              <a:rPr sz="1450" b="1" spc="45" dirty="0">
                <a:latin typeface="Trebuchet MS"/>
                <a:cs typeface="Trebuchet MS"/>
              </a:rPr>
              <a:t>address</a:t>
            </a:r>
            <a:r>
              <a:rPr sz="1450" b="1" spc="270" dirty="0">
                <a:latin typeface="Trebuchet MS"/>
                <a:cs typeface="Trebuchet MS"/>
              </a:rPr>
              <a:t> </a:t>
            </a:r>
            <a:r>
              <a:rPr sz="1450" b="1" dirty="0">
                <a:latin typeface="Trebuchet MS"/>
                <a:cs typeface="Trebuchet MS"/>
              </a:rPr>
              <a:t>these</a:t>
            </a:r>
            <a:r>
              <a:rPr sz="1450" b="1" spc="275" dirty="0">
                <a:latin typeface="Trebuchet MS"/>
                <a:cs typeface="Trebuchet MS"/>
              </a:rPr>
              <a:t> </a:t>
            </a:r>
            <a:r>
              <a:rPr sz="1450" b="1" dirty="0">
                <a:latin typeface="Trebuchet MS"/>
                <a:cs typeface="Trebuchet MS"/>
              </a:rPr>
              <a:t>shortcomings</a:t>
            </a:r>
            <a:r>
              <a:rPr sz="1450" b="1" spc="270" dirty="0">
                <a:latin typeface="Trebuchet MS"/>
                <a:cs typeface="Trebuchet MS"/>
              </a:rPr>
              <a:t> </a:t>
            </a:r>
            <a:r>
              <a:rPr sz="1450" b="1" spc="50" dirty="0">
                <a:latin typeface="Trebuchet MS"/>
                <a:cs typeface="Trebuchet MS"/>
              </a:rPr>
              <a:t>and</a:t>
            </a:r>
            <a:r>
              <a:rPr sz="1450" b="1" spc="270" dirty="0">
                <a:latin typeface="Trebuchet MS"/>
                <a:cs typeface="Trebuchet MS"/>
              </a:rPr>
              <a:t> </a:t>
            </a:r>
            <a:r>
              <a:rPr sz="1450" b="1" dirty="0">
                <a:latin typeface="Trebuchet MS"/>
                <a:cs typeface="Trebuchet MS"/>
              </a:rPr>
              <a:t>provide</a:t>
            </a:r>
            <a:r>
              <a:rPr sz="1450" b="1" spc="270" dirty="0">
                <a:latin typeface="Trebuchet MS"/>
                <a:cs typeface="Trebuchet MS"/>
              </a:rPr>
              <a:t> </a:t>
            </a:r>
            <a:r>
              <a:rPr sz="1450" b="1" spc="50" dirty="0">
                <a:latin typeface="Trebuchet MS"/>
                <a:cs typeface="Trebuchet MS"/>
              </a:rPr>
              <a:t>a</a:t>
            </a:r>
            <a:r>
              <a:rPr sz="1450" b="1" spc="275" dirty="0">
                <a:latin typeface="Trebuchet MS"/>
                <a:cs typeface="Trebuchet MS"/>
              </a:rPr>
              <a:t> </a:t>
            </a:r>
            <a:r>
              <a:rPr sz="1450" b="1" spc="-10" dirty="0">
                <a:latin typeface="Trebuchet MS"/>
                <a:cs typeface="Trebuchet MS"/>
              </a:rPr>
              <a:t>user- </a:t>
            </a:r>
            <a:r>
              <a:rPr sz="1450" b="1" spc="-25" dirty="0">
                <a:latin typeface="Trebuchet MS"/>
                <a:cs typeface="Trebuchet MS"/>
              </a:rPr>
              <a:t>friendly,</a:t>
            </a:r>
            <a:r>
              <a:rPr sz="1450" b="1" spc="-40" dirty="0">
                <a:latin typeface="Trebuchet MS"/>
                <a:cs typeface="Trebuchet MS"/>
              </a:rPr>
              <a:t> </a:t>
            </a:r>
            <a:r>
              <a:rPr sz="1450" b="1" spc="50" dirty="0">
                <a:latin typeface="Trebuchet MS"/>
                <a:cs typeface="Trebuchet MS"/>
              </a:rPr>
              <a:t>scalable</a:t>
            </a:r>
            <a:r>
              <a:rPr sz="1450" b="1" spc="-40" dirty="0">
                <a:latin typeface="Trebuchet MS"/>
                <a:cs typeface="Trebuchet MS"/>
              </a:rPr>
              <a:t> </a:t>
            </a:r>
            <a:r>
              <a:rPr sz="1450" b="1" dirty="0">
                <a:latin typeface="Trebuchet MS"/>
                <a:cs typeface="Trebuchet MS"/>
              </a:rPr>
              <a:t>solution</a:t>
            </a:r>
            <a:r>
              <a:rPr sz="1450" b="1" spc="-40" dirty="0">
                <a:latin typeface="Trebuchet MS"/>
                <a:cs typeface="Trebuchet MS"/>
              </a:rPr>
              <a:t> </a:t>
            </a:r>
            <a:r>
              <a:rPr sz="1450" b="1" spc="-10" dirty="0">
                <a:latin typeface="Trebuchet MS"/>
                <a:cs typeface="Trebuchet MS"/>
              </a:rPr>
              <a:t>for</a:t>
            </a:r>
            <a:r>
              <a:rPr sz="1450" b="1" spc="-40" dirty="0">
                <a:latin typeface="Trebuchet MS"/>
                <a:cs typeface="Trebuchet MS"/>
              </a:rPr>
              <a:t> </a:t>
            </a:r>
            <a:r>
              <a:rPr sz="1450" b="1" dirty="0">
                <a:latin typeface="Trebuchet MS"/>
                <a:cs typeface="Trebuchet MS"/>
              </a:rPr>
              <a:t>metro</a:t>
            </a:r>
            <a:r>
              <a:rPr sz="1450" b="1" spc="-40" dirty="0">
                <a:latin typeface="Trebuchet MS"/>
                <a:cs typeface="Trebuchet MS"/>
              </a:rPr>
              <a:t> </a:t>
            </a:r>
            <a:r>
              <a:rPr sz="1450" b="1" spc="-10" dirty="0">
                <a:latin typeface="Trebuchet MS"/>
                <a:cs typeface="Trebuchet MS"/>
              </a:rPr>
              <a:t>operators.</a:t>
            </a:r>
            <a:endParaRPr sz="1450" dirty="0">
              <a:latin typeface="Trebuchet MS"/>
              <a:cs typeface="Trebuchet MS"/>
            </a:endParaRPr>
          </a:p>
          <a:p>
            <a:pPr marL="298450" marR="5080" indent="-285750" algn="just">
              <a:lnSpc>
                <a:spcPct val="112100"/>
              </a:lnSpc>
              <a:buFont typeface="Arial" panose="020B0604020202020204" pitchFamily="34" charset="0"/>
              <a:buChar char="•"/>
            </a:pPr>
            <a:r>
              <a:rPr sz="1450" b="1" dirty="0">
                <a:latin typeface="Trebuchet MS"/>
                <a:cs typeface="Trebuchet MS"/>
              </a:rPr>
              <a:t>This</a:t>
            </a:r>
            <a:r>
              <a:rPr sz="1450" b="1" spc="490" dirty="0">
                <a:latin typeface="Trebuchet MS"/>
                <a:cs typeface="Trebuchet MS"/>
              </a:rPr>
              <a:t> </a:t>
            </a:r>
            <a:r>
              <a:rPr sz="1450" b="1" dirty="0">
                <a:latin typeface="Trebuchet MS"/>
                <a:cs typeface="Trebuchet MS"/>
              </a:rPr>
              <a:t>project</a:t>
            </a:r>
            <a:r>
              <a:rPr sz="1450" b="1" spc="495" dirty="0">
                <a:latin typeface="Trebuchet MS"/>
                <a:cs typeface="Trebuchet MS"/>
              </a:rPr>
              <a:t> </a:t>
            </a:r>
            <a:r>
              <a:rPr sz="1450" b="1" dirty="0">
                <a:latin typeface="Trebuchet MS"/>
                <a:cs typeface="Trebuchet MS"/>
              </a:rPr>
              <a:t>aims</a:t>
            </a:r>
            <a:r>
              <a:rPr sz="1450" b="1" spc="495" dirty="0">
                <a:latin typeface="Trebuchet MS"/>
                <a:cs typeface="Trebuchet MS"/>
              </a:rPr>
              <a:t> </a:t>
            </a:r>
            <a:r>
              <a:rPr sz="1450" b="1" dirty="0">
                <a:latin typeface="Trebuchet MS"/>
                <a:cs typeface="Trebuchet MS"/>
              </a:rPr>
              <a:t>to</a:t>
            </a:r>
            <a:r>
              <a:rPr sz="1450" b="1" spc="490" dirty="0">
                <a:latin typeface="Trebuchet MS"/>
                <a:cs typeface="Trebuchet MS"/>
              </a:rPr>
              <a:t> </a:t>
            </a:r>
            <a:r>
              <a:rPr sz="1450" b="1" dirty="0">
                <a:latin typeface="Trebuchet MS"/>
                <a:cs typeface="Trebuchet MS"/>
              </a:rPr>
              <a:t>develop</a:t>
            </a:r>
            <a:r>
              <a:rPr sz="1450" b="1" spc="495" dirty="0">
                <a:latin typeface="Trebuchet MS"/>
                <a:cs typeface="Trebuchet MS"/>
              </a:rPr>
              <a:t> </a:t>
            </a:r>
            <a:r>
              <a:rPr sz="1450" b="1" spc="50" dirty="0">
                <a:latin typeface="Trebuchet MS"/>
                <a:cs typeface="Trebuchet MS"/>
              </a:rPr>
              <a:t>and</a:t>
            </a:r>
            <a:r>
              <a:rPr sz="1450" b="1" spc="495" dirty="0">
                <a:latin typeface="Trebuchet MS"/>
                <a:cs typeface="Trebuchet MS"/>
              </a:rPr>
              <a:t> </a:t>
            </a:r>
            <a:r>
              <a:rPr sz="1450" b="1" dirty="0">
                <a:latin typeface="Trebuchet MS"/>
                <a:cs typeface="Trebuchet MS"/>
              </a:rPr>
              <a:t>implement</a:t>
            </a:r>
            <a:r>
              <a:rPr sz="1450" b="1" spc="490" dirty="0">
                <a:latin typeface="Trebuchet MS"/>
                <a:cs typeface="Trebuchet MS"/>
              </a:rPr>
              <a:t> </a:t>
            </a:r>
            <a:r>
              <a:rPr sz="1450" b="1" dirty="0">
                <a:latin typeface="Trebuchet MS"/>
                <a:cs typeface="Trebuchet MS"/>
              </a:rPr>
              <a:t>such</a:t>
            </a:r>
            <a:r>
              <a:rPr sz="1450" b="1" spc="495" dirty="0">
                <a:latin typeface="Trebuchet MS"/>
                <a:cs typeface="Trebuchet MS"/>
              </a:rPr>
              <a:t> </a:t>
            </a:r>
            <a:r>
              <a:rPr sz="1450" b="1" dirty="0">
                <a:latin typeface="Trebuchet MS"/>
                <a:cs typeface="Trebuchet MS"/>
              </a:rPr>
              <a:t>an</a:t>
            </a:r>
            <a:r>
              <a:rPr sz="1450" b="1" spc="495" dirty="0">
                <a:latin typeface="Trebuchet MS"/>
                <a:cs typeface="Trebuchet MS"/>
              </a:rPr>
              <a:t> </a:t>
            </a:r>
            <a:r>
              <a:rPr sz="1450" b="1" spc="50" dirty="0">
                <a:latin typeface="Trebuchet MS"/>
                <a:cs typeface="Trebuchet MS"/>
              </a:rPr>
              <a:t>SSCS, </a:t>
            </a:r>
            <a:r>
              <a:rPr sz="1450" b="1" dirty="0">
                <a:latin typeface="Trebuchet MS"/>
                <a:cs typeface="Trebuchet MS"/>
              </a:rPr>
              <a:t>focusing</a:t>
            </a:r>
            <a:r>
              <a:rPr sz="1450" b="1" spc="50" dirty="0">
                <a:latin typeface="Trebuchet MS"/>
                <a:cs typeface="Trebuchet MS"/>
              </a:rPr>
              <a:t>  </a:t>
            </a:r>
            <a:r>
              <a:rPr sz="1450" b="1" dirty="0">
                <a:latin typeface="Trebuchet MS"/>
                <a:cs typeface="Trebuchet MS"/>
              </a:rPr>
              <a:t>on</a:t>
            </a:r>
            <a:r>
              <a:rPr sz="1450" b="1" spc="50" dirty="0">
                <a:latin typeface="Trebuchet MS"/>
                <a:cs typeface="Trebuchet MS"/>
              </a:rPr>
              <a:t>  </a:t>
            </a:r>
            <a:r>
              <a:rPr sz="1450" b="1" dirty="0">
                <a:latin typeface="Trebuchet MS"/>
                <a:cs typeface="Trebuchet MS"/>
              </a:rPr>
              <a:t>enhancing</a:t>
            </a:r>
            <a:r>
              <a:rPr sz="1450" b="1" spc="50" dirty="0">
                <a:latin typeface="Trebuchet MS"/>
                <a:cs typeface="Trebuchet MS"/>
              </a:rPr>
              <a:t>  </a:t>
            </a:r>
            <a:r>
              <a:rPr sz="1450" b="1" dirty="0">
                <a:latin typeface="Trebuchet MS"/>
                <a:cs typeface="Trebuchet MS"/>
              </a:rPr>
              <a:t>the</a:t>
            </a:r>
            <a:r>
              <a:rPr sz="1450" b="1" spc="50" dirty="0">
                <a:latin typeface="Trebuchet MS"/>
                <a:cs typeface="Trebuchet MS"/>
              </a:rPr>
              <a:t>  </a:t>
            </a:r>
            <a:r>
              <a:rPr sz="1450" b="1" dirty="0">
                <a:latin typeface="Trebuchet MS"/>
                <a:cs typeface="Trebuchet MS"/>
              </a:rPr>
              <a:t>efficiency</a:t>
            </a:r>
            <a:r>
              <a:rPr sz="1450" b="1" spc="50" dirty="0">
                <a:latin typeface="Trebuchet MS"/>
                <a:cs typeface="Trebuchet MS"/>
              </a:rPr>
              <a:t>  </a:t>
            </a:r>
            <a:r>
              <a:rPr sz="1450" b="1" dirty="0">
                <a:latin typeface="Trebuchet MS"/>
                <a:cs typeface="Trebuchet MS"/>
              </a:rPr>
              <a:t>of</a:t>
            </a:r>
            <a:r>
              <a:rPr sz="1450" b="1" spc="50" dirty="0">
                <a:latin typeface="Trebuchet MS"/>
                <a:cs typeface="Trebuchet MS"/>
              </a:rPr>
              <a:t>  passenger</a:t>
            </a:r>
            <a:r>
              <a:rPr sz="1450" b="1" spc="55" dirty="0">
                <a:latin typeface="Trebuchet MS"/>
                <a:cs typeface="Trebuchet MS"/>
              </a:rPr>
              <a:t>  </a:t>
            </a:r>
            <a:r>
              <a:rPr sz="1450" b="1" spc="-10" dirty="0">
                <a:latin typeface="Trebuchet MS"/>
                <a:cs typeface="Trebuchet MS"/>
              </a:rPr>
              <a:t>services, </a:t>
            </a:r>
            <a:r>
              <a:rPr sz="1450" b="1" dirty="0">
                <a:latin typeface="Trebuchet MS"/>
                <a:cs typeface="Trebuchet MS"/>
              </a:rPr>
              <a:t>optimizing</a:t>
            </a:r>
            <a:r>
              <a:rPr sz="1450" b="1" spc="340" dirty="0">
                <a:latin typeface="Trebuchet MS"/>
                <a:cs typeface="Trebuchet MS"/>
              </a:rPr>
              <a:t>  </a:t>
            </a:r>
            <a:r>
              <a:rPr sz="1450" b="1" dirty="0">
                <a:latin typeface="Trebuchet MS"/>
                <a:cs typeface="Trebuchet MS"/>
              </a:rPr>
              <a:t>resource</a:t>
            </a:r>
            <a:r>
              <a:rPr sz="1450" b="1" spc="340" dirty="0">
                <a:latin typeface="Trebuchet MS"/>
                <a:cs typeface="Trebuchet MS"/>
              </a:rPr>
              <a:t>  </a:t>
            </a:r>
            <a:r>
              <a:rPr sz="1450" b="1" dirty="0">
                <a:latin typeface="Trebuchet MS"/>
                <a:cs typeface="Trebuchet MS"/>
              </a:rPr>
              <a:t>utilization,</a:t>
            </a:r>
            <a:r>
              <a:rPr sz="1450" b="1" spc="340" dirty="0">
                <a:latin typeface="Trebuchet MS"/>
                <a:cs typeface="Trebuchet MS"/>
              </a:rPr>
              <a:t>  </a:t>
            </a:r>
            <a:r>
              <a:rPr sz="1450" b="1" spc="50" dirty="0">
                <a:latin typeface="Trebuchet MS"/>
                <a:cs typeface="Trebuchet MS"/>
              </a:rPr>
              <a:t>and</a:t>
            </a:r>
            <a:r>
              <a:rPr sz="1450" b="1" spc="340" dirty="0">
                <a:latin typeface="Trebuchet MS"/>
                <a:cs typeface="Trebuchet MS"/>
              </a:rPr>
              <a:t>  </a:t>
            </a:r>
            <a:r>
              <a:rPr sz="1450" b="1" dirty="0">
                <a:latin typeface="Trebuchet MS"/>
                <a:cs typeface="Trebuchet MS"/>
              </a:rPr>
              <a:t>enabling</a:t>
            </a:r>
            <a:r>
              <a:rPr sz="1450" b="1" spc="340" dirty="0">
                <a:latin typeface="Trebuchet MS"/>
                <a:cs typeface="Trebuchet MS"/>
              </a:rPr>
              <a:t>  </a:t>
            </a:r>
            <a:r>
              <a:rPr sz="1450" b="1" dirty="0">
                <a:latin typeface="Trebuchet MS"/>
                <a:cs typeface="Trebuchet MS"/>
              </a:rPr>
              <a:t>data-</a:t>
            </a:r>
            <a:r>
              <a:rPr sz="1450" b="1" spc="-10" dirty="0">
                <a:latin typeface="Trebuchet MS"/>
                <a:cs typeface="Trebuchet MS"/>
              </a:rPr>
              <a:t>driven </a:t>
            </a:r>
            <a:r>
              <a:rPr sz="1450" b="1" dirty="0">
                <a:latin typeface="Trebuchet MS"/>
                <a:cs typeface="Trebuchet MS"/>
              </a:rPr>
              <a:t>decision-making</a:t>
            </a:r>
            <a:r>
              <a:rPr sz="1450" b="1" spc="100" dirty="0">
                <a:latin typeface="Trebuchet MS"/>
                <a:cs typeface="Trebuchet MS"/>
              </a:rPr>
              <a:t> </a:t>
            </a:r>
            <a:r>
              <a:rPr sz="1450" b="1" spc="-30" dirty="0">
                <a:latin typeface="Trebuchet MS"/>
                <a:cs typeface="Trebuchet MS"/>
              </a:rPr>
              <a:t>in</a:t>
            </a:r>
            <a:r>
              <a:rPr sz="1450" b="1" spc="105" dirty="0">
                <a:latin typeface="Trebuchet MS"/>
                <a:cs typeface="Trebuchet MS"/>
              </a:rPr>
              <a:t> </a:t>
            </a:r>
            <a:r>
              <a:rPr sz="1450" b="1" dirty="0">
                <a:latin typeface="Trebuchet MS"/>
                <a:cs typeface="Trebuchet MS"/>
              </a:rPr>
              <a:t>metro</a:t>
            </a:r>
            <a:r>
              <a:rPr sz="1450" b="1" spc="105" dirty="0">
                <a:latin typeface="Trebuchet MS"/>
                <a:cs typeface="Trebuchet MS"/>
              </a:rPr>
              <a:t> </a:t>
            </a:r>
            <a:r>
              <a:rPr sz="1450" b="1" spc="-10" dirty="0">
                <a:latin typeface="Trebuchet MS"/>
                <a:cs typeface="Trebuchet MS"/>
              </a:rPr>
              <a:t>operations.</a:t>
            </a:r>
            <a:endParaRPr sz="1450" dirty="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763813" y="301390"/>
            <a:ext cx="2085975" cy="2111027"/>
            <a:chOff x="6678228" y="1422928"/>
            <a:chExt cx="2085975" cy="2085975"/>
          </a:xfrm>
        </p:grpSpPr>
        <p:sp>
          <p:nvSpPr>
            <p:cNvPr id="13" name="object 13"/>
            <p:cNvSpPr/>
            <p:nvPr/>
          </p:nvSpPr>
          <p:spPr>
            <a:xfrm>
              <a:off x="6678228" y="1422928"/>
              <a:ext cx="2085975" cy="2085975"/>
            </a:xfrm>
            <a:custGeom>
              <a:avLst/>
              <a:gdLst/>
              <a:ahLst/>
              <a:cxnLst/>
              <a:rect l="l" t="t" r="r" b="b"/>
              <a:pathLst>
                <a:path w="2085975" h="2085975">
                  <a:moveTo>
                    <a:pt x="1042986" y="2085973"/>
                  </a:moveTo>
                  <a:lnTo>
                    <a:pt x="995245" y="2084899"/>
                  </a:lnTo>
                  <a:lnTo>
                    <a:pt x="948054" y="2081710"/>
                  </a:lnTo>
                  <a:lnTo>
                    <a:pt x="901461" y="2076451"/>
                  </a:lnTo>
                  <a:lnTo>
                    <a:pt x="855510" y="2069169"/>
                  </a:lnTo>
                  <a:lnTo>
                    <a:pt x="810248" y="2059908"/>
                  </a:lnTo>
                  <a:lnTo>
                    <a:pt x="765721" y="2048716"/>
                  </a:lnTo>
                  <a:lnTo>
                    <a:pt x="721976" y="2035638"/>
                  </a:lnTo>
                  <a:lnTo>
                    <a:pt x="679057" y="2020720"/>
                  </a:lnTo>
                  <a:lnTo>
                    <a:pt x="637012" y="2004009"/>
                  </a:lnTo>
                  <a:lnTo>
                    <a:pt x="595885" y="1985550"/>
                  </a:lnTo>
                  <a:lnTo>
                    <a:pt x="555724" y="1965389"/>
                  </a:lnTo>
                  <a:lnTo>
                    <a:pt x="516574" y="1943573"/>
                  </a:lnTo>
                  <a:lnTo>
                    <a:pt x="478481" y="1920147"/>
                  </a:lnTo>
                  <a:lnTo>
                    <a:pt x="441492" y="1895158"/>
                  </a:lnTo>
                  <a:lnTo>
                    <a:pt x="405651" y="1868651"/>
                  </a:lnTo>
                  <a:lnTo>
                    <a:pt x="371006" y="1840673"/>
                  </a:lnTo>
                  <a:lnTo>
                    <a:pt x="337602" y="1811269"/>
                  </a:lnTo>
                  <a:lnTo>
                    <a:pt x="305486" y="1780486"/>
                  </a:lnTo>
                  <a:lnTo>
                    <a:pt x="274703" y="1748370"/>
                  </a:lnTo>
                  <a:lnTo>
                    <a:pt x="245299" y="1714966"/>
                  </a:lnTo>
                  <a:lnTo>
                    <a:pt x="217321" y="1680321"/>
                  </a:lnTo>
                  <a:lnTo>
                    <a:pt x="190814" y="1644481"/>
                  </a:lnTo>
                  <a:lnTo>
                    <a:pt x="165825" y="1607491"/>
                  </a:lnTo>
                  <a:lnTo>
                    <a:pt x="142399" y="1569398"/>
                  </a:lnTo>
                  <a:lnTo>
                    <a:pt x="120583" y="1530248"/>
                  </a:lnTo>
                  <a:lnTo>
                    <a:pt x="100423" y="1490087"/>
                  </a:lnTo>
                  <a:lnTo>
                    <a:pt x="81964" y="1448961"/>
                  </a:lnTo>
                  <a:lnTo>
                    <a:pt x="65252" y="1406915"/>
                  </a:lnTo>
                  <a:lnTo>
                    <a:pt x="50335" y="1363996"/>
                  </a:lnTo>
                  <a:lnTo>
                    <a:pt x="37256" y="1320251"/>
                  </a:lnTo>
                  <a:lnTo>
                    <a:pt x="26064" y="1275724"/>
                  </a:lnTo>
                  <a:lnTo>
                    <a:pt x="16804" y="1230462"/>
                  </a:lnTo>
                  <a:lnTo>
                    <a:pt x="9521" y="1184512"/>
                  </a:lnTo>
                  <a:lnTo>
                    <a:pt x="4262" y="1137918"/>
                  </a:lnTo>
                  <a:lnTo>
                    <a:pt x="1073" y="1090728"/>
                  </a:lnTo>
                  <a:lnTo>
                    <a:pt x="0" y="1042986"/>
                  </a:lnTo>
                  <a:lnTo>
                    <a:pt x="1073" y="995245"/>
                  </a:lnTo>
                  <a:lnTo>
                    <a:pt x="4262" y="948054"/>
                  </a:lnTo>
                  <a:lnTo>
                    <a:pt x="9521" y="901461"/>
                  </a:lnTo>
                  <a:lnTo>
                    <a:pt x="16804" y="855510"/>
                  </a:lnTo>
                  <a:lnTo>
                    <a:pt x="26064" y="810248"/>
                  </a:lnTo>
                  <a:lnTo>
                    <a:pt x="37256" y="765721"/>
                  </a:lnTo>
                  <a:lnTo>
                    <a:pt x="50335" y="721976"/>
                  </a:lnTo>
                  <a:lnTo>
                    <a:pt x="65252" y="679057"/>
                  </a:lnTo>
                  <a:lnTo>
                    <a:pt x="81964" y="637012"/>
                  </a:lnTo>
                  <a:lnTo>
                    <a:pt x="100423" y="595885"/>
                  </a:lnTo>
                  <a:lnTo>
                    <a:pt x="120583" y="555724"/>
                  </a:lnTo>
                  <a:lnTo>
                    <a:pt x="142399" y="516574"/>
                  </a:lnTo>
                  <a:lnTo>
                    <a:pt x="165825" y="478481"/>
                  </a:lnTo>
                  <a:lnTo>
                    <a:pt x="190814" y="441492"/>
                  </a:lnTo>
                  <a:lnTo>
                    <a:pt x="217321" y="405651"/>
                  </a:lnTo>
                  <a:lnTo>
                    <a:pt x="245299" y="371006"/>
                  </a:lnTo>
                  <a:lnTo>
                    <a:pt x="274703" y="337602"/>
                  </a:lnTo>
                  <a:lnTo>
                    <a:pt x="305486" y="305486"/>
                  </a:lnTo>
                  <a:lnTo>
                    <a:pt x="337602" y="274703"/>
                  </a:lnTo>
                  <a:lnTo>
                    <a:pt x="371006" y="245299"/>
                  </a:lnTo>
                  <a:lnTo>
                    <a:pt x="405651" y="217321"/>
                  </a:lnTo>
                  <a:lnTo>
                    <a:pt x="441492" y="190814"/>
                  </a:lnTo>
                  <a:lnTo>
                    <a:pt x="478481" y="165825"/>
                  </a:lnTo>
                  <a:lnTo>
                    <a:pt x="516574" y="142399"/>
                  </a:lnTo>
                  <a:lnTo>
                    <a:pt x="555724" y="120583"/>
                  </a:lnTo>
                  <a:lnTo>
                    <a:pt x="595885" y="100423"/>
                  </a:lnTo>
                  <a:lnTo>
                    <a:pt x="637012" y="81964"/>
                  </a:lnTo>
                  <a:lnTo>
                    <a:pt x="679057" y="65252"/>
                  </a:lnTo>
                  <a:lnTo>
                    <a:pt x="721976" y="50335"/>
                  </a:lnTo>
                  <a:lnTo>
                    <a:pt x="765721" y="37256"/>
                  </a:lnTo>
                  <a:lnTo>
                    <a:pt x="810248" y="26064"/>
                  </a:lnTo>
                  <a:lnTo>
                    <a:pt x="855510" y="16804"/>
                  </a:lnTo>
                  <a:lnTo>
                    <a:pt x="901461" y="9521"/>
                  </a:lnTo>
                  <a:lnTo>
                    <a:pt x="948054" y="4262"/>
                  </a:lnTo>
                  <a:lnTo>
                    <a:pt x="995245" y="1073"/>
                  </a:lnTo>
                  <a:lnTo>
                    <a:pt x="1042986" y="0"/>
                  </a:lnTo>
                  <a:lnTo>
                    <a:pt x="1090728" y="1073"/>
                  </a:lnTo>
                  <a:lnTo>
                    <a:pt x="1137918" y="4262"/>
                  </a:lnTo>
                  <a:lnTo>
                    <a:pt x="1184512" y="9521"/>
                  </a:lnTo>
                  <a:lnTo>
                    <a:pt x="1230462" y="16804"/>
                  </a:lnTo>
                  <a:lnTo>
                    <a:pt x="1275724" y="26064"/>
                  </a:lnTo>
                  <a:lnTo>
                    <a:pt x="1320251" y="37256"/>
                  </a:lnTo>
                  <a:lnTo>
                    <a:pt x="1363996" y="50335"/>
                  </a:lnTo>
                  <a:lnTo>
                    <a:pt x="1406915" y="65252"/>
                  </a:lnTo>
                  <a:lnTo>
                    <a:pt x="1448961" y="81964"/>
                  </a:lnTo>
                  <a:lnTo>
                    <a:pt x="1490087" y="100423"/>
                  </a:lnTo>
                  <a:lnTo>
                    <a:pt x="1530248" y="120583"/>
                  </a:lnTo>
                  <a:lnTo>
                    <a:pt x="1569398" y="142399"/>
                  </a:lnTo>
                  <a:lnTo>
                    <a:pt x="1607491" y="165825"/>
                  </a:lnTo>
                  <a:lnTo>
                    <a:pt x="1644481" y="190814"/>
                  </a:lnTo>
                  <a:lnTo>
                    <a:pt x="1680321" y="217321"/>
                  </a:lnTo>
                  <a:lnTo>
                    <a:pt x="1714966" y="245299"/>
                  </a:lnTo>
                  <a:lnTo>
                    <a:pt x="1748370" y="274703"/>
                  </a:lnTo>
                  <a:lnTo>
                    <a:pt x="1780486" y="305486"/>
                  </a:lnTo>
                  <a:lnTo>
                    <a:pt x="1811269" y="337602"/>
                  </a:lnTo>
                  <a:lnTo>
                    <a:pt x="1840673" y="371006"/>
                  </a:lnTo>
                  <a:lnTo>
                    <a:pt x="1868651" y="405651"/>
                  </a:lnTo>
                  <a:lnTo>
                    <a:pt x="1895158" y="441492"/>
                  </a:lnTo>
                  <a:lnTo>
                    <a:pt x="1920147" y="478481"/>
                  </a:lnTo>
                  <a:lnTo>
                    <a:pt x="1943573" y="516574"/>
                  </a:lnTo>
                  <a:lnTo>
                    <a:pt x="1965389" y="555724"/>
                  </a:lnTo>
                  <a:lnTo>
                    <a:pt x="1985550" y="595885"/>
                  </a:lnTo>
                  <a:lnTo>
                    <a:pt x="2004009" y="637012"/>
                  </a:lnTo>
                  <a:lnTo>
                    <a:pt x="2020720" y="679057"/>
                  </a:lnTo>
                  <a:lnTo>
                    <a:pt x="2035638" y="721976"/>
                  </a:lnTo>
                  <a:lnTo>
                    <a:pt x="2048716" y="765721"/>
                  </a:lnTo>
                  <a:lnTo>
                    <a:pt x="2059908" y="810248"/>
                  </a:lnTo>
                  <a:lnTo>
                    <a:pt x="2069169" y="855510"/>
                  </a:lnTo>
                  <a:lnTo>
                    <a:pt x="2076451" y="901461"/>
                  </a:lnTo>
                  <a:lnTo>
                    <a:pt x="2081710" y="948054"/>
                  </a:lnTo>
                  <a:lnTo>
                    <a:pt x="2084899" y="995245"/>
                  </a:lnTo>
                  <a:lnTo>
                    <a:pt x="2085973" y="1042986"/>
                  </a:lnTo>
                  <a:lnTo>
                    <a:pt x="2084899" y="1090728"/>
                  </a:lnTo>
                  <a:lnTo>
                    <a:pt x="2081710" y="1137918"/>
                  </a:lnTo>
                  <a:lnTo>
                    <a:pt x="2076451" y="1184512"/>
                  </a:lnTo>
                  <a:lnTo>
                    <a:pt x="2069169" y="1230462"/>
                  </a:lnTo>
                  <a:lnTo>
                    <a:pt x="2059908" y="1275724"/>
                  </a:lnTo>
                  <a:lnTo>
                    <a:pt x="2048716" y="1320251"/>
                  </a:lnTo>
                  <a:lnTo>
                    <a:pt x="2035638" y="1363996"/>
                  </a:lnTo>
                  <a:lnTo>
                    <a:pt x="2020720" y="1406915"/>
                  </a:lnTo>
                  <a:lnTo>
                    <a:pt x="2004009" y="1448961"/>
                  </a:lnTo>
                  <a:lnTo>
                    <a:pt x="1985550" y="1490087"/>
                  </a:lnTo>
                  <a:lnTo>
                    <a:pt x="1965389" y="1530248"/>
                  </a:lnTo>
                  <a:lnTo>
                    <a:pt x="1943573" y="1569398"/>
                  </a:lnTo>
                  <a:lnTo>
                    <a:pt x="1920147" y="1607491"/>
                  </a:lnTo>
                  <a:lnTo>
                    <a:pt x="1895158" y="1644481"/>
                  </a:lnTo>
                  <a:lnTo>
                    <a:pt x="1868651" y="1680321"/>
                  </a:lnTo>
                  <a:lnTo>
                    <a:pt x="1840673" y="1714966"/>
                  </a:lnTo>
                  <a:lnTo>
                    <a:pt x="1811269" y="1748370"/>
                  </a:lnTo>
                  <a:lnTo>
                    <a:pt x="1780486" y="1780486"/>
                  </a:lnTo>
                  <a:lnTo>
                    <a:pt x="1748370" y="1811269"/>
                  </a:lnTo>
                  <a:lnTo>
                    <a:pt x="1714966" y="1840673"/>
                  </a:lnTo>
                  <a:lnTo>
                    <a:pt x="1680321" y="1868651"/>
                  </a:lnTo>
                  <a:lnTo>
                    <a:pt x="1644481" y="1895158"/>
                  </a:lnTo>
                  <a:lnTo>
                    <a:pt x="1607491" y="1920147"/>
                  </a:lnTo>
                  <a:lnTo>
                    <a:pt x="1569398" y="1943573"/>
                  </a:lnTo>
                  <a:lnTo>
                    <a:pt x="1530248" y="1965389"/>
                  </a:lnTo>
                  <a:lnTo>
                    <a:pt x="1490087" y="1985550"/>
                  </a:lnTo>
                  <a:lnTo>
                    <a:pt x="1448961" y="2004009"/>
                  </a:lnTo>
                  <a:lnTo>
                    <a:pt x="1406915" y="2020720"/>
                  </a:lnTo>
                  <a:lnTo>
                    <a:pt x="1363996" y="2035638"/>
                  </a:lnTo>
                  <a:lnTo>
                    <a:pt x="1320251" y="2048716"/>
                  </a:lnTo>
                  <a:lnTo>
                    <a:pt x="1275724" y="2059908"/>
                  </a:lnTo>
                  <a:lnTo>
                    <a:pt x="1230462" y="2069169"/>
                  </a:lnTo>
                  <a:lnTo>
                    <a:pt x="1184512" y="2076451"/>
                  </a:lnTo>
                  <a:lnTo>
                    <a:pt x="1137918" y="2081710"/>
                  </a:lnTo>
                  <a:lnTo>
                    <a:pt x="1090728" y="2084899"/>
                  </a:lnTo>
                  <a:lnTo>
                    <a:pt x="1042986" y="2085973"/>
                  </a:lnTo>
                  <a:close/>
                </a:path>
              </a:pathLst>
            </a:custGeom>
            <a:solidFill>
              <a:srgbClr val="292E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93695" y="2581802"/>
              <a:ext cx="1055370" cy="847090"/>
            </a:xfrm>
            <a:custGeom>
              <a:avLst/>
              <a:gdLst/>
              <a:ahLst/>
              <a:cxnLst/>
              <a:rect l="l" t="t" r="r" b="b"/>
              <a:pathLst>
                <a:path w="1055370" h="847089">
                  <a:moveTo>
                    <a:pt x="126201" y="846847"/>
                  </a:moveTo>
                  <a:lnTo>
                    <a:pt x="93681" y="832466"/>
                  </a:lnTo>
                  <a:lnTo>
                    <a:pt x="61862" y="816890"/>
                  </a:lnTo>
                  <a:lnTo>
                    <a:pt x="30662" y="800271"/>
                  </a:lnTo>
                  <a:lnTo>
                    <a:pt x="0" y="782761"/>
                  </a:lnTo>
                  <a:lnTo>
                    <a:pt x="425017" y="0"/>
                  </a:lnTo>
                  <a:lnTo>
                    <a:pt x="507239" y="0"/>
                  </a:lnTo>
                  <a:lnTo>
                    <a:pt x="126201" y="846847"/>
                  </a:lnTo>
                  <a:close/>
                </a:path>
                <a:path w="1055370" h="847089">
                  <a:moveTo>
                    <a:pt x="928895" y="846847"/>
                  </a:moveTo>
                  <a:lnTo>
                    <a:pt x="547799" y="0"/>
                  </a:lnTo>
                  <a:lnTo>
                    <a:pt x="630079" y="0"/>
                  </a:lnTo>
                  <a:lnTo>
                    <a:pt x="1055096" y="782761"/>
                  </a:lnTo>
                  <a:lnTo>
                    <a:pt x="1024426" y="800271"/>
                  </a:lnTo>
                  <a:lnTo>
                    <a:pt x="993212" y="816890"/>
                  </a:lnTo>
                  <a:lnTo>
                    <a:pt x="961391" y="832466"/>
                  </a:lnTo>
                  <a:lnTo>
                    <a:pt x="928895" y="846847"/>
                  </a:lnTo>
                  <a:close/>
                </a:path>
              </a:pathLst>
            </a:custGeom>
            <a:solidFill>
              <a:srgbClr val="8081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73544" y="2929470"/>
              <a:ext cx="695325" cy="116205"/>
            </a:xfrm>
            <a:custGeom>
              <a:avLst/>
              <a:gdLst/>
              <a:ahLst/>
              <a:cxnLst/>
              <a:rect l="l" t="t" r="r" b="b"/>
              <a:pathLst>
                <a:path w="695325" h="116205">
                  <a:moveTo>
                    <a:pt x="115887" y="0"/>
                  </a:moveTo>
                  <a:lnTo>
                    <a:pt x="0" y="0"/>
                  </a:lnTo>
                  <a:lnTo>
                    <a:pt x="0" y="115887"/>
                  </a:lnTo>
                  <a:lnTo>
                    <a:pt x="115887" y="115887"/>
                  </a:lnTo>
                  <a:lnTo>
                    <a:pt x="115887" y="0"/>
                  </a:lnTo>
                  <a:close/>
                </a:path>
                <a:path w="695325" h="116205">
                  <a:moveTo>
                    <a:pt x="695325" y="0"/>
                  </a:moveTo>
                  <a:lnTo>
                    <a:pt x="579437" y="0"/>
                  </a:lnTo>
                  <a:lnTo>
                    <a:pt x="579437" y="115887"/>
                  </a:lnTo>
                  <a:lnTo>
                    <a:pt x="695325" y="115887"/>
                  </a:lnTo>
                  <a:lnTo>
                    <a:pt x="695325" y="0"/>
                  </a:lnTo>
                  <a:close/>
                </a:path>
              </a:pathLst>
            </a:custGeom>
            <a:solidFill>
              <a:srgbClr val="585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57665" y="2639746"/>
              <a:ext cx="927100" cy="347980"/>
            </a:xfrm>
            <a:custGeom>
              <a:avLst/>
              <a:gdLst/>
              <a:ahLst/>
              <a:cxnLst/>
              <a:rect l="l" t="t" r="r" b="b"/>
              <a:pathLst>
                <a:path w="927100" h="347980">
                  <a:moveTo>
                    <a:pt x="811211" y="347662"/>
                  </a:moveTo>
                  <a:lnTo>
                    <a:pt x="115887" y="347662"/>
                  </a:lnTo>
                  <a:lnTo>
                    <a:pt x="70792" y="338550"/>
                  </a:lnTo>
                  <a:lnTo>
                    <a:pt x="33955" y="313707"/>
                  </a:lnTo>
                  <a:lnTo>
                    <a:pt x="9111" y="276869"/>
                  </a:lnTo>
                  <a:lnTo>
                    <a:pt x="0" y="231774"/>
                  </a:lnTo>
                  <a:lnTo>
                    <a:pt x="0" y="115887"/>
                  </a:lnTo>
                  <a:lnTo>
                    <a:pt x="9111" y="70792"/>
                  </a:lnTo>
                  <a:lnTo>
                    <a:pt x="33955" y="33955"/>
                  </a:lnTo>
                  <a:lnTo>
                    <a:pt x="70792" y="9111"/>
                  </a:lnTo>
                  <a:lnTo>
                    <a:pt x="115887" y="0"/>
                  </a:lnTo>
                  <a:lnTo>
                    <a:pt x="811211" y="0"/>
                  </a:lnTo>
                  <a:lnTo>
                    <a:pt x="856306" y="9111"/>
                  </a:lnTo>
                  <a:lnTo>
                    <a:pt x="893144" y="33955"/>
                  </a:lnTo>
                  <a:lnTo>
                    <a:pt x="917987" y="70792"/>
                  </a:lnTo>
                  <a:lnTo>
                    <a:pt x="927099" y="115887"/>
                  </a:lnTo>
                  <a:lnTo>
                    <a:pt x="927099" y="231774"/>
                  </a:lnTo>
                  <a:lnTo>
                    <a:pt x="917987" y="276869"/>
                  </a:lnTo>
                  <a:lnTo>
                    <a:pt x="893144" y="313707"/>
                  </a:lnTo>
                  <a:lnTo>
                    <a:pt x="856306" y="338550"/>
                  </a:lnTo>
                  <a:lnTo>
                    <a:pt x="811211" y="347662"/>
                  </a:lnTo>
                  <a:close/>
                </a:path>
              </a:pathLst>
            </a:custGeom>
            <a:solidFill>
              <a:srgbClr val="A6A8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41778" y="1770590"/>
              <a:ext cx="1158875" cy="1101090"/>
            </a:xfrm>
            <a:custGeom>
              <a:avLst/>
              <a:gdLst/>
              <a:ahLst/>
              <a:cxnLst/>
              <a:rect l="l" t="t" r="r" b="b"/>
              <a:pathLst>
                <a:path w="1158875" h="1101089">
                  <a:moveTo>
                    <a:pt x="1042986" y="1100930"/>
                  </a:moveTo>
                  <a:lnTo>
                    <a:pt x="115887" y="1100930"/>
                  </a:lnTo>
                  <a:lnTo>
                    <a:pt x="70792" y="1091818"/>
                  </a:lnTo>
                  <a:lnTo>
                    <a:pt x="33955" y="1066975"/>
                  </a:lnTo>
                  <a:lnTo>
                    <a:pt x="9111" y="1030137"/>
                  </a:lnTo>
                  <a:lnTo>
                    <a:pt x="0" y="985042"/>
                  </a:lnTo>
                  <a:lnTo>
                    <a:pt x="0" y="210683"/>
                  </a:lnTo>
                  <a:lnTo>
                    <a:pt x="5564" y="162377"/>
                  </a:lnTo>
                  <a:lnTo>
                    <a:pt x="21415" y="118032"/>
                  </a:lnTo>
                  <a:lnTo>
                    <a:pt x="46286" y="78914"/>
                  </a:lnTo>
                  <a:lnTo>
                    <a:pt x="78914" y="46286"/>
                  </a:lnTo>
                  <a:lnTo>
                    <a:pt x="118032" y="21415"/>
                  </a:lnTo>
                  <a:lnTo>
                    <a:pt x="162377" y="5564"/>
                  </a:lnTo>
                  <a:lnTo>
                    <a:pt x="210683" y="0"/>
                  </a:lnTo>
                  <a:lnTo>
                    <a:pt x="948132" y="0"/>
                  </a:lnTo>
                  <a:lnTo>
                    <a:pt x="996460" y="5564"/>
                  </a:lnTo>
                  <a:lnTo>
                    <a:pt x="1040820" y="21415"/>
                  </a:lnTo>
                  <a:lnTo>
                    <a:pt x="1079948" y="46286"/>
                  </a:lnTo>
                  <a:lnTo>
                    <a:pt x="1112582" y="78914"/>
                  </a:lnTo>
                  <a:lnTo>
                    <a:pt x="1137457" y="118032"/>
                  </a:lnTo>
                  <a:lnTo>
                    <a:pt x="1153309" y="162377"/>
                  </a:lnTo>
                  <a:lnTo>
                    <a:pt x="1158874" y="210683"/>
                  </a:lnTo>
                  <a:lnTo>
                    <a:pt x="1158874" y="985042"/>
                  </a:lnTo>
                  <a:lnTo>
                    <a:pt x="1149762" y="1030137"/>
                  </a:lnTo>
                  <a:lnTo>
                    <a:pt x="1124919" y="1066975"/>
                  </a:lnTo>
                  <a:lnTo>
                    <a:pt x="1088081" y="1091818"/>
                  </a:lnTo>
                  <a:lnTo>
                    <a:pt x="1042986" y="1100930"/>
                  </a:lnTo>
                  <a:close/>
                </a:path>
              </a:pathLst>
            </a:custGeom>
            <a:solidFill>
              <a:srgbClr val="D0D3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41778" y="2292083"/>
              <a:ext cx="1158875" cy="579755"/>
            </a:xfrm>
            <a:custGeom>
              <a:avLst/>
              <a:gdLst/>
              <a:ahLst/>
              <a:cxnLst/>
              <a:rect l="l" t="t" r="r" b="b"/>
              <a:pathLst>
                <a:path w="1158875" h="579755">
                  <a:moveTo>
                    <a:pt x="1042986" y="579437"/>
                  </a:moveTo>
                  <a:lnTo>
                    <a:pt x="115887" y="579437"/>
                  </a:lnTo>
                  <a:lnTo>
                    <a:pt x="70792" y="570325"/>
                  </a:lnTo>
                  <a:lnTo>
                    <a:pt x="33955" y="545482"/>
                  </a:lnTo>
                  <a:lnTo>
                    <a:pt x="9111" y="508644"/>
                  </a:lnTo>
                  <a:lnTo>
                    <a:pt x="0" y="463549"/>
                  </a:lnTo>
                  <a:lnTo>
                    <a:pt x="0" y="231774"/>
                  </a:lnTo>
                  <a:lnTo>
                    <a:pt x="0" y="0"/>
                  </a:lnTo>
                  <a:lnTo>
                    <a:pt x="1158874" y="0"/>
                  </a:lnTo>
                  <a:lnTo>
                    <a:pt x="1158874" y="463549"/>
                  </a:lnTo>
                  <a:lnTo>
                    <a:pt x="1149762" y="508644"/>
                  </a:lnTo>
                  <a:lnTo>
                    <a:pt x="1124919" y="545482"/>
                  </a:lnTo>
                  <a:lnTo>
                    <a:pt x="1088081" y="570325"/>
                  </a:lnTo>
                  <a:lnTo>
                    <a:pt x="1042986" y="579437"/>
                  </a:lnTo>
                  <a:close/>
                </a:path>
              </a:pathLst>
            </a:custGeom>
            <a:solidFill>
              <a:srgbClr val="DD2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57665" y="1886478"/>
              <a:ext cx="927100" cy="637540"/>
            </a:xfrm>
            <a:custGeom>
              <a:avLst/>
              <a:gdLst/>
              <a:ahLst/>
              <a:cxnLst/>
              <a:rect l="l" t="t" r="r" b="b"/>
              <a:pathLst>
                <a:path w="927100" h="637539">
                  <a:moveTo>
                    <a:pt x="811211" y="637380"/>
                  </a:moveTo>
                  <a:lnTo>
                    <a:pt x="115887" y="637380"/>
                  </a:lnTo>
                  <a:lnTo>
                    <a:pt x="70792" y="628269"/>
                  </a:lnTo>
                  <a:lnTo>
                    <a:pt x="33955" y="603425"/>
                  </a:lnTo>
                  <a:lnTo>
                    <a:pt x="9111" y="566587"/>
                  </a:lnTo>
                  <a:lnTo>
                    <a:pt x="0" y="521493"/>
                  </a:lnTo>
                  <a:lnTo>
                    <a:pt x="0" y="115887"/>
                  </a:lnTo>
                  <a:lnTo>
                    <a:pt x="9111" y="70792"/>
                  </a:lnTo>
                  <a:lnTo>
                    <a:pt x="33955" y="33955"/>
                  </a:lnTo>
                  <a:lnTo>
                    <a:pt x="70792" y="9111"/>
                  </a:lnTo>
                  <a:lnTo>
                    <a:pt x="115887" y="0"/>
                  </a:lnTo>
                  <a:lnTo>
                    <a:pt x="811211" y="0"/>
                  </a:lnTo>
                  <a:lnTo>
                    <a:pt x="856306" y="9111"/>
                  </a:lnTo>
                  <a:lnTo>
                    <a:pt x="893144" y="33955"/>
                  </a:lnTo>
                  <a:lnTo>
                    <a:pt x="917987" y="70792"/>
                  </a:lnTo>
                  <a:lnTo>
                    <a:pt x="927099" y="115887"/>
                  </a:lnTo>
                  <a:lnTo>
                    <a:pt x="927099" y="521493"/>
                  </a:lnTo>
                  <a:lnTo>
                    <a:pt x="917987" y="566587"/>
                  </a:lnTo>
                  <a:lnTo>
                    <a:pt x="893144" y="603425"/>
                  </a:lnTo>
                  <a:lnTo>
                    <a:pt x="856306" y="628269"/>
                  </a:lnTo>
                  <a:lnTo>
                    <a:pt x="811211" y="637380"/>
                  </a:lnTo>
                  <a:close/>
                </a:path>
              </a:pathLst>
            </a:custGeom>
            <a:solidFill>
              <a:srgbClr val="585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73553" y="2002365"/>
              <a:ext cx="695325" cy="405765"/>
            </a:xfrm>
            <a:custGeom>
              <a:avLst/>
              <a:gdLst/>
              <a:ahLst/>
              <a:cxnLst/>
              <a:rect l="l" t="t" r="r" b="b"/>
              <a:pathLst>
                <a:path w="695325" h="405764">
                  <a:moveTo>
                    <a:pt x="637380" y="405605"/>
                  </a:moveTo>
                  <a:lnTo>
                    <a:pt x="57943" y="405605"/>
                  </a:lnTo>
                  <a:lnTo>
                    <a:pt x="35396" y="401050"/>
                  </a:lnTo>
                  <a:lnTo>
                    <a:pt x="16977" y="388628"/>
                  </a:lnTo>
                  <a:lnTo>
                    <a:pt x="4555" y="370209"/>
                  </a:lnTo>
                  <a:lnTo>
                    <a:pt x="0" y="347662"/>
                  </a:lnTo>
                  <a:lnTo>
                    <a:pt x="0" y="57943"/>
                  </a:lnTo>
                  <a:lnTo>
                    <a:pt x="4555" y="35396"/>
                  </a:lnTo>
                  <a:lnTo>
                    <a:pt x="16977" y="16977"/>
                  </a:lnTo>
                  <a:lnTo>
                    <a:pt x="35396" y="4555"/>
                  </a:lnTo>
                  <a:lnTo>
                    <a:pt x="57943" y="0"/>
                  </a:lnTo>
                  <a:lnTo>
                    <a:pt x="637380" y="0"/>
                  </a:lnTo>
                  <a:lnTo>
                    <a:pt x="659952" y="4555"/>
                  </a:lnTo>
                  <a:lnTo>
                    <a:pt x="678368" y="16977"/>
                  </a:lnTo>
                  <a:lnTo>
                    <a:pt x="690776" y="35396"/>
                  </a:lnTo>
                  <a:lnTo>
                    <a:pt x="695324" y="57943"/>
                  </a:lnTo>
                  <a:lnTo>
                    <a:pt x="695324" y="347662"/>
                  </a:lnTo>
                  <a:lnTo>
                    <a:pt x="690776" y="370209"/>
                  </a:lnTo>
                  <a:lnTo>
                    <a:pt x="678368" y="388628"/>
                  </a:lnTo>
                  <a:lnTo>
                    <a:pt x="659952" y="401050"/>
                  </a:lnTo>
                  <a:lnTo>
                    <a:pt x="637380" y="405605"/>
                  </a:lnTo>
                  <a:close/>
                </a:path>
              </a:pathLst>
            </a:custGeom>
            <a:solidFill>
              <a:srgbClr val="54ABE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7257656" y="2639758"/>
              <a:ext cx="927100" cy="116205"/>
            </a:xfrm>
            <a:custGeom>
              <a:avLst/>
              <a:gdLst/>
              <a:ahLst/>
              <a:cxnLst/>
              <a:rect l="l" t="t" r="r" b="b"/>
              <a:pathLst>
                <a:path w="927100" h="116205">
                  <a:moveTo>
                    <a:pt x="231775" y="0"/>
                  </a:moveTo>
                  <a:lnTo>
                    <a:pt x="0" y="0"/>
                  </a:lnTo>
                  <a:lnTo>
                    <a:pt x="0" y="115887"/>
                  </a:lnTo>
                  <a:lnTo>
                    <a:pt x="231775" y="115887"/>
                  </a:lnTo>
                  <a:lnTo>
                    <a:pt x="231775" y="0"/>
                  </a:lnTo>
                  <a:close/>
                </a:path>
                <a:path w="927100" h="116205">
                  <a:moveTo>
                    <a:pt x="927100" y="0"/>
                  </a:moveTo>
                  <a:lnTo>
                    <a:pt x="695325" y="0"/>
                  </a:lnTo>
                  <a:lnTo>
                    <a:pt x="695325" y="115887"/>
                  </a:lnTo>
                  <a:lnTo>
                    <a:pt x="927100" y="115887"/>
                  </a:lnTo>
                  <a:lnTo>
                    <a:pt x="927100" y="0"/>
                  </a:lnTo>
                  <a:close/>
                </a:path>
              </a:pathLst>
            </a:custGeom>
            <a:solidFill>
              <a:srgbClr val="FFD9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05328" y="1886478"/>
              <a:ext cx="231774" cy="115887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8393" y="38412"/>
            <a:ext cx="8594204" cy="558800"/>
          </a:xfrm>
          <a:prstGeom prst="rect">
            <a:avLst/>
          </a:prstGeom>
        </p:spPr>
        <p:txBody>
          <a:bodyPr vert="horz" wrap="square" lIns="0" tIns="54102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100"/>
              </a:spcBef>
            </a:pPr>
            <a:r>
              <a:rPr sz="3400" spc="175" dirty="0"/>
              <a:t>PROBLEM</a:t>
            </a:r>
            <a:r>
              <a:rPr sz="3400" spc="-180" dirty="0"/>
              <a:t> </a:t>
            </a:r>
            <a:r>
              <a:rPr sz="3400" spc="140" dirty="0"/>
              <a:t>STATEMENT</a:t>
            </a:r>
            <a:endParaRPr sz="3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5143500"/>
                </a:moveTo>
                <a:lnTo>
                  <a:pt x="0" y="51435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5143500"/>
                </a:lnTo>
                <a:close/>
              </a:path>
            </a:pathLst>
          </a:custGeom>
          <a:solidFill>
            <a:srgbClr val="F4652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542595" y="2097990"/>
            <a:ext cx="2089150" cy="951865"/>
            <a:chOff x="6542595" y="2097990"/>
            <a:chExt cx="2089150" cy="951865"/>
          </a:xfrm>
        </p:grpSpPr>
        <p:sp>
          <p:nvSpPr>
            <p:cNvPr id="4" name="object 4"/>
            <p:cNvSpPr/>
            <p:nvPr/>
          </p:nvSpPr>
          <p:spPr>
            <a:xfrm>
              <a:off x="6553285" y="2108681"/>
              <a:ext cx="2063114" cy="929005"/>
            </a:xfrm>
            <a:custGeom>
              <a:avLst/>
              <a:gdLst/>
              <a:ahLst/>
              <a:cxnLst/>
              <a:rect l="l" t="t" r="r" b="b"/>
              <a:pathLst>
                <a:path w="2063115" h="929005">
                  <a:moveTo>
                    <a:pt x="315859" y="928819"/>
                  </a:moveTo>
                  <a:lnTo>
                    <a:pt x="269878" y="928289"/>
                  </a:lnTo>
                  <a:lnTo>
                    <a:pt x="228521" y="926379"/>
                  </a:lnTo>
                  <a:lnTo>
                    <a:pt x="159520" y="918903"/>
                  </a:lnTo>
                  <a:lnTo>
                    <a:pt x="108533" y="907354"/>
                  </a:lnTo>
                  <a:lnTo>
                    <a:pt x="66467" y="885702"/>
                  </a:lnTo>
                  <a:lnTo>
                    <a:pt x="34507" y="853578"/>
                  </a:lnTo>
                  <a:lnTo>
                    <a:pt x="12727" y="815699"/>
                  </a:lnTo>
                  <a:lnTo>
                    <a:pt x="1200" y="776778"/>
                  </a:lnTo>
                  <a:lnTo>
                    <a:pt x="0" y="741532"/>
                  </a:lnTo>
                  <a:lnTo>
                    <a:pt x="6460" y="716165"/>
                  </a:lnTo>
                  <a:lnTo>
                    <a:pt x="39834" y="638693"/>
                  </a:lnTo>
                  <a:lnTo>
                    <a:pt x="64516" y="590629"/>
                  </a:lnTo>
                  <a:lnTo>
                    <a:pt x="93039" y="539042"/>
                  </a:lnTo>
                  <a:lnTo>
                    <a:pt x="124287" y="485953"/>
                  </a:lnTo>
                  <a:lnTo>
                    <a:pt x="157144" y="433382"/>
                  </a:lnTo>
                  <a:lnTo>
                    <a:pt x="190494" y="383351"/>
                  </a:lnTo>
                  <a:lnTo>
                    <a:pt x="216010" y="348528"/>
                  </a:lnTo>
                  <a:lnTo>
                    <a:pt x="244143" y="314123"/>
                  </a:lnTo>
                  <a:lnTo>
                    <a:pt x="274763" y="280307"/>
                  </a:lnTo>
                  <a:lnTo>
                    <a:pt x="307739" y="247253"/>
                  </a:lnTo>
                  <a:lnTo>
                    <a:pt x="342941" y="215134"/>
                  </a:lnTo>
                  <a:lnTo>
                    <a:pt x="380240" y="184121"/>
                  </a:lnTo>
                  <a:lnTo>
                    <a:pt x="419506" y="154389"/>
                  </a:lnTo>
                  <a:lnTo>
                    <a:pt x="460607" y="126109"/>
                  </a:lnTo>
                  <a:lnTo>
                    <a:pt x="503415" y="99453"/>
                  </a:lnTo>
                  <a:lnTo>
                    <a:pt x="547798" y="74595"/>
                  </a:lnTo>
                  <a:lnTo>
                    <a:pt x="593628" y="51707"/>
                  </a:lnTo>
                  <a:lnTo>
                    <a:pt x="640772" y="33309"/>
                  </a:lnTo>
                  <a:lnTo>
                    <a:pt x="692802" y="19334"/>
                  </a:lnTo>
                  <a:lnTo>
                    <a:pt x="748073" y="9399"/>
                  </a:lnTo>
                  <a:lnTo>
                    <a:pt x="804941" y="3121"/>
                  </a:lnTo>
                  <a:lnTo>
                    <a:pt x="861761" y="116"/>
                  </a:lnTo>
                  <a:lnTo>
                    <a:pt x="916888" y="0"/>
                  </a:lnTo>
                  <a:lnTo>
                    <a:pt x="968678" y="2389"/>
                  </a:lnTo>
                  <a:lnTo>
                    <a:pt x="1015485" y="6900"/>
                  </a:lnTo>
                  <a:lnTo>
                    <a:pt x="1055667" y="13150"/>
                  </a:lnTo>
                  <a:lnTo>
                    <a:pt x="1087577" y="20754"/>
                  </a:lnTo>
                  <a:lnTo>
                    <a:pt x="2063029" y="302932"/>
                  </a:lnTo>
                  <a:lnTo>
                    <a:pt x="2062199" y="431995"/>
                  </a:lnTo>
                  <a:lnTo>
                    <a:pt x="1875476" y="500482"/>
                  </a:lnTo>
                  <a:lnTo>
                    <a:pt x="1450012" y="653320"/>
                  </a:lnTo>
                  <a:lnTo>
                    <a:pt x="987863" y="811571"/>
                  </a:lnTo>
                  <a:lnTo>
                    <a:pt x="691085" y="896298"/>
                  </a:lnTo>
                  <a:lnTo>
                    <a:pt x="616521" y="906570"/>
                  </a:lnTo>
                  <a:lnTo>
                    <a:pt x="546821" y="914741"/>
                  </a:lnTo>
                  <a:lnTo>
                    <a:pt x="481944" y="920931"/>
                  </a:lnTo>
                  <a:lnTo>
                    <a:pt x="421852" y="925261"/>
                  </a:lnTo>
                  <a:lnTo>
                    <a:pt x="366503" y="927850"/>
                  </a:lnTo>
                  <a:lnTo>
                    <a:pt x="315859" y="9288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53285" y="2108681"/>
              <a:ext cx="2063114" cy="929005"/>
            </a:xfrm>
            <a:custGeom>
              <a:avLst/>
              <a:gdLst/>
              <a:ahLst/>
              <a:cxnLst/>
              <a:rect l="l" t="t" r="r" b="b"/>
              <a:pathLst>
                <a:path w="2063115" h="929005">
                  <a:moveTo>
                    <a:pt x="2062998" y="302926"/>
                  </a:moveTo>
                  <a:lnTo>
                    <a:pt x="1087577" y="20754"/>
                  </a:lnTo>
                  <a:lnTo>
                    <a:pt x="1015485" y="6900"/>
                  </a:lnTo>
                  <a:lnTo>
                    <a:pt x="968678" y="2389"/>
                  </a:lnTo>
                  <a:lnTo>
                    <a:pt x="916888" y="0"/>
                  </a:lnTo>
                  <a:lnTo>
                    <a:pt x="861761" y="116"/>
                  </a:lnTo>
                  <a:lnTo>
                    <a:pt x="804941" y="3121"/>
                  </a:lnTo>
                  <a:lnTo>
                    <a:pt x="748073" y="9399"/>
                  </a:lnTo>
                  <a:lnTo>
                    <a:pt x="692802" y="19334"/>
                  </a:lnTo>
                  <a:lnTo>
                    <a:pt x="640772" y="33309"/>
                  </a:lnTo>
                  <a:lnTo>
                    <a:pt x="593628" y="51707"/>
                  </a:lnTo>
                  <a:lnTo>
                    <a:pt x="547798" y="74595"/>
                  </a:lnTo>
                  <a:lnTo>
                    <a:pt x="503415" y="99453"/>
                  </a:lnTo>
                  <a:lnTo>
                    <a:pt x="460607" y="126109"/>
                  </a:lnTo>
                  <a:lnTo>
                    <a:pt x="419506" y="154389"/>
                  </a:lnTo>
                  <a:lnTo>
                    <a:pt x="380240" y="184121"/>
                  </a:lnTo>
                  <a:lnTo>
                    <a:pt x="342941" y="215134"/>
                  </a:lnTo>
                  <a:lnTo>
                    <a:pt x="307739" y="247253"/>
                  </a:lnTo>
                  <a:lnTo>
                    <a:pt x="274763" y="280307"/>
                  </a:lnTo>
                  <a:lnTo>
                    <a:pt x="244143" y="314123"/>
                  </a:lnTo>
                  <a:lnTo>
                    <a:pt x="216010" y="348528"/>
                  </a:lnTo>
                  <a:lnTo>
                    <a:pt x="190494" y="383351"/>
                  </a:lnTo>
                  <a:lnTo>
                    <a:pt x="157144" y="433382"/>
                  </a:lnTo>
                  <a:lnTo>
                    <a:pt x="124287" y="485953"/>
                  </a:lnTo>
                  <a:lnTo>
                    <a:pt x="93039" y="539042"/>
                  </a:lnTo>
                  <a:lnTo>
                    <a:pt x="64516" y="590629"/>
                  </a:lnTo>
                  <a:lnTo>
                    <a:pt x="39834" y="638693"/>
                  </a:lnTo>
                  <a:lnTo>
                    <a:pt x="20110" y="681212"/>
                  </a:lnTo>
                  <a:lnTo>
                    <a:pt x="0" y="741532"/>
                  </a:lnTo>
                  <a:lnTo>
                    <a:pt x="1200" y="776778"/>
                  </a:lnTo>
                  <a:lnTo>
                    <a:pt x="12727" y="815699"/>
                  </a:lnTo>
                  <a:lnTo>
                    <a:pt x="34507" y="853578"/>
                  </a:lnTo>
                  <a:lnTo>
                    <a:pt x="66467" y="885702"/>
                  </a:lnTo>
                  <a:lnTo>
                    <a:pt x="108533" y="907354"/>
                  </a:lnTo>
                  <a:lnTo>
                    <a:pt x="159520" y="918903"/>
                  </a:lnTo>
                  <a:lnTo>
                    <a:pt x="228521" y="926379"/>
                  </a:lnTo>
                  <a:lnTo>
                    <a:pt x="269878" y="928289"/>
                  </a:lnTo>
                  <a:lnTo>
                    <a:pt x="315859" y="928819"/>
                  </a:lnTo>
                  <a:lnTo>
                    <a:pt x="366503" y="927850"/>
                  </a:lnTo>
                  <a:lnTo>
                    <a:pt x="421852" y="925261"/>
                  </a:lnTo>
                  <a:lnTo>
                    <a:pt x="481944" y="920931"/>
                  </a:lnTo>
                  <a:lnTo>
                    <a:pt x="546821" y="914741"/>
                  </a:lnTo>
                  <a:lnTo>
                    <a:pt x="616521" y="906570"/>
                  </a:lnTo>
                  <a:lnTo>
                    <a:pt x="691085" y="896298"/>
                  </a:lnTo>
                  <a:lnTo>
                    <a:pt x="987863" y="811571"/>
                  </a:lnTo>
                  <a:lnTo>
                    <a:pt x="1450012" y="653320"/>
                  </a:lnTo>
                  <a:lnTo>
                    <a:pt x="1875476" y="500482"/>
                  </a:lnTo>
                  <a:lnTo>
                    <a:pt x="2062199" y="431995"/>
                  </a:lnTo>
                  <a:lnTo>
                    <a:pt x="2063029" y="302932"/>
                  </a:lnTo>
                  <a:close/>
                </a:path>
              </a:pathLst>
            </a:custGeom>
            <a:ln w="213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27139" y="2156751"/>
              <a:ext cx="1887220" cy="595630"/>
            </a:xfrm>
            <a:custGeom>
              <a:avLst/>
              <a:gdLst/>
              <a:ahLst/>
              <a:cxnLst/>
              <a:rect l="l" t="t" r="r" b="b"/>
              <a:pathLst>
                <a:path w="1887220" h="595630">
                  <a:moveTo>
                    <a:pt x="675005" y="48806"/>
                  </a:moveTo>
                  <a:lnTo>
                    <a:pt x="649008" y="19113"/>
                  </a:lnTo>
                  <a:lnTo>
                    <a:pt x="583285" y="3759"/>
                  </a:lnTo>
                  <a:lnTo>
                    <a:pt x="529361" y="0"/>
                  </a:lnTo>
                  <a:lnTo>
                    <a:pt x="469798" y="889"/>
                  </a:lnTo>
                  <a:lnTo>
                    <a:pt x="410883" y="7924"/>
                  </a:lnTo>
                  <a:lnTo>
                    <a:pt x="373824" y="27330"/>
                  </a:lnTo>
                  <a:lnTo>
                    <a:pt x="335584" y="49072"/>
                  </a:lnTo>
                  <a:lnTo>
                    <a:pt x="296545" y="73215"/>
                  </a:lnTo>
                  <a:lnTo>
                    <a:pt x="257086" y="99822"/>
                  </a:lnTo>
                  <a:lnTo>
                    <a:pt x="217563" y="128955"/>
                  </a:lnTo>
                  <a:lnTo>
                    <a:pt x="178358" y="160680"/>
                  </a:lnTo>
                  <a:lnTo>
                    <a:pt x="139827" y="195046"/>
                  </a:lnTo>
                  <a:lnTo>
                    <a:pt x="102362" y="232117"/>
                  </a:lnTo>
                  <a:lnTo>
                    <a:pt x="66319" y="271970"/>
                  </a:lnTo>
                  <a:lnTo>
                    <a:pt x="32067" y="314667"/>
                  </a:lnTo>
                  <a:lnTo>
                    <a:pt x="0" y="360248"/>
                  </a:lnTo>
                  <a:lnTo>
                    <a:pt x="8229" y="367182"/>
                  </a:lnTo>
                  <a:lnTo>
                    <a:pt x="25196" y="373062"/>
                  </a:lnTo>
                  <a:lnTo>
                    <a:pt x="54190" y="377901"/>
                  </a:lnTo>
                  <a:lnTo>
                    <a:pt x="98564" y="381711"/>
                  </a:lnTo>
                  <a:lnTo>
                    <a:pt x="147929" y="380250"/>
                  </a:lnTo>
                  <a:lnTo>
                    <a:pt x="205905" y="372097"/>
                  </a:lnTo>
                  <a:lnTo>
                    <a:pt x="264896" y="359587"/>
                  </a:lnTo>
                  <a:lnTo>
                    <a:pt x="317296" y="345071"/>
                  </a:lnTo>
                  <a:lnTo>
                    <a:pt x="355498" y="330860"/>
                  </a:lnTo>
                  <a:lnTo>
                    <a:pt x="420484" y="284187"/>
                  </a:lnTo>
                  <a:lnTo>
                    <a:pt x="467868" y="245084"/>
                  </a:lnTo>
                  <a:lnTo>
                    <a:pt x="518896" y="201510"/>
                  </a:lnTo>
                  <a:lnTo>
                    <a:pt x="568896" y="158013"/>
                  </a:lnTo>
                  <a:lnTo>
                    <a:pt x="646950" y="89369"/>
                  </a:lnTo>
                  <a:lnTo>
                    <a:pt x="665607" y="73291"/>
                  </a:lnTo>
                  <a:lnTo>
                    <a:pt x="674522" y="61836"/>
                  </a:lnTo>
                  <a:lnTo>
                    <a:pt x="675005" y="48806"/>
                  </a:lnTo>
                  <a:close/>
                </a:path>
                <a:path w="1887220" h="595630">
                  <a:moveTo>
                    <a:pt x="1256423" y="230949"/>
                  </a:moveTo>
                  <a:lnTo>
                    <a:pt x="948486" y="199669"/>
                  </a:lnTo>
                  <a:lnTo>
                    <a:pt x="926947" y="198158"/>
                  </a:lnTo>
                  <a:lnTo>
                    <a:pt x="923150" y="197967"/>
                  </a:lnTo>
                  <a:lnTo>
                    <a:pt x="919340" y="197916"/>
                  </a:lnTo>
                  <a:lnTo>
                    <a:pt x="915416" y="197967"/>
                  </a:lnTo>
                  <a:lnTo>
                    <a:pt x="877138" y="201726"/>
                  </a:lnTo>
                  <a:lnTo>
                    <a:pt x="835736" y="211709"/>
                  </a:lnTo>
                  <a:lnTo>
                    <a:pt x="791845" y="227291"/>
                  </a:lnTo>
                  <a:lnTo>
                    <a:pt x="746086" y="247904"/>
                  </a:lnTo>
                  <a:lnTo>
                    <a:pt x="699109" y="272923"/>
                  </a:lnTo>
                  <a:lnTo>
                    <a:pt x="651548" y="301764"/>
                  </a:lnTo>
                  <a:lnTo>
                    <a:pt x="604037" y="333832"/>
                  </a:lnTo>
                  <a:lnTo>
                    <a:pt x="557212" y="368515"/>
                  </a:lnTo>
                  <a:lnTo>
                    <a:pt x="511721" y="405231"/>
                  </a:lnTo>
                  <a:lnTo>
                    <a:pt x="468185" y="443369"/>
                  </a:lnTo>
                  <a:lnTo>
                    <a:pt x="461759" y="449249"/>
                  </a:lnTo>
                  <a:lnTo>
                    <a:pt x="463664" y="454710"/>
                  </a:lnTo>
                  <a:lnTo>
                    <a:pt x="473900" y="452653"/>
                  </a:lnTo>
                  <a:lnTo>
                    <a:pt x="516204" y="444957"/>
                  </a:lnTo>
                  <a:lnTo>
                    <a:pt x="572770" y="435838"/>
                  </a:lnTo>
                  <a:lnTo>
                    <a:pt x="635000" y="426796"/>
                  </a:lnTo>
                  <a:lnTo>
                    <a:pt x="694283" y="419303"/>
                  </a:lnTo>
                  <a:lnTo>
                    <a:pt x="742048" y="414832"/>
                  </a:lnTo>
                  <a:lnTo>
                    <a:pt x="1256423" y="378663"/>
                  </a:lnTo>
                  <a:lnTo>
                    <a:pt x="1256423" y="230949"/>
                  </a:lnTo>
                  <a:close/>
                </a:path>
                <a:path w="1887220" h="595630">
                  <a:moveTo>
                    <a:pt x="1319022" y="287159"/>
                  </a:moveTo>
                  <a:lnTo>
                    <a:pt x="1317459" y="260210"/>
                  </a:lnTo>
                  <a:lnTo>
                    <a:pt x="1313192" y="238264"/>
                  </a:lnTo>
                  <a:lnTo>
                    <a:pt x="1306842" y="223494"/>
                  </a:lnTo>
                  <a:lnTo>
                    <a:pt x="1299070" y="218084"/>
                  </a:lnTo>
                  <a:lnTo>
                    <a:pt x="1291297" y="223494"/>
                  </a:lnTo>
                  <a:lnTo>
                    <a:pt x="1284986" y="238264"/>
                  </a:lnTo>
                  <a:lnTo>
                    <a:pt x="1280756" y="260210"/>
                  </a:lnTo>
                  <a:lnTo>
                    <a:pt x="1279207" y="287159"/>
                  </a:lnTo>
                  <a:lnTo>
                    <a:pt x="1279207" y="321500"/>
                  </a:lnTo>
                  <a:lnTo>
                    <a:pt x="1280756" y="348437"/>
                  </a:lnTo>
                  <a:lnTo>
                    <a:pt x="1284986" y="370382"/>
                  </a:lnTo>
                  <a:lnTo>
                    <a:pt x="1291297" y="385152"/>
                  </a:lnTo>
                  <a:lnTo>
                    <a:pt x="1299070" y="390563"/>
                  </a:lnTo>
                  <a:lnTo>
                    <a:pt x="1306842" y="385152"/>
                  </a:lnTo>
                  <a:lnTo>
                    <a:pt x="1313192" y="370382"/>
                  </a:lnTo>
                  <a:lnTo>
                    <a:pt x="1317459" y="348437"/>
                  </a:lnTo>
                  <a:lnTo>
                    <a:pt x="1319022" y="321500"/>
                  </a:lnTo>
                  <a:lnTo>
                    <a:pt x="1319022" y="287159"/>
                  </a:lnTo>
                  <a:close/>
                </a:path>
                <a:path w="1887220" h="595630">
                  <a:moveTo>
                    <a:pt x="1502892" y="400380"/>
                  </a:moveTo>
                  <a:lnTo>
                    <a:pt x="1501597" y="394131"/>
                  </a:lnTo>
                  <a:lnTo>
                    <a:pt x="1501406" y="393827"/>
                  </a:lnTo>
                  <a:lnTo>
                    <a:pt x="1500174" y="393750"/>
                  </a:lnTo>
                  <a:lnTo>
                    <a:pt x="1497622" y="393750"/>
                  </a:lnTo>
                  <a:lnTo>
                    <a:pt x="1431112" y="399275"/>
                  </a:lnTo>
                  <a:lnTo>
                    <a:pt x="946416" y="455853"/>
                  </a:lnTo>
                  <a:lnTo>
                    <a:pt x="417245" y="524764"/>
                  </a:lnTo>
                  <a:lnTo>
                    <a:pt x="371081" y="531596"/>
                  </a:lnTo>
                  <a:lnTo>
                    <a:pt x="343331" y="559371"/>
                  </a:lnTo>
                  <a:lnTo>
                    <a:pt x="317487" y="592340"/>
                  </a:lnTo>
                  <a:lnTo>
                    <a:pt x="316915" y="593928"/>
                  </a:lnTo>
                  <a:lnTo>
                    <a:pt x="321081" y="595236"/>
                  </a:lnTo>
                  <a:lnTo>
                    <a:pt x="326783" y="595236"/>
                  </a:lnTo>
                  <a:lnTo>
                    <a:pt x="344563" y="593636"/>
                  </a:lnTo>
                  <a:lnTo>
                    <a:pt x="384302" y="589305"/>
                  </a:lnTo>
                  <a:lnTo>
                    <a:pt x="738200" y="546950"/>
                  </a:lnTo>
                  <a:lnTo>
                    <a:pt x="811415" y="539013"/>
                  </a:lnTo>
                  <a:lnTo>
                    <a:pt x="866343" y="531304"/>
                  </a:lnTo>
                  <a:lnTo>
                    <a:pt x="1483791" y="422490"/>
                  </a:lnTo>
                  <a:lnTo>
                    <a:pt x="1501940" y="408673"/>
                  </a:lnTo>
                  <a:lnTo>
                    <a:pt x="1502892" y="400380"/>
                  </a:lnTo>
                  <a:close/>
                </a:path>
                <a:path w="1887220" h="595630">
                  <a:moveTo>
                    <a:pt x="1744256" y="360667"/>
                  </a:moveTo>
                  <a:lnTo>
                    <a:pt x="1693633" y="367068"/>
                  </a:lnTo>
                  <a:lnTo>
                    <a:pt x="1676704" y="368985"/>
                  </a:lnTo>
                  <a:lnTo>
                    <a:pt x="1554441" y="384898"/>
                  </a:lnTo>
                  <a:lnTo>
                    <a:pt x="1533575" y="389102"/>
                  </a:lnTo>
                  <a:lnTo>
                    <a:pt x="1525054" y="393623"/>
                  </a:lnTo>
                  <a:lnTo>
                    <a:pt x="1524850" y="399656"/>
                  </a:lnTo>
                  <a:lnTo>
                    <a:pt x="1525689" y="401916"/>
                  </a:lnTo>
                  <a:lnTo>
                    <a:pt x="1526311" y="405993"/>
                  </a:lnTo>
                  <a:lnTo>
                    <a:pt x="1526311" y="408647"/>
                  </a:lnTo>
                  <a:lnTo>
                    <a:pt x="1528737" y="411772"/>
                  </a:lnTo>
                  <a:lnTo>
                    <a:pt x="1540802" y="411480"/>
                  </a:lnTo>
                  <a:lnTo>
                    <a:pt x="1569656" y="406920"/>
                  </a:lnTo>
                  <a:lnTo>
                    <a:pt x="1646440" y="392849"/>
                  </a:lnTo>
                  <a:lnTo>
                    <a:pt x="1665249" y="389636"/>
                  </a:lnTo>
                  <a:lnTo>
                    <a:pt x="1681568" y="387096"/>
                  </a:lnTo>
                  <a:lnTo>
                    <a:pt x="1698129" y="384759"/>
                  </a:lnTo>
                  <a:lnTo>
                    <a:pt x="1706880" y="383425"/>
                  </a:lnTo>
                  <a:lnTo>
                    <a:pt x="1744256" y="376821"/>
                  </a:lnTo>
                  <a:lnTo>
                    <a:pt x="1744256" y="360667"/>
                  </a:lnTo>
                  <a:close/>
                </a:path>
                <a:path w="1887220" h="595630">
                  <a:moveTo>
                    <a:pt x="1744256" y="284924"/>
                  </a:moveTo>
                  <a:lnTo>
                    <a:pt x="1336179" y="239661"/>
                  </a:lnTo>
                  <a:lnTo>
                    <a:pt x="1336179" y="372757"/>
                  </a:lnTo>
                  <a:lnTo>
                    <a:pt x="1744256" y="342671"/>
                  </a:lnTo>
                  <a:lnTo>
                    <a:pt x="1744256" y="284924"/>
                  </a:lnTo>
                  <a:close/>
                </a:path>
                <a:path w="1887220" h="595630">
                  <a:moveTo>
                    <a:pt x="1798815" y="291122"/>
                  </a:moveTo>
                  <a:lnTo>
                    <a:pt x="1755495" y="286181"/>
                  </a:lnTo>
                  <a:lnTo>
                    <a:pt x="1755495" y="341807"/>
                  </a:lnTo>
                  <a:lnTo>
                    <a:pt x="1798815" y="338607"/>
                  </a:lnTo>
                  <a:lnTo>
                    <a:pt x="1798815" y="291122"/>
                  </a:lnTo>
                  <a:close/>
                </a:path>
                <a:path w="1887220" h="595630">
                  <a:moveTo>
                    <a:pt x="1838883" y="353402"/>
                  </a:moveTo>
                  <a:lnTo>
                    <a:pt x="1836216" y="352158"/>
                  </a:lnTo>
                  <a:lnTo>
                    <a:pt x="1815884" y="353225"/>
                  </a:lnTo>
                  <a:lnTo>
                    <a:pt x="1795665" y="354838"/>
                  </a:lnTo>
                  <a:lnTo>
                    <a:pt x="1775548" y="356882"/>
                  </a:lnTo>
                  <a:lnTo>
                    <a:pt x="1755495" y="359219"/>
                  </a:lnTo>
                  <a:lnTo>
                    <a:pt x="1755495" y="374891"/>
                  </a:lnTo>
                  <a:lnTo>
                    <a:pt x="1807489" y="365912"/>
                  </a:lnTo>
                  <a:lnTo>
                    <a:pt x="1823720" y="363474"/>
                  </a:lnTo>
                  <a:lnTo>
                    <a:pt x="1831911" y="360476"/>
                  </a:lnTo>
                  <a:lnTo>
                    <a:pt x="1837207" y="356641"/>
                  </a:lnTo>
                  <a:lnTo>
                    <a:pt x="1838883" y="353402"/>
                  </a:lnTo>
                  <a:close/>
                </a:path>
                <a:path w="1887220" h="595630">
                  <a:moveTo>
                    <a:pt x="1883918" y="350443"/>
                  </a:moveTo>
                  <a:lnTo>
                    <a:pt x="1883918" y="350824"/>
                  </a:lnTo>
                  <a:lnTo>
                    <a:pt x="1883918" y="350443"/>
                  </a:lnTo>
                  <a:close/>
                </a:path>
                <a:path w="1887220" h="595630">
                  <a:moveTo>
                    <a:pt x="1883956" y="355269"/>
                  </a:moveTo>
                  <a:lnTo>
                    <a:pt x="1883854" y="350443"/>
                  </a:lnTo>
                  <a:lnTo>
                    <a:pt x="1883930" y="345986"/>
                  </a:lnTo>
                  <a:lnTo>
                    <a:pt x="1875497" y="346163"/>
                  </a:lnTo>
                  <a:lnTo>
                    <a:pt x="1868855" y="346925"/>
                  </a:lnTo>
                  <a:lnTo>
                    <a:pt x="1857794" y="347433"/>
                  </a:lnTo>
                  <a:lnTo>
                    <a:pt x="1849843" y="351523"/>
                  </a:lnTo>
                  <a:lnTo>
                    <a:pt x="1844103" y="357251"/>
                  </a:lnTo>
                  <a:lnTo>
                    <a:pt x="1847075" y="358673"/>
                  </a:lnTo>
                  <a:lnTo>
                    <a:pt x="1869846" y="357898"/>
                  </a:lnTo>
                  <a:lnTo>
                    <a:pt x="1879638" y="355511"/>
                  </a:lnTo>
                  <a:lnTo>
                    <a:pt x="1883956" y="355269"/>
                  </a:lnTo>
                  <a:close/>
                </a:path>
                <a:path w="1887220" h="595630">
                  <a:moveTo>
                    <a:pt x="1887194" y="300990"/>
                  </a:moveTo>
                  <a:lnTo>
                    <a:pt x="1819935" y="293446"/>
                  </a:lnTo>
                  <a:lnTo>
                    <a:pt x="1819935" y="336969"/>
                  </a:lnTo>
                  <a:lnTo>
                    <a:pt x="1887194" y="331939"/>
                  </a:lnTo>
                  <a:lnTo>
                    <a:pt x="1887194" y="3009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13947" y="2641254"/>
              <a:ext cx="39370" cy="69215"/>
            </a:xfrm>
            <a:custGeom>
              <a:avLst/>
              <a:gdLst/>
              <a:ahLst/>
              <a:cxnLst/>
              <a:rect l="l" t="t" r="r" b="b"/>
              <a:pathLst>
                <a:path w="39370" h="69214">
                  <a:moveTo>
                    <a:pt x="6265" y="68791"/>
                  </a:moveTo>
                  <a:lnTo>
                    <a:pt x="0" y="67226"/>
                  </a:lnTo>
                  <a:lnTo>
                    <a:pt x="37590" y="0"/>
                  </a:lnTo>
                  <a:lnTo>
                    <a:pt x="21772" y="41624"/>
                  </a:lnTo>
                  <a:lnTo>
                    <a:pt x="6265" y="68791"/>
                  </a:lnTo>
                  <a:close/>
                </a:path>
              </a:pathLst>
            </a:custGeom>
            <a:solidFill>
              <a:srgbClr val="AA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13947" y="2641254"/>
              <a:ext cx="39370" cy="69215"/>
            </a:xfrm>
            <a:custGeom>
              <a:avLst/>
              <a:gdLst/>
              <a:ahLst/>
              <a:cxnLst/>
              <a:rect l="l" t="t" r="r" b="b"/>
              <a:pathLst>
                <a:path w="39370" h="69214">
                  <a:moveTo>
                    <a:pt x="0" y="67226"/>
                  </a:moveTo>
                  <a:lnTo>
                    <a:pt x="30122" y="26624"/>
                  </a:lnTo>
                  <a:lnTo>
                    <a:pt x="39195" y="5255"/>
                  </a:lnTo>
                  <a:lnTo>
                    <a:pt x="37590" y="0"/>
                  </a:lnTo>
                  <a:lnTo>
                    <a:pt x="0" y="6722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96719" y="2739733"/>
              <a:ext cx="372110" cy="295275"/>
            </a:xfrm>
            <a:custGeom>
              <a:avLst/>
              <a:gdLst/>
              <a:ahLst/>
              <a:cxnLst/>
              <a:rect l="l" t="t" r="r" b="b"/>
              <a:pathLst>
                <a:path w="372109" h="295275">
                  <a:moveTo>
                    <a:pt x="0" y="0"/>
                  </a:moveTo>
                  <a:lnTo>
                    <a:pt x="124474" y="17432"/>
                  </a:lnTo>
                  <a:lnTo>
                    <a:pt x="194191" y="27234"/>
                  </a:lnTo>
                  <a:lnTo>
                    <a:pt x="234553" y="32994"/>
                  </a:lnTo>
                  <a:lnTo>
                    <a:pt x="309323" y="47597"/>
                  </a:lnTo>
                  <a:lnTo>
                    <a:pt x="355498" y="79664"/>
                  </a:lnTo>
                  <a:lnTo>
                    <a:pt x="371264" y="136124"/>
                  </a:lnTo>
                  <a:lnTo>
                    <a:pt x="372106" y="190679"/>
                  </a:lnTo>
                  <a:lnTo>
                    <a:pt x="364664" y="248582"/>
                  </a:lnTo>
                  <a:lnTo>
                    <a:pt x="345360" y="294697"/>
                  </a:lnTo>
                </a:path>
              </a:pathLst>
            </a:custGeom>
            <a:ln w="302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36667" y="2359441"/>
              <a:ext cx="40640" cy="234950"/>
            </a:xfrm>
            <a:custGeom>
              <a:avLst/>
              <a:gdLst/>
              <a:ahLst/>
              <a:cxnLst/>
              <a:rect l="l" t="t" r="r" b="b"/>
              <a:pathLst>
                <a:path w="40640" h="234950">
                  <a:moveTo>
                    <a:pt x="0" y="0"/>
                  </a:moveTo>
                  <a:lnTo>
                    <a:pt x="35379" y="47755"/>
                  </a:lnTo>
                  <a:lnTo>
                    <a:pt x="40332" y="186434"/>
                  </a:lnTo>
                  <a:lnTo>
                    <a:pt x="40045" y="200642"/>
                  </a:lnTo>
                  <a:lnTo>
                    <a:pt x="38833" y="213313"/>
                  </a:lnTo>
                  <a:lnTo>
                    <a:pt x="36481" y="224580"/>
                  </a:lnTo>
                  <a:lnTo>
                    <a:pt x="32774" y="234576"/>
                  </a:lnTo>
                </a:path>
              </a:pathLst>
            </a:custGeom>
            <a:ln w="60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27595" y="2447404"/>
              <a:ext cx="1115695" cy="508000"/>
            </a:xfrm>
            <a:custGeom>
              <a:avLst/>
              <a:gdLst/>
              <a:ahLst/>
              <a:cxnLst/>
              <a:rect l="l" t="t" r="r" b="b"/>
              <a:pathLst>
                <a:path w="1115695" h="508000">
                  <a:moveTo>
                    <a:pt x="519417" y="281178"/>
                  </a:moveTo>
                  <a:lnTo>
                    <a:pt x="468388" y="295617"/>
                  </a:lnTo>
                  <a:lnTo>
                    <a:pt x="417068" y="309511"/>
                  </a:lnTo>
                  <a:lnTo>
                    <a:pt x="313690" y="335915"/>
                  </a:lnTo>
                  <a:lnTo>
                    <a:pt x="104660" y="385165"/>
                  </a:lnTo>
                  <a:lnTo>
                    <a:pt x="84061" y="402463"/>
                  </a:lnTo>
                  <a:lnTo>
                    <a:pt x="52628" y="437591"/>
                  </a:lnTo>
                  <a:lnTo>
                    <a:pt x="21043" y="477164"/>
                  </a:lnTo>
                  <a:lnTo>
                    <a:pt x="0" y="507809"/>
                  </a:lnTo>
                  <a:lnTo>
                    <a:pt x="159689" y="456222"/>
                  </a:lnTo>
                  <a:lnTo>
                    <a:pt x="516699" y="334276"/>
                  </a:lnTo>
                  <a:lnTo>
                    <a:pt x="519417" y="281178"/>
                  </a:lnTo>
                  <a:close/>
                </a:path>
                <a:path w="1115695" h="508000">
                  <a:moveTo>
                    <a:pt x="1031379" y="150495"/>
                  </a:moveTo>
                  <a:lnTo>
                    <a:pt x="1030312" y="130568"/>
                  </a:lnTo>
                  <a:lnTo>
                    <a:pt x="983208" y="144119"/>
                  </a:lnTo>
                  <a:lnTo>
                    <a:pt x="984275" y="167614"/>
                  </a:lnTo>
                  <a:lnTo>
                    <a:pt x="1031379" y="150495"/>
                  </a:lnTo>
                  <a:close/>
                </a:path>
                <a:path w="1115695" h="508000">
                  <a:moveTo>
                    <a:pt x="1100569" y="109296"/>
                  </a:moveTo>
                  <a:lnTo>
                    <a:pt x="1060157" y="121767"/>
                  </a:lnTo>
                  <a:lnTo>
                    <a:pt x="1061326" y="138887"/>
                  </a:lnTo>
                  <a:lnTo>
                    <a:pt x="1100378" y="125056"/>
                  </a:lnTo>
                  <a:lnTo>
                    <a:pt x="1100569" y="109296"/>
                  </a:lnTo>
                  <a:close/>
                </a:path>
                <a:path w="1115695" h="508000">
                  <a:moveTo>
                    <a:pt x="1115187" y="8991"/>
                  </a:moveTo>
                  <a:lnTo>
                    <a:pt x="1112583" y="0"/>
                  </a:lnTo>
                  <a:lnTo>
                    <a:pt x="1109345" y="0"/>
                  </a:lnTo>
                  <a:lnTo>
                    <a:pt x="1106119" y="0"/>
                  </a:lnTo>
                  <a:lnTo>
                    <a:pt x="1103553" y="8991"/>
                  </a:lnTo>
                  <a:lnTo>
                    <a:pt x="1103553" y="41389"/>
                  </a:lnTo>
                  <a:lnTo>
                    <a:pt x="1106119" y="50393"/>
                  </a:lnTo>
                  <a:lnTo>
                    <a:pt x="1112583" y="50393"/>
                  </a:lnTo>
                  <a:lnTo>
                    <a:pt x="1115187" y="41389"/>
                  </a:lnTo>
                  <a:lnTo>
                    <a:pt x="1115187" y="89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67139" y="2530213"/>
              <a:ext cx="1649730" cy="400685"/>
            </a:xfrm>
            <a:custGeom>
              <a:avLst/>
              <a:gdLst/>
              <a:ahLst/>
              <a:cxnLst/>
              <a:rect l="l" t="t" r="r" b="b"/>
              <a:pathLst>
                <a:path w="1649729" h="400685">
                  <a:moveTo>
                    <a:pt x="0" y="400233"/>
                  </a:moveTo>
                  <a:lnTo>
                    <a:pt x="39196" y="396498"/>
                  </a:lnTo>
                  <a:lnTo>
                    <a:pt x="81825" y="391454"/>
                  </a:lnTo>
                  <a:lnTo>
                    <a:pt x="127516" y="385200"/>
                  </a:lnTo>
                  <a:lnTo>
                    <a:pt x="175895" y="377834"/>
                  </a:lnTo>
                  <a:lnTo>
                    <a:pt x="226590" y="369455"/>
                  </a:lnTo>
                  <a:lnTo>
                    <a:pt x="279230" y="360162"/>
                  </a:lnTo>
                  <a:lnTo>
                    <a:pt x="333441" y="350052"/>
                  </a:lnTo>
                  <a:lnTo>
                    <a:pt x="388852" y="339225"/>
                  </a:lnTo>
                  <a:lnTo>
                    <a:pt x="445089" y="327778"/>
                  </a:lnTo>
                  <a:lnTo>
                    <a:pt x="501782" y="315811"/>
                  </a:lnTo>
                  <a:lnTo>
                    <a:pt x="558557" y="303422"/>
                  </a:lnTo>
                  <a:lnTo>
                    <a:pt x="615043" y="290709"/>
                  </a:lnTo>
                  <a:lnTo>
                    <a:pt x="670866" y="277771"/>
                  </a:lnTo>
                  <a:lnTo>
                    <a:pt x="725655" y="264706"/>
                  </a:lnTo>
                  <a:lnTo>
                    <a:pt x="779037" y="251613"/>
                  </a:lnTo>
                  <a:lnTo>
                    <a:pt x="830640" y="238591"/>
                  </a:lnTo>
                  <a:lnTo>
                    <a:pt x="880092" y="225737"/>
                  </a:lnTo>
                  <a:lnTo>
                    <a:pt x="927021" y="213150"/>
                  </a:lnTo>
                  <a:lnTo>
                    <a:pt x="971053" y="200929"/>
                  </a:lnTo>
                  <a:lnTo>
                    <a:pt x="1011817" y="189172"/>
                  </a:lnTo>
                  <a:lnTo>
                    <a:pt x="1221104" y="127296"/>
                  </a:lnTo>
                  <a:lnTo>
                    <a:pt x="1428038" y="65859"/>
                  </a:lnTo>
                  <a:lnTo>
                    <a:pt x="1586222" y="18785"/>
                  </a:lnTo>
                  <a:lnTo>
                    <a:pt x="1649260" y="0"/>
                  </a:lnTo>
                </a:path>
              </a:pathLst>
            </a:custGeom>
            <a:ln w="302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0" y="165717"/>
            <a:ext cx="39243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>
                <a:solidFill>
                  <a:srgbClr val="000000"/>
                </a:solidFill>
              </a:rPr>
              <a:t>PROJECT</a:t>
            </a:r>
            <a:r>
              <a:rPr spc="-185" dirty="0">
                <a:solidFill>
                  <a:srgbClr val="000000"/>
                </a:solidFill>
              </a:rPr>
              <a:t> </a:t>
            </a:r>
            <a:r>
              <a:rPr spc="125" dirty="0">
                <a:solidFill>
                  <a:srgbClr val="000000"/>
                </a:solidFill>
              </a:rPr>
              <a:t>DETAILS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48379" y="724516"/>
            <a:ext cx="6051629" cy="4160178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35"/>
              </a:spcBef>
            </a:pP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Key</a:t>
            </a:r>
            <a:r>
              <a:rPr sz="1200" b="1" spc="-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features</a:t>
            </a:r>
            <a:r>
              <a:rPr sz="1200" b="1" spc="-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200" b="1" spc="-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200" b="1" spc="-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Project</a:t>
            </a:r>
            <a:r>
              <a:rPr sz="1200" b="1" spc="-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are</a:t>
            </a:r>
            <a:r>
              <a:rPr sz="1200" b="1" spc="-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spc="-50" dirty="0">
                <a:solidFill>
                  <a:srgbClr val="FFFFFF"/>
                </a:solidFill>
                <a:latin typeface="Lato"/>
                <a:cs typeface="Lato"/>
              </a:rPr>
              <a:t>-</a:t>
            </a:r>
            <a:endParaRPr sz="1200" dirty="0">
              <a:latin typeface="Lato"/>
              <a:cs typeface="Lato"/>
            </a:endParaRPr>
          </a:p>
          <a:p>
            <a:pPr marL="198755" marR="5080" indent="-147955" algn="just">
              <a:lnSpc>
                <a:spcPct val="114599"/>
              </a:lnSpc>
              <a:spcBef>
                <a:spcPts val="525"/>
              </a:spcBef>
              <a:buFont typeface="Lato"/>
              <a:buAutoNum type="arabicPeriod"/>
              <a:tabLst>
                <a:tab pos="198755" algn="l"/>
              </a:tabLst>
            </a:pP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Passenger</a:t>
            </a:r>
            <a:r>
              <a:rPr sz="1200" b="1" spc="4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Ticketing:</a:t>
            </a:r>
            <a:r>
              <a:rPr sz="1200" b="1" spc="4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200" b="1" spc="4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system</a:t>
            </a:r>
            <a:r>
              <a:rPr sz="1200" b="1" spc="45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will</a:t>
            </a:r>
            <a:r>
              <a:rPr sz="1200" b="1" spc="4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provide</a:t>
            </a:r>
            <a:r>
              <a:rPr sz="1200" b="1" spc="4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an</a:t>
            </a:r>
            <a:r>
              <a:rPr sz="1200" b="1" spc="45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online</a:t>
            </a:r>
            <a:r>
              <a:rPr sz="1200" b="1" spc="4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200" b="1" spc="4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offline</a:t>
            </a:r>
            <a:r>
              <a:rPr sz="1200" b="1" spc="45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Lato"/>
                <a:cs typeface="Lato"/>
              </a:rPr>
              <a:t>ticketing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system</a:t>
            </a:r>
            <a:r>
              <a:rPr sz="1200" b="1" spc="1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for</a:t>
            </a:r>
            <a:r>
              <a:rPr sz="1200" b="1" spc="1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passengers,</a:t>
            </a:r>
            <a:r>
              <a:rPr sz="1200" b="1" spc="1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allowing</a:t>
            </a:r>
            <a:r>
              <a:rPr sz="1200" b="1" spc="1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them</a:t>
            </a:r>
            <a:r>
              <a:rPr sz="1200" b="1" spc="1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200" b="1" spc="1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book</a:t>
            </a:r>
            <a:r>
              <a:rPr sz="1200" b="1" spc="1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tickets</a:t>
            </a:r>
            <a:r>
              <a:rPr sz="1200" b="1" spc="1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Lato"/>
                <a:cs typeface="Lato"/>
              </a:rPr>
              <a:t>easily.</a:t>
            </a:r>
            <a:br>
              <a:rPr lang="en-US" sz="1200" b="1" spc="-10" dirty="0">
                <a:solidFill>
                  <a:srgbClr val="FFFFFF"/>
                </a:solidFill>
                <a:latin typeface="Lato"/>
                <a:cs typeface="Lato"/>
              </a:rPr>
            </a:br>
            <a:endParaRPr sz="1200" dirty="0">
              <a:latin typeface="Lato"/>
              <a:cs typeface="Lato"/>
            </a:endParaRPr>
          </a:p>
          <a:p>
            <a:pPr marL="198755" marR="5080" indent="-147955" algn="just">
              <a:lnSpc>
                <a:spcPct val="114599"/>
              </a:lnSpc>
              <a:buFont typeface="Lato"/>
              <a:buAutoNum type="arabicPeriod"/>
              <a:tabLst>
                <a:tab pos="198755" algn="l"/>
              </a:tabLst>
            </a:pP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Reservation</a:t>
            </a:r>
            <a:r>
              <a:rPr sz="1200" b="1" spc="2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Management:</a:t>
            </a:r>
            <a:r>
              <a:rPr sz="1200" b="1" spc="2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Passengers</a:t>
            </a:r>
            <a:r>
              <a:rPr sz="1200" b="1" spc="2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will</a:t>
            </a:r>
            <a:r>
              <a:rPr sz="1200" b="1" spc="3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be</a:t>
            </a:r>
            <a:r>
              <a:rPr sz="1200" b="1" spc="2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able</a:t>
            </a:r>
            <a:r>
              <a:rPr sz="1200" b="1" spc="2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200" b="1" spc="3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reserve</a:t>
            </a:r>
            <a:r>
              <a:rPr sz="1200" b="1" spc="2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seats</a:t>
            </a:r>
            <a:r>
              <a:rPr sz="1200" b="1" spc="2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in</a:t>
            </a:r>
            <a:r>
              <a:rPr sz="1200" b="1" spc="3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Lato"/>
                <a:cs typeface="Lato"/>
              </a:rPr>
              <a:t>advance,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200" b="1" spc="1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200" b="1" spc="1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system</a:t>
            </a:r>
            <a:r>
              <a:rPr sz="1200" b="1" spc="1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will</a:t>
            </a:r>
            <a:r>
              <a:rPr sz="1200" b="1" spc="1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manage</a:t>
            </a:r>
            <a:r>
              <a:rPr sz="1200" b="1" spc="1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reservations</a:t>
            </a:r>
            <a:r>
              <a:rPr sz="1200" b="1" spc="1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Lato"/>
                <a:cs typeface="Lato"/>
              </a:rPr>
              <a:t>efficiently.</a:t>
            </a:r>
            <a:endParaRPr sz="1200" dirty="0">
              <a:latin typeface="Lato"/>
              <a:cs typeface="Lato"/>
            </a:endParaRPr>
          </a:p>
          <a:p>
            <a:pPr marL="198755" marR="5080" indent="-147955" algn="l">
              <a:lnSpc>
                <a:spcPct val="114599"/>
              </a:lnSpc>
              <a:buFont typeface="Lato"/>
              <a:buAutoNum type="arabicPeriod"/>
              <a:tabLst>
                <a:tab pos="198755" algn="l"/>
              </a:tabLst>
            </a:pP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Metro</a:t>
            </a:r>
            <a:r>
              <a:rPr sz="1200" b="1" spc="254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Operations</a:t>
            </a:r>
            <a:r>
              <a:rPr sz="1200" b="1" spc="254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Management:</a:t>
            </a:r>
            <a:r>
              <a:rPr sz="1200" b="1" spc="254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200" b="1" spc="254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SSCS</a:t>
            </a:r>
            <a:r>
              <a:rPr sz="1200" b="1" spc="254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will</a:t>
            </a:r>
            <a:r>
              <a:rPr sz="1200" b="1" spc="254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handle</a:t>
            </a:r>
            <a:r>
              <a:rPr sz="1200" b="1" spc="254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various</a:t>
            </a:r>
            <a:r>
              <a:rPr sz="1200" b="1" spc="254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aspects</a:t>
            </a:r>
            <a:r>
              <a:rPr sz="1200" b="1" spc="2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200" b="1" spc="254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Lato"/>
                <a:cs typeface="Lato"/>
              </a:rPr>
              <a:t>metro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operations,</a:t>
            </a:r>
            <a:r>
              <a:rPr sz="1200" b="1" spc="2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including</a:t>
            </a:r>
            <a:r>
              <a:rPr sz="1200" b="1" spc="2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scheduling,</a:t>
            </a:r>
            <a:r>
              <a:rPr sz="1200" b="1" spc="2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route</a:t>
            </a:r>
            <a:r>
              <a:rPr sz="1200" b="1" spc="2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planning,</a:t>
            </a:r>
            <a:r>
              <a:rPr sz="1200" b="1" spc="2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200" b="1" spc="2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maintenance</a:t>
            </a:r>
            <a:r>
              <a:rPr sz="1200" b="1" spc="2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Lato"/>
                <a:cs typeface="Lato"/>
              </a:rPr>
              <a:t>scheduling.</a:t>
            </a:r>
            <a:br>
              <a:rPr lang="en-US" sz="1200" b="1" spc="-10" dirty="0">
                <a:solidFill>
                  <a:srgbClr val="FFFFFF"/>
                </a:solidFill>
                <a:latin typeface="Lato"/>
                <a:cs typeface="Lato"/>
              </a:rPr>
            </a:br>
            <a:endParaRPr lang="en-US" sz="1200" spc="-10" dirty="0">
              <a:latin typeface="Lato"/>
              <a:cs typeface="Lato"/>
            </a:endParaRPr>
          </a:p>
          <a:p>
            <a:pPr marL="198755" marR="5080" indent="-147955" algn="just">
              <a:lnSpc>
                <a:spcPct val="114599"/>
              </a:lnSpc>
              <a:buFont typeface="Lato"/>
              <a:buAutoNum type="arabicPeriod"/>
              <a:tabLst>
                <a:tab pos="198755" algn="l"/>
              </a:tabLst>
            </a:pP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Comprehensive</a:t>
            </a:r>
            <a:r>
              <a:rPr sz="1200" b="1" spc="254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Data</a:t>
            </a:r>
            <a:r>
              <a:rPr sz="1200" b="1" spc="2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Analysis:</a:t>
            </a:r>
            <a:r>
              <a:rPr sz="1200" b="1" spc="2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200" b="1" spc="2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system</a:t>
            </a:r>
            <a:r>
              <a:rPr sz="1200" b="1" spc="254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will</a:t>
            </a:r>
            <a:r>
              <a:rPr sz="1200" b="1" spc="2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analyze</a:t>
            </a:r>
            <a:r>
              <a:rPr sz="1200" b="1" spc="2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passenger</a:t>
            </a:r>
            <a:r>
              <a:rPr sz="1200" b="1" spc="2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data,</a:t>
            </a:r>
            <a:r>
              <a:rPr sz="1200" b="1" spc="2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Lato"/>
                <a:cs typeface="Lato"/>
              </a:rPr>
              <a:t>revenue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generation,</a:t>
            </a:r>
            <a:r>
              <a:rPr sz="1200" b="1" spc="254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200" b="1" spc="254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resource</a:t>
            </a:r>
            <a:r>
              <a:rPr sz="1200" b="1" spc="254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utilization</a:t>
            </a:r>
            <a:r>
              <a:rPr sz="1200" b="1" spc="25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200" b="1" spc="254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provide</a:t>
            </a:r>
            <a:r>
              <a:rPr sz="1200" b="1" spc="254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insights</a:t>
            </a:r>
            <a:r>
              <a:rPr sz="1200" b="1" spc="254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for</a:t>
            </a:r>
            <a:r>
              <a:rPr sz="1200" b="1" spc="254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decision-</a:t>
            </a:r>
            <a:r>
              <a:rPr sz="1200" b="1" spc="-10" dirty="0">
                <a:solidFill>
                  <a:srgbClr val="FFFFFF"/>
                </a:solidFill>
                <a:latin typeface="Lato"/>
                <a:cs typeface="Lato"/>
              </a:rPr>
              <a:t>making.</a:t>
            </a:r>
            <a:endParaRPr sz="1200" dirty="0">
              <a:latin typeface="Lato"/>
              <a:cs typeface="Lato"/>
            </a:endParaRPr>
          </a:p>
          <a:p>
            <a:pPr marL="198755" marR="5080" indent="-147955" algn="just">
              <a:lnSpc>
                <a:spcPct val="114599"/>
              </a:lnSpc>
              <a:buFont typeface="Lato"/>
              <a:buAutoNum type="arabicPeriod"/>
              <a:tabLst>
                <a:tab pos="198755" algn="l"/>
              </a:tabLst>
            </a:pP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Scalability</a:t>
            </a:r>
            <a:r>
              <a:rPr sz="1200" b="1" spc="3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200" b="1" spc="3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Flexibility:</a:t>
            </a:r>
            <a:r>
              <a:rPr sz="1200" b="1" spc="3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Leveraging</a:t>
            </a:r>
            <a:r>
              <a:rPr sz="1200" b="1" spc="3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SQL</a:t>
            </a:r>
            <a:r>
              <a:rPr sz="1200" b="1" spc="3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databases,</a:t>
            </a:r>
            <a:r>
              <a:rPr sz="1200" b="1" spc="3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200" b="1" spc="3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SSCS</a:t>
            </a:r>
            <a:r>
              <a:rPr sz="1200" b="1" spc="3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will</a:t>
            </a:r>
            <a:r>
              <a:rPr sz="1200" b="1" spc="3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be</a:t>
            </a:r>
            <a:r>
              <a:rPr sz="1200" b="1" spc="30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Lato"/>
                <a:cs typeface="Lato"/>
              </a:rPr>
              <a:t>scalable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200" b="1" spc="310" dirty="0">
                <a:solidFill>
                  <a:srgbClr val="FFFFFF"/>
                </a:solidFill>
                <a:latin typeface="Lato"/>
                <a:cs typeface="Lato"/>
              </a:rPr>
              <a:t> 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accommodate</a:t>
            </a:r>
            <a:r>
              <a:rPr sz="1200" b="1" spc="310" dirty="0">
                <a:solidFill>
                  <a:srgbClr val="FFFFFF"/>
                </a:solidFill>
                <a:latin typeface="Lato"/>
                <a:cs typeface="Lato"/>
              </a:rPr>
              <a:t> 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growing</a:t>
            </a:r>
            <a:r>
              <a:rPr sz="1200" b="1" spc="310" dirty="0">
                <a:solidFill>
                  <a:srgbClr val="FFFFFF"/>
                </a:solidFill>
                <a:latin typeface="Lato"/>
                <a:cs typeface="Lato"/>
              </a:rPr>
              <a:t> 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demands</a:t>
            </a:r>
            <a:r>
              <a:rPr sz="1200" b="1" spc="310" dirty="0">
                <a:solidFill>
                  <a:srgbClr val="FFFFFF"/>
                </a:solidFill>
                <a:latin typeface="Lato"/>
                <a:cs typeface="Lato"/>
              </a:rPr>
              <a:t> 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200" b="1" spc="310" dirty="0">
                <a:solidFill>
                  <a:srgbClr val="FFFFFF"/>
                </a:solidFill>
                <a:latin typeface="Lato"/>
                <a:cs typeface="Lato"/>
              </a:rPr>
              <a:t> 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flexible</a:t>
            </a:r>
            <a:r>
              <a:rPr sz="1200" b="1" spc="310" dirty="0">
                <a:solidFill>
                  <a:srgbClr val="FFFFFF"/>
                </a:solidFill>
                <a:latin typeface="Lato"/>
                <a:cs typeface="Lato"/>
              </a:rPr>
              <a:t> 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200" b="1" spc="310" dirty="0">
                <a:solidFill>
                  <a:srgbClr val="FFFFFF"/>
                </a:solidFill>
                <a:latin typeface="Lato"/>
                <a:cs typeface="Lato"/>
              </a:rPr>
              <a:t> 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adapt</a:t>
            </a:r>
            <a:r>
              <a:rPr sz="1200" b="1" spc="310" dirty="0">
                <a:solidFill>
                  <a:srgbClr val="FFFFFF"/>
                </a:solidFill>
                <a:latin typeface="Lato"/>
                <a:cs typeface="Lato"/>
              </a:rPr>
              <a:t> 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200" b="1" spc="310" dirty="0">
                <a:solidFill>
                  <a:srgbClr val="FFFFFF"/>
                </a:solidFill>
                <a:latin typeface="Lato"/>
                <a:cs typeface="Lato"/>
              </a:rPr>
              <a:t>  </a:t>
            </a:r>
            <a:r>
              <a:rPr sz="1200" b="1" spc="-10" dirty="0">
                <a:solidFill>
                  <a:srgbClr val="FFFFFF"/>
                </a:solidFill>
                <a:latin typeface="Lato"/>
                <a:cs typeface="Lato"/>
              </a:rPr>
              <a:t>changing requirements.</a:t>
            </a:r>
            <a:endParaRPr sz="1200" dirty="0">
              <a:latin typeface="Lato"/>
              <a:cs typeface="Lato"/>
            </a:endParaRPr>
          </a:p>
          <a:p>
            <a:pPr marL="198755" marR="5080" indent="-147955" algn="just">
              <a:lnSpc>
                <a:spcPct val="114599"/>
              </a:lnSpc>
              <a:buFont typeface="Lato"/>
              <a:buAutoNum type="arabicPeriod"/>
              <a:tabLst>
                <a:tab pos="198755" algn="l"/>
              </a:tabLst>
            </a:pP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User-Friendly</a:t>
            </a:r>
            <a:r>
              <a:rPr sz="1200" b="1" spc="4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Interface:</a:t>
            </a:r>
            <a:r>
              <a:rPr sz="1200" b="1" spc="4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200" b="1" spc="4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system</a:t>
            </a:r>
            <a:r>
              <a:rPr sz="1200" b="1" spc="4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will</a:t>
            </a:r>
            <a:r>
              <a:rPr sz="1200" b="1" spc="4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feature</a:t>
            </a:r>
            <a:r>
              <a:rPr sz="1200" b="1" spc="4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200" b="1" spc="4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user-friendly</a:t>
            </a:r>
            <a:r>
              <a:rPr sz="1200" b="1" spc="4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interface</a:t>
            </a:r>
            <a:r>
              <a:rPr sz="1200" b="1" spc="4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Lato"/>
                <a:cs typeface="Lato"/>
              </a:rPr>
              <a:t>for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both</a:t>
            </a:r>
            <a:r>
              <a:rPr sz="1200" b="1" spc="1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passengers</a:t>
            </a:r>
            <a:r>
              <a:rPr sz="1200" b="1" spc="1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200" b="1" spc="1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metro</a:t>
            </a:r>
            <a:r>
              <a:rPr sz="1200" b="1" spc="1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operators,</a:t>
            </a:r>
            <a:r>
              <a:rPr sz="1200" b="1" spc="1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ensuring</a:t>
            </a:r>
            <a:r>
              <a:rPr sz="1200" b="1" spc="1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ease</a:t>
            </a:r>
            <a:r>
              <a:rPr sz="1200" b="1" spc="1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200" b="1" spc="1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use</a:t>
            </a:r>
            <a:r>
              <a:rPr sz="1200" b="1" spc="1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200" b="1" spc="1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Lato"/>
                <a:cs typeface="Lato"/>
              </a:rPr>
              <a:t>accessibility.</a:t>
            </a:r>
            <a:endParaRPr sz="12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568653"/>
            <a:ext cx="5878830" cy="41646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0" marR="5080" indent="-184785" algn="just">
              <a:lnSpc>
                <a:spcPct val="112500"/>
              </a:lnSpc>
              <a:spcBef>
                <a:spcPts val="100"/>
              </a:spcBef>
              <a:buFont typeface="Lato"/>
              <a:buAutoNum type="arabicPeriod"/>
              <a:tabLst>
                <a:tab pos="196850" algn="l"/>
              </a:tabLst>
            </a:pPr>
            <a:r>
              <a:rPr sz="1500" b="1" dirty="0">
                <a:latin typeface="Lato"/>
                <a:cs typeface="Lato"/>
              </a:rPr>
              <a:t>System</a:t>
            </a:r>
            <a:r>
              <a:rPr sz="1500" b="1" spc="70" dirty="0">
                <a:latin typeface="Lato"/>
                <a:cs typeface="Lato"/>
              </a:rPr>
              <a:t>  </a:t>
            </a:r>
            <a:r>
              <a:rPr sz="1500" b="1" dirty="0">
                <a:latin typeface="Lato"/>
                <a:cs typeface="Lato"/>
              </a:rPr>
              <a:t>Requirements</a:t>
            </a:r>
            <a:r>
              <a:rPr sz="1500" b="1" spc="70" dirty="0">
                <a:latin typeface="Lato"/>
                <a:cs typeface="Lato"/>
              </a:rPr>
              <a:t>  </a:t>
            </a:r>
            <a:r>
              <a:rPr sz="1500" b="1" dirty="0">
                <a:latin typeface="Lato"/>
                <a:cs typeface="Lato"/>
              </a:rPr>
              <a:t>Specification</a:t>
            </a:r>
            <a:r>
              <a:rPr sz="1500" b="1" spc="70" dirty="0">
                <a:latin typeface="Lato"/>
                <a:cs typeface="Lato"/>
              </a:rPr>
              <a:t>  </a:t>
            </a:r>
            <a:r>
              <a:rPr sz="1500" b="1" dirty="0">
                <a:latin typeface="Lato"/>
                <a:cs typeface="Lato"/>
              </a:rPr>
              <a:t>(SRS)</a:t>
            </a:r>
            <a:r>
              <a:rPr sz="1500" b="1" spc="75" dirty="0">
                <a:latin typeface="Lato"/>
                <a:cs typeface="Lato"/>
              </a:rPr>
              <a:t>  </a:t>
            </a:r>
            <a:r>
              <a:rPr sz="1500" b="1" dirty="0">
                <a:latin typeface="Lato"/>
                <a:cs typeface="Lato"/>
              </a:rPr>
              <a:t>Document:</a:t>
            </a:r>
            <a:r>
              <a:rPr sz="1500" b="1" spc="70" dirty="0">
                <a:latin typeface="Lato"/>
                <a:cs typeface="Lato"/>
              </a:rPr>
              <a:t>  </a:t>
            </a:r>
            <a:r>
              <a:rPr sz="1500" b="1" spc="-10" dirty="0">
                <a:latin typeface="Lato"/>
                <a:cs typeface="Lato"/>
              </a:rPr>
              <a:t>Detailing </a:t>
            </a:r>
            <a:r>
              <a:rPr sz="1500" b="1" dirty="0">
                <a:latin typeface="Lato"/>
                <a:cs typeface="Lato"/>
              </a:rPr>
              <a:t>the</a:t>
            </a:r>
            <a:r>
              <a:rPr sz="1500" b="1" spc="270" dirty="0">
                <a:latin typeface="Lato"/>
                <a:cs typeface="Lato"/>
              </a:rPr>
              <a:t> </a:t>
            </a:r>
            <a:r>
              <a:rPr sz="1500" b="1" dirty="0">
                <a:latin typeface="Lato"/>
                <a:cs typeface="Lato"/>
              </a:rPr>
              <a:t>functional</a:t>
            </a:r>
            <a:r>
              <a:rPr sz="1500" b="1" spc="275" dirty="0">
                <a:latin typeface="Lato"/>
                <a:cs typeface="Lato"/>
              </a:rPr>
              <a:t> </a:t>
            </a:r>
            <a:r>
              <a:rPr sz="1500" b="1" dirty="0">
                <a:latin typeface="Lato"/>
                <a:cs typeface="Lato"/>
              </a:rPr>
              <a:t>and</a:t>
            </a:r>
            <a:r>
              <a:rPr sz="1500" b="1" spc="275" dirty="0">
                <a:latin typeface="Lato"/>
                <a:cs typeface="Lato"/>
              </a:rPr>
              <a:t> </a:t>
            </a:r>
            <a:r>
              <a:rPr sz="1500" b="1" dirty="0">
                <a:latin typeface="Lato"/>
                <a:cs typeface="Lato"/>
              </a:rPr>
              <a:t>non-functional</a:t>
            </a:r>
            <a:r>
              <a:rPr sz="1500" b="1" spc="275" dirty="0">
                <a:latin typeface="Lato"/>
                <a:cs typeface="Lato"/>
              </a:rPr>
              <a:t> </a:t>
            </a:r>
            <a:r>
              <a:rPr sz="1500" b="1" dirty="0">
                <a:latin typeface="Lato"/>
                <a:cs typeface="Lato"/>
              </a:rPr>
              <a:t>requirements</a:t>
            </a:r>
            <a:r>
              <a:rPr sz="1500" b="1" spc="270" dirty="0">
                <a:latin typeface="Lato"/>
                <a:cs typeface="Lato"/>
              </a:rPr>
              <a:t> </a:t>
            </a:r>
            <a:r>
              <a:rPr sz="1500" b="1" dirty="0">
                <a:latin typeface="Lato"/>
                <a:cs typeface="Lato"/>
              </a:rPr>
              <a:t>of</a:t>
            </a:r>
            <a:r>
              <a:rPr sz="1500" b="1" spc="275" dirty="0">
                <a:latin typeface="Lato"/>
                <a:cs typeface="Lato"/>
              </a:rPr>
              <a:t> </a:t>
            </a:r>
            <a:r>
              <a:rPr sz="1500" b="1" dirty="0">
                <a:latin typeface="Lato"/>
                <a:cs typeface="Lato"/>
              </a:rPr>
              <a:t>the</a:t>
            </a:r>
            <a:r>
              <a:rPr sz="1500" b="1" spc="275" dirty="0">
                <a:latin typeface="Lato"/>
                <a:cs typeface="Lato"/>
              </a:rPr>
              <a:t> </a:t>
            </a:r>
            <a:r>
              <a:rPr sz="1500" b="1" spc="-10" dirty="0">
                <a:latin typeface="Lato"/>
                <a:cs typeface="Lato"/>
              </a:rPr>
              <a:t>SSCS.</a:t>
            </a:r>
            <a:endParaRPr sz="1500" dirty="0">
              <a:latin typeface="Lato"/>
              <a:cs typeface="Lato"/>
            </a:endParaRPr>
          </a:p>
          <a:p>
            <a:pPr marL="196850" marR="5080" indent="-184785" algn="just">
              <a:lnSpc>
                <a:spcPct val="112500"/>
              </a:lnSpc>
              <a:buFont typeface="Lato"/>
              <a:buAutoNum type="arabicPeriod"/>
              <a:tabLst>
                <a:tab pos="196850" algn="l"/>
              </a:tabLst>
            </a:pPr>
            <a:r>
              <a:rPr sz="1500" b="1" dirty="0">
                <a:latin typeface="Lato"/>
                <a:cs typeface="Lato"/>
              </a:rPr>
              <a:t>System</a:t>
            </a:r>
            <a:r>
              <a:rPr sz="1500" b="1" spc="350" dirty="0">
                <a:latin typeface="Lato"/>
                <a:cs typeface="Lato"/>
              </a:rPr>
              <a:t> </a:t>
            </a:r>
            <a:r>
              <a:rPr sz="1500" b="1" dirty="0">
                <a:latin typeface="Lato"/>
                <a:cs typeface="Lato"/>
              </a:rPr>
              <a:t>Design</a:t>
            </a:r>
            <a:r>
              <a:rPr sz="1500" b="1" spc="350" dirty="0">
                <a:latin typeface="Lato"/>
                <a:cs typeface="Lato"/>
              </a:rPr>
              <a:t> </a:t>
            </a:r>
            <a:r>
              <a:rPr sz="1500" b="1" dirty="0">
                <a:latin typeface="Lato"/>
                <a:cs typeface="Lato"/>
              </a:rPr>
              <a:t>Document:</a:t>
            </a:r>
            <a:r>
              <a:rPr sz="1500" b="1" spc="350" dirty="0">
                <a:latin typeface="Lato"/>
                <a:cs typeface="Lato"/>
              </a:rPr>
              <a:t> </a:t>
            </a:r>
            <a:r>
              <a:rPr sz="1500" b="1" dirty="0">
                <a:latin typeface="Lato"/>
                <a:cs typeface="Lato"/>
              </a:rPr>
              <a:t>Outlining</a:t>
            </a:r>
            <a:r>
              <a:rPr sz="1500" b="1" spc="355" dirty="0">
                <a:latin typeface="Lato"/>
                <a:cs typeface="Lato"/>
              </a:rPr>
              <a:t> </a:t>
            </a:r>
            <a:r>
              <a:rPr sz="1500" b="1" dirty="0">
                <a:latin typeface="Lato"/>
                <a:cs typeface="Lato"/>
              </a:rPr>
              <a:t>the</a:t>
            </a:r>
            <a:r>
              <a:rPr sz="1500" b="1" spc="350" dirty="0">
                <a:latin typeface="Lato"/>
                <a:cs typeface="Lato"/>
              </a:rPr>
              <a:t> </a:t>
            </a:r>
            <a:r>
              <a:rPr sz="1500" b="1" dirty="0">
                <a:latin typeface="Lato"/>
                <a:cs typeface="Lato"/>
              </a:rPr>
              <a:t>architecture,</a:t>
            </a:r>
            <a:r>
              <a:rPr sz="1500" b="1" spc="350" dirty="0">
                <a:latin typeface="Lato"/>
                <a:cs typeface="Lato"/>
              </a:rPr>
              <a:t> </a:t>
            </a:r>
            <a:r>
              <a:rPr sz="1500" b="1" spc="-10" dirty="0">
                <a:latin typeface="Lato"/>
                <a:cs typeface="Lato"/>
              </a:rPr>
              <a:t>database </a:t>
            </a:r>
            <a:r>
              <a:rPr sz="1500" b="1" spc="10" dirty="0">
                <a:latin typeface="Lato"/>
                <a:cs typeface="Lato"/>
              </a:rPr>
              <a:t>schema,</a:t>
            </a:r>
            <a:r>
              <a:rPr sz="1500" b="1" spc="185" dirty="0">
                <a:latin typeface="Lato"/>
                <a:cs typeface="Lato"/>
              </a:rPr>
              <a:t> </a:t>
            </a:r>
            <a:r>
              <a:rPr sz="1500" b="1" spc="10" dirty="0">
                <a:latin typeface="Lato"/>
                <a:cs typeface="Lato"/>
              </a:rPr>
              <a:t>and</a:t>
            </a:r>
            <a:r>
              <a:rPr sz="1500" b="1" spc="190" dirty="0">
                <a:latin typeface="Lato"/>
                <a:cs typeface="Lato"/>
              </a:rPr>
              <a:t> </a:t>
            </a:r>
            <a:r>
              <a:rPr sz="1500" b="1" spc="10" dirty="0">
                <a:latin typeface="Lato"/>
                <a:cs typeface="Lato"/>
              </a:rPr>
              <a:t>design</a:t>
            </a:r>
            <a:r>
              <a:rPr sz="1500" b="1" spc="190" dirty="0">
                <a:latin typeface="Lato"/>
                <a:cs typeface="Lato"/>
              </a:rPr>
              <a:t> </a:t>
            </a:r>
            <a:r>
              <a:rPr sz="1500" b="1" spc="10" dirty="0">
                <a:latin typeface="Lato"/>
                <a:cs typeface="Lato"/>
              </a:rPr>
              <a:t>considerations</a:t>
            </a:r>
            <a:r>
              <a:rPr sz="1500" b="1" spc="185" dirty="0">
                <a:latin typeface="Lato"/>
                <a:cs typeface="Lato"/>
              </a:rPr>
              <a:t> </a:t>
            </a:r>
            <a:r>
              <a:rPr sz="1500" b="1" spc="10" dirty="0">
                <a:latin typeface="Lato"/>
                <a:cs typeface="Lato"/>
              </a:rPr>
              <a:t>of</a:t>
            </a:r>
            <a:r>
              <a:rPr sz="1500" b="1" spc="190" dirty="0">
                <a:latin typeface="Lato"/>
                <a:cs typeface="Lato"/>
              </a:rPr>
              <a:t> </a:t>
            </a:r>
            <a:r>
              <a:rPr sz="1500" b="1" spc="10" dirty="0">
                <a:latin typeface="Lato"/>
                <a:cs typeface="Lato"/>
              </a:rPr>
              <a:t>the</a:t>
            </a:r>
            <a:r>
              <a:rPr sz="1500" b="1" spc="190" dirty="0">
                <a:latin typeface="Lato"/>
                <a:cs typeface="Lato"/>
              </a:rPr>
              <a:t> </a:t>
            </a:r>
            <a:r>
              <a:rPr sz="1500" b="1" spc="-10" dirty="0">
                <a:latin typeface="Lato"/>
                <a:cs typeface="Lato"/>
              </a:rPr>
              <a:t>SSCS.</a:t>
            </a:r>
            <a:endParaRPr sz="1500" dirty="0">
              <a:latin typeface="Lato"/>
              <a:cs typeface="Lato"/>
            </a:endParaRPr>
          </a:p>
          <a:p>
            <a:pPr marL="196850" marR="5080" indent="-184785" algn="just">
              <a:lnSpc>
                <a:spcPct val="112500"/>
              </a:lnSpc>
              <a:buFont typeface="Lato"/>
              <a:buAutoNum type="arabicPeriod"/>
              <a:tabLst>
                <a:tab pos="196850" algn="l"/>
              </a:tabLst>
            </a:pPr>
            <a:r>
              <a:rPr sz="1500" b="1" dirty="0">
                <a:latin typeface="Lato"/>
                <a:cs typeface="Lato"/>
              </a:rPr>
              <a:t>Software</a:t>
            </a:r>
            <a:r>
              <a:rPr sz="1500" b="1" spc="135" dirty="0">
                <a:latin typeface="Lato"/>
                <a:cs typeface="Lato"/>
              </a:rPr>
              <a:t>  </a:t>
            </a:r>
            <a:r>
              <a:rPr sz="1500" b="1" dirty="0">
                <a:latin typeface="Lato"/>
                <a:cs typeface="Lato"/>
              </a:rPr>
              <a:t>Implementation:</a:t>
            </a:r>
            <a:r>
              <a:rPr sz="1500" b="1" spc="140" dirty="0">
                <a:latin typeface="Lato"/>
                <a:cs typeface="Lato"/>
              </a:rPr>
              <a:t>  </a:t>
            </a:r>
            <a:r>
              <a:rPr sz="1500" b="1" dirty="0">
                <a:latin typeface="Lato"/>
                <a:cs typeface="Lato"/>
              </a:rPr>
              <a:t>Developing</a:t>
            </a:r>
            <a:r>
              <a:rPr sz="1500" b="1" spc="140" dirty="0">
                <a:latin typeface="Lato"/>
                <a:cs typeface="Lato"/>
              </a:rPr>
              <a:t>  </a:t>
            </a:r>
            <a:r>
              <a:rPr sz="1500" b="1" dirty="0">
                <a:latin typeface="Lato"/>
                <a:cs typeface="Lato"/>
              </a:rPr>
              <a:t>the</a:t>
            </a:r>
            <a:r>
              <a:rPr sz="1500" b="1" spc="140" dirty="0">
                <a:latin typeface="Lato"/>
                <a:cs typeface="Lato"/>
              </a:rPr>
              <a:t>  </a:t>
            </a:r>
            <a:r>
              <a:rPr sz="1500" b="1" dirty="0">
                <a:latin typeface="Lato"/>
                <a:cs typeface="Lato"/>
              </a:rPr>
              <a:t>SSCS</a:t>
            </a:r>
            <a:r>
              <a:rPr sz="1500" b="1" spc="140" dirty="0">
                <a:latin typeface="Lato"/>
                <a:cs typeface="Lato"/>
              </a:rPr>
              <a:t>  </a:t>
            </a:r>
            <a:r>
              <a:rPr sz="1500" b="1" dirty="0">
                <a:latin typeface="Lato"/>
                <a:cs typeface="Lato"/>
              </a:rPr>
              <a:t>according</a:t>
            </a:r>
            <a:r>
              <a:rPr sz="1500" b="1" spc="135" dirty="0">
                <a:latin typeface="Lato"/>
                <a:cs typeface="Lato"/>
              </a:rPr>
              <a:t>  </a:t>
            </a:r>
            <a:r>
              <a:rPr sz="1500" b="1" spc="-25" dirty="0">
                <a:latin typeface="Lato"/>
                <a:cs typeface="Lato"/>
              </a:rPr>
              <a:t>to </a:t>
            </a:r>
            <a:r>
              <a:rPr sz="1500" b="1" dirty="0">
                <a:latin typeface="Lato"/>
                <a:cs typeface="Lato"/>
              </a:rPr>
              <a:t>the</a:t>
            </a:r>
            <a:r>
              <a:rPr sz="1500" b="1" spc="285" dirty="0">
                <a:latin typeface="Lato"/>
                <a:cs typeface="Lato"/>
              </a:rPr>
              <a:t> </a:t>
            </a:r>
            <a:r>
              <a:rPr sz="1500" b="1" dirty="0">
                <a:latin typeface="Lato"/>
                <a:cs typeface="Lato"/>
              </a:rPr>
              <a:t>specified</a:t>
            </a:r>
            <a:r>
              <a:rPr sz="1500" b="1" spc="290" dirty="0">
                <a:latin typeface="Lato"/>
                <a:cs typeface="Lato"/>
              </a:rPr>
              <a:t> </a:t>
            </a:r>
            <a:r>
              <a:rPr sz="1500" b="1" dirty="0">
                <a:latin typeface="Lato"/>
                <a:cs typeface="Lato"/>
              </a:rPr>
              <a:t>requirements</a:t>
            </a:r>
            <a:r>
              <a:rPr sz="1500" b="1" spc="290" dirty="0">
                <a:latin typeface="Lato"/>
                <a:cs typeface="Lato"/>
              </a:rPr>
              <a:t> </a:t>
            </a:r>
            <a:r>
              <a:rPr sz="1500" b="1" dirty="0">
                <a:latin typeface="Lato"/>
                <a:cs typeface="Lato"/>
              </a:rPr>
              <a:t>and</a:t>
            </a:r>
            <a:r>
              <a:rPr sz="1500" b="1" spc="285" dirty="0">
                <a:latin typeface="Lato"/>
                <a:cs typeface="Lato"/>
              </a:rPr>
              <a:t> </a:t>
            </a:r>
            <a:r>
              <a:rPr sz="1500" b="1" spc="-10" dirty="0">
                <a:latin typeface="Lato"/>
                <a:cs typeface="Lato"/>
              </a:rPr>
              <a:t>design.</a:t>
            </a:r>
            <a:endParaRPr sz="1500" dirty="0">
              <a:latin typeface="Lato"/>
              <a:cs typeface="Lato"/>
            </a:endParaRPr>
          </a:p>
          <a:p>
            <a:pPr marL="196850" marR="5080" indent="-184785" algn="just">
              <a:lnSpc>
                <a:spcPct val="112500"/>
              </a:lnSpc>
              <a:buFont typeface="Lato"/>
              <a:buAutoNum type="arabicPeriod"/>
              <a:tabLst>
                <a:tab pos="196850" algn="l"/>
              </a:tabLst>
            </a:pPr>
            <a:r>
              <a:rPr sz="1500" b="1" dirty="0">
                <a:latin typeface="Lato"/>
                <a:cs typeface="Lato"/>
              </a:rPr>
              <a:t>Testing</a:t>
            </a:r>
            <a:r>
              <a:rPr sz="1500" b="1" spc="325" dirty="0">
                <a:latin typeface="Lato"/>
                <a:cs typeface="Lato"/>
              </a:rPr>
              <a:t> </a:t>
            </a:r>
            <a:r>
              <a:rPr sz="1500" b="1" dirty="0">
                <a:latin typeface="Lato"/>
                <a:cs typeface="Lato"/>
              </a:rPr>
              <a:t>and</a:t>
            </a:r>
            <a:r>
              <a:rPr sz="1500" b="1" spc="330" dirty="0">
                <a:latin typeface="Lato"/>
                <a:cs typeface="Lato"/>
              </a:rPr>
              <a:t> </a:t>
            </a:r>
            <a:r>
              <a:rPr sz="1500" b="1" dirty="0">
                <a:latin typeface="Lato"/>
                <a:cs typeface="Lato"/>
              </a:rPr>
              <a:t>Quality</a:t>
            </a:r>
            <a:r>
              <a:rPr sz="1500" b="1" spc="325" dirty="0">
                <a:latin typeface="Lato"/>
                <a:cs typeface="Lato"/>
              </a:rPr>
              <a:t> </a:t>
            </a:r>
            <a:r>
              <a:rPr sz="1500" b="1" dirty="0">
                <a:latin typeface="Lato"/>
                <a:cs typeface="Lato"/>
              </a:rPr>
              <a:t>Assurance:</a:t>
            </a:r>
            <a:r>
              <a:rPr sz="1500" b="1" spc="330" dirty="0">
                <a:latin typeface="Lato"/>
                <a:cs typeface="Lato"/>
              </a:rPr>
              <a:t> </a:t>
            </a:r>
            <a:r>
              <a:rPr sz="1500" b="1" dirty="0">
                <a:latin typeface="Lato"/>
                <a:cs typeface="Lato"/>
              </a:rPr>
              <a:t>Conducting</a:t>
            </a:r>
            <a:r>
              <a:rPr sz="1500" b="1" spc="325" dirty="0">
                <a:latin typeface="Lato"/>
                <a:cs typeface="Lato"/>
              </a:rPr>
              <a:t> </a:t>
            </a:r>
            <a:r>
              <a:rPr sz="1500" b="1" dirty="0">
                <a:latin typeface="Lato"/>
                <a:cs typeface="Lato"/>
              </a:rPr>
              <a:t>thorough</a:t>
            </a:r>
            <a:r>
              <a:rPr sz="1500" b="1" spc="330" dirty="0">
                <a:latin typeface="Lato"/>
                <a:cs typeface="Lato"/>
              </a:rPr>
              <a:t> </a:t>
            </a:r>
            <a:r>
              <a:rPr sz="1500" b="1" dirty="0">
                <a:latin typeface="Lato"/>
                <a:cs typeface="Lato"/>
              </a:rPr>
              <a:t>testing</a:t>
            </a:r>
            <a:r>
              <a:rPr sz="1500" b="1" spc="325" dirty="0">
                <a:latin typeface="Lato"/>
                <a:cs typeface="Lato"/>
              </a:rPr>
              <a:t> </a:t>
            </a:r>
            <a:r>
              <a:rPr sz="1500" b="1" spc="-25" dirty="0">
                <a:latin typeface="Lato"/>
                <a:cs typeface="Lato"/>
              </a:rPr>
              <a:t>to </a:t>
            </a:r>
            <a:r>
              <a:rPr sz="1500" b="1" dirty="0">
                <a:latin typeface="Lato"/>
                <a:cs typeface="Lato"/>
              </a:rPr>
              <a:t>ensure</a:t>
            </a:r>
            <a:r>
              <a:rPr sz="1500" b="1" spc="260" dirty="0">
                <a:latin typeface="Lato"/>
                <a:cs typeface="Lato"/>
              </a:rPr>
              <a:t> </a:t>
            </a:r>
            <a:r>
              <a:rPr sz="1500" b="1" dirty="0">
                <a:latin typeface="Lato"/>
                <a:cs typeface="Lato"/>
              </a:rPr>
              <a:t>the</a:t>
            </a:r>
            <a:r>
              <a:rPr sz="1500" b="1" spc="260" dirty="0">
                <a:latin typeface="Lato"/>
                <a:cs typeface="Lato"/>
              </a:rPr>
              <a:t> </a:t>
            </a:r>
            <a:r>
              <a:rPr sz="1500" b="1" dirty="0">
                <a:latin typeface="Lato"/>
                <a:cs typeface="Lato"/>
              </a:rPr>
              <a:t>reliability,</a:t>
            </a:r>
            <a:r>
              <a:rPr sz="1500" b="1" spc="265" dirty="0">
                <a:latin typeface="Lato"/>
                <a:cs typeface="Lato"/>
              </a:rPr>
              <a:t> </a:t>
            </a:r>
            <a:r>
              <a:rPr sz="1500" b="1" dirty="0">
                <a:latin typeface="Lato"/>
                <a:cs typeface="Lato"/>
              </a:rPr>
              <a:t>security,</a:t>
            </a:r>
            <a:r>
              <a:rPr sz="1500" b="1" spc="260" dirty="0">
                <a:latin typeface="Lato"/>
                <a:cs typeface="Lato"/>
              </a:rPr>
              <a:t> </a:t>
            </a:r>
            <a:r>
              <a:rPr sz="1500" b="1" dirty="0">
                <a:latin typeface="Lato"/>
                <a:cs typeface="Lato"/>
              </a:rPr>
              <a:t>and</a:t>
            </a:r>
            <a:r>
              <a:rPr sz="1500" b="1" spc="265" dirty="0">
                <a:latin typeface="Lato"/>
                <a:cs typeface="Lato"/>
              </a:rPr>
              <a:t> </a:t>
            </a:r>
            <a:r>
              <a:rPr sz="1500" b="1" dirty="0">
                <a:latin typeface="Lato"/>
                <a:cs typeface="Lato"/>
              </a:rPr>
              <a:t>performance</a:t>
            </a:r>
            <a:r>
              <a:rPr sz="1500" b="1" spc="260" dirty="0">
                <a:latin typeface="Lato"/>
                <a:cs typeface="Lato"/>
              </a:rPr>
              <a:t> </a:t>
            </a:r>
            <a:r>
              <a:rPr sz="1500" b="1" dirty="0">
                <a:latin typeface="Lato"/>
                <a:cs typeface="Lato"/>
              </a:rPr>
              <a:t>of</a:t>
            </a:r>
            <a:r>
              <a:rPr sz="1500" b="1" spc="260" dirty="0">
                <a:latin typeface="Lato"/>
                <a:cs typeface="Lato"/>
              </a:rPr>
              <a:t> </a:t>
            </a:r>
            <a:r>
              <a:rPr sz="1500" b="1" dirty="0">
                <a:latin typeface="Lato"/>
                <a:cs typeface="Lato"/>
              </a:rPr>
              <a:t>the</a:t>
            </a:r>
            <a:r>
              <a:rPr sz="1500" b="1" spc="265" dirty="0">
                <a:latin typeface="Lato"/>
                <a:cs typeface="Lato"/>
              </a:rPr>
              <a:t> </a:t>
            </a:r>
            <a:r>
              <a:rPr sz="1500" b="1" spc="-10" dirty="0">
                <a:latin typeface="Lato"/>
                <a:cs typeface="Lato"/>
              </a:rPr>
              <a:t>SSCS.</a:t>
            </a:r>
            <a:endParaRPr lang="en-US" sz="1500" spc="-10" dirty="0">
              <a:latin typeface="Lato"/>
              <a:cs typeface="Lato"/>
            </a:endParaRPr>
          </a:p>
          <a:p>
            <a:pPr marL="196850" marR="5080" indent="-184785" algn="just">
              <a:lnSpc>
                <a:spcPct val="112500"/>
              </a:lnSpc>
              <a:buFont typeface="Lato"/>
              <a:buAutoNum type="arabicPeriod"/>
              <a:tabLst>
                <a:tab pos="196850" algn="l"/>
              </a:tabLst>
            </a:pPr>
            <a:r>
              <a:rPr sz="1500" b="1" dirty="0">
                <a:latin typeface="Lato"/>
                <a:cs typeface="Lato"/>
              </a:rPr>
              <a:t>Training</a:t>
            </a:r>
            <a:r>
              <a:rPr sz="1500" b="1" spc="240" dirty="0">
                <a:latin typeface="Lato"/>
                <a:cs typeface="Lato"/>
              </a:rPr>
              <a:t>  </a:t>
            </a:r>
            <a:r>
              <a:rPr sz="1500" b="1" dirty="0">
                <a:latin typeface="Lato"/>
                <a:cs typeface="Lato"/>
              </a:rPr>
              <a:t>Materials:</a:t>
            </a:r>
            <a:r>
              <a:rPr sz="1500" b="1" spc="245" dirty="0">
                <a:latin typeface="Lato"/>
                <a:cs typeface="Lato"/>
              </a:rPr>
              <a:t>  </a:t>
            </a:r>
            <a:r>
              <a:rPr sz="1500" b="1" dirty="0">
                <a:latin typeface="Lato"/>
                <a:cs typeface="Lato"/>
              </a:rPr>
              <a:t>Developing</a:t>
            </a:r>
            <a:r>
              <a:rPr sz="1500" b="1" spc="240" dirty="0">
                <a:latin typeface="Lato"/>
                <a:cs typeface="Lato"/>
              </a:rPr>
              <a:t>  </a:t>
            </a:r>
            <a:r>
              <a:rPr sz="1500" b="1" dirty="0">
                <a:latin typeface="Lato"/>
                <a:cs typeface="Lato"/>
              </a:rPr>
              <a:t>training</a:t>
            </a:r>
            <a:r>
              <a:rPr sz="1500" b="1" spc="240" dirty="0">
                <a:latin typeface="Lato"/>
                <a:cs typeface="Lato"/>
              </a:rPr>
              <a:t>  </a:t>
            </a:r>
            <a:r>
              <a:rPr sz="1500" b="1" dirty="0">
                <a:latin typeface="Lato"/>
                <a:cs typeface="Lato"/>
              </a:rPr>
              <a:t>materials</a:t>
            </a:r>
            <a:r>
              <a:rPr sz="1500" b="1" spc="245" dirty="0">
                <a:latin typeface="Lato"/>
                <a:cs typeface="Lato"/>
              </a:rPr>
              <a:t>  </a:t>
            </a:r>
            <a:r>
              <a:rPr sz="1500" b="1" dirty="0">
                <a:latin typeface="Lato"/>
                <a:cs typeface="Lato"/>
              </a:rPr>
              <a:t>for</a:t>
            </a:r>
            <a:r>
              <a:rPr sz="1500" b="1" spc="240" dirty="0">
                <a:latin typeface="Lato"/>
                <a:cs typeface="Lato"/>
              </a:rPr>
              <a:t>  </a:t>
            </a:r>
            <a:r>
              <a:rPr sz="1500" b="1" spc="-10" dirty="0">
                <a:latin typeface="Lato"/>
                <a:cs typeface="Lato"/>
              </a:rPr>
              <a:t>metro </a:t>
            </a:r>
            <a:r>
              <a:rPr sz="1500" b="1" spc="10" dirty="0">
                <a:latin typeface="Lato"/>
                <a:cs typeface="Lato"/>
              </a:rPr>
              <a:t>operators</a:t>
            </a:r>
            <a:r>
              <a:rPr sz="1500" b="1" spc="175" dirty="0">
                <a:latin typeface="Lato"/>
                <a:cs typeface="Lato"/>
              </a:rPr>
              <a:t> </a:t>
            </a:r>
            <a:r>
              <a:rPr sz="1500" b="1" spc="10" dirty="0">
                <a:latin typeface="Lato"/>
                <a:cs typeface="Lato"/>
              </a:rPr>
              <a:t>and</a:t>
            </a:r>
            <a:r>
              <a:rPr sz="1500" b="1" spc="175" dirty="0">
                <a:latin typeface="Lato"/>
                <a:cs typeface="Lato"/>
              </a:rPr>
              <a:t> </a:t>
            </a:r>
            <a:r>
              <a:rPr sz="1500" b="1" spc="10" dirty="0">
                <a:latin typeface="Lato"/>
                <a:cs typeface="Lato"/>
              </a:rPr>
              <a:t>administrators</a:t>
            </a:r>
            <a:r>
              <a:rPr sz="1500" b="1" spc="175" dirty="0">
                <a:latin typeface="Lato"/>
                <a:cs typeface="Lato"/>
              </a:rPr>
              <a:t> </a:t>
            </a:r>
            <a:r>
              <a:rPr sz="1500" b="1" spc="10" dirty="0">
                <a:latin typeface="Lato"/>
                <a:cs typeface="Lato"/>
              </a:rPr>
              <a:t>to</a:t>
            </a:r>
            <a:r>
              <a:rPr sz="1500" b="1" spc="175" dirty="0">
                <a:latin typeface="Lato"/>
                <a:cs typeface="Lato"/>
              </a:rPr>
              <a:t> </a:t>
            </a:r>
            <a:r>
              <a:rPr sz="1500" b="1" spc="10" dirty="0">
                <a:latin typeface="Lato"/>
                <a:cs typeface="Lato"/>
              </a:rPr>
              <a:t>onboard</a:t>
            </a:r>
            <a:r>
              <a:rPr sz="1500" b="1" spc="175" dirty="0">
                <a:latin typeface="Lato"/>
                <a:cs typeface="Lato"/>
              </a:rPr>
              <a:t> </a:t>
            </a:r>
            <a:r>
              <a:rPr sz="1500" b="1" spc="10" dirty="0">
                <a:latin typeface="Lato"/>
                <a:cs typeface="Lato"/>
              </a:rPr>
              <a:t>and</a:t>
            </a:r>
            <a:r>
              <a:rPr sz="1500" b="1" spc="175" dirty="0">
                <a:latin typeface="Lato"/>
                <a:cs typeface="Lato"/>
              </a:rPr>
              <a:t> </a:t>
            </a:r>
            <a:r>
              <a:rPr sz="1500" b="1" spc="10" dirty="0">
                <a:latin typeface="Lato"/>
                <a:cs typeface="Lato"/>
              </a:rPr>
              <a:t>use</a:t>
            </a:r>
            <a:r>
              <a:rPr sz="1500" b="1" spc="175" dirty="0">
                <a:latin typeface="Lato"/>
                <a:cs typeface="Lato"/>
              </a:rPr>
              <a:t> </a:t>
            </a:r>
            <a:r>
              <a:rPr sz="1500" b="1" spc="10" dirty="0">
                <a:latin typeface="Lato"/>
                <a:cs typeface="Lato"/>
              </a:rPr>
              <a:t>the</a:t>
            </a:r>
            <a:r>
              <a:rPr sz="1500" b="1" spc="175" dirty="0">
                <a:latin typeface="Lato"/>
                <a:cs typeface="Lato"/>
              </a:rPr>
              <a:t> </a:t>
            </a:r>
            <a:r>
              <a:rPr sz="1500" b="1" spc="-10" dirty="0">
                <a:latin typeface="Lato"/>
                <a:cs typeface="Lato"/>
              </a:rPr>
              <a:t>SSCS.</a:t>
            </a:r>
            <a:endParaRPr sz="1500" dirty="0">
              <a:latin typeface="Lato"/>
              <a:cs typeface="Lato"/>
            </a:endParaRPr>
          </a:p>
          <a:p>
            <a:pPr marL="196850" marR="5080" indent="-184785" algn="just">
              <a:lnSpc>
                <a:spcPct val="112500"/>
              </a:lnSpc>
              <a:buFont typeface="Lato"/>
              <a:buAutoNum type="arabicPeriod"/>
              <a:tabLst>
                <a:tab pos="196850" algn="l"/>
              </a:tabLst>
            </a:pPr>
            <a:r>
              <a:rPr sz="1500" b="1" dirty="0">
                <a:latin typeface="Lato"/>
                <a:cs typeface="Lato"/>
              </a:rPr>
              <a:t>Deployment</a:t>
            </a:r>
            <a:r>
              <a:rPr sz="1500" b="1" spc="245" dirty="0">
                <a:latin typeface="Lato"/>
                <a:cs typeface="Lato"/>
              </a:rPr>
              <a:t>  </a:t>
            </a:r>
            <a:r>
              <a:rPr sz="1500" b="1" dirty="0">
                <a:latin typeface="Lato"/>
                <a:cs typeface="Lato"/>
              </a:rPr>
              <a:t>and</a:t>
            </a:r>
            <a:r>
              <a:rPr sz="1500" b="1" spc="245" dirty="0">
                <a:latin typeface="Lato"/>
                <a:cs typeface="Lato"/>
              </a:rPr>
              <a:t>  </a:t>
            </a:r>
            <a:r>
              <a:rPr sz="1500" b="1" dirty="0">
                <a:latin typeface="Lato"/>
                <a:cs typeface="Lato"/>
              </a:rPr>
              <a:t>Maintenance:</a:t>
            </a:r>
            <a:r>
              <a:rPr sz="1500" b="1" spc="250" dirty="0">
                <a:latin typeface="Lato"/>
                <a:cs typeface="Lato"/>
              </a:rPr>
              <a:t>  </a:t>
            </a:r>
            <a:r>
              <a:rPr sz="1500" b="1" dirty="0">
                <a:latin typeface="Lato"/>
                <a:cs typeface="Lato"/>
              </a:rPr>
              <a:t>Deploying</a:t>
            </a:r>
            <a:r>
              <a:rPr sz="1500" b="1" spc="245" dirty="0">
                <a:latin typeface="Lato"/>
                <a:cs typeface="Lato"/>
              </a:rPr>
              <a:t>  </a:t>
            </a:r>
            <a:r>
              <a:rPr sz="1500" b="1" dirty="0">
                <a:latin typeface="Lato"/>
                <a:cs typeface="Lato"/>
              </a:rPr>
              <a:t>the</a:t>
            </a:r>
            <a:r>
              <a:rPr sz="1500" b="1" spc="245" dirty="0">
                <a:latin typeface="Lato"/>
                <a:cs typeface="Lato"/>
              </a:rPr>
              <a:t>  </a:t>
            </a:r>
            <a:r>
              <a:rPr sz="1500" b="1" dirty="0">
                <a:latin typeface="Lato"/>
                <a:cs typeface="Lato"/>
              </a:rPr>
              <a:t>SSCS</a:t>
            </a:r>
            <a:r>
              <a:rPr sz="1500" b="1" spc="250" dirty="0">
                <a:latin typeface="Lato"/>
                <a:cs typeface="Lato"/>
              </a:rPr>
              <a:t>  </a:t>
            </a:r>
            <a:r>
              <a:rPr sz="1500" b="1" dirty="0">
                <a:latin typeface="Lato"/>
                <a:cs typeface="Lato"/>
              </a:rPr>
              <a:t>in</a:t>
            </a:r>
            <a:r>
              <a:rPr sz="1500" b="1" spc="245" dirty="0">
                <a:latin typeface="Lato"/>
                <a:cs typeface="Lato"/>
              </a:rPr>
              <a:t>  </a:t>
            </a:r>
            <a:r>
              <a:rPr sz="1500" b="1" spc="-25" dirty="0">
                <a:latin typeface="Lato"/>
                <a:cs typeface="Lato"/>
              </a:rPr>
              <a:t>the </a:t>
            </a:r>
            <a:r>
              <a:rPr sz="1500" b="1" dirty="0">
                <a:latin typeface="Lato"/>
                <a:cs typeface="Lato"/>
              </a:rPr>
              <a:t>production</a:t>
            </a:r>
            <a:r>
              <a:rPr sz="1500" b="1" spc="175" dirty="0">
                <a:latin typeface="Lato"/>
                <a:cs typeface="Lato"/>
              </a:rPr>
              <a:t>  </a:t>
            </a:r>
            <a:r>
              <a:rPr sz="1500" b="1" dirty="0">
                <a:latin typeface="Lato"/>
                <a:cs typeface="Lato"/>
              </a:rPr>
              <a:t>environment</a:t>
            </a:r>
            <a:r>
              <a:rPr sz="1500" b="1" spc="175" dirty="0">
                <a:latin typeface="Lato"/>
                <a:cs typeface="Lato"/>
              </a:rPr>
              <a:t>  </a:t>
            </a:r>
            <a:r>
              <a:rPr sz="1500" b="1" dirty="0">
                <a:latin typeface="Lato"/>
                <a:cs typeface="Lato"/>
              </a:rPr>
              <a:t>and</a:t>
            </a:r>
            <a:r>
              <a:rPr sz="1500" b="1" spc="180" dirty="0">
                <a:latin typeface="Lato"/>
                <a:cs typeface="Lato"/>
              </a:rPr>
              <a:t>  </a:t>
            </a:r>
            <a:r>
              <a:rPr sz="1500" b="1" dirty="0">
                <a:latin typeface="Lato"/>
                <a:cs typeface="Lato"/>
              </a:rPr>
              <a:t>providing</a:t>
            </a:r>
            <a:r>
              <a:rPr sz="1500" b="1" spc="175" dirty="0">
                <a:latin typeface="Lato"/>
                <a:cs typeface="Lato"/>
              </a:rPr>
              <a:t>  </a:t>
            </a:r>
            <a:r>
              <a:rPr sz="1500" b="1" dirty="0">
                <a:latin typeface="Lato"/>
                <a:cs typeface="Lato"/>
              </a:rPr>
              <a:t>ongoing</a:t>
            </a:r>
            <a:r>
              <a:rPr sz="1500" b="1" spc="180" dirty="0">
                <a:latin typeface="Lato"/>
                <a:cs typeface="Lato"/>
              </a:rPr>
              <a:t>  </a:t>
            </a:r>
            <a:r>
              <a:rPr sz="1500" b="1" spc="-10" dirty="0">
                <a:latin typeface="Lato"/>
                <a:cs typeface="Lato"/>
              </a:rPr>
              <a:t>maintenance </a:t>
            </a:r>
            <a:r>
              <a:rPr sz="1500" b="1" dirty="0">
                <a:latin typeface="Lato"/>
                <a:cs typeface="Lato"/>
              </a:rPr>
              <a:t>and</a:t>
            </a:r>
            <a:r>
              <a:rPr sz="1500" b="1" spc="140" dirty="0">
                <a:latin typeface="Lato"/>
                <a:cs typeface="Lato"/>
              </a:rPr>
              <a:t> </a:t>
            </a:r>
            <a:r>
              <a:rPr sz="1500" b="1" spc="-10" dirty="0">
                <a:latin typeface="Lato"/>
                <a:cs typeface="Lato"/>
              </a:rPr>
              <a:t>support.</a:t>
            </a:r>
            <a:endParaRPr sz="1500" dirty="0">
              <a:latin typeface="Lato"/>
              <a:cs typeface="La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4038" y="1185028"/>
            <a:ext cx="2562224" cy="277176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276" y="9853"/>
            <a:ext cx="859420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SCOPE</a:t>
            </a:r>
            <a:r>
              <a:rPr spc="-204" dirty="0"/>
              <a:t> </a:t>
            </a:r>
            <a:r>
              <a:rPr spc="60" dirty="0"/>
              <a:t>OF</a:t>
            </a:r>
            <a:r>
              <a:rPr spc="-204" dirty="0"/>
              <a:t> </a:t>
            </a:r>
            <a:r>
              <a:rPr spc="80" dirty="0"/>
              <a:t>PROJECT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5143500"/>
                </a:moveTo>
                <a:lnTo>
                  <a:pt x="0" y="51435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5143500"/>
                </a:lnTo>
                <a:close/>
              </a:path>
            </a:pathLst>
          </a:custGeom>
          <a:solidFill>
            <a:srgbClr val="F465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2400" y="133350"/>
            <a:ext cx="39243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u="sng" spc="90" dirty="0">
                <a:solidFill>
                  <a:srgbClr val="000000"/>
                </a:solidFill>
              </a:rPr>
              <a:t>SQL CODE</a:t>
            </a:r>
            <a:endParaRPr u="sng" spc="125" dirty="0">
              <a:solidFill>
                <a:srgbClr val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EA024A-AD76-4D04-8E84-BFE8D34998E2}"/>
              </a:ext>
            </a:extLst>
          </p:cNvPr>
          <p:cNvSpPr txBox="1"/>
          <p:nvPr/>
        </p:nvSpPr>
        <p:spPr>
          <a:xfrm>
            <a:off x="152400" y="895350"/>
            <a:ext cx="4114800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TABLE metro (  </a:t>
            </a:r>
            <a:r>
              <a:rPr lang="en-US" dirty="0" err="1">
                <a:solidFill>
                  <a:schemeClr val="bg1"/>
                </a:solidFill>
              </a:rPr>
              <a:t>metro_no</a:t>
            </a:r>
            <a:r>
              <a:rPr lang="en-US" dirty="0">
                <a:solidFill>
                  <a:schemeClr val="bg1"/>
                </a:solidFill>
              </a:rPr>
              <a:t> INT PRIMARY KEY, </a:t>
            </a:r>
            <a:r>
              <a:rPr lang="en-US" dirty="0" err="1">
                <a:solidFill>
                  <a:schemeClr val="bg1"/>
                </a:solidFill>
              </a:rPr>
              <a:t>metro_name</a:t>
            </a:r>
            <a:r>
              <a:rPr lang="en-US" dirty="0">
                <a:solidFill>
                  <a:schemeClr val="bg1"/>
                </a:solidFill>
              </a:rPr>
              <a:t> VARCHAR(255) NOT NULL,  </a:t>
            </a:r>
            <a:r>
              <a:rPr lang="en-US" dirty="0" err="1">
                <a:solidFill>
                  <a:schemeClr val="bg1"/>
                </a:solidFill>
              </a:rPr>
              <a:t>class_type</a:t>
            </a:r>
            <a:r>
              <a:rPr lang="en-US" dirty="0">
                <a:solidFill>
                  <a:schemeClr val="bg1"/>
                </a:solidFill>
              </a:rPr>
              <a:t> VARCHAR(255) NOT NULL,  fare DECIMAL(10,2) NOT NULL);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 TABLE Station (  </a:t>
            </a:r>
            <a:r>
              <a:rPr lang="en-US" dirty="0" err="1">
                <a:solidFill>
                  <a:schemeClr val="bg1"/>
                </a:solidFill>
              </a:rPr>
              <a:t>station_id</a:t>
            </a:r>
            <a:r>
              <a:rPr lang="en-US" dirty="0">
                <a:solidFill>
                  <a:schemeClr val="bg1"/>
                </a:solidFill>
              </a:rPr>
              <a:t> INT PRIMARY KEY,  </a:t>
            </a:r>
            <a:r>
              <a:rPr lang="en-US" dirty="0" err="1">
                <a:solidFill>
                  <a:schemeClr val="bg1"/>
                </a:solidFill>
              </a:rPr>
              <a:t>station_name</a:t>
            </a:r>
            <a:r>
              <a:rPr lang="en-US" dirty="0">
                <a:solidFill>
                  <a:schemeClr val="bg1"/>
                </a:solidFill>
              </a:rPr>
              <a:t> VARCHAR(255) NOT NULL);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590ECF-8EAC-45B1-83A6-51E79A0ECDAC}"/>
              </a:ext>
            </a:extLst>
          </p:cNvPr>
          <p:cNvSpPr txBox="1"/>
          <p:nvPr/>
        </p:nvSpPr>
        <p:spPr>
          <a:xfrm>
            <a:off x="4495800" y="825500"/>
            <a:ext cx="4419600" cy="40322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CA85136-61B6-4B77-80EA-0F49329F2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895350"/>
            <a:ext cx="4201111" cy="17147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A3A01A-D65F-438B-ABFF-E551DE634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670" y="2880509"/>
            <a:ext cx="3791479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1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276" y="9853"/>
            <a:ext cx="859420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u="sng" spc="195" dirty="0"/>
              <a:t>SQL table</a:t>
            </a:r>
            <a:endParaRPr u="sng" spc="8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62C25-9008-430E-BAAA-106A67496531}"/>
              </a:ext>
            </a:extLst>
          </p:cNvPr>
          <p:cNvSpPr txBox="1"/>
          <p:nvPr/>
        </p:nvSpPr>
        <p:spPr>
          <a:xfrm>
            <a:off x="26276" y="742950"/>
            <a:ext cx="4393324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TABLE Schedule (  </a:t>
            </a:r>
            <a:r>
              <a:rPr lang="en-US" dirty="0" err="1">
                <a:solidFill>
                  <a:schemeClr val="bg1"/>
                </a:solidFill>
              </a:rPr>
              <a:t>schedule_id</a:t>
            </a:r>
            <a:r>
              <a:rPr lang="en-US" dirty="0">
                <a:solidFill>
                  <a:schemeClr val="bg1"/>
                </a:solidFill>
              </a:rPr>
              <a:t> INT PRIMARY KEY,  </a:t>
            </a:r>
            <a:r>
              <a:rPr lang="en-US" dirty="0" err="1">
                <a:solidFill>
                  <a:schemeClr val="bg1"/>
                </a:solidFill>
              </a:rPr>
              <a:t>metro_no</a:t>
            </a:r>
            <a:r>
              <a:rPr lang="en-US" dirty="0">
                <a:solidFill>
                  <a:schemeClr val="bg1"/>
                </a:solidFill>
              </a:rPr>
              <a:t> INT NOT NULL,  </a:t>
            </a:r>
            <a:r>
              <a:rPr lang="en-US" dirty="0" err="1">
                <a:solidFill>
                  <a:schemeClr val="bg1"/>
                </a:solidFill>
              </a:rPr>
              <a:t>source_station_id</a:t>
            </a:r>
            <a:r>
              <a:rPr lang="en-US" dirty="0">
                <a:solidFill>
                  <a:schemeClr val="bg1"/>
                </a:solidFill>
              </a:rPr>
              <a:t> INT NOT NULL,  </a:t>
            </a:r>
            <a:r>
              <a:rPr lang="en-US" dirty="0" err="1">
                <a:solidFill>
                  <a:schemeClr val="bg1"/>
                </a:solidFill>
              </a:rPr>
              <a:t>destination_station_id</a:t>
            </a:r>
            <a:r>
              <a:rPr lang="en-US" dirty="0">
                <a:solidFill>
                  <a:schemeClr val="bg1"/>
                </a:solidFill>
              </a:rPr>
              <a:t> INT NOT NULL,  </a:t>
            </a:r>
            <a:r>
              <a:rPr lang="en-US" dirty="0" err="1">
                <a:solidFill>
                  <a:schemeClr val="bg1"/>
                </a:solidFill>
              </a:rPr>
              <a:t>start_time</a:t>
            </a:r>
            <a:r>
              <a:rPr lang="en-US" dirty="0">
                <a:solidFill>
                  <a:schemeClr val="bg1"/>
                </a:solidFill>
              </a:rPr>
              <a:t> DATETIME NOT NULL,  </a:t>
            </a:r>
            <a:r>
              <a:rPr lang="en-US" dirty="0" err="1">
                <a:solidFill>
                  <a:schemeClr val="bg1"/>
                </a:solidFill>
              </a:rPr>
              <a:t>end_time</a:t>
            </a:r>
            <a:r>
              <a:rPr lang="en-US" dirty="0">
                <a:solidFill>
                  <a:schemeClr val="bg1"/>
                </a:solidFill>
              </a:rPr>
              <a:t> DATETIME NOT NULL,  FOREIGN KEY (</a:t>
            </a:r>
            <a:r>
              <a:rPr lang="en-US" dirty="0" err="1">
                <a:solidFill>
                  <a:schemeClr val="bg1"/>
                </a:solidFill>
              </a:rPr>
              <a:t>metro_no</a:t>
            </a:r>
            <a:r>
              <a:rPr lang="en-US" dirty="0">
                <a:solidFill>
                  <a:schemeClr val="bg1"/>
                </a:solidFill>
              </a:rPr>
              <a:t>) REFERENCES metro(</a:t>
            </a:r>
            <a:r>
              <a:rPr lang="en-US" dirty="0" err="1">
                <a:solidFill>
                  <a:schemeClr val="bg1"/>
                </a:solidFill>
              </a:rPr>
              <a:t>metro_no</a:t>
            </a:r>
            <a:r>
              <a:rPr lang="en-US" dirty="0">
                <a:solidFill>
                  <a:schemeClr val="bg1"/>
                </a:solidFill>
              </a:rPr>
              <a:t>),  FOREIGN KEY (</a:t>
            </a:r>
            <a:r>
              <a:rPr lang="en-US" dirty="0" err="1">
                <a:solidFill>
                  <a:schemeClr val="bg1"/>
                </a:solidFill>
              </a:rPr>
              <a:t>source_station_id</a:t>
            </a:r>
            <a:r>
              <a:rPr lang="en-US" dirty="0">
                <a:solidFill>
                  <a:schemeClr val="bg1"/>
                </a:solidFill>
              </a:rPr>
              <a:t>) REFERENCES Station(</a:t>
            </a:r>
            <a:r>
              <a:rPr lang="en-US" dirty="0" err="1">
                <a:solidFill>
                  <a:schemeClr val="bg1"/>
                </a:solidFill>
              </a:rPr>
              <a:t>station_id</a:t>
            </a:r>
            <a:r>
              <a:rPr lang="en-US" dirty="0">
                <a:solidFill>
                  <a:schemeClr val="bg1"/>
                </a:solidFill>
              </a:rPr>
              <a:t>),  FOREIGN KEY (</a:t>
            </a:r>
            <a:r>
              <a:rPr lang="en-US" dirty="0" err="1">
                <a:solidFill>
                  <a:schemeClr val="bg1"/>
                </a:solidFill>
              </a:rPr>
              <a:t>destination_station_id</a:t>
            </a:r>
            <a:r>
              <a:rPr lang="en-US" dirty="0">
                <a:solidFill>
                  <a:schemeClr val="bg1"/>
                </a:solidFill>
              </a:rPr>
              <a:t>) REFERENCES Station(</a:t>
            </a:r>
            <a:r>
              <a:rPr lang="en-US" dirty="0" err="1">
                <a:solidFill>
                  <a:schemeClr val="bg1"/>
                </a:solidFill>
              </a:rPr>
              <a:t>station_id</a:t>
            </a:r>
            <a:r>
              <a:rPr lang="en-US" dirty="0">
                <a:solidFill>
                  <a:schemeClr val="bg1"/>
                </a:solidFill>
              </a:rPr>
              <a:t>));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60481A-A381-42E9-B0CF-7BE9D5200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597" y="1026693"/>
            <a:ext cx="4786403" cy="309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7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5143500"/>
                </a:moveTo>
                <a:lnTo>
                  <a:pt x="0" y="51435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5143500"/>
                </a:lnTo>
                <a:close/>
              </a:path>
            </a:pathLst>
          </a:custGeom>
          <a:solidFill>
            <a:srgbClr val="F465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2400" y="133350"/>
            <a:ext cx="39243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u="sng" spc="90" dirty="0">
                <a:solidFill>
                  <a:srgbClr val="000000"/>
                </a:solidFill>
              </a:rPr>
              <a:t>SQL CODE</a:t>
            </a:r>
            <a:endParaRPr u="sng" spc="125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16A18B-E815-45A1-97CB-96D4EE5A5FEC}"/>
              </a:ext>
            </a:extLst>
          </p:cNvPr>
          <p:cNvSpPr txBox="1"/>
          <p:nvPr/>
        </p:nvSpPr>
        <p:spPr>
          <a:xfrm>
            <a:off x="152400" y="778778"/>
            <a:ext cx="4038600" cy="430887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 TABLE Route (  </a:t>
            </a:r>
            <a:r>
              <a:rPr lang="en-US" sz="1600" dirty="0" err="1">
                <a:solidFill>
                  <a:schemeClr val="bg1"/>
                </a:solidFill>
              </a:rPr>
              <a:t>route_id</a:t>
            </a:r>
            <a:r>
              <a:rPr lang="en-US" sz="1600" dirty="0">
                <a:solidFill>
                  <a:schemeClr val="bg1"/>
                </a:solidFill>
              </a:rPr>
              <a:t> INT PRIMARY KEY,  </a:t>
            </a:r>
            <a:r>
              <a:rPr lang="en-US" sz="1600" dirty="0" err="1">
                <a:solidFill>
                  <a:schemeClr val="bg1"/>
                </a:solidFill>
              </a:rPr>
              <a:t>schedule_id</a:t>
            </a:r>
            <a:r>
              <a:rPr lang="en-US" sz="1600" dirty="0">
                <a:solidFill>
                  <a:schemeClr val="bg1"/>
                </a:solidFill>
              </a:rPr>
              <a:t> INT NOT NULL,  </a:t>
            </a:r>
            <a:r>
              <a:rPr lang="en-US" sz="1600" dirty="0" err="1">
                <a:solidFill>
                  <a:schemeClr val="bg1"/>
                </a:solidFill>
              </a:rPr>
              <a:t>station_id</a:t>
            </a:r>
            <a:r>
              <a:rPr lang="en-US" sz="1600" dirty="0">
                <a:solidFill>
                  <a:schemeClr val="bg1"/>
                </a:solidFill>
              </a:rPr>
              <a:t> INT NOT NULL,  </a:t>
            </a:r>
            <a:r>
              <a:rPr lang="en-US" sz="1600" dirty="0" err="1">
                <a:solidFill>
                  <a:schemeClr val="bg1"/>
                </a:solidFill>
              </a:rPr>
              <a:t>stop_no</a:t>
            </a:r>
            <a:r>
              <a:rPr lang="en-US" sz="1600" dirty="0">
                <a:solidFill>
                  <a:schemeClr val="bg1"/>
                </a:solidFill>
              </a:rPr>
              <a:t> INT NOT NULL,  FOREIGN KEY (</a:t>
            </a:r>
            <a:r>
              <a:rPr lang="en-US" sz="1600" dirty="0" err="1">
                <a:solidFill>
                  <a:schemeClr val="bg1"/>
                </a:solidFill>
              </a:rPr>
              <a:t>schedule_id</a:t>
            </a:r>
            <a:r>
              <a:rPr lang="en-US" sz="1600" dirty="0">
                <a:solidFill>
                  <a:schemeClr val="bg1"/>
                </a:solidFill>
              </a:rPr>
              <a:t>) REFERENCES Schedule(</a:t>
            </a:r>
            <a:r>
              <a:rPr lang="en-US" sz="1600" dirty="0" err="1">
                <a:solidFill>
                  <a:schemeClr val="bg1"/>
                </a:solidFill>
              </a:rPr>
              <a:t>schedule_id</a:t>
            </a:r>
            <a:r>
              <a:rPr lang="en-US" sz="1600" dirty="0">
                <a:solidFill>
                  <a:schemeClr val="bg1"/>
                </a:solidFill>
              </a:rPr>
              <a:t>),  FOREIGN KEY (</a:t>
            </a:r>
            <a:r>
              <a:rPr lang="en-US" sz="1600" dirty="0" err="1">
                <a:solidFill>
                  <a:schemeClr val="bg1"/>
                </a:solidFill>
              </a:rPr>
              <a:t>station_id</a:t>
            </a:r>
            <a:r>
              <a:rPr lang="en-US" sz="1600" dirty="0">
                <a:solidFill>
                  <a:schemeClr val="bg1"/>
                </a:solidFill>
              </a:rPr>
              <a:t>) REFERENCES Station(</a:t>
            </a:r>
            <a:r>
              <a:rPr lang="en-US" sz="1600" dirty="0" err="1">
                <a:solidFill>
                  <a:schemeClr val="bg1"/>
                </a:solidFill>
              </a:rPr>
              <a:t>station_id</a:t>
            </a:r>
            <a:r>
              <a:rPr lang="en-US" sz="1600" dirty="0">
                <a:solidFill>
                  <a:schemeClr val="bg1"/>
                </a:solidFill>
              </a:rPr>
              <a:t>));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7BCEC-4576-4E48-824B-4E002C0629F5}"/>
              </a:ext>
            </a:extLst>
          </p:cNvPr>
          <p:cNvSpPr txBox="1"/>
          <p:nvPr/>
        </p:nvSpPr>
        <p:spPr>
          <a:xfrm>
            <a:off x="4343400" y="742950"/>
            <a:ext cx="4648200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CREATE TABLE Waitlist (  </a:t>
            </a:r>
            <a:r>
              <a:rPr lang="en-US" sz="1800" dirty="0" err="1">
                <a:solidFill>
                  <a:schemeClr val="bg1"/>
                </a:solidFill>
              </a:rPr>
              <a:t>waitlist_id</a:t>
            </a:r>
            <a:r>
              <a:rPr lang="en-US" sz="1800" dirty="0">
                <a:solidFill>
                  <a:schemeClr val="bg1"/>
                </a:solidFill>
              </a:rPr>
              <a:t> INT PRIMARY KEY,  </a:t>
            </a:r>
            <a:r>
              <a:rPr lang="en-US" sz="1800" dirty="0" err="1">
                <a:solidFill>
                  <a:schemeClr val="bg1"/>
                </a:solidFill>
              </a:rPr>
              <a:t>passenger_id</a:t>
            </a:r>
            <a:r>
              <a:rPr lang="en-US" sz="1800" dirty="0">
                <a:solidFill>
                  <a:schemeClr val="bg1"/>
                </a:solidFill>
              </a:rPr>
              <a:t> INT NOT NULL,  </a:t>
            </a:r>
            <a:r>
              <a:rPr lang="en-US" sz="1800" dirty="0" err="1">
                <a:solidFill>
                  <a:schemeClr val="bg1"/>
                </a:solidFill>
              </a:rPr>
              <a:t>schedule_id</a:t>
            </a:r>
            <a:r>
              <a:rPr lang="en-US" sz="1800" dirty="0">
                <a:solidFill>
                  <a:schemeClr val="bg1"/>
                </a:solidFill>
              </a:rPr>
              <a:t> INT NOT NULL,  </a:t>
            </a:r>
            <a:r>
              <a:rPr lang="en-US" sz="1800" dirty="0" err="1">
                <a:solidFill>
                  <a:schemeClr val="bg1"/>
                </a:solidFill>
              </a:rPr>
              <a:t>date_time</a:t>
            </a:r>
            <a:r>
              <a:rPr lang="en-US" sz="1800" dirty="0">
                <a:solidFill>
                  <a:schemeClr val="bg1"/>
                </a:solidFill>
              </a:rPr>
              <a:t> DATETIME NOT NULL,  priority INT NOT NULL,  FOREIGN KEY (</a:t>
            </a:r>
            <a:r>
              <a:rPr lang="en-US" sz="1800" dirty="0" err="1">
                <a:solidFill>
                  <a:schemeClr val="bg1"/>
                </a:solidFill>
              </a:rPr>
              <a:t>passenger_id</a:t>
            </a:r>
            <a:r>
              <a:rPr lang="en-US" sz="1800" dirty="0">
                <a:solidFill>
                  <a:schemeClr val="bg1"/>
                </a:solidFill>
              </a:rPr>
              <a:t>) REFERENCES Passenger(</a:t>
            </a:r>
            <a:r>
              <a:rPr lang="en-US" sz="1800" dirty="0" err="1">
                <a:solidFill>
                  <a:schemeClr val="bg1"/>
                </a:solidFill>
              </a:rPr>
              <a:t>passenger_id</a:t>
            </a:r>
            <a:r>
              <a:rPr lang="en-US" sz="1800" dirty="0">
                <a:solidFill>
                  <a:schemeClr val="bg1"/>
                </a:solidFill>
              </a:rPr>
              <a:t>),  FOREIGN KEY (</a:t>
            </a:r>
            <a:r>
              <a:rPr lang="en-US" sz="1800" dirty="0" err="1">
                <a:solidFill>
                  <a:schemeClr val="bg1"/>
                </a:solidFill>
              </a:rPr>
              <a:t>schedule_id</a:t>
            </a:r>
            <a:r>
              <a:rPr lang="en-US" sz="1800" dirty="0">
                <a:solidFill>
                  <a:schemeClr val="bg1"/>
                </a:solidFill>
              </a:rPr>
              <a:t>) REFERENCES Schedule(</a:t>
            </a:r>
            <a:r>
              <a:rPr lang="en-US" sz="1800" dirty="0" err="1">
                <a:solidFill>
                  <a:schemeClr val="bg1"/>
                </a:solidFill>
              </a:rPr>
              <a:t>schedule_id</a:t>
            </a:r>
            <a:r>
              <a:rPr lang="en-US" sz="1800" dirty="0">
                <a:solidFill>
                  <a:schemeClr val="bg1"/>
                </a:solidFill>
              </a:rPr>
              <a:t>));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490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885</Words>
  <Application>Microsoft Office PowerPoint</Application>
  <PresentationFormat>On-screen Show (16:9)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Lato</vt:lpstr>
      <vt:lpstr>Trebuchet MS</vt:lpstr>
      <vt:lpstr>Office Theme</vt:lpstr>
      <vt:lpstr>Subway Service Corporation System</vt:lpstr>
      <vt:lpstr>ABSTRACT</vt:lpstr>
      <vt:lpstr>ER DIAGRAM</vt:lpstr>
      <vt:lpstr>PROBLEM STATEMENT</vt:lpstr>
      <vt:lpstr>PROJECT DETAILS</vt:lpstr>
      <vt:lpstr>SCOPE OF PROJECT</vt:lpstr>
      <vt:lpstr>SQL CODE</vt:lpstr>
      <vt:lpstr>SQL table</vt:lpstr>
      <vt:lpstr>SQL CODE</vt:lpstr>
      <vt:lpstr>SQL CODE</vt:lpstr>
      <vt:lpstr>SQL Tables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big idea (1).pdf</dc:title>
  <dc:creator>Naman Srivastava</dc:creator>
  <cp:keywords>DAF8CV0PRr4,BAEPQYwlN2Q</cp:keywords>
  <cp:lastModifiedBy>SOHAMSINGH THAKUR</cp:lastModifiedBy>
  <cp:revision>11</cp:revision>
  <dcterms:created xsi:type="dcterms:W3CDTF">2024-02-13T03:29:05Z</dcterms:created>
  <dcterms:modified xsi:type="dcterms:W3CDTF">2024-02-28T03:10:18Z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2024-02-06T00:00:00Z</vt:filetime>
  </property>
  <property fmtid="{D5CDD505-2E9C-101B-9397-08002B2CF9AE}" pid="3" name="Creator">
    <vt:lpwstr>Canva</vt:lpwstr>
  </property>
  <property fmtid="{D5CDD505-2E9C-101B-9397-08002B2CF9AE}" pid="4" name="LastSaved">
    <vt:filetime>2024-02-13T00:00:00Z</vt:filetime>
  </property>
  <property fmtid="{D5CDD505-2E9C-101B-9397-08002B2CF9AE}" pid="5" name="Producer">
    <vt:lpwstr>3-Heights(TM) PDF Security Shell 4.8.25.2 (http://www.pdf-tools.com)</vt:lpwstr>
  </property>
</Properties>
</file>