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1036724"/>
            <a:ext cx="3915511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1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1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1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1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1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896" y="63726"/>
            <a:ext cx="438830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586" y="1004640"/>
            <a:ext cx="3660927" cy="153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422990" y="3208652"/>
            <a:ext cx="12446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1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036724"/>
            <a:ext cx="37115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22373A"/>
                </a:solidFill>
                <a:latin typeface="Lucida Sans Unicode"/>
                <a:cs typeface="Lucida Sans Unicode"/>
              </a:rPr>
              <a:t>MINI</a:t>
            </a:r>
            <a:r>
              <a:rPr dirty="0" sz="1400" spc="-65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15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dirty="0" sz="1400" spc="5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dirty="0" sz="1400" spc="-11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dirty="0" sz="1400">
                <a:solidFill>
                  <a:srgbClr val="22373A"/>
                </a:solidFill>
                <a:latin typeface="Lucida Sans Unicode"/>
                <a:cs typeface="Lucida Sans Unicode"/>
              </a:rPr>
              <a:t>J</a:t>
            </a:r>
            <a:r>
              <a:rPr dirty="0" sz="1400" spc="-15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dirty="0" sz="1400" spc="-185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dirty="0" sz="1400" spc="-145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dirty="0" sz="1400" spc="-65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35">
                <a:solidFill>
                  <a:srgbClr val="22373A"/>
                </a:solidFill>
                <a:latin typeface="Lucida Sans Unicode"/>
                <a:cs typeface="Lucida Sans Unicode"/>
              </a:rPr>
              <a:t>-</a:t>
            </a:r>
            <a:r>
              <a:rPr dirty="0" sz="1400" spc="-65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40">
                <a:solidFill>
                  <a:srgbClr val="22373A"/>
                </a:solidFill>
                <a:latin typeface="Lucida Sans Unicode"/>
                <a:cs typeface="Lucida Sans Unicode"/>
              </a:rPr>
              <a:t>QU</a:t>
            </a:r>
            <a:r>
              <a:rPr dirty="0" sz="1400" spc="-45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dirty="0" sz="1400" spc="-10">
                <a:solidFill>
                  <a:srgbClr val="22373A"/>
                </a:solidFill>
                <a:latin typeface="Lucida Sans Unicode"/>
                <a:cs typeface="Lucida Sans Unicode"/>
              </a:rPr>
              <a:t>S</a:t>
            </a:r>
            <a:r>
              <a:rPr dirty="0" sz="1400" spc="-70">
                <a:solidFill>
                  <a:srgbClr val="22373A"/>
                </a:solidFill>
                <a:latin typeface="Lucida Sans Unicode"/>
                <a:cs typeface="Lucida Sans Unicode"/>
              </a:rPr>
              <a:t>TION</a:t>
            </a:r>
            <a:r>
              <a:rPr dirty="0" sz="1400" spc="-65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3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dirty="0" sz="1400" spc="-25">
                <a:solidFill>
                  <a:srgbClr val="22373A"/>
                </a:solidFill>
                <a:latin typeface="Lucida Sans Unicode"/>
                <a:cs typeface="Lucida Sans Unicode"/>
              </a:rPr>
              <a:t>APER</a:t>
            </a:r>
            <a:r>
              <a:rPr dirty="0" sz="1400" spc="-65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55">
                <a:solidFill>
                  <a:srgbClr val="22373A"/>
                </a:solidFill>
                <a:latin typeface="Lucida Sans Unicode"/>
                <a:cs typeface="Lucida Sans Unicode"/>
              </a:rPr>
              <a:t>GENER</a:t>
            </a:r>
            <a:r>
              <a:rPr dirty="0" sz="1400" spc="-13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dirty="0" sz="1400" spc="-20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dirty="0" sz="1400" spc="-60">
                <a:solidFill>
                  <a:srgbClr val="22373A"/>
                </a:solidFill>
                <a:latin typeface="Lucida Sans Unicode"/>
                <a:cs typeface="Lucida Sans Unicode"/>
              </a:rPr>
              <a:t>OR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492256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1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1706680"/>
            <a:ext cx="1310640" cy="62230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900" spc="-35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dirty="0" sz="900" spc="-45">
                <a:solidFill>
                  <a:srgbClr val="22373A"/>
                </a:solidFill>
                <a:latin typeface="Tahoma"/>
                <a:cs typeface="Tahoma"/>
              </a:rPr>
              <a:t>R</a:t>
            </a:r>
            <a:r>
              <a:rPr dirty="0" sz="900" spc="-40">
                <a:solidFill>
                  <a:srgbClr val="22373A"/>
                </a:solidFill>
                <a:latin typeface="Tahoma"/>
                <a:cs typeface="Tahoma"/>
              </a:rPr>
              <a:t>JUN</a:t>
            </a:r>
            <a:r>
              <a:rPr dirty="0" sz="9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900" spc="-25">
                <a:solidFill>
                  <a:srgbClr val="22373A"/>
                </a:solidFill>
                <a:latin typeface="Tahoma"/>
                <a:cs typeface="Tahoma"/>
              </a:rPr>
              <a:t>KM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900">
                <a:solidFill>
                  <a:srgbClr val="22373A"/>
                </a:solidFill>
                <a:latin typeface="Tahoma"/>
                <a:cs typeface="Tahoma"/>
              </a:rPr>
              <a:t>Sep</a:t>
            </a:r>
            <a:r>
              <a:rPr dirty="0" sz="900" spc="-10">
                <a:solidFill>
                  <a:srgbClr val="22373A"/>
                </a:solidFill>
                <a:latin typeface="Tahoma"/>
                <a:cs typeface="Tahoma"/>
              </a:rPr>
              <a:t>t</a:t>
            </a:r>
            <a:r>
              <a:rPr dirty="0" sz="900" spc="5">
                <a:solidFill>
                  <a:srgbClr val="22373A"/>
                </a:solidFill>
                <a:latin typeface="Tahoma"/>
                <a:cs typeface="Tahoma"/>
              </a:rPr>
              <a:t>ember</a:t>
            </a:r>
            <a:r>
              <a:rPr dirty="0" sz="9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900" spc="-3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dirty="0" sz="900" spc="-45">
                <a:solidFill>
                  <a:srgbClr val="22373A"/>
                </a:solidFill>
                <a:latin typeface="Tahoma"/>
                <a:cs typeface="Tahoma"/>
              </a:rPr>
              <a:t>0</a:t>
            </a:r>
            <a:r>
              <a:rPr dirty="0" sz="900" spc="-7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dirty="0" sz="900" spc="-60">
                <a:solidFill>
                  <a:srgbClr val="22373A"/>
                </a:solidFill>
                <a:latin typeface="Tahoma"/>
                <a:cs typeface="Tahoma"/>
              </a:rPr>
              <a:t>3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700">
                <a:solidFill>
                  <a:srgbClr val="22373A"/>
                </a:solidFill>
                <a:latin typeface="Tahoma"/>
                <a:cs typeface="Tahoma"/>
              </a:rPr>
              <a:t>College</a:t>
            </a:r>
            <a:r>
              <a:rPr dirty="0" sz="7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700" spc="5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dirty="0" sz="7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700">
                <a:solidFill>
                  <a:srgbClr val="22373A"/>
                </a:solidFill>
                <a:latin typeface="Tahoma"/>
                <a:cs typeface="Tahoma"/>
              </a:rPr>
              <a:t>Engineering</a:t>
            </a:r>
            <a:r>
              <a:rPr dirty="0" sz="7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700">
                <a:solidFill>
                  <a:srgbClr val="22373A"/>
                </a:solidFill>
                <a:latin typeface="Tahoma"/>
                <a:cs typeface="Tahoma"/>
              </a:rPr>
              <a:t>Cherthala</a:t>
            </a:r>
            <a:endParaRPr sz="7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488026"/>
            <a:ext cx="6038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solidFill>
                  <a:srgbClr val="22373A"/>
                </a:solidFill>
                <a:latin typeface="Tahoma"/>
                <a:cs typeface="Tahoma"/>
              </a:rPr>
              <a:t>Thank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y</a:t>
            </a:r>
            <a:r>
              <a:rPr dirty="0" sz="1000" spc="20">
                <a:solidFill>
                  <a:srgbClr val="22373A"/>
                </a:solidFill>
                <a:latin typeface="Tahoma"/>
                <a:cs typeface="Tahoma"/>
              </a:rPr>
              <a:t>ou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dirty="0" spc="-10"/>
              <a:t>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63309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90"/>
              <a:t>C</a:t>
            </a:r>
            <a:r>
              <a:rPr dirty="0" spc="-45"/>
              <a:t>on</a:t>
            </a:r>
            <a:r>
              <a:rPr dirty="0" spc="-50"/>
              <a:t>t</a:t>
            </a:r>
            <a:r>
              <a:rPr dirty="0" spc="-40"/>
              <a:t>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1847"/>
              <a:ext cx="512445" cy="5080"/>
            </a:xfrm>
            <a:custGeom>
              <a:avLst/>
              <a:gdLst/>
              <a:ahLst/>
              <a:cxnLst/>
              <a:rect l="l" t="t" r="r" b="b"/>
              <a:pathLst>
                <a:path w="512445" h="5079">
                  <a:moveTo>
                    <a:pt x="0" y="5060"/>
                  </a:moveTo>
                  <a:lnTo>
                    <a:pt x="0" y="0"/>
                  </a:lnTo>
                  <a:lnTo>
                    <a:pt x="512022" y="0"/>
                  </a:lnTo>
                  <a:lnTo>
                    <a:pt x="51202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00773" y="997375"/>
            <a:ext cx="1082040" cy="151384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11760" indent="-99695">
              <a:lnSpc>
                <a:spcPct val="100000"/>
              </a:lnSpc>
              <a:spcBef>
                <a:spcPts val="575"/>
              </a:spcBef>
              <a:buChar char="•"/>
              <a:tabLst>
                <a:tab pos="112395" algn="l"/>
              </a:tabLst>
            </a:pP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Introduction</a:t>
            </a:r>
            <a:endParaRPr sz="1000">
              <a:latin typeface="Tahoma"/>
              <a:cs typeface="Tahoma"/>
            </a:endParaRPr>
          </a:p>
          <a:p>
            <a:pPr marL="111760" indent="-99695">
              <a:lnSpc>
                <a:spcPct val="100000"/>
              </a:lnSpc>
              <a:spcBef>
                <a:spcPts val="470"/>
              </a:spcBef>
              <a:buChar char="•"/>
              <a:tabLst>
                <a:tab pos="112395" algn="l"/>
              </a:tabLst>
            </a:pP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Objectives</a:t>
            </a:r>
            <a:endParaRPr sz="1000">
              <a:latin typeface="Tahoma"/>
              <a:cs typeface="Tahoma"/>
            </a:endParaRPr>
          </a:p>
          <a:p>
            <a:pPr marL="111760" indent="-99695">
              <a:lnSpc>
                <a:spcPct val="100000"/>
              </a:lnSpc>
              <a:spcBef>
                <a:spcPts val="475"/>
              </a:spcBef>
              <a:buChar char="•"/>
              <a:tabLst>
                <a:tab pos="112395" algn="l"/>
              </a:tabLst>
            </a:pPr>
            <a:r>
              <a:rPr dirty="0" sz="1000" spc="-5">
                <a:solidFill>
                  <a:srgbClr val="22373A"/>
                </a:solidFill>
                <a:latin typeface="Tahoma"/>
                <a:cs typeface="Tahoma"/>
              </a:rPr>
              <a:t>Existing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s</a:t>
            </a:r>
            <a:r>
              <a:rPr dirty="0" sz="1000" spc="-45">
                <a:solidFill>
                  <a:srgbClr val="22373A"/>
                </a:solidFill>
                <a:latin typeface="Tahoma"/>
                <a:cs typeface="Tahoma"/>
              </a:rPr>
              <a:t>y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s</a:t>
            </a:r>
            <a:r>
              <a:rPr dirty="0" sz="1000" spc="-10">
                <a:solidFill>
                  <a:srgbClr val="22373A"/>
                </a:solidFill>
                <a:latin typeface="Tahoma"/>
                <a:cs typeface="Tahoma"/>
              </a:rPr>
              <a:t>t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em</a:t>
            </a:r>
            <a:endParaRPr sz="1000">
              <a:latin typeface="Tahoma"/>
              <a:cs typeface="Tahoma"/>
            </a:endParaRPr>
          </a:p>
          <a:p>
            <a:pPr marL="111760" indent="-99695">
              <a:lnSpc>
                <a:spcPct val="100000"/>
              </a:lnSpc>
              <a:spcBef>
                <a:spcPts val="475"/>
              </a:spcBef>
              <a:buChar char="•"/>
              <a:tabLst>
                <a:tab pos="112395" algn="l"/>
              </a:tabLst>
            </a:pPr>
            <a:r>
              <a:rPr dirty="0" sz="1000" spc="-5">
                <a:solidFill>
                  <a:srgbClr val="22373A"/>
                </a:solidFill>
                <a:latin typeface="Tahoma"/>
                <a:cs typeface="Tahoma"/>
              </a:rPr>
              <a:t>Disadvantages</a:t>
            </a:r>
            <a:endParaRPr sz="1000">
              <a:latin typeface="Tahoma"/>
              <a:cs typeface="Tahoma"/>
            </a:endParaRPr>
          </a:p>
          <a:p>
            <a:pPr marL="111760" indent="-99695">
              <a:lnSpc>
                <a:spcPct val="100000"/>
              </a:lnSpc>
              <a:spcBef>
                <a:spcPts val="475"/>
              </a:spcBef>
              <a:buChar char="•"/>
              <a:tabLst>
                <a:tab pos="112395" algn="l"/>
              </a:tabLst>
            </a:pPr>
            <a:r>
              <a:rPr dirty="0" sz="1000" spc="-5">
                <a:solidFill>
                  <a:srgbClr val="22373A"/>
                </a:solidFill>
                <a:latin typeface="Tahoma"/>
                <a:cs typeface="Tahoma"/>
              </a:rPr>
              <a:t>P</a:t>
            </a:r>
            <a:r>
              <a:rPr dirty="0" sz="1000" spc="-10">
                <a:solidFill>
                  <a:srgbClr val="22373A"/>
                </a:solidFill>
                <a:latin typeface="Tahoma"/>
                <a:cs typeface="Tahoma"/>
              </a:rPr>
              <a:t>r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oposed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s</a:t>
            </a:r>
            <a:r>
              <a:rPr dirty="0" sz="1000" spc="-45">
                <a:solidFill>
                  <a:srgbClr val="22373A"/>
                </a:solidFill>
                <a:latin typeface="Tahoma"/>
                <a:cs typeface="Tahoma"/>
              </a:rPr>
              <a:t>y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s</a:t>
            </a:r>
            <a:r>
              <a:rPr dirty="0" sz="1000" spc="-10">
                <a:solidFill>
                  <a:srgbClr val="22373A"/>
                </a:solidFill>
                <a:latin typeface="Tahoma"/>
                <a:cs typeface="Tahoma"/>
              </a:rPr>
              <a:t>t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em</a:t>
            </a:r>
            <a:endParaRPr sz="1000">
              <a:latin typeface="Tahoma"/>
              <a:cs typeface="Tahoma"/>
            </a:endParaRPr>
          </a:p>
          <a:p>
            <a:pPr marL="111760" indent="-99695">
              <a:lnSpc>
                <a:spcPct val="100000"/>
              </a:lnSpc>
              <a:spcBef>
                <a:spcPts val="470"/>
              </a:spcBef>
              <a:buChar char="•"/>
              <a:tabLst>
                <a:tab pos="112395" algn="l"/>
              </a:tabLst>
            </a:pPr>
            <a:r>
              <a:rPr dirty="0" sz="1000" spc="-5">
                <a:solidFill>
                  <a:srgbClr val="22373A"/>
                </a:solidFill>
                <a:latin typeface="Tahoma"/>
                <a:cs typeface="Tahoma"/>
              </a:rPr>
              <a:t>Advantages</a:t>
            </a:r>
            <a:endParaRPr sz="1000">
              <a:latin typeface="Tahoma"/>
              <a:cs typeface="Tahoma"/>
            </a:endParaRPr>
          </a:p>
          <a:p>
            <a:pPr marL="111760" indent="-99695">
              <a:lnSpc>
                <a:spcPct val="100000"/>
              </a:lnSpc>
              <a:spcBef>
                <a:spcPts val="475"/>
              </a:spcBef>
              <a:buChar char="•"/>
              <a:tabLst>
                <a:tab pos="112395" algn="l"/>
              </a:tabLst>
            </a:pP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Conclusion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dirty="0" spc="-10"/>
              <a:t>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87947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Introduction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1847"/>
              <a:ext cx="1024255" cy="5080"/>
            </a:xfrm>
            <a:custGeom>
              <a:avLst/>
              <a:gdLst/>
              <a:ahLst/>
              <a:cxnLst/>
              <a:rect l="l" t="t" r="r" b="b"/>
              <a:pathLst>
                <a:path w="1024255" h="5079">
                  <a:moveTo>
                    <a:pt x="0" y="5060"/>
                  </a:moveTo>
                  <a:lnTo>
                    <a:pt x="0" y="0"/>
                  </a:lnTo>
                  <a:lnTo>
                    <a:pt x="1024044" y="0"/>
                  </a:lnTo>
                  <a:lnTo>
                    <a:pt x="102404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294" y="787241"/>
            <a:ext cx="3885565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25">
                <a:solidFill>
                  <a:srgbClr val="22373A"/>
                </a:solidFill>
                <a:latin typeface="Tahoma"/>
                <a:cs typeface="Tahoma"/>
              </a:rPr>
              <a:t>The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QuestionPaperGen </a:t>
            </a:r>
            <a:r>
              <a:rPr dirty="0" sz="1000" spc="-10">
                <a:solidFill>
                  <a:srgbClr val="22373A"/>
                </a:solidFill>
                <a:latin typeface="Tahoma"/>
                <a:cs typeface="Tahoma"/>
              </a:rPr>
              <a:t>web </a:t>
            </a:r>
            <a:r>
              <a:rPr dirty="0" sz="1000" spc="20">
                <a:solidFill>
                  <a:srgbClr val="22373A"/>
                </a:solidFill>
                <a:latin typeface="Tahoma"/>
                <a:cs typeface="Tahoma"/>
              </a:rPr>
              <a:t>application is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a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powerful </a:t>
            </a:r>
            <a:r>
              <a:rPr dirty="0" sz="1000" spc="25">
                <a:solidFill>
                  <a:srgbClr val="22373A"/>
                </a:solidFill>
                <a:latin typeface="Tahoma"/>
                <a:cs typeface="Tahoma"/>
              </a:rPr>
              <a:t>tool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designed </a:t>
            </a:r>
            <a:r>
              <a:rPr dirty="0" sz="1000" spc="-30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enhance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process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Tahoma"/>
                <a:cs typeface="Tahoma"/>
              </a:rPr>
              <a:t>generating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question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papers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university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22373A"/>
                </a:solidFill>
                <a:latin typeface="Tahoma"/>
                <a:cs typeface="Tahoma"/>
              </a:rPr>
              <a:t>exams. 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In </a:t>
            </a:r>
            <a:r>
              <a:rPr dirty="0" sz="1000" spc="-5">
                <a:solidFill>
                  <a:srgbClr val="22373A"/>
                </a:solidFill>
                <a:latin typeface="Tahoma"/>
                <a:cs typeface="Tahoma"/>
              </a:rPr>
              <a:t>academia,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the creation of fair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and unbiased question </a:t>
            </a:r>
            <a:r>
              <a:rPr dirty="0" sz="1000" spc="2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papers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essential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ensure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integrity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examinations.</a:t>
            </a:r>
            <a:r>
              <a:rPr dirty="0" sz="1000" spc="6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Tahoma"/>
                <a:cs typeface="Tahoma"/>
              </a:rPr>
              <a:t>This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Tahoma"/>
                <a:cs typeface="Tahoma"/>
              </a:rPr>
              <a:t>web </a:t>
            </a:r>
            <a:r>
              <a:rPr dirty="0" sz="1000" spc="-29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Tahoma"/>
                <a:cs typeface="Tahoma"/>
              </a:rPr>
              <a:t>application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addresses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this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challenge </a:t>
            </a:r>
            <a:r>
              <a:rPr dirty="0" sz="1000" spc="-10">
                <a:solidFill>
                  <a:srgbClr val="22373A"/>
                </a:solidFill>
                <a:latin typeface="Tahoma"/>
                <a:cs typeface="Tahoma"/>
              </a:rPr>
              <a:t>by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offering a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user-friendly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interface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that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allows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educators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and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administrators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to effortlessly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 produce randomized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question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papers from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a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comprehensive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question </a:t>
            </a:r>
            <a:r>
              <a:rPr dirty="0" sz="1000" spc="-15">
                <a:solidFill>
                  <a:srgbClr val="22373A"/>
                </a:solidFill>
                <a:latin typeface="Tahoma"/>
                <a:cs typeface="Tahoma"/>
              </a:rPr>
              <a:t>bank. </a:t>
            </a:r>
            <a:r>
              <a:rPr dirty="0" sz="1000" spc="-25">
                <a:solidFill>
                  <a:srgbClr val="22373A"/>
                </a:solidFill>
                <a:latin typeface="Tahoma"/>
                <a:cs typeface="Tahoma"/>
              </a:rPr>
              <a:t>The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Question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bank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contains the </a:t>
            </a:r>
            <a:r>
              <a:rPr dirty="0" sz="1000" spc="20">
                <a:solidFill>
                  <a:srgbClr val="22373A"/>
                </a:solidFill>
                <a:latin typeface="Tahoma"/>
                <a:cs typeface="Tahoma"/>
              </a:rPr>
              <a:t>collection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of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different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types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questions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having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different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categories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based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Tahoma"/>
                <a:cs typeface="Tahoma"/>
              </a:rPr>
              <a:t>on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the </a:t>
            </a:r>
            <a:r>
              <a:rPr dirty="0" sz="1000" spc="-30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marks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and </a:t>
            </a:r>
            <a:r>
              <a:rPr dirty="0" sz="1000" spc="20">
                <a:solidFill>
                  <a:srgbClr val="22373A"/>
                </a:solidFill>
                <a:latin typeface="Tahoma"/>
                <a:cs typeface="Tahoma"/>
              </a:rPr>
              <a:t>it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can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be automatically sorted randomly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to </a:t>
            </a:r>
            <a:r>
              <a:rPr dirty="0" sz="1000" spc="-5">
                <a:solidFill>
                  <a:srgbClr val="22373A"/>
                </a:solidFill>
                <a:latin typeface="Tahoma"/>
                <a:cs typeface="Tahoma"/>
              </a:rPr>
              <a:t>generate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a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question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22373A"/>
                </a:solidFill>
                <a:latin typeface="Tahoma"/>
                <a:cs typeface="Tahoma"/>
              </a:rPr>
              <a:t>paper.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dirty="0" spc="-10"/>
              <a:t>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74104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Objecti</a:t>
            </a:r>
            <a:r>
              <a:rPr dirty="0" spc="-50"/>
              <a:t>v</a:t>
            </a:r>
            <a:r>
              <a:rPr dirty="0" spc="-40"/>
              <a:t>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1847"/>
              <a:ext cx="1536065" cy="5080"/>
            </a:xfrm>
            <a:custGeom>
              <a:avLst/>
              <a:gdLst/>
              <a:ahLst/>
              <a:cxnLst/>
              <a:rect l="l" t="t" r="r" b="b"/>
              <a:pathLst>
                <a:path w="1536065" h="5079">
                  <a:moveTo>
                    <a:pt x="0" y="5060"/>
                  </a:moveTo>
                  <a:lnTo>
                    <a:pt x="0" y="0"/>
                  </a:lnTo>
                  <a:lnTo>
                    <a:pt x="1535996" y="0"/>
                  </a:lnTo>
                  <a:lnTo>
                    <a:pt x="153599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00773" y="1022166"/>
            <a:ext cx="3723640" cy="143764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11760" indent="-99695">
              <a:lnSpc>
                <a:spcPct val="100000"/>
              </a:lnSpc>
              <a:spcBef>
                <a:spcPts val="575"/>
              </a:spcBef>
              <a:buChar char="•"/>
              <a:tabLst>
                <a:tab pos="112395" algn="l"/>
              </a:tabLst>
            </a:pP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Developing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user-friendly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interface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Tahoma"/>
                <a:cs typeface="Tahoma"/>
              </a:rPr>
              <a:t>educators.</a:t>
            </a:r>
            <a:endParaRPr sz="1000">
              <a:latin typeface="Tahoma"/>
              <a:cs typeface="Tahoma"/>
            </a:endParaRPr>
          </a:p>
          <a:p>
            <a:pPr marL="111760" indent="-99695">
              <a:lnSpc>
                <a:spcPct val="100000"/>
              </a:lnSpc>
              <a:spcBef>
                <a:spcPts val="470"/>
              </a:spcBef>
              <a:buChar char="•"/>
              <a:tabLst>
                <a:tab pos="112395" algn="l"/>
              </a:tabLst>
            </a:pP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Implementing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algorithms</a:t>
            </a:r>
            <a:r>
              <a:rPr dirty="0" sz="1000" spc="-2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question</a:t>
            </a:r>
            <a:r>
              <a:rPr dirty="0" sz="1000" spc="-2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Tahoma"/>
                <a:cs typeface="Tahoma"/>
              </a:rPr>
              <a:t>generation.</a:t>
            </a:r>
            <a:endParaRPr sz="1000">
              <a:latin typeface="Tahoma"/>
              <a:cs typeface="Tahoma"/>
            </a:endParaRPr>
          </a:p>
          <a:p>
            <a:pPr marL="111760" marR="5080" indent="-99695">
              <a:lnSpc>
                <a:spcPct val="114599"/>
              </a:lnSpc>
              <a:spcBef>
                <a:spcPts val="300"/>
              </a:spcBef>
              <a:buChar char="•"/>
              <a:tabLst>
                <a:tab pos="112395" algn="l"/>
              </a:tabLst>
            </a:pP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Ensuring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customization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Tahoma"/>
                <a:cs typeface="Tahoma"/>
              </a:rPr>
              <a:t>options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question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types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difficulty </a:t>
            </a:r>
            <a:r>
              <a:rPr dirty="0" sz="1000" spc="-29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levels.</a:t>
            </a:r>
            <a:endParaRPr sz="1000">
              <a:latin typeface="Tahoma"/>
              <a:cs typeface="Tahoma"/>
            </a:endParaRPr>
          </a:p>
          <a:p>
            <a:pPr marL="111760" indent="-99695">
              <a:lnSpc>
                <a:spcPct val="100000"/>
              </a:lnSpc>
              <a:spcBef>
                <a:spcPts val="475"/>
              </a:spcBef>
              <a:buChar char="•"/>
              <a:tabLst>
                <a:tab pos="112395" algn="l"/>
              </a:tabLst>
            </a:pPr>
            <a:r>
              <a:rPr dirty="0" sz="1000" spc="-10">
                <a:solidFill>
                  <a:srgbClr val="22373A"/>
                </a:solidFill>
                <a:latin typeface="Tahoma"/>
                <a:cs typeface="Tahoma"/>
              </a:rPr>
              <a:t>Integrating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database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storing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retrieving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questions.</a:t>
            </a:r>
            <a:endParaRPr sz="1000">
              <a:latin typeface="Tahoma"/>
              <a:cs typeface="Tahoma"/>
            </a:endParaRPr>
          </a:p>
          <a:p>
            <a:pPr marL="111760" marR="220345" indent="-99695">
              <a:lnSpc>
                <a:spcPct val="114599"/>
              </a:lnSpc>
              <a:spcBef>
                <a:spcPts val="295"/>
              </a:spcBef>
              <a:buChar char="•"/>
              <a:tabLst>
                <a:tab pos="112395" algn="l"/>
              </a:tabLst>
            </a:pP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Demonstrating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feasibility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benefits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automated </a:t>
            </a:r>
            <a:r>
              <a:rPr dirty="0" sz="1000" spc="-29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22373A"/>
                </a:solidFill>
                <a:latin typeface="Tahoma"/>
                <a:cs typeface="Tahoma"/>
              </a:rPr>
              <a:t>system.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dirty="0" spc="-10"/>
              <a:t>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107632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Existing</a:t>
            </a:r>
            <a:r>
              <a:rPr dirty="0" spc="-65"/>
              <a:t> </a:t>
            </a:r>
            <a:r>
              <a:rPr dirty="0" spc="-60"/>
              <a:t>s</a:t>
            </a:r>
            <a:r>
              <a:rPr dirty="0" spc="-50"/>
              <a:t>y</a:t>
            </a:r>
            <a:r>
              <a:rPr dirty="0" spc="-45"/>
              <a:t>s</a:t>
            </a:r>
            <a:r>
              <a:rPr dirty="0" spc="-50"/>
              <a:t>t</a:t>
            </a:r>
            <a:r>
              <a:rPr dirty="0" spc="-65"/>
              <a:t>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1847"/>
              <a:ext cx="2048510" cy="5080"/>
            </a:xfrm>
            <a:custGeom>
              <a:avLst/>
              <a:gdLst/>
              <a:ahLst/>
              <a:cxnLst/>
              <a:rect l="l" t="t" r="r" b="b"/>
              <a:pathLst>
                <a:path w="2048510" h="5079">
                  <a:moveTo>
                    <a:pt x="0" y="5060"/>
                  </a:moveTo>
                  <a:lnTo>
                    <a:pt x="0" y="0"/>
                  </a:lnTo>
                  <a:lnTo>
                    <a:pt x="2048019" y="0"/>
                  </a:lnTo>
                  <a:lnTo>
                    <a:pt x="204801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00773" y="1197197"/>
            <a:ext cx="3633470" cy="10883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11760" indent="-99695">
              <a:lnSpc>
                <a:spcPct val="100000"/>
              </a:lnSpc>
              <a:spcBef>
                <a:spcPts val="575"/>
              </a:spcBef>
              <a:buChar char="•"/>
              <a:tabLst>
                <a:tab pos="112395" algn="l"/>
              </a:tabLst>
            </a:pP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Manual</a:t>
            </a:r>
            <a:r>
              <a:rPr dirty="0" sz="1000" spc="-5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dirty="0" sz="1000" spc="-4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time-consuming</a:t>
            </a:r>
            <a:r>
              <a:rPr dirty="0" sz="1000" spc="-4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Tahoma"/>
                <a:cs typeface="Tahoma"/>
              </a:rPr>
              <a:t>process.</a:t>
            </a:r>
            <a:endParaRPr sz="1000">
              <a:latin typeface="Tahoma"/>
              <a:cs typeface="Tahoma"/>
            </a:endParaRPr>
          </a:p>
          <a:p>
            <a:pPr marL="111760" indent="-99695">
              <a:lnSpc>
                <a:spcPct val="100000"/>
              </a:lnSpc>
              <a:spcBef>
                <a:spcPts val="470"/>
              </a:spcBef>
              <a:buChar char="•"/>
              <a:tabLst>
                <a:tab pos="112395" algn="l"/>
              </a:tabLst>
            </a:pP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Prone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human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errors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25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question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selection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Tahoma"/>
                <a:cs typeface="Tahoma"/>
              </a:rPr>
              <a:t>formatting.</a:t>
            </a:r>
            <a:endParaRPr sz="1000">
              <a:latin typeface="Tahoma"/>
              <a:cs typeface="Tahoma"/>
            </a:endParaRPr>
          </a:p>
          <a:p>
            <a:pPr marL="111760" indent="-99695">
              <a:lnSpc>
                <a:spcPct val="100000"/>
              </a:lnSpc>
              <a:spcBef>
                <a:spcPts val="475"/>
              </a:spcBef>
              <a:buChar char="•"/>
              <a:tabLst>
                <a:tab pos="112395" algn="l"/>
              </a:tabLst>
            </a:pP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Limited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flexibility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25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customizing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question</a:t>
            </a:r>
            <a:r>
              <a:rPr dirty="0" sz="1000" spc="-2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Tahoma"/>
                <a:cs typeface="Tahoma"/>
              </a:rPr>
              <a:t>papers.</a:t>
            </a:r>
            <a:endParaRPr sz="1000">
              <a:latin typeface="Tahoma"/>
              <a:cs typeface="Tahoma"/>
            </a:endParaRPr>
          </a:p>
          <a:p>
            <a:pPr marL="111760" indent="-99695">
              <a:lnSpc>
                <a:spcPct val="100000"/>
              </a:lnSpc>
              <a:spcBef>
                <a:spcPts val="475"/>
              </a:spcBef>
              <a:buChar char="•"/>
              <a:tabLst>
                <a:tab pos="112395" algn="l"/>
              </a:tabLst>
            </a:pP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Resource-intensive,</a:t>
            </a:r>
            <a:r>
              <a:rPr dirty="0" sz="1000" spc="-5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requiring</a:t>
            </a:r>
            <a:r>
              <a:rPr dirty="0" sz="1000" spc="-4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team</a:t>
            </a:r>
            <a:r>
              <a:rPr dirty="0" sz="1000" spc="-5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Tahoma"/>
                <a:cs typeface="Tahoma"/>
              </a:rPr>
              <a:t>experts.</a:t>
            </a:r>
            <a:endParaRPr sz="1000">
              <a:latin typeface="Tahoma"/>
              <a:cs typeface="Tahoma"/>
            </a:endParaRPr>
          </a:p>
          <a:p>
            <a:pPr marL="111760" indent="-99695">
              <a:lnSpc>
                <a:spcPct val="100000"/>
              </a:lnSpc>
              <a:spcBef>
                <a:spcPts val="475"/>
              </a:spcBef>
              <a:buChar char="•"/>
              <a:tabLst>
                <a:tab pos="112395" algn="l"/>
              </a:tabLst>
            </a:pP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Difficulty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25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dirty="0" sz="1000" spc="-2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maintaining</a:t>
            </a:r>
            <a:r>
              <a:rPr dirty="0" sz="1000" spc="-2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question</a:t>
            </a:r>
            <a:r>
              <a:rPr dirty="0" sz="1000" spc="-2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banks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dirty="0" sz="1000" spc="-2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ensuring</a:t>
            </a:r>
            <a:r>
              <a:rPr dirty="0" sz="1000" spc="-2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15">
                <a:solidFill>
                  <a:srgbClr val="22373A"/>
                </a:solidFill>
                <a:latin typeface="Tahoma"/>
                <a:cs typeface="Tahoma"/>
              </a:rPr>
              <a:t>security.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dirty="0" spc="-10"/>
              <a:t>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93853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Disd</a:t>
            </a:r>
            <a:r>
              <a:rPr dirty="0" spc="-65"/>
              <a:t>v</a:t>
            </a:r>
            <a:r>
              <a:rPr dirty="0" spc="-45"/>
              <a:t>antages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1847"/>
              <a:ext cx="2560320" cy="5080"/>
            </a:xfrm>
            <a:custGeom>
              <a:avLst/>
              <a:gdLst/>
              <a:ahLst/>
              <a:cxnLst/>
              <a:rect l="l" t="t" r="r" b="b"/>
              <a:pathLst>
                <a:path w="2560320" h="5079">
                  <a:moveTo>
                    <a:pt x="0" y="5060"/>
                  </a:moveTo>
                  <a:lnTo>
                    <a:pt x="0" y="0"/>
                  </a:lnTo>
                  <a:lnTo>
                    <a:pt x="2560041" y="0"/>
                  </a:lnTo>
                  <a:lnTo>
                    <a:pt x="256004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00773" y="661981"/>
            <a:ext cx="3744595" cy="219710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11760" indent="-99695">
              <a:lnSpc>
                <a:spcPct val="100000"/>
              </a:lnSpc>
              <a:spcBef>
                <a:spcPts val="275"/>
              </a:spcBef>
              <a:buChar char="•"/>
              <a:tabLst>
                <a:tab pos="112395" algn="l"/>
              </a:tabLst>
            </a:pP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Limited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Subject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Coverage:</a:t>
            </a:r>
            <a:r>
              <a:rPr dirty="0" sz="1000" spc="6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Tahoma"/>
                <a:cs typeface="Tahoma"/>
              </a:rPr>
              <a:t>These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Tahoma"/>
                <a:cs typeface="Tahoma"/>
              </a:rPr>
              <a:t>systems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Tahoma"/>
                <a:cs typeface="Tahoma"/>
              </a:rPr>
              <a:t>may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endParaRPr sz="1000">
              <a:latin typeface="Tahoma"/>
              <a:cs typeface="Tahoma"/>
            </a:endParaRPr>
          </a:p>
          <a:p>
            <a:pPr marL="111760" marR="204470">
              <a:lnSpc>
                <a:spcPct val="114599"/>
              </a:lnSpc>
            </a:pPr>
            <a:r>
              <a:rPr dirty="0" sz="1000" spc="20">
                <a:solidFill>
                  <a:srgbClr val="22373A"/>
                </a:solidFill>
                <a:latin typeface="Tahoma"/>
                <a:cs typeface="Tahoma"/>
              </a:rPr>
              <a:t>well-equipped</a:t>
            </a:r>
            <a:r>
              <a:rPr dirty="0" sz="1000" spc="-4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Tahoma"/>
                <a:cs typeface="Tahoma"/>
              </a:rPr>
              <a:t>handle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highly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specialized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niche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subjects </a:t>
            </a:r>
            <a:r>
              <a:rPr dirty="0" sz="1000" spc="-29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Tahoma"/>
                <a:cs typeface="Tahoma"/>
              </a:rPr>
              <a:t>where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domain-specific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knowledge </a:t>
            </a:r>
            <a:r>
              <a:rPr dirty="0" sz="1000" spc="20">
                <a:solidFill>
                  <a:srgbClr val="22373A"/>
                </a:solidFill>
                <a:latin typeface="Tahoma"/>
                <a:cs typeface="Tahoma"/>
              </a:rPr>
              <a:t>is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essential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for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crafting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meaningful</a:t>
            </a:r>
            <a:r>
              <a:rPr dirty="0" sz="1000" spc="-4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questions.</a:t>
            </a:r>
            <a:endParaRPr sz="1000">
              <a:latin typeface="Tahoma"/>
              <a:cs typeface="Tahoma"/>
            </a:endParaRPr>
          </a:p>
          <a:p>
            <a:pPr marL="111760" marR="5080" indent="-99695">
              <a:lnSpc>
                <a:spcPct val="114599"/>
              </a:lnSpc>
              <a:spcBef>
                <a:spcPts val="295"/>
              </a:spcBef>
              <a:buChar char="•"/>
              <a:tabLst>
                <a:tab pos="112395" algn="l"/>
              </a:tabLst>
            </a:pP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Maintenance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and 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Cost: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Developing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and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maintaining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a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question </a:t>
            </a:r>
            <a:r>
              <a:rPr dirty="0" sz="1000" spc="2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paper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generator </a:t>
            </a:r>
            <a:r>
              <a:rPr dirty="0" sz="1000" spc="-5">
                <a:solidFill>
                  <a:srgbClr val="22373A"/>
                </a:solidFill>
                <a:latin typeface="Tahoma"/>
                <a:cs typeface="Tahoma"/>
              </a:rPr>
              <a:t>system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can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be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costly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and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time-consuming. </a:t>
            </a:r>
            <a:r>
              <a:rPr dirty="0" sz="1000" spc="-45">
                <a:solidFill>
                  <a:srgbClr val="22373A"/>
                </a:solidFill>
                <a:latin typeface="Tahoma"/>
                <a:cs typeface="Tahoma"/>
              </a:rPr>
              <a:t>It 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requires</a:t>
            </a:r>
            <a:r>
              <a:rPr dirty="0" sz="1000" spc="-4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continuous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updates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improvements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keep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up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with </a:t>
            </a:r>
            <a:r>
              <a:rPr dirty="0" sz="1000" spc="-29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changing</a:t>
            </a:r>
            <a:r>
              <a:rPr dirty="0" sz="1000" spc="-4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educational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standards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Tahoma"/>
                <a:cs typeface="Tahoma"/>
              </a:rPr>
              <a:t>needs.</a:t>
            </a:r>
            <a:endParaRPr sz="1000">
              <a:latin typeface="Tahoma"/>
              <a:cs typeface="Tahoma"/>
            </a:endParaRPr>
          </a:p>
          <a:p>
            <a:pPr marL="111760" marR="69850" indent="-99695">
              <a:lnSpc>
                <a:spcPct val="114599"/>
              </a:lnSpc>
              <a:spcBef>
                <a:spcPts val="300"/>
              </a:spcBef>
              <a:buChar char="•"/>
              <a:tabLst>
                <a:tab pos="112395" algn="l"/>
              </a:tabLst>
            </a:pP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Limited </a:t>
            </a:r>
            <a:r>
              <a:rPr dirty="0" sz="1000" spc="-20">
                <a:solidFill>
                  <a:srgbClr val="22373A"/>
                </a:solidFill>
                <a:latin typeface="Tahoma"/>
                <a:cs typeface="Tahoma"/>
              </a:rPr>
              <a:t>Feedback: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Automated </a:t>
            </a:r>
            <a:r>
              <a:rPr dirty="0" sz="1000" spc="-5">
                <a:solidFill>
                  <a:srgbClr val="22373A"/>
                </a:solidFill>
                <a:latin typeface="Tahoma"/>
                <a:cs typeface="Tahoma"/>
              </a:rPr>
              <a:t>systems </a:t>
            </a:r>
            <a:r>
              <a:rPr dirty="0" sz="1000" spc="-10">
                <a:solidFill>
                  <a:srgbClr val="22373A"/>
                </a:solidFill>
                <a:latin typeface="Tahoma"/>
                <a:cs typeface="Tahoma"/>
              </a:rPr>
              <a:t>may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not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provide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 meaningful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feedback to faculty members </a:t>
            </a:r>
            <a:r>
              <a:rPr dirty="0" sz="1000" spc="20">
                <a:solidFill>
                  <a:srgbClr val="22373A"/>
                </a:solidFill>
                <a:latin typeface="Tahoma"/>
                <a:cs typeface="Tahoma"/>
              </a:rPr>
              <a:t>on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the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quality and </a:t>
            </a:r>
            <a:r>
              <a:rPr dirty="0" sz="1000" spc="2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effectiveness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questions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Tahoma"/>
                <a:cs typeface="Tahoma"/>
              </a:rPr>
              <a:t>generated,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making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challenging </a:t>
            </a:r>
            <a:r>
              <a:rPr dirty="0" sz="1000" spc="-30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dirty="0" sz="1000" spc="-4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improve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assessment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Tahoma"/>
                <a:cs typeface="Tahoma"/>
              </a:rPr>
              <a:t>process.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dirty="0" spc="-10"/>
              <a:t>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119443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/>
              <a:t>P</a:t>
            </a:r>
            <a:r>
              <a:rPr dirty="0" spc="-60"/>
              <a:t>r</a:t>
            </a:r>
            <a:r>
              <a:rPr dirty="0" spc="-45"/>
              <a:t>oposed</a:t>
            </a:r>
            <a:r>
              <a:rPr dirty="0" spc="-65"/>
              <a:t> </a:t>
            </a:r>
            <a:r>
              <a:rPr dirty="0" spc="-60"/>
              <a:t>s</a:t>
            </a:r>
            <a:r>
              <a:rPr dirty="0" spc="-50"/>
              <a:t>y</a:t>
            </a:r>
            <a:r>
              <a:rPr dirty="0" spc="-45"/>
              <a:t>s</a:t>
            </a:r>
            <a:r>
              <a:rPr dirty="0" spc="-50"/>
              <a:t>t</a:t>
            </a:r>
            <a:r>
              <a:rPr dirty="0" spc="-65"/>
              <a:t>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1847"/>
              <a:ext cx="3072130" cy="5080"/>
            </a:xfrm>
            <a:custGeom>
              <a:avLst/>
              <a:gdLst/>
              <a:ahLst/>
              <a:cxnLst/>
              <a:rect l="l" t="t" r="r" b="b"/>
              <a:pathLst>
                <a:path w="3072130" h="5079">
                  <a:moveTo>
                    <a:pt x="0" y="5060"/>
                  </a:moveTo>
                  <a:lnTo>
                    <a:pt x="0" y="0"/>
                  </a:lnTo>
                  <a:lnTo>
                    <a:pt x="3072063" y="0"/>
                  </a:lnTo>
                  <a:lnTo>
                    <a:pt x="307206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00773" y="1196714"/>
            <a:ext cx="3496310" cy="10883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11760" indent="-99695">
              <a:lnSpc>
                <a:spcPct val="100000"/>
              </a:lnSpc>
              <a:spcBef>
                <a:spcPts val="575"/>
              </a:spcBef>
              <a:buChar char="•"/>
              <a:tabLst>
                <a:tab pos="112395" algn="l"/>
              </a:tabLst>
            </a:pP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Automated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Tahoma"/>
                <a:cs typeface="Tahoma"/>
              </a:rPr>
              <a:t>efficient,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reducing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time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15">
                <a:solidFill>
                  <a:srgbClr val="22373A"/>
                </a:solidFill>
                <a:latin typeface="Tahoma"/>
                <a:cs typeface="Tahoma"/>
              </a:rPr>
              <a:t>effort.</a:t>
            </a:r>
            <a:endParaRPr sz="1000">
              <a:latin typeface="Tahoma"/>
              <a:cs typeface="Tahoma"/>
            </a:endParaRPr>
          </a:p>
          <a:p>
            <a:pPr marL="111760" indent="-99695">
              <a:lnSpc>
                <a:spcPct val="100000"/>
              </a:lnSpc>
              <a:spcBef>
                <a:spcPts val="470"/>
              </a:spcBef>
              <a:buChar char="•"/>
              <a:tabLst>
                <a:tab pos="112395" algn="l"/>
              </a:tabLst>
            </a:pP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Minimizes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25">
                <a:solidFill>
                  <a:srgbClr val="22373A"/>
                </a:solidFill>
                <a:latin typeface="Tahoma"/>
                <a:cs typeface="Tahoma"/>
              </a:rPr>
              <a:t>likelihood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human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Tahoma"/>
                <a:cs typeface="Tahoma"/>
              </a:rPr>
              <a:t>errors.</a:t>
            </a:r>
            <a:endParaRPr sz="1000">
              <a:latin typeface="Tahoma"/>
              <a:cs typeface="Tahoma"/>
            </a:endParaRPr>
          </a:p>
          <a:p>
            <a:pPr marL="111760" indent="-99695">
              <a:lnSpc>
                <a:spcPct val="100000"/>
              </a:lnSpc>
              <a:spcBef>
                <a:spcPts val="475"/>
              </a:spcBef>
              <a:buChar char="•"/>
              <a:tabLst>
                <a:tab pos="112395" algn="l"/>
              </a:tabLst>
            </a:pP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Provides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customization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Tahoma"/>
                <a:cs typeface="Tahoma"/>
              </a:rPr>
              <a:t>options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diverse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question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Tahoma"/>
                <a:cs typeface="Tahoma"/>
              </a:rPr>
              <a:t>papers.</a:t>
            </a:r>
            <a:endParaRPr sz="1000">
              <a:latin typeface="Tahoma"/>
              <a:cs typeface="Tahoma"/>
            </a:endParaRPr>
          </a:p>
          <a:p>
            <a:pPr marL="111760" indent="-99695">
              <a:lnSpc>
                <a:spcPct val="100000"/>
              </a:lnSpc>
              <a:spcBef>
                <a:spcPts val="475"/>
              </a:spcBef>
              <a:buChar char="•"/>
              <a:tabLst>
                <a:tab pos="112395" algn="l"/>
              </a:tabLst>
            </a:pP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Requires</a:t>
            </a:r>
            <a:r>
              <a:rPr dirty="0" sz="1000" spc="-5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Tahoma"/>
                <a:cs typeface="Tahoma"/>
              </a:rPr>
              <a:t>fewer</a:t>
            </a:r>
            <a:r>
              <a:rPr dirty="0" sz="1000" spc="-5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human</a:t>
            </a:r>
            <a:r>
              <a:rPr dirty="0" sz="1000" spc="-5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Tahoma"/>
                <a:cs typeface="Tahoma"/>
              </a:rPr>
              <a:t>resources.</a:t>
            </a:r>
            <a:endParaRPr sz="1000">
              <a:latin typeface="Tahoma"/>
              <a:cs typeface="Tahoma"/>
            </a:endParaRPr>
          </a:p>
          <a:p>
            <a:pPr marL="111760" indent="-99695">
              <a:lnSpc>
                <a:spcPct val="100000"/>
              </a:lnSpc>
              <a:spcBef>
                <a:spcPts val="475"/>
              </a:spcBef>
              <a:buChar char="•"/>
              <a:tabLst>
                <a:tab pos="112395" algn="l"/>
              </a:tabLst>
            </a:pP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Enhances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security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management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question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15">
                <a:solidFill>
                  <a:srgbClr val="22373A"/>
                </a:solidFill>
                <a:latin typeface="Tahoma"/>
                <a:cs typeface="Tahoma"/>
              </a:rPr>
              <a:t>banks.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dirty="0" spc="-10"/>
              <a:t>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81534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5"/>
              <a:t>Ad</a:t>
            </a:r>
            <a:r>
              <a:rPr dirty="0" spc="-75"/>
              <a:t>v</a:t>
            </a:r>
            <a:r>
              <a:rPr dirty="0" spc="-45"/>
              <a:t>antages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1847"/>
              <a:ext cx="3584575" cy="5080"/>
            </a:xfrm>
            <a:custGeom>
              <a:avLst/>
              <a:gdLst/>
              <a:ahLst/>
              <a:cxnLst/>
              <a:rect l="l" t="t" r="r" b="b"/>
              <a:pathLst>
                <a:path w="3584575" h="5079">
                  <a:moveTo>
                    <a:pt x="0" y="5060"/>
                  </a:moveTo>
                  <a:lnTo>
                    <a:pt x="0" y="0"/>
                  </a:lnTo>
                  <a:lnTo>
                    <a:pt x="3584015" y="0"/>
                  </a:lnTo>
                  <a:lnTo>
                    <a:pt x="35840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7795" marR="203835" indent="-99695">
              <a:lnSpc>
                <a:spcPct val="114599"/>
              </a:lnSpc>
              <a:spcBef>
                <a:spcPts val="100"/>
              </a:spcBef>
              <a:buChar char="•"/>
              <a:tabLst>
                <a:tab pos="138430" algn="l"/>
              </a:tabLst>
            </a:pPr>
            <a:r>
              <a:rPr dirty="0" spc="-20"/>
              <a:t>Efficiency:</a:t>
            </a:r>
            <a:r>
              <a:rPr dirty="0" spc="60"/>
              <a:t> </a:t>
            </a:r>
            <a:r>
              <a:rPr dirty="0" spc="-25"/>
              <a:t>The</a:t>
            </a:r>
            <a:r>
              <a:rPr dirty="0" spc="-35"/>
              <a:t> </a:t>
            </a:r>
            <a:r>
              <a:rPr dirty="0" spc="-5"/>
              <a:t>system</a:t>
            </a:r>
            <a:r>
              <a:rPr dirty="0" spc="-35"/>
              <a:t> </a:t>
            </a:r>
            <a:r>
              <a:rPr dirty="0" spc="5"/>
              <a:t>accelerates</a:t>
            </a:r>
            <a:r>
              <a:rPr dirty="0" spc="-35"/>
              <a:t> </a:t>
            </a:r>
            <a:r>
              <a:rPr dirty="0" spc="15"/>
              <a:t>question</a:t>
            </a:r>
            <a:r>
              <a:rPr dirty="0" spc="-30"/>
              <a:t> </a:t>
            </a:r>
            <a:r>
              <a:rPr dirty="0" spc="10"/>
              <a:t>paper</a:t>
            </a:r>
            <a:r>
              <a:rPr dirty="0" spc="-35"/>
              <a:t> </a:t>
            </a:r>
            <a:r>
              <a:rPr dirty="0" spc="-5"/>
              <a:t>creation, </a:t>
            </a:r>
            <a:r>
              <a:rPr dirty="0" spc="-300"/>
              <a:t> </a:t>
            </a:r>
            <a:r>
              <a:rPr dirty="0" spc="-5"/>
              <a:t>saving</a:t>
            </a:r>
            <a:r>
              <a:rPr dirty="0" spc="-45"/>
              <a:t> </a:t>
            </a:r>
            <a:r>
              <a:rPr dirty="0" spc="15"/>
              <a:t>valuable</a:t>
            </a:r>
            <a:r>
              <a:rPr dirty="0" spc="-40"/>
              <a:t> </a:t>
            </a:r>
            <a:r>
              <a:rPr dirty="0" spc="-10"/>
              <a:t>time.</a:t>
            </a:r>
          </a:p>
          <a:p>
            <a:pPr marL="137795" marR="5080" indent="-99695">
              <a:lnSpc>
                <a:spcPct val="114599"/>
              </a:lnSpc>
              <a:spcBef>
                <a:spcPts val="295"/>
              </a:spcBef>
              <a:buChar char="•"/>
              <a:tabLst>
                <a:tab pos="138430" algn="l"/>
              </a:tabLst>
            </a:pPr>
            <a:r>
              <a:rPr dirty="0"/>
              <a:t>Resource</a:t>
            </a:r>
            <a:r>
              <a:rPr dirty="0" spc="-40"/>
              <a:t> </a:t>
            </a:r>
            <a:r>
              <a:rPr dirty="0"/>
              <a:t>Optimization:</a:t>
            </a:r>
            <a:r>
              <a:rPr dirty="0" spc="60"/>
              <a:t> </a:t>
            </a:r>
            <a:r>
              <a:rPr dirty="0" spc="5"/>
              <a:t>Requires</a:t>
            </a:r>
            <a:r>
              <a:rPr dirty="0" spc="-35"/>
              <a:t> </a:t>
            </a:r>
            <a:r>
              <a:rPr dirty="0" spc="-10"/>
              <a:t>fewer</a:t>
            </a:r>
            <a:r>
              <a:rPr dirty="0" spc="-35"/>
              <a:t> </a:t>
            </a:r>
            <a:r>
              <a:rPr dirty="0" spc="15"/>
              <a:t>personnel</a:t>
            </a:r>
            <a:r>
              <a:rPr dirty="0" spc="-40"/>
              <a:t> </a:t>
            </a:r>
            <a:r>
              <a:rPr dirty="0" spc="5"/>
              <a:t>for</a:t>
            </a:r>
            <a:r>
              <a:rPr dirty="0" spc="-35"/>
              <a:t> </a:t>
            </a:r>
            <a:r>
              <a:rPr dirty="0" spc="15"/>
              <a:t>question </a:t>
            </a:r>
            <a:r>
              <a:rPr dirty="0" spc="-295"/>
              <a:t> </a:t>
            </a:r>
            <a:r>
              <a:rPr dirty="0" spc="10"/>
              <a:t>paper</a:t>
            </a:r>
            <a:r>
              <a:rPr dirty="0" spc="-45"/>
              <a:t> </a:t>
            </a:r>
            <a:r>
              <a:rPr dirty="0" spc="-5"/>
              <a:t>creation.</a:t>
            </a:r>
          </a:p>
          <a:p>
            <a:pPr marL="137795" marR="209550" indent="-99695">
              <a:lnSpc>
                <a:spcPct val="114599"/>
              </a:lnSpc>
              <a:spcBef>
                <a:spcPts val="300"/>
              </a:spcBef>
              <a:buChar char="•"/>
              <a:tabLst>
                <a:tab pos="138430" algn="l"/>
              </a:tabLst>
            </a:pPr>
            <a:r>
              <a:rPr dirty="0" spc="-25"/>
              <a:t>Accuracy:</a:t>
            </a:r>
            <a:r>
              <a:rPr dirty="0" spc="60"/>
              <a:t> </a:t>
            </a:r>
            <a:r>
              <a:rPr dirty="0"/>
              <a:t>Reduces</a:t>
            </a:r>
            <a:r>
              <a:rPr dirty="0" spc="-35"/>
              <a:t> </a:t>
            </a:r>
            <a:r>
              <a:rPr dirty="0" spc="10"/>
              <a:t>human</a:t>
            </a:r>
            <a:r>
              <a:rPr dirty="0" spc="-30"/>
              <a:t> </a:t>
            </a:r>
            <a:r>
              <a:rPr dirty="0" spc="5"/>
              <a:t>errors</a:t>
            </a:r>
            <a:r>
              <a:rPr dirty="0" spc="-35"/>
              <a:t> </a:t>
            </a:r>
            <a:r>
              <a:rPr dirty="0" spc="25"/>
              <a:t>in</a:t>
            </a:r>
            <a:r>
              <a:rPr dirty="0" spc="-30"/>
              <a:t> </a:t>
            </a:r>
            <a:r>
              <a:rPr dirty="0" spc="15"/>
              <a:t>question</a:t>
            </a:r>
            <a:r>
              <a:rPr dirty="0" spc="-30"/>
              <a:t> </a:t>
            </a:r>
            <a:r>
              <a:rPr dirty="0" spc="15"/>
              <a:t>selection</a:t>
            </a:r>
            <a:r>
              <a:rPr dirty="0" spc="-30"/>
              <a:t> </a:t>
            </a:r>
            <a:r>
              <a:rPr dirty="0" spc="15"/>
              <a:t>and </a:t>
            </a:r>
            <a:r>
              <a:rPr dirty="0" spc="-300"/>
              <a:t> </a:t>
            </a:r>
            <a:r>
              <a:rPr dirty="0" spc="-5"/>
              <a:t>formatting.</a:t>
            </a:r>
          </a:p>
          <a:p>
            <a:pPr marL="137795" marR="76200" indent="-99695">
              <a:lnSpc>
                <a:spcPct val="114599"/>
              </a:lnSpc>
              <a:spcBef>
                <a:spcPts val="300"/>
              </a:spcBef>
              <a:buChar char="•"/>
              <a:tabLst>
                <a:tab pos="138430" algn="l"/>
              </a:tabLst>
            </a:pPr>
            <a:r>
              <a:rPr dirty="0" spc="-15"/>
              <a:t>Security:</a:t>
            </a:r>
            <a:r>
              <a:rPr dirty="0" spc="55"/>
              <a:t> </a:t>
            </a:r>
            <a:r>
              <a:rPr dirty="0" spc="-10"/>
              <a:t>Improves</a:t>
            </a:r>
            <a:r>
              <a:rPr dirty="0" spc="-40"/>
              <a:t> </a:t>
            </a:r>
            <a:r>
              <a:rPr dirty="0" spc="10"/>
              <a:t>the</a:t>
            </a:r>
            <a:r>
              <a:rPr dirty="0" spc="-35"/>
              <a:t> </a:t>
            </a:r>
            <a:r>
              <a:rPr dirty="0"/>
              <a:t>management</a:t>
            </a:r>
            <a:r>
              <a:rPr dirty="0" spc="-35"/>
              <a:t> </a:t>
            </a:r>
            <a:r>
              <a:rPr dirty="0" spc="15"/>
              <a:t>and</a:t>
            </a:r>
            <a:r>
              <a:rPr dirty="0" spc="-35"/>
              <a:t> </a:t>
            </a:r>
            <a:r>
              <a:rPr dirty="0" spc="5"/>
              <a:t>security</a:t>
            </a:r>
            <a:r>
              <a:rPr dirty="0" spc="-40"/>
              <a:t> </a:t>
            </a:r>
            <a:r>
              <a:rPr dirty="0" spc="10"/>
              <a:t>of</a:t>
            </a:r>
            <a:r>
              <a:rPr dirty="0" spc="-35"/>
              <a:t> </a:t>
            </a:r>
            <a:r>
              <a:rPr dirty="0" spc="15"/>
              <a:t>question </a:t>
            </a:r>
            <a:r>
              <a:rPr dirty="0" spc="-300"/>
              <a:t> </a:t>
            </a:r>
            <a:r>
              <a:rPr dirty="0" spc="-15"/>
              <a:t>banks.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dirty="0" spc="-10"/>
              <a:t>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77787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90"/>
              <a:t>C</a:t>
            </a:r>
            <a:r>
              <a:rPr dirty="0" spc="-40"/>
              <a:t>onclusion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1847"/>
              <a:ext cx="4096385" cy="5080"/>
            </a:xfrm>
            <a:custGeom>
              <a:avLst/>
              <a:gdLst/>
              <a:ahLst/>
              <a:cxnLst/>
              <a:rect l="l" t="t" r="r" b="b"/>
              <a:pathLst>
                <a:path w="4096385" h="5079">
                  <a:moveTo>
                    <a:pt x="0" y="5060"/>
                  </a:moveTo>
                  <a:lnTo>
                    <a:pt x="0" y="0"/>
                  </a:lnTo>
                  <a:lnTo>
                    <a:pt x="4096037" y="0"/>
                  </a:lnTo>
                  <a:lnTo>
                    <a:pt x="4096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294" y="886352"/>
            <a:ext cx="3820795" cy="1771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In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conclusion, the development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and implementation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of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a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Question </a:t>
            </a:r>
            <a:r>
              <a:rPr dirty="0" sz="1000" spc="-30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Paper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Generator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Tahoma"/>
                <a:cs typeface="Tahoma"/>
              </a:rPr>
              <a:t>system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Tahoma"/>
                <a:cs typeface="Tahoma"/>
              </a:rPr>
              <a:t>have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potential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revolutionize</a:t>
            </a:r>
            <a:r>
              <a:rPr dirty="0" sz="1000" spc="-3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dirty="0" sz="1000" spc="-30">
                <a:solidFill>
                  <a:srgbClr val="22373A"/>
                </a:solidFill>
                <a:latin typeface="Tahoma"/>
                <a:cs typeface="Tahoma"/>
              </a:rPr>
              <a:t> way </a:t>
            </a:r>
            <a:r>
              <a:rPr dirty="0" sz="1000" spc="-295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university </a:t>
            </a:r>
            <a:r>
              <a:rPr dirty="0" sz="1000" spc="-5">
                <a:solidFill>
                  <a:srgbClr val="22373A"/>
                </a:solidFill>
                <a:latin typeface="Tahoma"/>
                <a:cs typeface="Tahoma"/>
              </a:rPr>
              <a:t>exams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are conducted. </a:t>
            </a:r>
            <a:r>
              <a:rPr dirty="0" sz="1000" spc="-15">
                <a:solidFill>
                  <a:srgbClr val="22373A"/>
                </a:solidFill>
                <a:latin typeface="Tahoma"/>
                <a:cs typeface="Tahoma"/>
              </a:rPr>
              <a:t>By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replacing the time-consuming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 and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error-prone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manual </a:t>
            </a:r>
            <a:r>
              <a:rPr dirty="0" sz="1000" spc="-20">
                <a:solidFill>
                  <a:srgbClr val="22373A"/>
                </a:solidFill>
                <a:latin typeface="Tahoma"/>
                <a:cs typeface="Tahoma"/>
              </a:rPr>
              <a:t>system,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the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proposed </a:t>
            </a:r>
            <a:r>
              <a:rPr dirty="0" sz="1000" spc="-5">
                <a:solidFill>
                  <a:srgbClr val="22373A"/>
                </a:solidFill>
                <a:latin typeface="Tahoma"/>
                <a:cs typeface="Tahoma"/>
              </a:rPr>
              <a:t>system offers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numerous </a:t>
            </a:r>
            <a:r>
              <a:rPr dirty="0" sz="1000" spc="-5">
                <a:solidFill>
                  <a:srgbClr val="22373A"/>
                </a:solidFill>
                <a:latin typeface="Tahoma"/>
                <a:cs typeface="Tahoma"/>
              </a:rPr>
              <a:t>advantages </a:t>
            </a:r>
            <a:r>
              <a:rPr dirty="0" sz="1000" spc="25">
                <a:solidFill>
                  <a:srgbClr val="22373A"/>
                </a:solidFill>
                <a:latin typeface="Tahoma"/>
                <a:cs typeface="Tahoma"/>
              </a:rPr>
              <a:t>in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terms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of </a:t>
            </a:r>
            <a:r>
              <a:rPr dirty="0" sz="1000" spc="-10">
                <a:solidFill>
                  <a:srgbClr val="22373A"/>
                </a:solidFill>
                <a:latin typeface="Tahoma"/>
                <a:cs typeface="Tahoma"/>
              </a:rPr>
              <a:t>efficiency, </a:t>
            </a:r>
            <a:r>
              <a:rPr dirty="0" sz="1000" spc="-20">
                <a:solidFill>
                  <a:srgbClr val="22373A"/>
                </a:solidFill>
                <a:latin typeface="Tahoma"/>
                <a:cs typeface="Tahoma"/>
              </a:rPr>
              <a:t>accuracy,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and </a:t>
            </a:r>
            <a:r>
              <a:rPr dirty="0" sz="1000" spc="2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customization.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While </a:t>
            </a:r>
            <a:r>
              <a:rPr dirty="0" sz="1000" spc="20">
                <a:solidFill>
                  <a:srgbClr val="22373A"/>
                </a:solidFill>
                <a:latin typeface="Tahoma"/>
                <a:cs typeface="Tahoma"/>
              </a:rPr>
              <a:t>it </a:t>
            </a:r>
            <a:r>
              <a:rPr dirty="0" sz="1000" spc="-10">
                <a:solidFill>
                  <a:srgbClr val="22373A"/>
                </a:solidFill>
                <a:latin typeface="Tahoma"/>
                <a:cs typeface="Tahoma"/>
              </a:rPr>
              <a:t>may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require an </a:t>
            </a:r>
            <a:r>
              <a:rPr dirty="0" sz="1000" spc="25">
                <a:solidFill>
                  <a:srgbClr val="22373A"/>
                </a:solidFill>
                <a:latin typeface="Tahoma"/>
                <a:cs typeface="Tahoma"/>
              </a:rPr>
              <a:t>initial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investment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and </a:t>
            </a:r>
            <a:r>
              <a:rPr dirty="0" sz="1000" spc="2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adaptation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from </a:t>
            </a:r>
            <a:r>
              <a:rPr dirty="0" sz="1000" spc="-5">
                <a:solidFill>
                  <a:srgbClr val="22373A"/>
                </a:solidFill>
                <a:latin typeface="Tahoma"/>
                <a:cs typeface="Tahoma"/>
              </a:rPr>
              <a:t>educators,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the long-term benefits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are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substantial. </a:t>
            </a:r>
            <a:r>
              <a:rPr dirty="0" sz="1000" spc="-30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Tahoma"/>
                <a:cs typeface="Tahoma"/>
              </a:rPr>
              <a:t>This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mini-project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aims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to bring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about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a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positive </a:t>
            </a:r>
            <a:r>
              <a:rPr dirty="0" sz="1000">
                <a:solidFill>
                  <a:srgbClr val="22373A"/>
                </a:solidFill>
                <a:latin typeface="Tahoma"/>
                <a:cs typeface="Tahoma"/>
              </a:rPr>
              <a:t>change </a:t>
            </a:r>
            <a:r>
              <a:rPr dirty="0" sz="1000" spc="25">
                <a:solidFill>
                  <a:srgbClr val="22373A"/>
                </a:solidFill>
                <a:latin typeface="Tahoma"/>
                <a:cs typeface="Tahoma"/>
              </a:rPr>
              <a:t>in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the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 educational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assessment </a:t>
            </a:r>
            <a:r>
              <a:rPr dirty="0" sz="1000" spc="-10">
                <a:solidFill>
                  <a:srgbClr val="22373A"/>
                </a:solidFill>
                <a:latin typeface="Tahoma"/>
                <a:cs typeface="Tahoma"/>
              </a:rPr>
              <a:t>process, </a:t>
            </a:r>
            <a:r>
              <a:rPr dirty="0" sz="1000" spc="5">
                <a:solidFill>
                  <a:srgbClr val="22373A"/>
                </a:solidFill>
                <a:latin typeface="Tahoma"/>
                <a:cs typeface="Tahoma"/>
              </a:rPr>
              <a:t>benefiting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both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instructors </a:t>
            </a:r>
            <a:r>
              <a:rPr dirty="0" sz="1000" spc="15">
                <a:solidFill>
                  <a:srgbClr val="22373A"/>
                </a:solidFill>
                <a:latin typeface="Tahoma"/>
                <a:cs typeface="Tahoma"/>
              </a:rPr>
              <a:t>and </a:t>
            </a:r>
            <a:r>
              <a:rPr dirty="0" sz="1000" spc="2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Tahoma"/>
                <a:cs typeface="Tahoma"/>
              </a:rPr>
              <a:t>students</a:t>
            </a:r>
            <a:r>
              <a:rPr dirty="0" sz="1000" spc="-4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Tahoma"/>
                <a:cs typeface="Tahoma"/>
              </a:rPr>
              <a:t>alike.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dirty="0" spc="-1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ARJUN KM</dc:creator>
  <dc:title>MINI PROJECT - QUESTION PAPER GENERATOR</dc:title>
  <dcterms:created xsi:type="dcterms:W3CDTF">2023-09-22T08:17:41Z</dcterms:created>
  <dcterms:modified xsi:type="dcterms:W3CDTF">2023-09-22T08:17:41Z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2023-09-22T00:00:00Z</vt:filetime>
  </property>
</Properties>
</file>