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23"/>
  </p:notesMasterIdLst>
  <p:sldIdLst>
    <p:sldId id="256" r:id="rId2"/>
    <p:sldId id="258" r:id="rId3"/>
    <p:sldId id="257"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02F1C-C26B-4697-993A-8044A0B5F665}" type="datetimeFigureOut">
              <a:rPr lang="en-GB" smtClean="0"/>
              <a:t>19/02/2022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9DBB7-89BB-4F85-9F40-6AFFC8F4C20D}" type="slidenum">
              <a:rPr lang="en-GB" smtClean="0"/>
              <a:t>‹#›</a:t>
            </a:fld>
            <a:endParaRPr lang="en-GB"/>
          </a:p>
        </p:txBody>
      </p:sp>
    </p:spTree>
    <p:extLst>
      <p:ext uri="{BB962C8B-B14F-4D97-AF65-F5344CB8AC3E}">
        <p14:creationId xmlns:p14="http://schemas.microsoft.com/office/powerpoint/2010/main" val="106732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8D7D42E-94B1-48A0-8AE3-A256228763C9}" type="datetimeFigureOut">
              <a:rPr lang="en-GB" smtClean="0"/>
              <a:t>19/02/2022</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08A9429D-829B-42ED-B148-002FEB3240A2}" type="slidenum">
              <a:rPr lang="en-GB" smtClean="0"/>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7D42E-94B1-48A0-8AE3-A256228763C9}" type="datetimeFigureOut">
              <a:rPr lang="en-GB" smtClean="0"/>
              <a:t>19/02/2022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7D42E-94B1-48A0-8AE3-A256228763C9}" type="datetimeFigureOut">
              <a:rPr lang="en-GB" smtClean="0"/>
              <a:t>19/02/2022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D7D42E-94B1-48A0-8AE3-A256228763C9}" type="datetimeFigureOut">
              <a:rPr lang="en-GB" smtClean="0"/>
              <a:t>19/02/2022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D7D42E-94B1-48A0-8AE3-A256228763C9}" type="datetimeFigureOut">
              <a:rPr lang="en-GB" smtClean="0"/>
              <a:t>19/02/2022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08A9429D-829B-42ED-B148-002FEB3240A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D7D42E-94B1-48A0-8AE3-A256228763C9}" type="datetimeFigureOut">
              <a:rPr lang="en-GB" smtClean="0"/>
              <a:t>19/02/2022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D7D42E-94B1-48A0-8AE3-A256228763C9}" type="datetimeFigureOut">
              <a:rPr lang="en-GB" smtClean="0"/>
              <a:t>19/02/2022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D7D42E-94B1-48A0-8AE3-A256228763C9}" type="datetimeFigureOut">
              <a:rPr lang="en-GB" smtClean="0"/>
              <a:t>19/02/2022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7D42E-94B1-48A0-8AE3-A256228763C9}" type="datetimeFigureOut">
              <a:rPr lang="en-GB" smtClean="0"/>
              <a:t>19/02/2022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D7D42E-94B1-48A0-8AE3-A256228763C9}" type="datetimeFigureOut">
              <a:rPr lang="en-GB" smtClean="0"/>
              <a:t>19/02/2022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D7D42E-94B1-48A0-8AE3-A256228763C9}" type="datetimeFigureOut">
              <a:rPr lang="en-GB" smtClean="0"/>
              <a:t>19/02/2022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A9429D-829B-42ED-B148-002FEB3240A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8D7D42E-94B1-48A0-8AE3-A256228763C9}" type="datetimeFigureOut">
              <a:rPr lang="en-GB" smtClean="0"/>
              <a:t>19/02/2022</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A9429D-829B-42ED-B148-002FEB3240A2}"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412777"/>
            <a:ext cx="7920880" cy="1296144"/>
          </a:xfrm>
        </p:spPr>
        <p:txBody>
          <a:bodyPr/>
          <a:lstStyle/>
          <a:p>
            <a:r>
              <a:rPr lang="en-GB" dirty="0">
                <a:solidFill>
                  <a:schemeClr val="tx1"/>
                </a:solidFill>
              </a:rPr>
              <a:t>O</a:t>
            </a:r>
            <a:r>
              <a:rPr lang="en-GB" dirty="0" smtClean="0">
                <a:solidFill>
                  <a:schemeClr val="tx1"/>
                </a:solidFill>
              </a:rPr>
              <a:t>MMO</a:t>
            </a:r>
            <a:endParaRPr lang="en-GB" dirty="0">
              <a:solidFill>
                <a:schemeClr val="tx1"/>
              </a:solidFill>
            </a:endParaRPr>
          </a:p>
        </p:txBody>
      </p:sp>
      <p:sp>
        <p:nvSpPr>
          <p:cNvPr id="3" name="Subtitle 2"/>
          <p:cNvSpPr>
            <a:spLocks noGrp="1"/>
          </p:cNvSpPr>
          <p:nvPr>
            <p:ph type="subTitle" idx="1"/>
          </p:nvPr>
        </p:nvSpPr>
        <p:spPr/>
        <p:txBody>
          <a:bodyPr>
            <a:normAutofit/>
          </a:bodyPr>
          <a:lstStyle/>
          <a:p>
            <a:r>
              <a:rPr lang="en-GB" b="1" dirty="0"/>
              <a:t>Life is like riding a bicycle. To keep your balance you must keep moving</a:t>
            </a:r>
          </a:p>
        </p:txBody>
      </p:sp>
      <p:sp>
        <p:nvSpPr>
          <p:cNvPr id="4" name="TextBox 3"/>
          <p:cNvSpPr txBox="1"/>
          <p:nvPr/>
        </p:nvSpPr>
        <p:spPr>
          <a:xfrm>
            <a:off x="5148064" y="4691848"/>
            <a:ext cx="3456384" cy="2031325"/>
          </a:xfrm>
          <a:prstGeom prst="rect">
            <a:avLst/>
          </a:prstGeom>
          <a:noFill/>
        </p:spPr>
        <p:txBody>
          <a:bodyPr wrap="square" rtlCol="0">
            <a:spAutoFit/>
          </a:bodyPr>
          <a:lstStyle/>
          <a:p>
            <a:r>
              <a:rPr lang="en-GB" dirty="0" smtClean="0"/>
              <a:t>TEAM MEMBERS</a:t>
            </a:r>
          </a:p>
          <a:p>
            <a:r>
              <a:rPr lang="en-GB" dirty="0" smtClean="0"/>
              <a:t>MARIA</a:t>
            </a:r>
          </a:p>
          <a:p>
            <a:r>
              <a:rPr lang="en-GB" dirty="0" smtClean="0"/>
              <a:t>SHYAM</a:t>
            </a:r>
          </a:p>
          <a:p>
            <a:r>
              <a:rPr lang="en-GB" dirty="0" smtClean="0"/>
              <a:t>DEEPIKA </a:t>
            </a:r>
          </a:p>
          <a:p>
            <a:r>
              <a:rPr lang="en-GB" dirty="0" smtClean="0"/>
              <a:t>AISHWARYA</a:t>
            </a:r>
          </a:p>
          <a:p>
            <a:r>
              <a:rPr lang="en-GB" dirty="0" smtClean="0"/>
              <a:t>JANAVI</a:t>
            </a:r>
          </a:p>
          <a:p>
            <a:r>
              <a:rPr lang="en-GB" dirty="0" smtClean="0"/>
              <a:t>VINAY KUMAR</a:t>
            </a:r>
            <a:endParaRPr lang="en-GB" dirty="0"/>
          </a:p>
        </p:txBody>
      </p:sp>
      <p:sp>
        <p:nvSpPr>
          <p:cNvPr id="5" name="TextBox 4"/>
          <p:cNvSpPr txBox="1"/>
          <p:nvPr/>
        </p:nvSpPr>
        <p:spPr>
          <a:xfrm>
            <a:off x="683568" y="764704"/>
            <a:ext cx="3888432" cy="369332"/>
          </a:xfrm>
          <a:prstGeom prst="rect">
            <a:avLst/>
          </a:prstGeom>
          <a:noFill/>
        </p:spPr>
        <p:txBody>
          <a:bodyPr wrap="square" rtlCol="0">
            <a:spAutoFit/>
          </a:bodyPr>
          <a:lstStyle/>
          <a:p>
            <a:r>
              <a:rPr lang="en-GB" dirty="0" smtClean="0"/>
              <a:t>SOFTWARE TESTING </a:t>
            </a:r>
            <a:endParaRPr lang="en-GB" dirty="0"/>
          </a:p>
        </p:txBody>
      </p:sp>
    </p:spTree>
    <p:extLst>
      <p:ext uri="{BB962C8B-B14F-4D97-AF65-F5344CB8AC3E}">
        <p14:creationId xmlns:p14="http://schemas.microsoft.com/office/powerpoint/2010/main" val="101736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29402840"/>
              </p:ext>
            </p:extLst>
          </p:nvPr>
        </p:nvGraphicFramePr>
        <p:xfrm>
          <a:off x="467544" y="-531440"/>
          <a:ext cx="8229600" cy="3356992"/>
        </p:xfrm>
        <a:graphic>
          <a:graphicData uri="http://schemas.openxmlformats.org/drawingml/2006/table">
            <a:tbl>
              <a:tblPr/>
              <a:tblGrid>
                <a:gridCol w="2743200"/>
                <a:gridCol w="2743200"/>
                <a:gridCol w="2743200"/>
              </a:tblGrid>
              <a:tr h="3356992">
                <a:tc>
                  <a:txBody>
                    <a:bodyPr/>
                    <a:lstStyle/>
                    <a:p>
                      <a:r>
                        <a:rPr lang="en-GB" sz="1800"/>
                        <a:t>Integration testing</a:t>
                      </a:r>
                    </a:p>
                  </a:txBody>
                  <a:tcPr marL="89939" marR="89939" marT="44969" marB="44969" anchor="ctr">
                    <a:lnL>
                      <a:noFill/>
                    </a:lnL>
                    <a:lnR>
                      <a:noFill/>
                    </a:lnR>
                    <a:lnT>
                      <a:noFill/>
                    </a:lnT>
                    <a:lnB>
                      <a:noFill/>
                    </a:lnB>
                  </a:tcPr>
                </a:tc>
                <a:tc>
                  <a:txBody>
                    <a:bodyPr/>
                    <a:lstStyle/>
                    <a:p>
                      <a:r>
                        <a:rPr lang="en-GB" sz="1800" dirty="0"/>
                        <a:t>Testing in which software elements, hardware elements, or both are combined and tested until the entire system has been integrated</a:t>
                      </a:r>
                    </a:p>
                  </a:txBody>
                  <a:tcPr marL="89939" marR="89939" marT="44969" marB="44969" anchor="ctr">
                    <a:lnL>
                      <a:noFill/>
                    </a:lnL>
                    <a:lnR>
                      <a:noFill/>
                    </a:lnR>
                    <a:lnT>
                      <a:noFill/>
                    </a:lnT>
                    <a:lnB>
                      <a:noFill/>
                    </a:lnB>
                  </a:tcPr>
                </a:tc>
                <a:tc>
                  <a:txBody>
                    <a:bodyPr/>
                    <a:lstStyle/>
                    <a:p>
                      <a:r>
                        <a:rPr lang="en-GB" sz="1800" dirty="0"/>
                        <a:t>Vector Cast C/C++</a:t>
                      </a:r>
                    </a:p>
                  </a:txBody>
                  <a:tcPr marL="89939" marR="89939" marT="44969" marB="44969" anchor="ctr">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84104370"/>
              </p:ext>
            </p:extLst>
          </p:nvPr>
        </p:nvGraphicFramePr>
        <p:xfrm>
          <a:off x="457200" y="1844824"/>
          <a:ext cx="8003232" cy="5401449"/>
        </p:xfrm>
        <a:graphic>
          <a:graphicData uri="http://schemas.openxmlformats.org/drawingml/2006/table">
            <a:tbl>
              <a:tblPr/>
              <a:tblGrid>
                <a:gridCol w="2667744"/>
                <a:gridCol w="2667744"/>
                <a:gridCol w="2667744"/>
              </a:tblGrid>
              <a:tr h="5401449">
                <a:tc>
                  <a:txBody>
                    <a:bodyPr/>
                    <a:lstStyle/>
                    <a:p>
                      <a:r>
                        <a:rPr lang="en-GB" sz="1800" dirty="0"/>
                        <a:t>Functional and Feature testing</a:t>
                      </a:r>
                    </a:p>
                  </a:txBody>
                  <a:tcPr marL="89939" marR="89939" marT="44969" marB="44969" anchor="ctr">
                    <a:lnL>
                      <a:noFill/>
                    </a:lnL>
                    <a:lnR>
                      <a:noFill/>
                    </a:lnR>
                    <a:lnT>
                      <a:noFill/>
                    </a:lnT>
                    <a:lnB>
                      <a:noFill/>
                    </a:lnB>
                  </a:tcPr>
                </a:tc>
                <a:tc>
                  <a:txBody>
                    <a:bodyPr/>
                    <a:lstStyle/>
                    <a:p>
                      <a:pPr>
                        <a:buFont typeface="Arial"/>
                        <a:buChar char="•"/>
                      </a:pPr>
                      <a:r>
                        <a:rPr lang="en-GB" sz="1800"/>
                        <a:t>Testing an integrated hardware and software system to verify that the system meets required functionality:</a:t>
                      </a:r>
                      <a:br>
                        <a:rPr lang="en-GB" sz="1800"/>
                      </a:br>
                      <a:r>
                        <a:rPr lang="en-GB" sz="1800"/>
                        <a:t>100% requirements coverage</a:t>
                      </a:r>
                    </a:p>
                    <a:p>
                      <a:pPr>
                        <a:buFont typeface="Arial"/>
                        <a:buChar char="•"/>
                      </a:pPr>
                      <a:r>
                        <a:rPr lang="en-GB" sz="1800"/>
                        <a:t>100% coverage of the main flows</a:t>
                      </a:r>
                    </a:p>
                    <a:p>
                      <a:pPr>
                        <a:buFont typeface="Arial"/>
                        <a:buChar char="•"/>
                      </a:pPr>
                      <a:r>
                        <a:rPr lang="en-GB" sz="1800"/>
                        <a:t>100% of the highest risks covered</a:t>
                      </a:r>
                    </a:p>
                    <a:p>
                      <a:pPr>
                        <a:buFont typeface="Arial"/>
                        <a:buChar char="•"/>
                      </a:pPr>
                      <a:r>
                        <a:rPr lang="en-GB" sz="1800"/>
                        <a:t>Operational scenarios tested</a:t>
                      </a:r>
                    </a:p>
                    <a:p>
                      <a:pPr>
                        <a:buFont typeface="Arial"/>
                        <a:buChar char="•"/>
                      </a:pPr>
                      <a:r>
                        <a:rPr lang="en-GB" sz="1800"/>
                        <a:t>Operational manuals tested</a:t>
                      </a:r>
                    </a:p>
                    <a:p>
                      <a:pPr>
                        <a:buFont typeface="Arial"/>
                        <a:buChar char="•"/>
                      </a:pPr>
                      <a:r>
                        <a:rPr lang="en-GB" sz="1800"/>
                        <a:t>All failures are reported</a:t>
                      </a:r>
                    </a:p>
                  </a:txBody>
                  <a:tcPr marL="89939" marR="89939" marT="44969" marB="44969" anchor="ctr">
                    <a:lnL>
                      <a:noFill/>
                    </a:lnL>
                    <a:lnR>
                      <a:noFill/>
                    </a:lnR>
                    <a:lnT>
                      <a:noFill/>
                    </a:lnT>
                    <a:lnB>
                      <a:noFill/>
                    </a:lnB>
                  </a:tcPr>
                </a:tc>
                <a:tc>
                  <a:txBody>
                    <a:bodyPr/>
                    <a:lstStyle/>
                    <a:p>
                      <a:r>
                        <a:rPr lang="en-GB" sz="1800" dirty="0"/>
                        <a:t>UFT, Selenium </a:t>
                      </a:r>
                      <a:r>
                        <a:rPr lang="en-GB" sz="1800" dirty="0" err="1"/>
                        <a:t>WebDriver</a:t>
                      </a:r>
                      <a:r>
                        <a:rPr lang="en-GB" sz="1800" dirty="0"/>
                        <a:t>, </a:t>
                      </a:r>
                      <a:r>
                        <a:rPr lang="en-GB" sz="1800" dirty="0" err="1"/>
                        <a:t>Watir</a:t>
                      </a:r>
                      <a:r>
                        <a:rPr lang="en-GB" sz="1800" dirty="0"/>
                        <a:t>, </a:t>
                      </a:r>
                      <a:r>
                        <a:rPr lang="en-GB" sz="1800" dirty="0" err="1"/>
                        <a:t>Canoo</a:t>
                      </a:r>
                      <a:r>
                        <a:rPr lang="en-GB" sz="1800" dirty="0"/>
                        <a:t> </a:t>
                      </a:r>
                      <a:r>
                        <a:rPr lang="en-GB" sz="1800" dirty="0" err="1"/>
                        <a:t>webtest</a:t>
                      </a:r>
                      <a:r>
                        <a:rPr lang="en-GB" sz="1800" dirty="0"/>
                        <a:t> , </a:t>
                      </a:r>
                      <a:r>
                        <a:rPr lang="en-GB" sz="1800" dirty="0" err="1"/>
                        <a:t>SoapUI</a:t>
                      </a:r>
                      <a:r>
                        <a:rPr lang="en-GB" sz="1800" dirty="0"/>
                        <a:t> Pro</a:t>
                      </a:r>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190397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9063196"/>
              </p:ext>
            </p:extLst>
          </p:nvPr>
        </p:nvGraphicFramePr>
        <p:xfrm>
          <a:off x="457200" y="404665"/>
          <a:ext cx="8229600" cy="1368152"/>
        </p:xfrm>
        <a:graphic>
          <a:graphicData uri="http://schemas.openxmlformats.org/drawingml/2006/table">
            <a:tbl>
              <a:tblPr/>
              <a:tblGrid>
                <a:gridCol w="2743200"/>
                <a:gridCol w="2743200"/>
                <a:gridCol w="2743200"/>
              </a:tblGrid>
              <a:tr h="1368152">
                <a:tc>
                  <a:txBody>
                    <a:bodyPr/>
                    <a:lstStyle/>
                    <a:p>
                      <a:r>
                        <a:rPr lang="en-GB" sz="1800"/>
                        <a:t>System testing</a:t>
                      </a:r>
                    </a:p>
                  </a:txBody>
                  <a:tcPr marL="89939" marR="89939" marT="44969" marB="44969" anchor="ctr">
                    <a:lnL>
                      <a:noFill/>
                    </a:lnL>
                    <a:lnR>
                      <a:noFill/>
                    </a:lnR>
                    <a:lnT>
                      <a:noFill/>
                    </a:lnT>
                    <a:lnB>
                      <a:noFill/>
                    </a:lnB>
                  </a:tcPr>
                </a:tc>
                <a:tc>
                  <a:txBody>
                    <a:bodyPr/>
                    <a:lstStyle/>
                    <a:p>
                      <a:r>
                        <a:rPr lang="en-GB" sz="1800"/>
                        <a:t>Testing the whole system with end to end flow</a:t>
                      </a:r>
                    </a:p>
                  </a:txBody>
                  <a:tcPr marL="89939" marR="89939" marT="44969" marB="44969" anchor="ctr">
                    <a:lnL>
                      <a:noFill/>
                    </a:lnL>
                    <a:lnR>
                      <a:noFill/>
                    </a:lnR>
                    <a:lnT>
                      <a:noFill/>
                    </a:lnT>
                    <a:lnB>
                      <a:noFill/>
                    </a:lnB>
                  </a:tcPr>
                </a:tc>
                <a:tc>
                  <a:txBody>
                    <a:bodyPr/>
                    <a:lstStyle/>
                    <a:p>
                      <a:r>
                        <a:rPr lang="en-GB" sz="1800" dirty="0"/>
                        <a:t>Selenium, QTP, </a:t>
                      </a:r>
                      <a:r>
                        <a:rPr lang="en-GB" sz="1800" dirty="0" err="1"/>
                        <a:t>TestComplete</a:t>
                      </a:r>
                      <a:endParaRPr lang="en-GB" sz="1800" dirty="0"/>
                    </a:p>
                  </a:txBody>
                  <a:tcPr marL="89939" marR="89939" marT="44969" marB="44969" anchor="ctr">
                    <a:lnL>
                      <a:noFill/>
                    </a:lnL>
                    <a:lnR>
                      <a:noFill/>
                    </a:lnR>
                    <a:lnT>
                      <a:noFill/>
                    </a:lnT>
                    <a:lnB>
                      <a:noFill/>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47453267"/>
              </p:ext>
            </p:extLst>
          </p:nvPr>
        </p:nvGraphicFramePr>
        <p:xfrm>
          <a:off x="467544" y="1628801"/>
          <a:ext cx="8229600" cy="1584175"/>
        </p:xfrm>
        <a:graphic>
          <a:graphicData uri="http://schemas.openxmlformats.org/drawingml/2006/table">
            <a:tbl>
              <a:tblPr/>
              <a:tblGrid>
                <a:gridCol w="2743200"/>
                <a:gridCol w="2743200"/>
                <a:gridCol w="2743200"/>
              </a:tblGrid>
              <a:tr h="1584175">
                <a:tc>
                  <a:txBody>
                    <a:bodyPr/>
                    <a:lstStyle/>
                    <a:p>
                      <a:r>
                        <a:rPr lang="en-GB" sz="1800"/>
                        <a:t>Security testing</a:t>
                      </a:r>
                    </a:p>
                  </a:txBody>
                  <a:tcPr marL="89939" marR="89939" marT="44969" marB="44969" anchor="ctr">
                    <a:lnL>
                      <a:noFill/>
                    </a:lnL>
                    <a:lnR>
                      <a:noFill/>
                    </a:lnR>
                    <a:lnT>
                      <a:noFill/>
                    </a:lnT>
                    <a:lnB>
                      <a:noFill/>
                    </a:lnB>
                  </a:tcPr>
                </a:tc>
                <a:tc>
                  <a:txBody>
                    <a:bodyPr/>
                    <a:lstStyle/>
                    <a:p>
                      <a:r>
                        <a:rPr lang="en-GB" sz="1800"/>
                        <a:t>Verify secure access, transmission and password/ session security</a:t>
                      </a:r>
                    </a:p>
                  </a:txBody>
                  <a:tcPr marL="89939" marR="89939" marT="44969" marB="44969" anchor="ctr">
                    <a:lnL>
                      <a:noFill/>
                    </a:lnL>
                    <a:lnR>
                      <a:noFill/>
                    </a:lnR>
                    <a:lnT>
                      <a:noFill/>
                    </a:lnT>
                    <a:lnB>
                      <a:noFill/>
                    </a:lnB>
                  </a:tcPr>
                </a:tc>
                <a:tc>
                  <a:txBody>
                    <a:bodyPr/>
                    <a:lstStyle/>
                    <a:p>
                      <a:r>
                        <a:rPr lang="en-GB" sz="1800" dirty="0"/>
                        <a:t>BFB Tester, CROSS, </a:t>
                      </a:r>
                      <a:r>
                        <a:rPr lang="en-GB" sz="1800" dirty="0" err="1"/>
                        <a:t>Flowfinder</a:t>
                      </a:r>
                      <a:r>
                        <a:rPr lang="en-GB" sz="1800" dirty="0"/>
                        <a:t>, </a:t>
                      </a:r>
                      <a:r>
                        <a:rPr lang="en-GB" sz="1800" dirty="0" err="1"/>
                        <a:t>Wireshark</a:t>
                      </a:r>
                      <a:r>
                        <a:rPr lang="en-GB" sz="1800" dirty="0"/>
                        <a:t>, </a:t>
                      </a:r>
                      <a:r>
                        <a:rPr lang="en-GB" sz="1800" dirty="0" err="1"/>
                        <a:t>WebScarab</a:t>
                      </a:r>
                      <a:r>
                        <a:rPr lang="en-GB" sz="1800" dirty="0"/>
                        <a:t>, Wapiti, X5s, Exploit Me, </a:t>
                      </a:r>
                      <a:r>
                        <a:rPr lang="en-GB" sz="1800" dirty="0" err="1"/>
                        <a:t>WebSecurify</a:t>
                      </a:r>
                      <a:r>
                        <a:rPr lang="en-GB" sz="1800" dirty="0"/>
                        <a:t>, N-Stalker</a:t>
                      </a:r>
                    </a:p>
                  </a:txBody>
                  <a:tcPr marL="89939" marR="89939" marT="44969" marB="44969" anchor="ctr">
                    <a:lnL>
                      <a:noFill/>
                    </a:lnL>
                    <a:lnR>
                      <a:noFill/>
                    </a:lnR>
                    <a:lnT>
                      <a:noFill/>
                    </a:lnT>
                    <a:lnB>
                      <a:noFill/>
                    </a:lnB>
                  </a:tcPr>
                </a:tc>
              </a:tr>
            </a:tbl>
          </a:graphicData>
        </a:graphic>
      </p:graphicFrame>
      <p:graphicFrame>
        <p:nvGraphicFramePr>
          <p:cNvPr id="4" name="Table 3"/>
          <p:cNvGraphicFramePr>
            <a:graphicFrameLocks noGrp="1"/>
          </p:cNvGraphicFramePr>
          <p:nvPr/>
        </p:nvGraphicFramePr>
        <p:xfrm>
          <a:off x="457200" y="3498013"/>
          <a:ext cx="8229600" cy="912898"/>
        </p:xfrm>
        <a:graphic>
          <a:graphicData uri="http://schemas.openxmlformats.org/drawingml/2006/table">
            <a:tbl>
              <a:tblPr/>
              <a:tblGrid>
                <a:gridCol w="2743200"/>
                <a:gridCol w="2743200"/>
                <a:gridCol w="2743200"/>
              </a:tblGrid>
              <a:tr h="899387">
                <a:tc>
                  <a:txBody>
                    <a:bodyPr/>
                    <a:lstStyle/>
                    <a:p>
                      <a:r>
                        <a:rPr lang="en-GB" sz="1800"/>
                        <a:t>Environment testing</a:t>
                      </a:r>
                    </a:p>
                  </a:txBody>
                  <a:tcPr marL="89939" marR="89939" marT="44969" marB="44969" anchor="ctr">
                    <a:lnL>
                      <a:noFill/>
                    </a:lnL>
                    <a:lnR>
                      <a:noFill/>
                    </a:lnR>
                    <a:lnT>
                      <a:noFill/>
                    </a:lnT>
                    <a:lnB>
                      <a:noFill/>
                    </a:lnB>
                  </a:tcPr>
                </a:tc>
                <a:tc>
                  <a:txBody>
                    <a:bodyPr/>
                    <a:lstStyle/>
                    <a:p>
                      <a:r>
                        <a:rPr lang="en-GB" sz="1800"/>
                        <a:t>Testing on each supported platform/ browser</a:t>
                      </a:r>
                    </a:p>
                  </a:txBody>
                  <a:tcPr marL="89939" marR="89939" marT="44969" marB="44969" anchor="ctr">
                    <a:lnL>
                      <a:noFill/>
                    </a:lnL>
                    <a:lnR>
                      <a:noFill/>
                    </a:lnR>
                    <a:lnT>
                      <a:noFill/>
                    </a:lnT>
                    <a:lnB>
                      <a:noFill/>
                    </a:lnB>
                  </a:tcPr>
                </a:tc>
                <a:tc>
                  <a:txBody>
                    <a:bodyPr/>
                    <a:lstStyle/>
                    <a:p>
                      <a:r>
                        <a:rPr lang="en-GB" sz="1800" dirty="0"/>
                        <a:t>GASP, QEMU, </a:t>
                      </a:r>
                      <a:r>
                        <a:rPr lang="en-GB" sz="1800" dirty="0" err="1"/>
                        <a:t>KVM,Xen</a:t>
                      </a:r>
                      <a:r>
                        <a:rPr lang="en-GB" sz="1800" dirty="0"/>
                        <a:t>, PS tools</a:t>
                      </a:r>
                    </a:p>
                  </a:txBody>
                  <a:tcPr marL="89939" marR="89939" marT="44969" marB="44969"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5045864"/>
              </p:ext>
            </p:extLst>
          </p:nvPr>
        </p:nvGraphicFramePr>
        <p:xfrm>
          <a:off x="457200" y="4509120"/>
          <a:ext cx="8229600" cy="1152127"/>
        </p:xfrm>
        <a:graphic>
          <a:graphicData uri="http://schemas.openxmlformats.org/drawingml/2006/table">
            <a:tbl>
              <a:tblPr/>
              <a:tblGrid>
                <a:gridCol w="2743200"/>
                <a:gridCol w="2743200"/>
                <a:gridCol w="2743200"/>
              </a:tblGrid>
              <a:tr h="1152127">
                <a:tc>
                  <a:txBody>
                    <a:bodyPr/>
                    <a:lstStyle/>
                    <a:p>
                      <a:r>
                        <a:rPr lang="en-GB" sz="1800"/>
                        <a:t>Performance and Availability testing</a:t>
                      </a:r>
                    </a:p>
                  </a:txBody>
                  <a:tcPr marL="89939" marR="89939" marT="44969" marB="44969" anchor="ctr">
                    <a:lnL>
                      <a:noFill/>
                    </a:lnL>
                    <a:lnR>
                      <a:noFill/>
                    </a:lnR>
                    <a:lnT>
                      <a:noFill/>
                    </a:lnT>
                    <a:lnB>
                      <a:noFill/>
                    </a:lnB>
                  </a:tcPr>
                </a:tc>
                <a:tc>
                  <a:txBody>
                    <a:bodyPr/>
                    <a:lstStyle/>
                    <a:p>
                      <a:r>
                        <a:rPr lang="en-GB" sz="1800"/>
                        <a:t>Load, scalability and endurance tests</a:t>
                      </a:r>
                    </a:p>
                  </a:txBody>
                  <a:tcPr marL="89939" marR="89939" marT="44969" marB="44969" anchor="ctr">
                    <a:lnL>
                      <a:noFill/>
                    </a:lnL>
                    <a:lnR>
                      <a:noFill/>
                    </a:lnR>
                    <a:lnT>
                      <a:noFill/>
                    </a:lnT>
                    <a:lnB>
                      <a:noFill/>
                    </a:lnB>
                  </a:tcPr>
                </a:tc>
                <a:tc>
                  <a:txBody>
                    <a:bodyPr/>
                    <a:lstStyle/>
                    <a:p>
                      <a:r>
                        <a:rPr lang="en-GB" sz="1800" dirty="0" err="1"/>
                        <a:t>LoadRunner</a:t>
                      </a:r>
                      <a:r>
                        <a:rPr lang="en-GB" sz="1800" dirty="0"/>
                        <a:t>, </a:t>
                      </a:r>
                      <a:r>
                        <a:rPr lang="en-GB" sz="1800" dirty="0" err="1"/>
                        <a:t>JMeter</a:t>
                      </a:r>
                      <a:r>
                        <a:rPr lang="en-GB" sz="1800" dirty="0"/>
                        <a:t>, </a:t>
                      </a:r>
                      <a:r>
                        <a:rPr lang="en-GB" sz="1800" dirty="0" err="1"/>
                        <a:t>AgileLoad</a:t>
                      </a:r>
                      <a:r>
                        <a:rPr lang="en-GB" sz="1800" dirty="0"/>
                        <a:t> test, WAPT, </a:t>
                      </a:r>
                      <a:r>
                        <a:rPr lang="en-GB" sz="1800" dirty="0" err="1"/>
                        <a:t>LoadUI</a:t>
                      </a:r>
                      <a:endParaRPr lang="en-GB" sz="1800" dirty="0"/>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93127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35454940"/>
              </p:ext>
            </p:extLst>
          </p:nvPr>
        </p:nvGraphicFramePr>
        <p:xfrm>
          <a:off x="457200" y="476673"/>
          <a:ext cx="8229600" cy="2304256"/>
        </p:xfrm>
        <a:graphic>
          <a:graphicData uri="http://schemas.openxmlformats.org/drawingml/2006/table">
            <a:tbl>
              <a:tblPr/>
              <a:tblGrid>
                <a:gridCol w="2743200"/>
                <a:gridCol w="2743200"/>
                <a:gridCol w="2743200"/>
              </a:tblGrid>
              <a:tr h="2304256">
                <a:tc>
                  <a:txBody>
                    <a:bodyPr/>
                    <a:lstStyle/>
                    <a:p>
                      <a:r>
                        <a:rPr lang="en-GB" sz="1800" dirty="0"/>
                        <a:t>Data conversion testing</a:t>
                      </a:r>
                    </a:p>
                  </a:txBody>
                  <a:tcPr marL="89939" marR="89939" marT="44969" marB="44969" anchor="ctr">
                    <a:lnL>
                      <a:noFill/>
                    </a:lnL>
                    <a:lnR>
                      <a:noFill/>
                    </a:lnR>
                    <a:lnT>
                      <a:noFill/>
                    </a:lnT>
                    <a:lnB>
                      <a:noFill/>
                    </a:lnB>
                  </a:tcPr>
                </a:tc>
                <a:tc>
                  <a:txBody>
                    <a:bodyPr/>
                    <a:lstStyle/>
                    <a:p>
                      <a:r>
                        <a:rPr lang="en-GB" sz="1800"/>
                        <a:t>Performed to verify the correctness of automated or manual conversions and/or loads of data in preparation for implementing the new system</a:t>
                      </a:r>
                    </a:p>
                  </a:txBody>
                  <a:tcPr marL="89939" marR="89939" marT="44969" marB="44969" anchor="ctr">
                    <a:lnL>
                      <a:noFill/>
                    </a:lnL>
                    <a:lnR>
                      <a:noFill/>
                    </a:lnR>
                    <a:lnT>
                      <a:noFill/>
                    </a:lnT>
                    <a:lnB>
                      <a:noFill/>
                    </a:lnB>
                  </a:tcPr>
                </a:tc>
                <a:tc>
                  <a:txBody>
                    <a:bodyPr/>
                    <a:lstStyle/>
                    <a:p>
                      <a:r>
                        <a:rPr lang="en-GB" sz="1800" dirty="0"/>
                        <a:t>DTM, </a:t>
                      </a:r>
                      <a:r>
                        <a:rPr lang="en-GB" sz="1800" dirty="0" err="1"/>
                        <a:t>QuerySurge</a:t>
                      </a:r>
                      <a:r>
                        <a:rPr lang="en-GB" sz="1800" dirty="0"/>
                        <a:t>, PICT, Slacker</a:t>
                      </a:r>
                    </a:p>
                  </a:txBody>
                  <a:tcPr marL="89939" marR="89939" marT="44969" marB="44969" anchor="ctr">
                    <a:lnL>
                      <a:noFill/>
                    </a:lnL>
                    <a:lnR>
                      <a:noFill/>
                    </a:lnR>
                    <a:lnT>
                      <a:noFill/>
                    </a:lnT>
                    <a:lnB>
                      <a:noFill/>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26636102"/>
              </p:ext>
            </p:extLst>
          </p:nvPr>
        </p:nvGraphicFramePr>
        <p:xfrm>
          <a:off x="457200" y="2996953"/>
          <a:ext cx="8229600" cy="1296143"/>
        </p:xfrm>
        <a:graphic>
          <a:graphicData uri="http://schemas.openxmlformats.org/drawingml/2006/table">
            <a:tbl>
              <a:tblPr/>
              <a:tblGrid>
                <a:gridCol w="2743200"/>
                <a:gridCol w="2743200"/>
                <a:gridCol w="2743200"/>
              </a:tblGrid>
              <a:tr h="1296143">
                <a:tc>
                  <a:txBody>
                    <a:bodyPr/>
                    <a:lstStyle/>
                    <a:p>
                      <a:r>
                        <a:rPr lang="en-GB" sz="1800" dirty="0"/>
                        <a:t>Regression testing</a:t>
                      </a:r>
                    </a:p>
                  </a:txBody>
                  <a:tcPr marL="89939" marR="89939" marT="44969" marB="44969" anchor="ctr">
                    <a:lnL>
                      <a:noFill/>
                    </a:lnL>
                    <a:lnR>
                      <a:noFill/>
                    </a:lnR>
                    <a:lnT>
                      <a:noFill/>
                    </a:lnT>
                    <a:lnB>
                      <a:noFill/>
                    </a:lnB>
                  </a:tcPr>
                </a:tc>
                <a:tc>
                  <a:txBody>
                    <a:bodyPr/>
                    <a:lstStyle/>
                    <a:p>
                      <a:r>
                        <a:rPr lang="en-GB" sz="1800" dirty="0"/>
                        <a:t>Testing all the prior features and re-testing previously closed bugs</a:t>
                      </a:r>
                    </a:p>
                  </a:txBody>
                  <a:tcPr marL="89939" marR="89939" marT="44969" marB="44969" anchor="ctr">
                    <a:lnL>
                      <a:noFill/>
                    </a:lnL>
                    <a:lnR>
                      <a:noFill/>
                    </a:lnR>
                    <a:lnT>
                      <a:noFill/>
                    </a:lnT>
                    <a:lnB>
                      <a:noFill/>
                    </a:lnB>
                  </a:tcPr>
                </a:tc>
                <a:tc>
                  <a:txBody>
                    <a:bodyPr/>
                    <a:lstStyle/>
                    <a:p>
                      <a:r>
                        <a:rPr lang="en-GB" sz="1800" dirty="0"/>
                        <a:t>QTP, Selenium </a:t>
                      </a:r>
                      <a:r>
                        <a:rPr lang="en-GB" sz="1800" dirty="0" err="1"/>
                        <a:t>WebDriver</a:t>
                      </a:r>
                      <a:endParaRPr lang="en-GB" sz="1800" dirty="0"/>
                    </a:p>
                  </a:txBody>
                  <a:tcPr marL="89939" marR="89939" marT="44969" marB="44969" anchor="ctr">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997662"/>
              </p:ext>
            </p:extLst>
          </p:nvPr>
        </p:nvGraphicFramePr>
        <p:xfrm>
          <a:off x="457200" y="4271717"/>
          <a:ext cx="8229600" cy="1461538"/>
        </p:xfrm>
        <a:graphic>
          <a:graphicData uri="http://schemas.openxmlformats.org/drawingml/2006/table">
            <a:tbl>
              <a:tblPr/>
              <a:tblGrid>
                <a:gridCol w="2743200"/>
                <a:gridCol w="2743200"/>
                <a:gridCol w="2743200"/>
              </a:tblGrid>
              <a:tr h="576063">
                <a:tc>
                  <a:txBody>
                    <a:bodyPr/>
                    <a:lstStyle/>
                    <a:p>
                      <a:r>
                        <a:rPr lang="en-GB" sz="1800" dirty="0"/>
                        <a:t>Acceptance testing</a:t>
                      </a:r>
                    </a:p>
                  </a:txBody>
                  <a:tcPr marL="89939" marR="89939" marT="44969" marB="44969" anchor="ctr">
                    <a:lnL>
                      <a:noFill/>
                    </a:lnL>
                    <a:lnR>
                      <a:noFill/>
                    </a:lnR>
                    <a:lnT>
                      <a:noFill/>
                    </a:lnT>
                    <a:lnB>
                      <a:noFill/>
                    </a:lnB>
                  </a:tcPr>
                </a:tc>
                <a:tc>
                  <a:txBody>
                    <a:bodyPr/>
                    <a:lstStyle/>
                    <a:p>
                      <a:r>
                        <a:rPr lang="en-GB" sz="1800" dirty="0"/>
                        <a:t>Testing based on acceptance criteria to enable the customer to determine whether or not to accept the system</a:t>
                      </a:r>
                    </a:p>
                  </a:txBody>
                  <a:tcPr marL="89939" marR="89939" marT="44969" marB="44969" anchor="ctr">
                    <a:lnL>
                      <a:noFill/>
                    </a:lnL>
                    <a:lnR>
                      <a:noFill/>
                    </a:lnR>
                    <a:lnT>
                      <a:noFill/>
                    </a:lnT>
                    <a:lnB>
                      <a:noFill/>
                    </a:lnB>
                  </a:tcPr>
                </a:tc>
                <a:tc>
                  <a:txBody>
                    <a:bodyPr/>
                    <a:lstStyle/>
                    <a:p>
                      <a:r>
                        <a:rPr lang="en-GB" sz="1800" dirty="0"/>
                        <a:t>Selenium , </a:t>
                      </a:r>
                      <a:r>
                        <a:rPr lang="en-GB" sz="1800" dirty="0" err="1"/>
                        <a:t>Watir</a:t>
                      </a:r>
                      <a:r>
                        <a:rPr lang="en-GB" sz="1800" dirty="0"/>
                        <a:t>, </a:t>
                      </a:r>
                      <a:r>
                        <a:rPr lang="en-GB" sz="1800" dirty="0" err="1"/>
                        <a:t>iMacros</a:t>
                      </a:r>
                      <a:r>
                        <a:rPr lang="en-GB" sz="1800" dirty="0"/>
                        <a:t>, Agile Acceptance Test Tool</a:t>
                      </a:r>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360969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effectLst/>
              </a:rPr>
              <a:t>Test Environments strategy</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306351984"/>
              </p:ext>
            </p:extLst>
          </p:nvPr>
        </p:nvGraphicFramePr>
        <p:xfrm>
          <a:off x="457200" y="1412777"/>
          <a:ext cx="8229600" cy="792087"/>
        </p:xfrm>
        <a:graphic>
          <a:graphicData uri="http://schemas.openxmlformats.org/drawingml/2006/table">
            <a:tbl>
              <a:tblPr/>
              <a:tblGrid>
                <a:gridCol w="2057400"/>
                <a:gridCol w="2057400"/>
                <a:gridCol w="2057400"/>
                <a:gridCol w="2057400"/>
              </a:tblGrid>
              <a:tr h="792087">
                <a:tc>
                  <a:txBody>
                    <a:bodyPr/>
                    <a:lstStyle/>
                    <a:p>
                      <a:r>
                        <a:rPr lang="en-GB" sz="1800" b="1" dirty="0"/>
                        <a:t>Name</a:t>
                      </a:r>
                      <a:endParaRPr lang="en-GB" sz="1800" dirty="0"/>
                    </a:p>
                  </a:txBody>
                  <a:tcPr marL="89939" marR="89939" marT="44969" marB="44969" anchor="ctr">
                    <a:lnL>
                      <a:noFill/>
                    </a:lnL>
                    <a:lnR>
                      <a:noFill/>
                    </a:lnR>
                    <a:lnT>
                      <a:noFill/>
                    </a:lnT>
                    <a:lnB>
                      <a:noFill/>
                    </a:lnB>
                  </a:tcPr>
                </a:tc>
                <a:tc>
                  <a:txBody>
                    <a:bodyPr/>
                    <a:lstStyle/>
                    <a:p>
                      <a:r>
                        <a:rPr lang="en-GB" sz="1800" b="1"/>
                        <a:t>Description</a:t>
                      </a:r>
                      <a:endParaRPr lang="en-GB" sz="1800"/>
                    </a:p>
                  </a:txBody>
                  <a:tcPr marL="89939" marR="89939" marT="44969" marB="44969" anchor="ctr">
                    <a:lnL>
                      <a:noFill/>
                    </a:lnL>
                    <a:lnR>
                      <a:noFill/>
                    </a:lnR>
                    <a:lnT>
                      <a:noFill/>
                    </a:lnT>
                    <a:lnB>
                      <a:noFill/>
                    </a:lnB>
                  </a:tcPr>
                </a:tc>
                <a:tc>
                  <a:txBody>
                    <a:bodyPr/>
                    <a:lstStyle/>
                    <a:p>
                      <a:r>
                        <a:rPr lang="en-GB" sz="1800" b="1"/>
                        <a:t>Data Setup</a:t>
                      </a:r>
                      <a:endParaRPr lang="en-GB" sz="1800"/>
                    </a:p>
                  </a:txBody>
                  <a:tcPr marL="89939" marR="89939" marT="44969" marB="44969" anchor="ctr">
                    <a:lnL>
                      <a:noFill/>
                    </a:lnL>
                    <a:lnR>
                      <a:noFill/>
                    </a:lnR>
                    <a:lnT>
                      <a:noFill/>
                    </a:lnT>
                    <a:lnB>
                      <a:noFill/>
                    </a:lnB>
                  </a:tcPr>
                </a:tc>
                <a:tc>
                  <a:txBody>
                    <a:bodyPr/>
                    <a:lstStyle/>
                    <a:p>
                      <a:r>
                        <a:rPr lang="en-GB" sz="1800" b="1" dirty="0"/>
                        <a:t>Usage</a:t>
                      </a:r>
                      <a:endParaRPr lang="en-GB" sz="1800" dirty="0"/>
                    </a:p>
                  </a:txBody>
                  <a:tcPr marL="89939" marR="89939" marT="44969" marB="44969" anchor="ctr">
                    <a:lnL>
                      <a:noFill/>
                    </a:lnL>
                    <a:lnR>
                      <a:noFill/>
                    </a:lnR>
                    <a:lnT>
                      <a:noFill/>
                    </a:lnT>
                    <a:lnB>
                      <a:noFill/>
                    </a:lnB>
                  </a:tcPr>
                </a:tc>
              </a:tr>
            </a:tbl>
          </a:graphicData>
        </a:graphic>
      </p:graphicFrame>
      <p:graphicFrame>
        <p:nvGraphicFramePr>
          <p:cNvPr id="4" name="Table 3"/>
          <p:cNvGraphicFramePr>
            <a:graphicFrameLocks noGrp="1"/>
          </p:cNvGraphicFramePr>
          <p:nvPr/>
        </p:nvGraphicFramePr>
        <p:xfrm>
          <a:off x="457200" y="2263573"/>
          <a:ext cx="8229600" cy="3381778"/>
        </p:xfrm>
        <a:graphic>
          <a:graphicData uri="http://schemas.openxmlformats.org/drawingml/2006/table">
            <a:tbl>
              <a:tblPr/>
              <a:tblGrid>
                <a:gridCol w="2057400"/>
                <a:gridCol w="2057400"/>
                <a:gridCol w="2057400"/>
                <a:gridCol w="2057400"/>
              </a:tblGrid>
              <a:tr h="3327734">
                <a:tc>
                  <a:txBody>
                    <a:bodyPr/>
                    <a:lstStyle/>
                    <a:p>
                      <a:r>
                        <a:rPr lang="en-GB" sz="1800"/>
                        <a:t>Development</a:t>
                      </a:r>
                    </a:p>
                  </a:txBody>
                  <a:tcPr marL="89939" marR="89939" marT="44969" marB="44969" anchor="ctr">
                    <a:lnL>
                      <a:noFill/>
                    </a:lnL>
                    <a:lnR>
                      <a:noFill/>
                    </a:lnR>
                    <a:lnT>
                      <a:noFill/>
                    </a:lnT>
                    <a:lnB>
                      <a:noFill/>
                    </a:lnB>
                  </a:tcPr>
                </a:tc>
                <a:tc>
                  <a:txBody>
                    <a:bodyPr/>
                    <a:lstStyle/>
                    <a:p>
                      <a:r>
                        <a:rPr lang="en-GB" sz="1800"/>
                        <a:t>This environment is local and specific to each developer/tester machine. It is based on the version/branch of source code being developed. Integration points are typically impersonated.</a:t>
                      </a:r>
                    </a:p>
                  </a:txBody>
                  <a:tcPr marL="89939" marR="89939" marT="44969" marB="44969" anchor="ctr">
                    <a:lnL>
                      <a:noFill/>
                    </a:lnL>
                    <a:lnR>
                      <a:noFill/>
                    </a:lnR>
                    <a:lnT>
                      <a:noFill/>
                    </a:lnT>
                    <a:lnB>
                      <a:noFill/>
                    </a:lnB>
                  </a:tcPr>
                </a:tc>
                <a:tc>
                  <a:txBody>
                    <a:bodyPr/>
                    <a:lstStyle/>
                    <a:p>
                      <a:r>
                        <a:rPr lang="en-GB" sz="1800"/>
                        <a:t>Data and configuration is populated through setup scripts.</a:t>
                      </a:r>
                    </a:p>
                  </a:txBody>
                  <a:tcPr marL="89939" marR="89939" marT="44969" marB="44969" anchor="ctr">
                    <a:lnL>
                      <a:noFill/>
                    </a:lnL>
                    <a:lnR>
                      <a:noFill/>
                    </a:lnR>
                    <a:lnT>
                      <a:noFill/>
                    </a:lnT>
                    <a:lnB>
                      <a:noFill/>
                    </a:lnB>
                  </a:tcPr>
                </a:tc>
                <a:tc>
                  <a:txBody>
                    <a:bodyPr/>
                    <a:lstStyle/>
                    <a:p>
                      <a:r>
                        <a:rPr lang="en-GB" sz="1800" dirty="0"/>
                        <a:t>Unit, Functional and Acceptance Tests.</a:t>
                      </a:r>
                      <a:br>
                        <a:rPr lang="en-GB" sz="1800" dirty="0"/>
                      </a:br>
                      <a:r>
                        <a:rPr lang="en-GB" sz="1800" dirty="0"/>
                        <a:t>Test tools e.g. </a:t>
                      </a:r>
                      <a:r>
                        <a:rPr lang="en-GB" sz="1800" dirty="0" err="1"/>
                        <a:t>Xunit</a:t>
                      </a:r>
                      <a:r>
                        <a:rPr lang="en-GB" sz="1800" dirty="0"/>
                        <a:t> test tools (</a:t>
                      </a:r>
                      <a:r>
                        <a:rPr lang="en-GB" sz="1800" dirty="0" err="1"/>
                        <a:t>Nunit</a:t>
                      </a:r>
                      <a:r>
                        <a:rPr lang="en-GB" sz="1800" dirty="0"/>
                        <a:t>, </a:t>
                      </a:r>
                      <a:r>
                        <a:rPr lang="en-GB" sz="1800" dirty="0" err="1"/>
                        <a:t>Junit</a:t>
                      </a:r>
                      <a:r>
                        <a:rPr lang="en-GB" sz="1800" dirty="0"/>
                        <a:t>), Mocking tools.</a:t>
                      </a:r>
                      <a:br>
                        <a:rPr lang="en-GB" sz="1800" dirty="0"/>
                      </a:br>
                      <a:r>
                        <a:rPr lang="en-GB" sz="1800" dirty="0"/>
                        <a:t>Source code management for version </a:t>
                      </a:r>
                      <a:r>
                        <a:rPr lang="en-GB" sz="1800" dirty="0" err="1"/>
                        <a:t>contro</a:t>
                      </a:r>
                      <a:endParaRPr lang="en-GB" sz="1800" dirty="0"/>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368809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99424311"/>
              </p:ext>
            </p:extLst>
          </p:nvPr>
        </p:nvGraphicFramePr>
        <p:xfrm>
          <a:off x="457200" y="260649"/>
          <a:ext cx="8229600" cy="3656098"/>
        </p:xfrm>
        <a:graphic>
          <a:graphicData uri="http://schemas.openxmlformats.org/drawingml/2006/table">
            <a:tbl>
              <a:tblPr/>
              <a:tblGrid>
                <a:gridCol w="2057400"/>
                <a:gridCol w="2057400"/>
                <a:gridCol w="2057400"/>
                <a:gridCol w="2057400"/>
              </a:tblGrid>
              <a:tr h="2808312">
                <a:tc>
                  <a:txBody>
                    <a:bodyPr/>
                    <a:lstStyle/>
                    <a:p>
                      <a:r>
                        <a:rPr lang="en-GB" sz="1800"/>
                        <a:t>Integration</a:t>
                      </a:r>
                    </a:p>
                  </a:txBody>
                  <a:tcPr marL="89939" marR="89939" marT="44969" marB="44969" anchor="ctr">
                    <a:lnL>
                      <a:noFill/>
                    </a:lnL>
                    <a:lnR>
                      <a:noFill/>
                    </a:lnR>
                    <a:lnT>
                      <a:noFill/>
                    </a:lnT>
                    <a:lnB>
                      <a:noFill/>
                    </a:lnB>
                  </a:tcPr>
                </a:tc>
                <a:tc>
                  <a:txBody>
                    <a:bodyPr/>
                    <a:lstStyle/>
                    <a:p>
                      <a:r>
                        <a:rPr lang="en-GB" sz="1800"/>
                        <a:t>This environment supports continuous integration of code changes and execution of unit, functional and acceptance tests. Additionally, static code analysis is completed in this environment.</a:t>
                      </a:r>
                    </a:p>
                  </a:txBody>
                  <a:tcPr marL="89939" marR="89939" marT="44969" marB="44969" anchor="ctr">
                    <a:lnL>
                      <a:noFill/>
                    </a:lnL>
                    <a:lnR>
                      <a:noFill/>
                    </a:lnR>
                    <a:lnT>
                      <a:noFill/>
                    </a:lnT>
                    <a:lnB>
                      <a:noFill/>
                    </a:lnB>
                  </a:tcPr>
                </a:tc>
                <a:tc>
                  <a:txBody>
                    <a:bodyPr/>
                    <a:lstStyle/>
                    <a:p>
                      <a:r>
                        <a:rPr lang="en-GB" sz="1800"/>
                        <a:t>Data and configuration is populated through setup scripts.</a:t>
                      </a:r>
                    </a:p>
                  </a:txBody>
                  <a:tcPr marL="89939" marR="89939" marT="44969" marB="44969" anchor="ctr">
                    <a:lnL>
                      <a:noFill/>
                    </a:lnL>
                    <a:lnR>
                      <a:noFill/>
                    </a:lnR>
                    <a:lnT>
                      <a:noFill/>
                    </a:lnT>
                    <a:lnB>
                      <a:noFill/>
                    </a:lnB>
                  </a:tcPr>
                </a:tc>
                <a:tc>
                  <a:txBody>
                    <a:bodyPr/>
                    <a:lstStyle/>
                    <a:p>
                      <a:r>
                        <a:rPr lang="en-GB" sz="1800" dirty="0"/>
                        <a:t>Unit, Functional and Acceptance Tests.</a:t>
                      </a:r>
                      <a:br>
                        <a:rPr lang="en-GB" sz="1800" dirty="0"/>
                      </a:br>
                      <a:r>
                        <a:rPr lang="en-GB" sz="1800" dirty="0"/>
                        <a:t>Static code analysis</a:t>
                      </a:r>
                      <a:br>
                        <a:rPr lang="en-GB" sz="1800" dirty="0"/>
                      </a:br>
                      <a:r>
                        <a:rPr lang="en-GB" sz="1800" dirty="0"/>
                        <a:t>Continuous Integration tools e.g. Cruise control</a:t>
                      </a:r>
                    </a:p>
                  </a:txBody>
                  <a:tcPr marL="89939" marR="89939" marT="44969" marB="44969" anchor="ctr">
                    <a:lnL>
                      <a:noFill/>
                    </a:lnL>
                    <a:lnR>
                      <a:noFill/>
                    </a:lnR>
                    <a:lnT>
                      <a:noFill/>
                    </a:lnT>
                    <a:lnB>
                      <a:noFill/>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20566873"/>
              </p:ext>
            </p:extLst>
          </p:nvPr>
        </p:nvGraphicFramePr>
        <p:xfrm>
          <a:off x="467544" y="3897966"/>
          <a:ext cx="8229600" cy="1619266"/>
        </p:xfrm>
        <a:graphic>
          <a:graphicData uri="http://schemas.openxmlformats.org/drawingml/2006/table">
            <a:tbl>
              <a:tblPr/>
              <a:tblGrid>
                <a:gridCol w="2057400"/>
                <a:gridCol w="2057400"/>
                <a:gridCol w="2057400"/>
                <a:gridCol w="2057400"/>
              </a:tblGrid>
              <a:tr h="1619266">
                <a:tc>
                  <a:txBody>
                    <a:bodyPr/>
                    <a:lstStyle/>
                    <a:p>
                      <a:r>
                        <a:rPr lang="en-GB" sz="1800" dirty="0"/>
                        <a:t>Staging</a:t>
                      </a:r>
                    </a:p>
                  </a:txBody>
                  <a:tcPr marL="89939" marR="89939" marT="44969" marB="44969" anchor="ctr">
                    <a:lnL>
                      <a:noFill/>
                    </a:lnL>
                    <a:lnR>
                      <a:noFill/>
                    </a:lnR>
                    <a:lnT>
                      <a:noFill/>
                    </a:lnT>
                    <a:lnB>
                      <a:noFill/>
                    </a:lnB>
                  </a:tcPr>
                </a:tc>
                <a:tc>
                  <a:txBody>
                    <a:bodyPr/>
                    <a:lstStyle/>
                    <a:p>
                      <a:r>
                        <a:rPr lang="en-GB" sz="1800" dirty="0"/>
                        <a:t>This environment supports exploratory testing</a:t>
                      </a:r>
                    </a:p>
                  </a:txBody>
                  <a:tcPr marL="89939" marR="89939" marT="44969" marB="44969" anchor="ctr">
                    <a:lnL>
                      <a:noFill/>
                    </a:lnL>
                    <a:lnR>
                      <a:noFill/>
                    </a:lnR>
                    <a:lnT>
                      <a:noFill/>
                    </a:lnT>
                    <a:lnB>
                      <a:noFill/>
                    </a:lnB>
                  </a:tcPr>
                </a:tc>
                <a:tc>
                  <a:txBody>
                    <a:bodyPr/>
                    <a:lstStyle/>
                    <a:p>
                      <a:r>
                        <a:rPr lang="en-GB" sz="1800"/>
                        <a:t>Populated with post-analysis obfuscated production data</a:t>
                      </a:r>
                    </a:p>
                  </a:txBody>
                  <a:tcPr marL="89939" marR="89939" marT="44969" marB="44969" anchor="ctr">
                    <a:lnL>
                      <a:noFill/>
                    </a:lnL>
                    <a:lnR>
                      <a:noFill/>
                    </a:lnR>
                    <a:lnT>
                      <a:noFill/>
                    </a:lnT>
                    <a:lnB>
                      <a:noFill/>
                    </a:lnB>
                  </a:tcPr>
                </a:tc>
                <a:tc>
                  <a:txBody>
                    <a:bodyPr/>
                    <a:lstStyle/>
                    <a:p>
                      <a:r>
                        <a:rPr lang="en-GB" sz="1800" dirty="0"/>
                        <a:t>Exploratory testing</a:t>
                      </a:r>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134940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effectLst/>
              </a:rPr>
              <a:t>Test Execution strategy</a:t>
            </a:r>
            <a:endParaRPr lang="en-GB" dirty="0"/>
          </a:p>
        </p:txBody>
      </p:sp>
      <p:sp>
        <p:nvSpPr>
          <p:cNvPr id="3" name="Content Placeholder 2"/>
          <p:cNvSpPr>
            <a:spLocks noGrp="1"/>
          </p:cNvSpPr>
          <p:nvPr>
            <p:ph idx="1"/>
          </p:nvPr>
        </p:nvSpPr>
        <p:spPr>
          <a:xfrm>
            <a:off x="457200" y="1600200"/>
            <a:ext cx="8219256" cy="5141168"/>
          </a:xfrm>
        </p:spPr>
        <p:txBody>
          <a:bodyPr>
            <a:normAutofit fontScale="70000" lnSpcReduction="20000"/>
          </a:bodyPr>
          <a:lstStyle/>
          <a:p>
            <a:r>
              <a:rPr lang="en-GB" dirty="0"/>
              <a:t>Agile testing must be iterative.</a:t>
            </a:r>
          </a:p>
          <a:p>
            <a:r>
              <a:rPr lang="en-GB" dirty="0"/>
              <a:t>Testers cannot rely on having complete specification.</a:t>
            </a:r>
          </a:p>
          <a:p>
            <a:r>
              <a:rPr lang="en-GB" dirty="0"/>
              <a:t>Testers should be flexible.</a:t>
            </a:r>
          </a:p>
          <a:p>
            <a:r>
              <a:rPr lang="en-GB" dirty="0"/>
              <a:t>They need to be independent and independently empowered in order to effective</a:t>
            </a:r>
          </a:p>
          <a:p>
            <a:r>
              <a:rPr lang="en-GB" dirty="0"/>
              <a:t>Be generalizing specialists.</a:t>
            </a:r>
          </a:p>
          <a:p>
            <a:r>
              <a:rPr lang="en-GB" dirty="0"/>
              <a:t>Be prepared to work closely with developers.</a:t>
            </a:r>
          </a:p>
          <a:p>
            <a:r>
              <a:rPr lang="en-GB" dirty="0"/>
              <a:t>Focus on value added activities.</a:t>
            </a:r>
          </a:p>
          <a:p>
            <a:r>
              <a:rPr lang="en-GB" dirty="0"/>
              <a:t>Be flexible.</a:t>
            </a:r>
          </a:p>
          <a:p>
            <a:r>
              <a:rPr lang="en-GB" dirty="0"/>
              <a:t>Focus on What and Not How to test.</a:t>
            </a:r>
          </a:p>
          <a:p>
            <a:r>
              <a:rPr lang="en-GB" dirty="0"/>
              <a:t>Testers should be embedded in agile team.</a:t>
            </a:r>
          </a:p>
          <a:p>
            <a:r>
              <a:rPr lang="en-GB" dirty="0"/>
              <a:t>Flexible to contribute in any way then can</a:t>
            </a:r>
          </a:p>
          <a:p>
            <a:r>
              <a:rPr lang="en-GB" dirty="0"/>
              <a:t>Have wide range of skills with one or more specialties</a:t>
            </a:r>
          </a:p>
          <a:p>
            <a:r>
              <a:rPr lang="en-GB" dirty="0"/>
              <a:t>Shorter feedback cycles</a:t>
            </a:r>
          </a:p>
          <a:p>
            <a:r>
              <a:rPr lang="en-GB" dirty="0"/>
              <a:t>Focus on sufficient and straightforward situations.</a:t>
            </a:r>
          </a:p>
          <a:p>
            <a:r>
              <a:rPr lang="en-GB" dirty="0"/>
              <a:t>Focus on exploratory testing.</a:t>
            </a:r>
          </a:p>
          <a:p>
            <a:endParaRPr lang="en-GB" dirty="0"/>
          </a:p>
        </p:txBody>
      </p:sp>
    </p:spTree>
    <p:extLst>
      <p:ext uri="{BB962C8B-B14F-4D97-AF65-F5344CB8AC3E}">
        <p14:creationId xmlns:p14="http://schemas.microsoft.com/office/powerpoint/2010/main" val="235770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1477328"/>
          </a:xfrm>
          <a:prstGeom prst="rect">
            <a:avLst/>
          </a:prstGeom>
        </p:spPr>
        <p:txBody>
          <a:bodyPr wrap="square">
            <a:spAutoFit/>
          </a:bodyPr>
          <a:lstStyle/>
          <a:p>
            <a:r>
              <a:rPr lang="en-GB" dirty="0"/>
              <a:t>Specify the meaning of "Done” i.e. when activities/tasks performed during the system development can be considered complete.</a:t>
            </a:r>
          </a:p>
          <a:p>
            <a:r>
              <a:rPr lang="en-GB" dirty="0"/>
              <a:t>Define when to continue or stop testing before delivering the system to the customer. Specify which evaluation criteria is to be used (e.g. time, coverage, and quality) and how it will be used.</a:t>
            </a:r>
          </a:p>
        </p:txBody>
      </p:sp>
      <p:sp>
        <p:nvSpPr>
          <p:cNvPr id="3" name="Rectangle 2"/>
          <p:cNvSpPr/>
          <p:nvPr/>
        </p:nvSpPr>
        <p:spPr>
          <a:xfrm>
            <a:off x="395536" y="2828836"/>
            <a:ext cx="8424936" cy="646331"/>
          </a:xfrm>
          <a:prstGeom prst="rect">
            <a:avLst/>
          </a:prstGeom>
        </p:spPr>
        <p:txBody>
          <a:bodyPr wrap="square">
            <a:spAutoFit/>
          </a:bodyPr>
          <a:lstStyle/>
          <a:p>
            <a:r>
              <a:rPr lang="en-GB" i="1" dirty="0"/>
              <a:t>Additionally, use this section to describe the steps for executing tests in preparation for deployment/release/upgrade of the software. Key execution steps could include:</a:t>
            </a:r>
            <a:endParaRPr lang="en-GB" dirty="0"/>
          </a:p>
        </p:txBody>
      </p:sp>
      <p:sp>
        <p:nvSpPr>
          <p:cNvPr id="4" name="Rectangle 3"/>
          <p:cNvSpPr/>
          <p:nvPr/>
        </p:nvSpPr>
        <p:spPr>
          <a:xfrm>
            <a:off x="107504" y="3861048"/>
            <a:ext cx="8352928" cy="1200329"/>
          </a:xfrm>
          <a:prstGeom prst="rect">
            <a:avLst/>
          </a:prstGeom>
        </p:spPr>
        <p:txBody>
          <a:bodyPr wrap="square">
            <a:spAutoFit/>
          </a:bodyPr>
          <a:lstStyle/>
          <a:p>
            <a:r>
              <a:rPr lang="en-GB" i="1" dirty="0"/>
              <a:t>1. Steps to build the system</a:t>
            </a:r>
            <a:br>
              <a:rPr lang="en-GB" i="1" dirty="0"/>
            </a:br>
            <a:r>
              <a:rPr lang="en-GB" i="1" dirty="0"/>
              <a:t>2. Steps to execute automated tests</a:t>
            </a:r>
            <a:br>
              <a:rPr lang="en-GB" i="1" dirty="0"/>
            </a:br>
            <a:r>
              <a:rPr lang="en-GB" i="1" dirty="0"/>
              <a:t>3. Steps to populate environment with reference data</a:t>
            </a:r>
            <a:br>
              <a:rPr lang="en-GB" i="1" dirty="0"/>
            </a:br>
            <a:r>
              <a:rPr lang="en-GB" i="1" dirty="0"/>
              <a:t>4. Steps to generate test report/code metrics</a:t>
            </a:r>
            <a:endParaRPr lang="en-GB" dirty="0"/>
          </a:p>
        </p:txBody>
      </p:sp>
    </p:spTree>
    <p:extLst>
      <p:ext uri="{BB962C8B-B14F-4D97-AF65-F5344CB8AC3E}">
        <p14:creationId xmlns:p14="http://schemas.microsoft.com/office/powerpoint/2010/main" val="146680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u="sng" dirty="0">
                <a:effectLst/>
              </a:rPr>
              <a:t>Test Data Management strategy</a:t>
            </a:r>
            <a:endParaRPr lang="en-GB" dirty="0"/>
          </a:p>
        </p:txBody>
      </p:sp>
      <p:sp>
        <p:nvSpPr>
          <p:cNvPr id="3" name="Content Placeholder 2"/>
          <p:cNvSpPr>
            <a:spLocks noGrp="1"/>
          </p:cNvSpPr>
          <p:nvPr>
            <p:ph idx="1"/>
          </p:nvPr>
        </p:nvSpPr>
        <p:spPr/>
        <p:txBody>
          <a:bodyPr/>
          <a:lstStyle/>
          <a:p>
            <a:r>
              <a:rPr lang="en-GB" i="1" dirty="0"/>
              <a:t>Use this section to describe the approach for identifying and managing test data. Consider the following guidelines:</a:t>
            </a:r>
            <a:br>
              <a:rPr lang="en-GB" i="1" dirty="0"/>
            </a:br>
            <a:r>
              <a:rPr lang="en-GB" i="1" dirty="0"/>
              <a:t>1. System and user acceptance tests – a subset of production data should be used to initialize the test environment.</a:t>
            </a:r>
            <a:br>
              <a:rPr lang="en-GB" i="1" dirty="0"/>
            </a:br>
            <a:r>
              <a:rPr lang="en-GB" i="1" dirty="0"/>
              <a:t>2. Performance and availability test – full size production files should be used to test the performance and volume aspects of the test.</a:t>
            </a:r>
            <a:endParaRPr lang="en-GB" dirty="0"/>
          </a:p>
        </p:txBody>
      </p:sp>
    </p:spTree>
    <p:extLst>
      <p:ext uri="{BB962C8B-B14F-4D97-AF65-F5344CB8AC3E}">
        <p14:creationId xmlns:p14="http://schemas.microsoft.com/office/powerpoint/2010/main" val="186495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u="sng" dirty="0">
                <a:effectLst/>
              </a:rPr>
              <a:t>Test Automation strategy</a:t>
            </a:r>
            <a:endParaRPr lang="en-GB" dirty="0"/>
          </a:p>
        </p:txBody>
      </p:sp>
      <p:sp>
        <p:nvSpPr>
          <p:cNvPr id="3" name="Content Placeholder 2"/>
          <p:cNvSpPr>
            <a:spLocks noGrp="1"/>
          </p:cNvSpPr>
          <p:nvPr>
            <p:ph idx="1"/>
          </p:nvPr>
        </p:nvSpPr>
        <p:spPr/>
        <p:txBody>
          <a:bodyPr/>
          <a:lstStyle/>
          <a:p>
            <a:r>
              <a:rPr lang="en-GB" i="1" dirty="0"/>
              <a:t>Adopt a planned approach to developing test automation. Increase the quality of test automation code. Select the test cases for automation based on the following factors:</a:t>
            </a:r>
            <a:r>
              <a:rPr lang="en-GB" dirty="0"/>
              <a:t/>
            </a:r>
            <a:br>
              <a:rPr lang="en-GB" dirty="0"/>
            </a:br>
            <a:r>
              <a:rPr lang="en-GB" i="1" dirty="0" err="1"/>
              <a:t>RiskHow</a:t>
            </a:r>
            <a:r>
              <a:rPr lang="en-GB" i="1" dirty="0"/>
              <a:t> long it takes to run the tests </a:t>
            </a:r>
            <a:r>
              <a:rPr lang="en-GB" i="1" dirty="0" err="1"/>
              <a:t>manually?What</a:t>
            </a:r>
            <a:r>
              <a:rPr lang="en-GB" i="1" dirty="0"/>
              <a:t> is the cost of automating the </a:t>
            </a:r>
            <a:r>
              <a:rPr lang="en-GB" i="1" dirty="0" err="1"/>
              <a:t>test?How</a:t>
            </a:r>
            <a:r>
              <a:rPr lang="en-GB" i="1" dirty="0"/>
              <a:t> easy are the test cases to </a:t>
            </a:r>
            <a:r>
              <a:rPr lang="en-GB" i="1" dirty="0" err="1"/>
              <a:t>automate?How</a:t>
            </a:r>
            <a:r>
              <a:rPr lang="en-GB" i="1" dirty="0"/>
              <a:t> many times is the test expected to run in project?</a:t>
            </a:r>
            <a:endParaRPr lang="en-GB" dirty="0"/>
          </a:p>
          <a:p>
            <a:endParaRPr lang="en-GB" dirty="0"/>
          </a:p>
        </p:txBody>
      </p:sp>
    </p:spTree>
    <p:extLst>
      <p:ext uri="{BB962C8B-B14F-4D97-AF65-F5344CB8AC3E}">
        <p14:creationId xmlns:p14="http://schemas.microsoft.com/office/powerpoint/2010/main" val="282794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effectLst/>
              </a:rPr>
              <a:t>Test Management</a:t>
            </a:r>
            <a:endParaRPr lang="en-GB" dirty="0"/>
          </a:p>
        </p:txBody>
      </p:sp>
      <p:sp>
        <p:nvSpPr>
          <p:cNvPr id="3" name="Content Placeholder 2"/>
          <p:cNvSpPr>
            <a:spLocks noGrp="1"/>
          </p:cNvSpPr>
          <p:nvPr>
            <p:ph idx="1"/>
          </p:nvPr>
        </p:nvSpPr>
        <p:spPr/>
        <p:txBody>
          <a:bodyPr/>
          <a:lstStyle/>
          <a:p>
            <a:r>
              <a:rPr lang="en-GB" i="1" dirty="0"/>
              <a:t>The Test Plan, test scenarios, test cases and bug report should be in a same system as in </a:t>
            </a:r>
            <a:r>
              <a:rPr lang="en-GB" i="1" dirty="0" err="1"/>
              <a:t>Bugzilla</a:t>
            </a:r>
            <a:r>
              <a:rPr lang="en-GB" i="1" dirty="0"/>
              <a:t>, </a:t>
            </a:r>
            <a:r>
              <a:rPr lang="en-GB" i="1" dirty="0" err="1"/>
              <a:t>Zira</a:t>
            </a:r>
            <a:r>
              <a:rPr lang="en-GB" i="1" dirty="0"/>
              <a:t>. Any agile tool can be used where User stories, Test Plan, Test scenarios, test cases and bug report can be stored in the same place.</a:t>
            </a:r>
            <a:endParaRPr lang="en-GB" dirty="0"/>
          </a:p>
        </p:txBody>
      </p:sp>
    </p:spTree>
    <p:extLst>
      <p:ext uri="{BB962C8B-B14F-4D97-AF65-F5344CB8AC3E}">
        <p14:creationId xmlns:p14="http://schemas.microsoft.com/office/powerpoint/2010/main" val="61025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4843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Risks and Assumptions</a:t>
            </a:r>
          </a:p>
        </p:txBody>
      </p:sp>
      <p:sp>
        <p:nvSpPr>
          <p:cNvPr id="3" name="Content Placeholder 2"/>
          <p:cNvSpPr>
            <a:spLocks noGrp="1"/>
          </p:cNvSpPr>
          <p:nvPr>
            <p:ph idx="1"/>
          </p:nvPr>
        </p:nvSpPr>
        <p:spPr/>
        <p:txBody>
          <a:bodyPr/>
          <a:lstStyle/>
          <a:p>
            <a:pPr marL="137160" indent="0">
              <a:buNone/>
            </a:pPr>
            <a:r>
              <a:rPr lang="en-GB" dirty="0"/>
              <a:t/>
            </a:r>
            <a:br>
              <a:rPr lang="en-GB" dirty="0"/>
            </a:br>
            <a:r>
              <a:rPr lang="en-GB" dirty="0"/>
              <a:t>Risks and assumptions raised in Daily stand up meeting (in front of all team members, scrum master and members) should be logged and addressed immediately.</a:t>
            </a:r>
          </a:p>
        </p:txBody>
      </p:sp>
    </p:spTree>
    <p:extLst>
      <p:ext uri="{BB962C8B-B14F-4D97-AF65-F5344CB8AC3E}">
        <p14:creationId xmlns:p14="http://schemas.microsoft.com/office/powerpoint/2010/main" val="367229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Defect Management strategy</a:t>
            </a:r>
            <a:endParaRPr lang="en-GB" dirty="0"/>
          </a:p>
        </p:txBody>
      </p:sp>
      <p:sp>
        <p:nvSpPr>
          <p:cNvPr id="3" name="Content Placeholder 2"/>
          <p:cNvSpPr>
            <a:spLocks noGrp="1"/>
          </p:cNvSpPr>
          <p:nvPr>
            <p:ph idx="1"/>
          </p:nvPr>
        </p:nvSpPr>
        <p:spPr/>
        <p:txBody>
          <a:bodyPr/>
          <a:lstStyle/>
          <a:p>
            <a:pPr marL="137160" indent="0">
              <a:buNone/>
            </a:pPr>
            <a:r>
              <a:rPr lang="en-GB" dirty="0"/>
              <a:t/>
            </a:r>
            <a:br>
              <a:rPr lang="en-GB" dirty="0"/>
            </a:br>
            <a:r>
              <a:rPr lang="en-GB" dirty="0"/>
              <a:t>Ideally, defects are only raised and recorded when they are not going to be fixed immediately. In this case, the conditions under which they occur and the severity needs to be accurately recorded so that the defect can be easily reproduced and then fixed.</a:t>
            </a:r>
          </a:p>
        </p:txBody>
      </p:sp>
    </p:spTree>
    <p:extLst>
      <p:ext uri="{BB962C8B-B14F-4D97-AF65-F5344CB8AC3E}">
        <p14:creationId xmlns:p14="http://schemas.microsoft.com/office/powerpoint/2010/main" val="53079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STRATEGY</a:t>
            </a:r>
            <a:endParaRPr lang="en-GB" dirty="0"/>
          </a:p>
        </p:txBody>
      </p:sp>
      <p:sp>
        <p:nvSpPr>
          <p:cNvPr id="3" name="Content Placeholder 2"/>
          <p:cNvSpPr>
            <a:spLocks noGrp="1"/>
          </p:cNvSpPr>
          <p:nvPr>
            <p:ph idx="1"/>
          </p:nvPr>
        </p:nvSpPr>
        <p:spPr/>
        <p:txBody>
          <a:bodyPr>
            <a:normAutofit lnSpcReduction="10000"/>
          </a:bodyPr>
          <a:lstStyle/>
          <a:p>
            <a:r>
              <a:rPr lang="en-GB" dirty="0" smtClean="0"/>
              <a:t>Introduction  to Agile:</a:t>
            </a:r>
          </a:p>
          <a:p>
            <a:r>
              <a:rPr lang="en-GB" dirty="0"/>
              <a:t> </a:t>
            </a:r>
            <a:r>
              <a:rPr lang="en-GB" dirty="0" smtClean="0"/>
              <a:t> agile is an iterative and incremental approach to software development that is performed in highly collaborative manner by self-organizing teams using the principles of continuous design improvement and testing based on rapid feed back and change. </a:t>
            </a:r>
          </a:p>
          <a:p>
            <a:r>
              <a:rPr lang="en-GB" dirty="0" smtClean="0"/>
              <a:t>Agile is People-centric, development and testing is performed in an integrated way ,</a:t>
            </a:r>
          </a:p>
          <a:p>
            <a:r>
              <a:rPr lang="en-GB" dirty="0" smtClean="0"/>
              <a:t>Customer play critical  role and project Life-cycle  is guided by product feature</a:t>
            </a:r>
          </a:p>
        </p:txBody>
      </p:sp>
    </p:spTree>
    <p:extLst>
      <p:ext uri="{BB962C8B-B14F-4D97-AF65-F5344CB8AC3E}">
        <p14:creationId xmlns:p14="http://schemas.microsoft.com/office/powerpoint/2010/main" val="414260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THIS DOCUMENT</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The purpose of this Test Strategy is to create a shared understanding of the overall targets, approach, tools and timing of test activities. Our objective is to achieve higher quality and shorter lead times with minimum overhead, frequent deliveries, close teamwork with team and the customer, continuous integration, short feedback loops and frequent changes of the design. Test strategy guides us through the common obstacles with a clear view of how to evaluate the system. Testing starts with the exploration of the requirements and what the customer really wants by elaborating on the User stories from different perspectives. Testing becomes a continuous and integrated process where all parties in the project are involved. </a:t>
            </a:r>
          </a:p>
        </p:txBody>
      </p:sp>
    </p:spTree>
    <p:extLst>
      <p:ext uri="{BB962C8B-B14F-4D97-AF65-F5344CB8AC3E}">
        <p14:creationId xmlns:p14="http://schemas.microsoft.com/office/powerpoint/2010/main" val="31677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1076869"/>
              </p:ext>
            </p:extLst>
          </p:nvPr>
        </p:nvGraphicFramePr>
        <p:xfrm>
          <a:off x="457200" y="2276871"/>
          <a:ext cx="8229600" cy="3741530"/>
        </p:xfrm>
        <a:graphic>
          <a:graphicData uri="http://schemas.openxmlformats.org/drawingml/2006/table">
            <a:tbl>
              <a:tblPr/>
              <a:tblGrid>
                <a:gridCol w="4114800"/>
                <a:gridCol w="4114800"/>
              </a:tblGrid>
              <a:tr h="171083">
                <a:tc>
                  <a:txBody>
                    <a:bodyPr/>
                    <a:lstStyle/>
                    <a:p>
                      <a:r>
                        <a:rPr lang="en-GB" sz="1800" b="1" dirty="0"/>
                        <a:t>Standard</a:t>
                      </a:r>
                      <a:endParaRPr lang="en-GB" sz="1800" dirty="0"/>
                    </a:p>
                  </a:txBody>
                  <a:tcPr marL="89939" marR="89939" marT="44969" marB="44969" anchor="ctr">
                    <a:lnL>
                      <a:noFill/>
                    </a:lnL>
                    <a:lnR>
                      <a:noFill/>
                    </a:lnR>
                    <a:lnT>
                      <a:noFill/>
                    </a:lnT>
                    <a:lnB>
                      <a:noFill/>
                    </a:lnB>
                  </a:tcPr>
                </a:tc>
                <a:tc>
                  <a:txBody>
                    <a:bodyPr/>
                    <a:lstStyle/>
                    <a:p>
                      <a:r>
                        <a:rPr lang="en-GB" sz="1800" b="1"/>
                        <a:t>Description</a:t>
                      </a:r>
                      <a:endParaRPr lang="en-GB" sz="1800"/>
                    </a:p>
                  </a:txBody>
                  <a:tcPr marL="89939" marR="89939" marT="44969" marB="44969" anchor="ctr">
                    <a:lnL>
                      <a:noFill/>
                    </a:lnL>
                    <a:lnR>
                      <a:noFill/>
                    </a:lnR>
                    <a:lnT>
                      <a:noFill/>
                    </a:lnT>
                    <a:lnB>
                      <a:noFill/>
                    </a:lnB>
                  </a:tcPr>
                </a:tc>
              </a:tr>
              <a:tr h="629571">
                <a:tc>
                  <a:txBody>
                    <a:bodyPr/>
                    <a:lstStyle/>
                    <a:p>
                      <a:r>
                        <a:rPr lang="en-GB" sz="1800"/>
                        <a:t>Shared Responsibility</a:t>
                      </a:r>
                    </a:p>
                  </a:txBody>
                  <a:tcPr marL="89939" marR="89939" marT="44969" marB="44969" anchor="ctr">
                    <a:lnL>
                      <a:noFill/>
                    </a:lnL>
                    <a:lnR>
                      <a:noFill/>
                    </a:lnR>
                    <a:lnT>
                      <a:noFill/>
                    </a:lnT>
                    <a:lnB>
                      <a:noFill/>
                    </a:lnB>
                  </a:tcPr>
                </a:tc>
                <a:tc>
                  <a:txBody>
                    <a:bodyPr/>
                    <a:lstStyle/>
                    <a:p>
                      <a:r>
                        <a:rPr lang="en-GB" sz="1800"/>
                        <a:t>Everyone in the team is responsible for quality.</a:t>
                      </a:r>
                    </a:p>
                  </a:txBody>
                  <a:tcPr marL="89939" marR="89939" marT="44969" marB="44969" anchor="ctr">
                    <a:lnL>
                      <a:noFill/>
                    </a:lnL>
                    <a:lnR>
                      <a:noFill/>
                    </a:lnR>
                    <a:lnT>
                      <a:noFill/>
                    </a:lnT>
                    <a:lnB>
                      <a:noFill/>
                    </a:lnB>
                  </a:tcPr>
                </a:tc>
              </a:tr>
              <a:tr h="629571">
                <a:tc>
                  <a:txBody>
                    <a:bodyPr/>
                    <a:lstStyle/>
                    <a:p>
                      <a:r>
                        <a:rPr lang="en-GB" sz="1800"/>
                        <a:t>Data Management</a:t>
                      </a:r>
                    </a:p>
                  </a:txBody>
                  <a:tcPr marL="89939" marR="89939" marT="44969" marB="44969" anchor="ctr">
                    <a:lnL>
                      <a:noFill/>
                    </a:lnL>
                    <a:lnR>
                      <a:noFill/>
                    </a:lnR>
                    <a:lnT>
                      <a:noFill/>
                    </a:lnT>
                    <a:lnB>
                      <a:noFill/>
                    </a:lnB>
                  </a:tcPr>
                </a:tc>
                <a:tc>
                  <a:txBody>
                    <a:bodyPr/>
                    <a:lstStyle/>
                    <a:p>
                      <a:r>
                        <a:rPr lang="en-GB" sz="1800"/>
                        <a:t>Production data must be analyzed before being used for testing.</a:t>
                      </a:r>
                    </a:p>
                  </a:txBody>
                  <a:tcPr marL="89939" marR="89939" marT="44969" marB="44969" anchor="ctr">
                    <a:lnL>
                      <a:noFill/>
                    </a:lnL>
                    <a:lnR>
                      <a:noFill/>
                    </a:lnR>
                    <a:lnT>
                      <a:noFill/>
                    </a:lnT>
                    <a:lnB>
                      <a:noFill/>
                    </a:lnB>
                  </a:tcPr>
                </a:tc>
              </a:tr>
              <a:tr h="899387">
                <a:tc>
                  <a:txBody>
                    <a:bodyPr/>
                    <a:lstStyle/>
                    <a:p>
                      <a:r>
                        <a:rPr lang="en-GB" sz="1800"/>
                        <a:t>Test Management</a:t>
                      </a:r>
                    </a:p>
                  </a:txBody>
                  <a:tcPr marL="89939" marR="89939" marT="44969" marB="44969" anchor="ctr">
                    <a:lnL>
                      <a:noFill/>
                    </a:lnL>
                    <a:lnR>
                      <a:noFill/>
                    </a:lnR>
                    <a:lnT>
                      <a:noFill/>
                    </a:lnT>
                    <a:lnB>
                      <a:noFill/>
                    </a:lnB>
                  </a:tcPr>
                </a:tc>
                <a:tc>
                  <a:txBody>
                    <a:bodyPr/>
                    <a:lstStyle/>
                    <a:p>
                      <a:r>
                        <a:rPr lang="en-GB" sz="1800"/>
                        <a:t>Test cases, code, documents and data must be treated with the same importance as the production system.</a:t>
                      </a:r>
                    </a:p>
                  </a:txBody>
                  <a:tcPr marL="89939" marR="89939" marT="44969" marB="44969" anchor="ctr">
                    <a:lnL>
                      <a:noFill/>
                    </a:lnL>
                    <a:lnR>
                      <a:noFill/>
                    </a:lnR>
                    <a:lnT>
                      <a:noFill/>
                    </a:lnT>
                    <a:lnB>
                      <a:noFill/>
                    </a:lnB>
                  </a:tcPr>
                </a:tc>
              </a:tr>
              <a:tr h="1169203">
                <a:tc>
                  <a:txBody>
                    <a:bodyPr/>
                    <a:lstStyle/>
                    <a:p>
                      <a:r>
                        <a:rPr lang="en-GB" sz="1800" dirty="0"/>
                        <a:t>Test Automation</a:t>
                      </a:r>
                    </a:p>
                  </a:txBody>
                  <a:tcPr marL="89939" marR="89939" marT="44969" marB="44969" anchor="ctr">
                    <a:lnL>
                      <a:noFill/>
                    </a:lnL>
                    <a:lnR>
                      <a:noFill/>
                    </a:lnR>
                    <a:lnT>
                      <a:noFill/>
                    </a:lnT>
                    <a:lnB>
                      <a:noFill/>
                    </a:lnB>
                  </a:tcPr>
                </a:tc>
                <a:tc>
                  <a:txBody>
                    <a:bodyPr/>
                    <a:lstStyle/>
                    <a:p>
                      <a:r>
                        <a:rPr lang="en-GB" sz="1800" dirty="0"/>
                        <a:t>Attempt to automate all types of testing (Unit, Functional, Regression, Performance, Security) as far as feasible.</a:t>
                      </a:r>
                    </a:p>
                  </a:txBody>
                  <a:tcPr marL="89939" marR="89939" marT="44969" marB="44969" anchor="ctr">
                    <a:lnL>
                      <a:noFill/>
                    </a:lnL>
                    <a:lnR>
                      <a:noFill/>
                    </a:lnR>
                    <a:lnT>
                      <a:noFill/>
                    </a:lnT>
                    <a:lnB>
                      <a:noFill/>
                    </a:lnB>
                  </a:tcPr>
                </a:tc>
              </a:tr>
            </a:tbl>
          </a:graphicData>
        </a:graphic>
      </p:graphicFrame>
      <p:sp>
        <p:nvSpPr>
          <p:cNvPr id="6" name="Title 5"/>
          <p:cNvSpPr>
            <a:spLocks noGrp="1"/>
          </p:cNvSpPr>
          <p:nvPr>
            <p:ph type="title"/>
          </p:nvPr>
        </p:nvSpPr>
        <p:spPr/>
        <p:txBody>
          <a:bodyPr/>
          <a:lstStyle/>
          <a:p>
            <a:r>
              <a:rPr lang="en-GB" dirty="0" smtClean="0"/>
              <a:t>Guiding Standards</a:t>
            </a:r>
            <a:endParaRPr lang="en-GB" dirty="0"/>
          </a:p>
        </p:txBody>
      </p:sp>
    </p:spTree>
    <p:extLst>
      <p:ext uri="{BB962C8B-B14F-4D97-AF65-F5344CB8AC3E}">
        <p14:creationId xmlns:p14="http://schemas.microsoft.com/office/powerpoint/2010/main" val="90792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effectLst/>
              </a:rPr>
              <a:t>Requirements strategy</a:t>
            </a:r>
            <a:endParaRPr lang="en-GB" dirty="0"/>
          </a:p>
        </p:txBody>
      </p:sp>
      <p:sp>
        <p:nvSpPr>
          <p:cNvPr id="3" name="Content Placeholder 2"/>
          <p:cNvSpPr>
            <a:spLocks noGrp="1"/>
          </p:cNvSpPr>
          <p:nvPr>
            <p:ph idx="1"/>
          </p:nvPr>
        </p:nvSpPr>
        <p:spPr/>
        <p:txBody>
          <a:bodyPr/>
          <a:lstStyle/>
          <a:p>
            <a:r>
              <a:rPr lang="en-GB" dirty="0"/>
              <a:t>1. Always implement highest priority work items first (Each new work item is prioritized by Product Owner and added to the stack).</a:t>
            </a:r>
            <a:br>
              <a:rPr lang="en-GB" dirty="0"/>
            </a:br>
            <a:r>
              <a:rPr lang="en-GB" dirty="0"/>
              <a:t>2. Work items may be reprioritized at any time or work items may be removed at any time</a:t>
            </a:r>
            <a:r>
              <a:rPr lang="en-GB" dirty="0" smtClean="0"/>
              <a:t>.</a:t>
            </a:r>
            <a:r>
              <a:rPr lang="en-GB" dirty="0"/>
              <a:t> </a:t>
            </a:r>
            <a:endParaRPr lang="en-GB" dirty="0" smtClean="0"/>
          </a:p>
          <a:p>
            <a:r>
              <a:rPr lang="en-GB" dirty="0" smtClean="0"/>
              <a:t>3</a:t>
            </a:r>
            <a:r>
              <a:rPr lang="en-GB" dirty="0"/>
              <a:t>. A module in greater detail should have higher priority than a module in lesser detail.</a:t>
            </a:r>
          </a:p>
        </p:txBody>
      </p:sp>
    </p:spTree>
    <p:extLst>
      <p:ext uri="{BB962C8B-B14F-4D97-AF65-F5344CB8AC3E}">
        <p14:creationId xmlns:p14="http://schemas.microsoft.com/office/powerpoint/2010/main" val="401059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Quality &amp;  test objectives</a:t>
            </a:r>
            <a:endParaRPr lang="en-GB" dirty="0"/>
          </a:p>
        </p:txBody>
      </p:sp>
      <p:sp>
        <p:nvSpPr>
          <p:cNvPr id="5" name="Content Placeholder 4"/>
          <p:cNvSpPr>
            <a:spLocks noGrp="1"/>
          </p:cNvSpPr>
          <p:nvPr>
            <p:ph idx="1"/>
          </p:nvPr>
        </p:nvSpPr>
        <p:spPr/>
        <p:txBody>
          <a:bodyPr/>
          <a:lstStyle/>
          <a:p>
            <a:endParaRPr lang="en-GB" dirty="0"/>
          </a:p>
        </p:txBody>
      </p:sp>
    </p:spTree>
    <p:extLst>
      <p:ext uri="{BB962C8B-B14F-4D97-AF65-F5344CB8AC3E}">
        <p14:creationId xmlns:p14="http://schemas.microsoft.com/office/powerpoint/2010/main" val="394503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138138"/>
          </a:xfrm>
        </p:spPr>
        <p:txBody>
          <a:bodyPr>
            <a:normAutofit/>
          </a:bodyPr>
          <a:lstStyle/>
          <a:p>
            <a:r>
              <a:rPr lang="en-GB" u="sng" dirty="0">
                <a:effectLst/>
              </a:rPr>
              <a:t>Test Scope </a:t>
            </a:r>
            <a:endParaRPr lang="en-GB" dirty="0"/>
          </a:p>
        </p:txBody>
      </p:sp>
      <p:sp>
        <p:nvSpPr>
          <p:cNvPr id="3" name="Content Placeholder 2"/>
          <p:cNvSpPr>
            <a:spLocks noGrp="1"/>
          </p:cNvSpPr>
          <p:nvPr>
            <p:ph idx="1"/>
          </p:nvPr>
        </p:nvSpPr>
        <p:spPr/>
        <p:txBody>
          <a:bodyPr>
            <a:normAutofit fontScale="77500" lnSpcReduction="20000"/>
          </a:bodyPr>
          <a:lstStyle/>
          <a:p>
            <a:r>
              <a:rPr lang="en-GB" b="1" i="1" dirty="0"/>
              <a:t>Identify what is included in testing for this particular project. Consider what is new and what has been changed or corrected for this product release.</a:t>
            </a:r>
            <a:r>
              <a:rPr lang="en-GB" b="1" dirty="0"/>
              <a:t/>
            </a:r>
            <a:br>
              <a:rPr lang="en-GB" b="1" dirty="0"/>
            </a:br>
            <a:r>
              <a:rPr lang="en-GB" b="1" dirty="0" smtClean="0"/>
              <a:t>Unit </a:t>
            </a:r>
            <a:r>
              <a:rPr lang="en-GB" b="1" dirty="0"/>
              <a:t>testing</a:t>
            </a:r>
          </a:p>
          <a:p>
            <a:r>
              <a:rPr lang="en-GB" dirty="0"/>
              <a:t>Code analysis (static and dynamic)</a:t>
            </a:r>
          </a:p>
          <a:p>
            <a:r>
              <a:rPr lang="en-GB" dirty="0"/>
              <a:t>Integration testing</a:t>
            </a:r>
          </a:p>
          <a:p>
            <a:r>
              <a:rPr lang="en-GB" dirty="0" smtClean="0"/>
              <a:t>Feature </a:t>
            </a:r>
            <a:r>
              <a:rPr lang="en-GB" dirty="0"/>
              <a:t>and functional testing</a:t>
            </a:r>
          </a:p>
          <a:p>
            <a:r>
              <a:rPr lang="en-GB" dirty="0"/>
              <a:t>Data conversion testing</a:t>
            </a:r>
          </a:p>
          <a:p>
            <a:r>
              <a:rPr lang="en-GB" dirty="0"/>
              <a:t>System testing</a:t>
            </a:r>
          </a:p>
          <a:p>
            <a:r>
              <a:rPr lang="en-GB" dirty="0" smtClean="0"/>
              <a:t>Security </a:t>
            </a:r>
            <a:r>
              <a:rPr lang="en-GB" dirty="0"/>
              <a:t>testing</a:t>
            </a:r>
          </a:p>
          <a:p>
            <a:r>
              <a:rPr lang="en-GB" dirty="0"/>
              <a:t>Environment testing</a:t>
            </a:r>
          </a:p>
          <a:p>
            <a:r>
              <a:rPr lang="en-GB" dirty="0" smtClean="0"/>
              <a:t>Performance </a:t>
            </a:r>
            <a:r>
              <a:rPr lang="en-GB" dirty="0"/>
              <a:t>and Availability testing</a:t>
            </a:r>
          </a:p>
          <a:p>
            <a:r>
              <a:rPr lang="en-GB" dirty="0" smtClean="0"/>
              <a:t>Regression </a:t>
            </a:r>
            <a:r>
              <a:rPr lang="en-GB" dirty="0"/>
              <a:t>testing</a:t>
            </a:r>
          </a:p>
          <a:p>
            <a:r>
              <a:rPr lang="en-GB" dirty="0"/>
              <a:t>Acceptance testing</a:t>
            </a:r>
          </a:p>
          <a:p>
            <a:endParaRPr lang="en-GB" dirty="0"/>
          </a:p>
        </p:txBody>
      </p:sp>
    </p:spTree>
    <p:extLst>
      <p:ext uri="{BB962C8B-B14F-4D97-AF65-F5344CB8AC3E}">
        <p14:creationId xmlns:p14="http://schemas.microsoft.com/office/powerpoint/2010/main" val="293582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908720"/>
            <a:ext cx="7992888" cy="646331"/>
          </a:xfrm>
          <a:prstGeom prst="rect">
            <a:avLst/>
          </a:prstGeom>
          <a:noFill/>
        </p:spPr>
        <p:txBody>
          <a:bodyPr wrap="square" rtlCol="0">
            <a:spAutoFit/>
          </a:bodyPr>
          <a:lstStyle/>
          <a:p>
            <a:r>
              <a:rPr lang="en-GB" b="1" dirty="0"/>
              <a:t>Out of Scope</a:t>
            </a:r>
            <a:r>
              <a:rPr lang="en-GB" dirty="0" smtClean="0"/>
              <a:t/>
            </a:r>
            <a:br>
              <a:rPr lang="en-GB" dirty="0" smtClean="0"/>
            </a:br>
            <a:r>
              <a:rPr lang="en-GB" i="1" dirty="0"/>
              <a:t>Identify what is excluded in testing for this particular project.</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82531715"/>
              </p:ext>
            </p:extLst>
          </p:nvPr>
        </p:nvGraphicFramePr>
        <p:xfrm>
          <a:off x="353144" y="1820423"/>
          <a:ext cx="8229600" cy="912898"/>
        </p:xfrm>
        <a:graphic>
          <a:graphicData uri="http://schemas.openxmlformats.org/drawingml/2006/table">
            <a:tbl>
              <a:tblPr/>
              <a:tblGrid>
                <a:gridCol w="2743200"/>
                <a:gridCol w="2743200"/>
                <a:gridCol w="2743200"/>
              </a:tblGrid>
              <a:tr h="899387">
                <a:tc>
                  <a:txBody>
                    <a:bodyPr/>
                    <a:lstStyle/>
                    <a:p>
                      <a:r>
                        <a:rPr lang="en-GB" sz="1800" b="1"/>
                        <a:t>Testing type</a:t>
                      </a:r>
                      <a:endParaRPr lang="en-GB" sz="1800"/>
                    </a:p>
                  </a:txBody>
                  <a:tcPr marL="89939" marR="89939" marT="44969" marB="44969" anchor="ctr">
                    <a:lnL>
                      <a:noFill/>
                    </a:lnL>
                    <a:lnR>
                      <a:noFill/>
                    </a:lnR>
                    <a:lnT>
                      <a:noFill/>
                    </a:lnT>
                    <a:lnB>
                      <a:noFill/>
                    </a:lnB>
                  </a:tcPr>
                </a:tc>
                <a:tc>
                  <a:txBody>
                    <a:bodyPr/>
                    <a:lstStyle/>
                    <a:p>
                      <a:r>
                        <a:rPr lang="en-GB" sz="1800" b="1"/>
                        <a:t>Definition</a:t>
                      </a:r>
                      <a:endParaRPr lang="en-GB" sz="1800"/>
                    </a:p>
                  </a:txBody>
                  <a:tcPr marL="89939" marR="89939" marT="44969" marB="44969" anchor="ctr">
                    <a:lnL>
                      <a:noFill/>
                    </a:lnL>
                    <a:lnR>
                      <a:noFill/>
                    </a:lnR>
                    <a:lnT>
                      <a:noFill/>
                    </a:lnT>
                    <a:lnB>
                      <a:noFill/>
                    </a:lnB>
                  </a:tcPr>
                </a:tc>
                <a:tc>
                  <a:txBody>
                    <a:bodyPr/>
                    <a:lstStyle/>
                    <a:p>
                      <a:r>
                        <a:rPr lang="en-GB" sz="1800" b="1" dirty="0"/>
                        <a:t>Test tool examples</a:t>
                      </a:r>
                      <a:r>
                        <a:rPr lang="en-GB" sz="1800" dirty="0"/>
                        <a:t/>
                      </a:r>
                      <a:br>
                        <a:rPr lang="en-GB" sz="1800" dirty="0"/>
                      </a:br>
                      <a:r>
                        <a:rPr lang="en-GB" sz="1800" i="1" dirty="0"/>
                        <a:t>Remove tools that will not be used.</a:t>
                      </a:r>
                      <a:endParaRPr lang="en-GB" sz="1800" dirty="0"/>
                    </a:p>
                  </a:txBody>
                  <a:tcPr marL="89939" marR="89939" marT="44969" marB="44969"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6560131"/>
              </p:ext>
            </p:extLst>
          </p:nvPr>
        </p:nvGraphicFramePr>
        <p:xfrm>
          <a:off x="374848" y="3140969"/>
          <a:ext cx="8229600" cy="1364049"/>
        </p:xfrm>
        <a:graphic>
          <a:graphicData uri="http://schemas.openxmlformats.org/drawingml/2006/table">
            <a:tbl>
              <a:tblPr/>
              <a:tblGrid>
                <a:gridCol w="2743200"/>
                <a:gridCol w="2743200"/>
                <a:gridCol w="2743200"/>
              </a:tblGrid>
              <a:tr h="1364049">
                <a:tc>
                  <a:txBody>
                    <a:bodyPr/>
                    <a:lstStyle/>
                    <a:p>
                      <a:r>
                        <a:rPr lang="en-GB" sz="1800" dirty="0"/>
                        <a:t>Unit testing</a:t>
                      </a:r>
                    </a:p>
                  </a:txBody>
                  <a:tcPr marL="89939" marR="89939" marT="44969" marB="44969" anchor="ctr">
                    <a:lnL>
                      <a:noFill/>
                    </a:lnL>
                    <a:lnR>
                      <a:noFill/>
                    </a:lnR>
                    <a:lnT>
                      <a:noFill/>
                    </a:lnT>
                    <a:lnB>
                      <a:noFill/>
                    </a:lnB>
                  </a:tcPr>
                </a:tc>
                <a:tc>
                  <a:txBody>
                    <a:bodyPr/>
                    <a:lstStyle/>
                    <a:p>
                      <a:r>
                        <a:rPr lang="en-GB" sz="1800"/>
                        <a:t>Testing that verifies the implementation of software elements in isolation</a:t>
                      </a:r>
                    </a:p>
                  </a:txBody>
                  <a:tcPr marL="89939" marR="89939" marT="44969" marB="44969" anchor="ctr">
                    <a:lnL>
                      <a:noFill/>
                    </a:lnL>
                    <a:lnR>
                      <a:noFill/>
                    </a:lnR>
                    <a:lnT>
                      <a:noFill/>
                    </a:lnT>
                    <a:lnB>
                      <a:noFill/>
                    </a:lnB>
                  </a:tcPr>
                </a:tc>
                <a:tc>
                  <a:txBody>
                    <a:bodyPr/>
                    <a:lstStyle/>
                    <a:p>
                      <a:r>
                        <a:rPr lang="en-GB" sz="1800" dirty="0" smtClean="0"/>
                        <a:t>X unit </a:t>
                      </a:r>
                      <a:r>
                        <a:rPr lang="en-GB" sz="1800" dirty="0"/>
                        <a:t>test tools (</a:t>
                      </a:r>
                      <a:r>
                        <a:rPr lang="en-GB" sz="1800" dirty="0" smtClean="0"/>
                        <a:t>N unit</a:t>
                      </a:r>
                      <a:r>
                        <a:rPr lang="en-GB" sz="1800" dirty="0"/>
                        <a:t>, </a:t>
                      </a:r>
                      <a:r>
                        <a:rPr lang="en-GB" sz="1800" dirty="0" smtClean="0"/>
                        <a:t>J unit</a:t>
                      </a:r>
                      <a:r>
                        <a:rPr lang="en-GB" sz="1800" dirty="0"/>
                        <a:t>), Mocking tools</a:t>
                      </a:r>
                    </a:p>
                  </a:txBody>
                  <a:tcPr marL="89939" marR="89939" marT="44969" marB="44969"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8031683"/>
              </p:ext>
            </p:extLst>
          </p:nvPr>
        </p:nvGraphicFramePr>
        <p:xfrm>
          <a:off x="374848" y="4573502"/>
          <a:ext cx="8229600" cy="2284498"/>
        </p:xfrm>
        <a:graphic>
          <a:graphicData uri="http://schemas.openxmlformats.org/drawingml/2006/table">
            <a:tbl>
              <a:tblPr/>
              <a:tblGrid>
                <a:gridCol w="2743200"/>
                <a:gridCol w="2743200"/>
                <a:gridCol w="2743200"/>
              </a:tblGrid>
              <a:tr h="1440159">
                <a:tc>
                  <a:txBody>
                    <a:bodyPr/>
                    <a:lstStyle/>
                    <a:p>
                      <a:r>
                        <a:rPr lang="en-GB" sz="1800" dirty="0"/>
                        <a:t>Code analysis (static and dynamic)</a:t>
                      </a:r>
                    </a:p>
                  </a:txBody>
                  <a:tcPr marL="89939" marR="89939" marT="44969" marB="44969" anchor="ctr">
                    <a:lnL>
                      <a:noFill/>
                    </a:lnL>
                    <a:lnR>
                      <a:noFill/>
                    </a:lnR>
                    <a:lnT>
                      <a:noFill/>
                    </a:lnT>
                    <a:lnB>
                      <a:noFill/>
                    </a:lnB>
                  </a:tcPr>
                </a:tc>
                <a:tc>
                  <a:txBody>
                    <a:bodyPr/>
                    <a:lstStyle/>
                    <a:p>
                      <a:r>
                        <a:rPr lang="en-GB" sz="1800" dirty="0"/>
                        <a:t>Walkthrough and code analysis</a:t>
                      </a:r>
                    </a:p>
                  </a:txBody>
                  <a:tcPr marL="89939" marR="89939" marT="44969" marB="44969" anchor="ctr">
                    <a:lnL>
                      <a:noFill/>
                    </a:lnL>
                    <a:lnR>
                      <a:noFill/>
                    </a:lnR>
                    <a:lnT>
                      <a:noFill/>
                    </a:lnT>
                    <a:lnB>
                      <a:noFill/>
                    </a:lnB>
                  </a:tcPr>
                </a:tc>
                <a:tc>
                  <a:txBody>
                    <a:bodyPr/>
                    <a:lstStyle/>
                    <a:p>
                      <a:r>
                        <a:rPr lang="en-GB" sz="1800" dirty="0"/>
                        <a:t>1. Static code tool -&gt; Java – </a:t>
                      </a:r>
                      <a:r>
                        <a:rPr lang="en-GB" sz="1800" dirty="0" err="1" smtClean="0"/>
                        <a:t>Checkstyle</a:t>
                      </a:r>
                      <a:r>
                        <a:rPr lang="en-GB" sz="1800" dirty="0" smtClean="0"/>
                        <a:t>  , </a:t>
                      </a:r>
                      <a:r>
                        <a:rPr lang="en-GB" sz="1800" dirty="0" err="1" smtClean="0"/>
                        <a:t>Findbugs</a:t>
                      </a:r>
                      <a:r>
                        <a:rPr lang="en-GB" sz="1800" dirty="0" smtClean="0"/>
                        <a:t> , J test , Agile </a:t>
                      </a:r>
                      <a:r>
                        <a:rPr lang="en-GB" sz="1800" dirty="0"/>
                        <a:t>Structure views </a:t>
                      </a:r>
                      <a:r>
                        <a:rPr lang="en-GB" sz="1800" dirty="0" smtClean="0"/>
                        <a:t>. Net </a:t>
                      </a:r>
                      <a:r>
                        <a:rPr lang="en-GB" sz="1800" dirty="0"/>
                        <a:t>– </a:t>
                      </a:r>
                      <a:r>
                        <a:rPr lang="en-GB" sz="1800" dirty="0" smtClean="0"/>
                        <a:t> </a:t>
                      </a:r>
                      <a:r>
                        <a:rPr lang="en-GB" sz="1800" dirty="0" err="1" smtClean="0"/>
                        <a:t>Fxcop</a:t>
                      </a:r>
                      <a:r>
                        <a:rPr lang="en-GB" sz="1800" dirty="0" smtClean="0"/>
                        <a:t> ,  </a:t>
                      </a:r>
                      <a:r>
                        <a:rPr lang="en-GB" sz="1800" dirty="0" err="1" smtClean="0"/>
                        <a:t>stypecop</a:t>
                      </a:r>
                      <a:r>
                        <a:rPr lang="en-GB" sz="1800" dirty="0"/>
                        <a:t>, </a:t>
                      </a:r>
                      <a:r>
                        <a:rPr lang="en-GB" sz="1800" dirty="0" smtClean="0"/>
                        <a:t>  </a:t>
                      </a:r>
                      <a:r>
                        <a:rPr lang="en-GB" sz="1800" dirty="0" err="1" smtClean="0"/>
                        <a:t>Coderush</a:t>
                      </a:r>
                      <a:r>
                        <a:rPr lang="en-GB" sz="1800" dirty="0" smtClean="0"/>
                        <a:t>.</a:t>
                      </a:r>
                      <a:r>
                        <a:rPr lang="en-GB" sz="1800" dirty="0"/>
                        <a:t/>
                      </a:r>
                      <a:br>
                        <a:rPr lang="en-GB" sz="1800" dirty="0"/>
                      </a:br>
                      <a:r>
                        <a:rPr lang="en-GB" sz="1800" dirty="0"/>
                        <a:t>2. Dynamic code tool -&gt;Avalanche, </a:t>
                      </a:r>
                      <a:r>
                        <a:rPr lang="en-GB" sz="1800" dirty="0" smtClean="0"/>
                        <a:t> </a:t>
                      </a:r>
                      <a:r>
                        <a:rPr lang="en-GB" sz="1800" dirty="0" err="1" smtClean="0"/>
                        <a:t>Dyninst</a:t>
                      </a:r>
                      <a:r>
                        <a:rPr lang="en-GB" sz="1800" dirty="0" smtClean="0"/>
                        <a:t> ,     </a:t>
                      </a:r>
                      <a:r>
                        <a:rPr lang="en-GB" sz="1800" dirty="0" err="1" smtClean="0"/>
                        <a:t>Boundschecker</a:t>
                      </a:r>
                      <a:r>
                        <a:rPr lang="en-GB" sz="1800" dirty="0" smtClean="0"/>
                        <a:t> .</a:t>
                      </a:r>
                      <a:endParaRPr lang="en-GB" sz="1800" dirty="0"/>
                    </a:p>
                  </a:txBody>
                  <a:tcPr marL="89939" marR="89939" marT="44969" marB="44969" anchor="ctr">
                    <a:lnL>
                      <a:noFill/>
                    </a:lnL>
                    <a:lnR>
                      <a:noFill/>
                    </a:lnR>
                    <a:lnT>
                      <a:noFill/>
                    </a:lnT>
                    <a:lnB>
                      <a:noFill/>
                    </a:lnB>
                  </a:tcPr>
                </a:tc>
              </a:tr>
            </a:tbl>
          </a:graphicData>
        </a:graphic>
      </p:graphicFrame>
    </p:spTree>
    <p:extLst>
      <p:ext uri="{BB962C8B-B14F-4D97-AF65-F5344CB8AC3E}">
        <p14:creationId xmlns:p14="http://schemas.microsoft.com/office/powerpoint/2010/main" val="1601960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133</TotalTime>
  <Words>1077</Words>
  <Application>Microsoft Office PowerPoint</Application>
  <PresentationFormat>On-screen Show (4:3)</PresentationFormat>
  <Paragraphs>133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OMMO</vt:lpstr>
      <vt:lpstr>PowerPoint Presentation</vt:lpstr>
      <vt:lpstr>TEST STRATEGY</vt:lpstr>
      <vt:lpstr>PURPOSE OF THIS DOCUMENT</vt:lpstr>
      <vt:lpstr>Guiding Standards</vt:lpstr>
      <vt:lpstr>Requirements strategy</vt:lpstr>
      <vt:lpstr>Quality &amp;  test objectives</vt:lpstr>
      <vt:lpstr>Test Scope </vt:lpstr>
      <vt:lpstr>PowerPoint Presentation</vt:lpstr>
      <vt:lpstr>PowerPoint Presentation</vt:lpstr>
      <vt:lpstr>PowerPoint Presentation</vt:lpstr>
      <vt:lpstr>PowerPoint Presentation</vt:lpstr>
      <vt:lpstr>Test Environments strategy</vt:lpstr>
      <vt:lpstr>PowerPoint Presentation</vt:lpstr>
      <vt:lpstr>Test Execution strategy</vt:lpstr>
      <vt:lpstr>PowerPoint Presentation</vt:lpstr>
      <vt:lpstr> Test Data Management strategy</vt:lpstr>
      <vt:lpstr> Test Automation strategy</vt:lpstr>
      <vt:lpstr>Test Management</vt:lpstr>
      <vt:lpstr>Risks and Assumptions</vt:lpstr>
      <vt:lpstr>Defect Management strategy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oMMO</dc:title>
  <dc:creator>user</dc:creator>
  <cp:lastModifiedBy>user</cp:lastModifiedBy>
  <cp:revision>10</cp:revision>
  <dcterms:created xsi:type="dcterms:W3CDTF">2022-02-18T14:52:12Z</dcterms:created>
  <dcterms:modified xsi:type="dcterms:W3CDTF">2022-02-19T08:41:41Z</dcterms:modified>
</cp:coreProperties>
</file>