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35"/>
  </p:notesMasterIdLst>
  <p:sldIdLst>
    <p:sldId id="282" r:id="rId3"/>
    <p:sldId id="277" r:id="rId4"/>
    <p:sldId id="279" r:id="rId5"/>
    <p:sldId id="280" r:id="rId6"/>
    <p:sldId id="261" r:id="rId7"/>
    <p:sldId id="28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3" r:id="rId16"/>
    <p:sldId id="296" r:id="rId17"/>
    <p:sldId id="273" r:id="rId18"/>
    <p:sldId id="265" r:id="rId19"/>
    <p:sldId id="276" r:id="rId20"/>
    <p:sldId id="274" r:id="rId21"/>
    <p:sldId id="278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18"/>
  </p:normalViewPr>
  <p:slideViewPr>
    <p:cSldViewPr>
      <p:cViewPr>
        <p:scale>
          <a:sx n="100" d="100"/>
          <a:sy n="100" d="100"/>
        </p:scale>
        <p:origin x="1784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CBEE-F4B3-E94A-9F75-AE19AF1A7693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924A-B86A-E64E-99D5-1C7FDF524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Survivability, </a:t>
            </a:r>
            <a:r>
              <a:rPr lang="en-US" smtClean="0"/>
              <a:t>self repairing/balancing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924A-B86A-E64E-99D5-1C7FDF5249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Survivability, </a:t>
            </a:r>
            <a:r>
              <a:rPr lang="en-US" smtClean="0"/>
              <a:t>self repairing/balancing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924A-B86A-E64E-99D5-1C7FDF5249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Ranges : small enough to be moved/split quickly</a:t>
            </a:r>
          </a:p>
          <a:p>
            <a:r>
              <a:rPr lang="en-US" baseline="0" dirty="0" smtClean="0"/>
              <a:t>                large enough to amortize indexing </a:t>
            </a:r>
            <a:r>
              <a:rPr lang="en-US" baseline="0" dirty="0" err="1" smtClean="0"/>
              <a:t>ovehead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924A-B86A-E64E-99D5-1C7FDF524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Ranges : small enough to be moved/split quickly</a:t>
            </a:r>
          </a:p>
          <a:p>
            <a:r>
              <a:rPr lang="en-US" baseline="0" dirty="0" smtClean="0"/>
              <a:t>                large enough to amortize indexing </a:t>
            </a:r>
            <a:r>
              <a:rPr lang="en-US" baseline="0" dirty="0" err="1" smtClean="0"/>
              <a:t>ovehead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1924A-B86A-E64E-99D5-1C7FDF524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272D2-9093-C542-98C4-C38F6960A3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5181601"/>
            <a:ext cx="8383588" cy="5519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5791200"/>
            <a:ext cx="8383587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349022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349022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799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9413" y="6165037"/>
            <a:ext cx="2947194" cy="413563"/>
            <a:chOff x="4362003" y="4593555"/>
            <a:chExt cx="3946179" cy="41530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612039" y="4748281"/>
              <a:ext cx="696143" cy="1058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739" y="4737673"/>
              <a:ext cx="554287" cy="12707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6493812" y="4709021"/>
              <a:ext cx="394912" cy="184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417" y="4719073"/>
              <a:ext cx="509373" cy="164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614" y="4672040"/>
              <a:ext cx="258339" cy="258339"/>
            </a:xfrm>
            <a:prstGeom prst="rect">
              <a:avLst/>
            </a:prstGeom>
          </p:spPr>
        </p:pic>
        <p:pic>
          <p:nvPicPr>
            <p:cNvPr id="13" name="Picture 12" descr="Federation_Logo_Color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003" y="4593555"/>
              <a:ext cx="415916" cy="4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8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199"/>
            <a:ext cx="609600" cy="379477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201"/>
            <a:ext cx="787466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4" y="6172199"/>
            <a:ext cx="1045441" cy="211957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4" y="6163733"/>
            <a:ext cx="366563" cy="488751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8" y="2209801"/>
            <a:ext cx="4899905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3276600" cy="6854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484719"/>
            <a:ext cx="5175204" cy="233468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3254375"/>
            <a:ext cx="5175204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4443918"/>
            <a:ext cx="5175204" cy="47727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67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5181602"/>
            <a:ext cx="8383588" cy="5519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5" y="5791200"/>
            <a:ext cx="8383587" cy="3599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484720"/>
            <a:ext cx="5175204" cy="233468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3254375"/>
            <a:ext cx="5175204" cy="10890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3173"/>
            <a:ext cx="3276600" cy="6854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4443919"/>
            <a:ext cx="5175204" cy="47727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8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1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0"/>
            <a:ext cx="8458200" cy="4572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6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320799"/>
            <a:ext cx="6096000" cy="47307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320800"/>
            <a:ext cx="2133600" cy="4730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727199"/>
            <a:ext cx="6096000" cy="43243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727200"/>
            <a:ext cx="2133600" cy="432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1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801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349024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349024"/>
            <a:ext cx="4038600" cy="470252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801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320801"/>
            <a:ext cx="40386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79413" y="6165037"/>
            <a:ext cx="2947194" cy="413563"/>
            <a:chOff x="4362003" y="4593555"/>
            <a:chExt cx="3946179" cy="41530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612039" y="4748281"/>
              <a:ext cx="696143" cy="105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739" y="4737673"/>
              <a:ext cx="554287" cy="1270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6493812" y="4709021"/>
              <a:ext cx="394912" cy="184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417" y="4719073"/>
              <a:ext cx="509373" cy="1642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614" y="4672040"/>
              <a:ext cx="258339" cy="258339"/>
            </a:xfrm>
            <a:prstGeom prst="rect">
              <a:avLst/>
            </a:prstGeom>
          </p:spPr>
        </p:pic>
        <p:pic>
          <p:nvPicPr>
            <p:cNvPr id="12" name="Picture 11" descr="Federation_Logo_Color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003" y="4593555"/>
              <a:ext cx="415916" cy="41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S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200"/>
            <a:ext cx="609600" cy="379477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6172201"/>
            <a:ext cx="787466" cy="2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16" y="6172200"/>
            <a:ext cx="1045441" cy="211957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C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6" y="6163734"/>
            <a:ext cx="366563" cy="488751"/>
          </a:xfrm>
          <a:prstGeom prst="rect">
            <a:avLst/>
          </a:prstGeom>
        </p:spPr>
      </p:pic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201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6" y="937335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000" y="2209801"/>
            <a:ext cx="4899905" cy="21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320799"/>
            <a:ext cx="8458200" cy="4730751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727199"/>
            <a:ext cx="8458200" cy="4313767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320799"/>
            <a:ext cx="6096000" cy="47307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320800"/>
            <a:ext cx="2133600" cy="4730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727199"/>
            <a:ext cx="6096000" cy="4324352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727200"/>
            <a:ext cx="2133600" cy="432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04800"/>
            <a:ext cx="84582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4" y="937334"/>
            <a:ext cx="8449733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21" Type="http://schemas.openxmlformats.org/officeDocument/2006/relationships/image" Target="../media/image1.jpeg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6710722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 defTabSz="457200"/>
            <a:fld id="{61F684CE-B7BB-4223-BA2B-B47808B845F1}" type="slidenum">
              <a:rPr lang="en-US" smtClean="0">
                <a:solidFill>
                  <a:srgbClr val="717074"/>
                </a:solidFill>
              </a:rPr>
              <a:pPr algn="r" defTabSz="457200"/>
              <a:t>‹#›</a:t>
            </a:fld>
            <a:endParaRPr lang="en-US" dirty="0" smtClean="0">
              <a:solidFill>
                <a:srgbClr val="71707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66714" y="6710722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/>
            <a:r>
              <a:rPr lang="en-US" sz="600" dirty="0">
                <a:solidFill>
                  <a:srgbClr val="717074"/>
                </a:solidFill>
              </a:rPr>
              <a:t>EMC CONFIDENTIAL—INTERNAL USE ONLY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66714" y="6710722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/>
            <a:r>
              <a:rPr lang="en-US" sz="600" dirty="0">
                <a:solidFill>
                  <a:srgbClr val="717074"/>
                </a:solidFill>
              </a:rPr>
              <a:t>EMC CONFIDENTIAL—INTERNAL USE ONLY</a:t>
            </a:r>
          </a:p>
        </p:txBody>
      </p:sp>
      <p:pic>
        <p:nvPicPr>
          <p:cNvPr id="6" name="Picture 5" descr="EMC-Tab-RGB.jp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69" y="6147137"/>
            <a:ext cx="62179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6710723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algn="r" defTabSz="457200"/>
            <a:fld id="{61F684CE-B7BB-4223-BA2B-B47808B845F1}" type="slidenum">
              <a:rPr lang="en-US" smtClean="0">
                <a:solidFill>
                  <a:srgbClr val="717074"/>
                </a:solidFill>
              </a:rPr>
              <a:pPr algn="r" defTabSz="457200"/>
              <a:t>‹#›</a:t>
            </a:fld>
            <a:endParaRPr lang="en-US" dirty="0" smtClean="0">
              <a:solidFill>
                <a:srgbClr val="71707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6710723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717074"/>
                </a:solidFill>
              </a:rPr>
              <a:t>© Copyright 2015 EMC Corporation. All rights reserved.</a:t>
            </a:r>
          </a:p>
        </p:txBody>
      </p:sp>
      <p:pic>
        <p:nvPicPr>
          <p:cNvPr id="2" name="Picture 1" descr="EMC-Tab-RGB.jp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69" y="6147137"/>
            <a:ext cx="621792" cy="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030135"/>
            <a:ext cx="9144000" cy="1271079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/>
              <a:t>15) POWERPOINT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ECS-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chatterjee</a:t>
            </a:r>
            <a:endParaRPr lang="en-US" dirty="0" smtClean="0"/>
          </a:p>
          <a:p>
            <a:r>
              <a:rPr lang="en-US" dirty="0" err="1" smtClean="0"/>
              <a:t>Arjun</a:t>
            </a:r>
            <a:r>
              <a:rPr lang="en-US" dirty="0" smtClean="0"/>
              <a:t> bora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65489"/>
            <a:ext cx="693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 INTO test VALUES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“ball”, 2.22);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941"/>
              </p:ext>
            </p:extLst>
          </p:nvPr>
        </p:nvGraphicFramePr>
        <p:xfrm>
          <a:off x="762000" y="3581400"/>
          <a:ext cx="7543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Key:/&lt;table&gt;/&lt;index&gt;/&lt;key&gt;/&lt;column&gt;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“ball”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/price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2.22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42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6935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INSERT INTO test VALUES (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“ball”,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2.22);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INSERT INTO test VALUES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“glove”, 3.33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581400"/>
          <a:ext cx="7543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Key:/&lt;table&gt;/&lt;index&gt;/&lt;key&gt;/&lt;column&gt;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“ball”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/price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2.22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/name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“glove”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/test/primary/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/price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3.33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16746"/>
              </p:ext>
            </p:extLst>
          </p:nvPr>
        </p:nvGraphicFramePr>
        <p:xfrm>
          <a:off x="762000" y="3581400"/>
          <a:ext cx="7543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Key:/&lt;table&gt;/&lt;index&gt;/&lt;key&gt;/&lt;column&gt;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“ball”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2.22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“glove”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3.33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35685"/>
              </p:ext>
            </p:extLst>
          </p:nvPr>
        </p:nvGraphicFramePr>
        <p:xfrm>
          <a:off x="733425" y="1552928"/>
          <a:ext cx="7543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“test” Table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1000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“id”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“name”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“price” Column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5452"/>
              </p:ext>
            </p:extLst>
          </p:nvPr>
        </p:nvGraphicFramePr>
        <p:xfrm>
          <a:off x="747712" y="3581400"/>
          <a:ext cx="7543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Key:/&lt;table&gt;/&lt;index&gt;/&lt;key&gt;/&lt;column&gt;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“ball”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2.22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“glove”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3.33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425" y="1552928"/>
          <a:ext cx="7543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“test” Table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1000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“id”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“name”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“price” Column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8661" y="5620905"/>
            <a:ext cx="754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Suffixed by Timestamp to support Multi Version </a:t>
            </a:r>
            <a:r>
              <a:rPr lang="en-US" smtClean="0">
                <a:solidFill>
                  <a:schemeClr val="bg2"/>
                </a:solidFill>
              </a:rPr>
              <a:t>Concurrency Control (MVCC)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7712" y="3581400"/>
          <a:ext cx="7543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Key:/&lt;table&gt;/&lt;index&gt;/&lt;key&gt;/&lt;column&gt;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“ball”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2.22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“glove”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/1000/1/</a:t>
                      </a:r>
                      <a:r>
                        <a:rPr lang="en-US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/3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3.33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425" y="1552928"/>
          <a:ext cx="7543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“test” Table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1000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“id”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“name”</a:t>
                      </a:r>
                      <a:r>
                        <a:rPr lang="en-US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Column ID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“price” Column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8661" y="5620905"/>
            <a:ext cx="754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Prefix compression by </a:t>
            </a:r>
            <a:r>
              <a:rPr lang="en-US" sz="2000" b="1" dirty="0" err="1" smtClean="0">
                <a:solidFill>
                  <a:schemeClr val="bg2"/>
                </a:solidFill>
              </a:rPr>
              <a:t>RocksDB</a:t>
            </a:r>
            <a:endParaRPr lang="en-US" sz="2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KV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219200"/>
            <a:ext cx="658229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5" y="1727201"/>
            <a:ext cx="8535987" cy="43137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query: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* FROM test WHERE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id = 10;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407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5" y="1727201"/>
            <a:ext cx="8535987" cy="43137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query: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* FROM test WHERE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id = 10;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Will be translated into:</a:t>
            </a:r>
          </a:p>
          <a:p>
            <a:pPr marL="0" indent="0">
              <a:buNone/>
            </a:pPr>
            <a:r>
              <a:rPr lang="en-US" sz="2000" dirty="0"/>
              <a:t>      Scan(/</a:t>
            </a:r>
            <a:r>
              <a:rPr lang="en-US" sz="2000" dirty="0" smtClean="0"/>
              <a:t>test/primary/10</a:t>
            </a:r>
            <a:r>
              <a:rPr lang="en-US" sz="2000" dirty="0"/>
              <a:t>/, /</a:t>
            </a:r>
            <a:r>
              <a:rPr lang="en-US" sz="2000" dirty="0" smtClean="0"/>
              <a:t>test/primary/10/</a:t>
            </a:r>
            <a:r>
              <a:rPr lang="en-US" sz="2000" dirty="0" err="1" smtClean="0"/>
              <a:t>Ω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4078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5" y="1727201"/>
            <a:ext cx="8535987" cy="43137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if you want to search over non-primary index ?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0084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5" y="1727201"/>
            <a:ext cx="8535987" cy="43137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if you want to search over non-primary index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Secondary Indexes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CREATE INDEX foo ON TEST(name);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96272"/>
              </p:ext>
            </p:extLst>
          </p:nvPr>
        </p:nvGraphicFramePr>
        <p:xfrm>
          <a:off x="762000" y="4191000"/>
          <a:ext cx="70104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0"/>
                <a:gridCol w="1600202"/>
              </a:tblGrid>
              <a:tr h="349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/test/foo/”hello”/1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NULL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/test/foo/</a:t>
                      </a:r>
                      <a:r>
                        <a:rPr lang="en-US" b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”hello”/2</a:t>
                      </a:r>
                      <a:endParaRPr lang="en-US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NULL</a:t>
                      </a:r>
                      <a:endParaRPr lang="en-US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412" y="1676400"/>
            <a:ext cx="69357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Why Cockroach?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High-level Architecture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Distributed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Table data to Key-Value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1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5" y="1727201"/>
            <a:ext cx="8535987" cy="431376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Continued</a:t>
            </a:r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6599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CockroachDB</a:t>
            </a:r>
            <a:r>
              <a:rPr lang="en-US" dirty="0" smtClean="0"/>
              <a:t> Storage Engine</a:t>
            </a:r>
          </a:p>
          <a:p>
            <a:r>
              <a:rPr lang="en-US" dirty="0" smtClean="0"/>
              <a:t>Incorporating ECS</a:t>
            </a:r>
          </a:p>
          <a:p>
            <a:r>
              <a:rPr lang="en-US" dirty="0" smtClean="0"/>
              <a:t>Replication Model</a:t>
            </a:r>
            <a:endParaRPr lang="en-US" dirty="0"/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ckroachDB Layers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01" r="-6840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CockroachDB</a:t>
            </a:r>
            <a:r>
              <a:rPr lang="en-US" dirty="0" smtClean="0"/>
              <a:t> storage engine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rocksdb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119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RocksDB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1898276" y="3930276"/>
            <a:ext cx="997324" cy="870324"/>
          </a:xfrm>
          <a:prstGeom prst="straightConnector1">
            <a:avLst/>
          </a:prstGeom>
          <a:ln w="12700" cmpd="sng">
            <a:solidFill>
              <a:schemeClr val="bg2"/>
            </a:solidFill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5943600"/>
            <a:ext cx="321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CockroachDB</a:t>
            </a:r>
            <a:r>
              <a:rPr lang="en-US" dirty="0" smtClean="0">
                <a:solidFill>
                  <a:schemeClr val="bg2"/>
                </a:solidFill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6353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Replacing </a:t>
            </a:r>
            <a:r>
              <a:rPr lang="en-US" dirty="0" err="1" smtClean="0"/>
              <a:t>RocksDB</a:t>
            </a:r>
            <a:endParaRPr lang="en-US" dirty="0"/>
          </a:p>
          <a:p>
            <a:r>
              <a:rPr lang="en-US" dirty="0" smtClean="0"/>
              <a:t>Enter ECS</a:t>
            </a:r>
          </a:p>
          <a:p>
            <a:r>
              <a:rPr lang="en-US" dirty="0" smtClean="0"/>
              <a:t>Communication with ECS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 err="1" smtClean="0"/>
              <a:t>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Cockroachdb</a:t>
            </a:r>
            <a:endParaRPr lang="en-US" dirty="0"/>
          </a:p>
        </p:txBody>
      </p:sp>
      <p:pic>
        <p:nvPicPr>
          <p:cNvPr id="8" name="Content Placeholder 7" descr="CDB Orig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65" r="-38565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2286000" y="5257800"/>
            <a:ext cx="14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RocksDB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495800"/>
            <a:ext cx="14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RocksDB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5715000"/>
            <a:ext cx="14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RocksDB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05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Ecs-cockroachdb</a:t>
            </a:r>
            <a:endParaRPr lang="en-US" dirty="0"/>
          </a:p>
        </p:txBody>
      </p:sp>
      <p:pic>
        <p:nvPicPr>
          <p:cNvPr id="9" name="Content Placeholder 8" descr="ECS-CDB  (1)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r="-5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32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Incorporating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Ecs-cockroachdb</a:t>
            </a:r>
            <a:endParaRPr lang="en-US" dirty="0"/>
          </a:p>
        </p:txBody>
      </p:sp>
      <p:pic>
        <p:nvPicPr>
          <p:cNvPr id="12" name="Content Placeholder 11" descr="ECS-CDB With Cache (1)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r="-5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12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CockroachDB</a:t>
            </a:r>
            <a:endParaRPr lang="en-US" dirty="0" smtClean="0"/>
          </a:p>
          <a:p>
            <a:pPr lvl="1"/>
            <a:r>
              <a:rPr lang="en-US" dirty="0" smtClean="0"/>
              <a:t>Raft protocol for consensus</a:t>
            </a:r>
          </a:p>
          <a:p>
            <a:pPr lvl="1"/>
            <a:endParaRPr lang="en-US" dirty="0"/>
          </a:p>
          <a:p>
            <a:r>
              <a:rPr lang="en-US" dirty="0" smtClean="0"/>
              <a:t>ECS KV DB</a:t>
            </a:r>
          </a:p>
          <a:p>
            <a:pPr lvl="1"/>
            <a:r>
              <a:rPr lang="en-US" dirty="0" smtClean="0">
                <a:sym typeface="Wingdings"/>
              </a:rPr>
              <a:t>DB data replicated across cluster in chunks</a:t>
            </a:r>
          </a:p>
          <a:p>
            <a:pPr lvl="1"/>
            <a:r>
              <a:rPr lang="en-US" dirty="0" smtClean="0">
                <a:sym typeface="Wingdings"/>
              </a:rPr>
              <a:t>No </a:t>
            </a:r>
            <a:r>
              <a:rPr lang="en-US" dirty="0" err="1" smtClean="0">
                <a:sym typeface="Wingdings"/>
              </a:rPr>
              <a:t>Paxos</a:t>
            </a:r>
            <a:r>
              <a:rPr lang="en-US" dirty="0" smtClean="0">
                <a:sym typeface="Wingdings"/>
              </a:rPr>
              <a:t>/Raft for consensus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 model</a:t>
            </a:r>
            <a:endParaRPr lang="en-US" dirty="0"/>
          </a:p>
        </p:txBody>
      </p:sp>
      <p:pic>
        <p:nvPicPr>
          <p:cNvPr id="14" name="Content Placeholder 13" descr="ECS-CDB norepl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r="-1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21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CockroachDB</a:t>
            </a:r>
            <a:r>
              <a:rPr lang="en-US" dirty="0"/>
              <a:t> replication with ECS KV DB replication</a:t>
            </a:r>
          </a:p>
          <a:p>
            <a:r>
              <a:rPr lang="en-US" dirty="0" smtClean="0"/>
              <a:t>Communication with ECS:</a:t>
            </a:r>
          </a:p>
          <a:p>
            <a:pPr lvl="1"/>
            <a:r>
              <a:rPr lang="en-US" dirty="0" smtClean="0"/>
              <a:t>Replace S3 with extended ECS API</a:t>
            </a:r>
          </a:p>
          <a:p>
            <a:pPr lvl="1"/>
            <a:r>
              <a:rPr lang="en-US" dirty="0" smtClean="0"/>
              <a:t>Link ECS blob client to </a:t>
            </a:r>
            <a:r>
              <a:rPr lang="en-US" dirty="0" err="1" smtClean="0"/>
              <a:t>CockroachDB</a:t>
            </a:r>
            <a:endParaRPr lang="en-US" dirty="0"/>
          </a:p>
          <a:p>
            <a:r>
              <a:rPr lang="en-US" dirty="0" smtClean="0"/>
              <a:t>Compare performance in ECS-</a:t>
            </a:r>
            <a:r>
              <a:rPr lang="en-US" dirty="0" err="1" smtClean="0"/>
              <a:t>CockroachDB</a:t>
            </a:r>
            <a:r>
              <a:rPr lang="en-US" dirty="0" smtClean="0"/>
              <a:t> with </a:t>
            </a:r>
            <a:r>
              <a:rPr lang="en-US" dirty="0" err="1" smtClean="0"/>
              <a:t>CockroachDB</a:t>
            </a:r>
            <a:endParaRPr lang="en-US" dirty="0" smtClean="0"/>
          </a:p>
          <a:p>
            <a:r>
              <a:rPr lang="en-US" dirty="0" smtClean="0"/>
              <a:t>How to leverage ECS Geo for </a:t>
            </a:r>
            <a:r>
              <a:rPr lang="en-US" dirty="0" err="1" smtClean="0"/>
              <a:t>CockroachDB</a:t>
            </a:r>
            <a:r>
              <a:rPr lang="en-US" dirty="0" smtClean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cockroach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413" y="1676400"/>
            <a:ext cx="69357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Horizontal scalability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consistency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Survivability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install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More data services on top of ECS</a:t>
            </a:r>
          </a:p>
          <a:p>
            <a:r>
              <a:rPr lang="en-US" dirty="0" smtClean="0"/>
              <a:t>Structured and unstructured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>
              <a:solidFill>
                <a:srgbClr val="2C95DD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rgbClr val="2C95DD"/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2C95DD"/>
                </a:solidFill>
              </a:rPr>
              <a:t>Questions?</a:t>
            </a:r>
            <a:endParaRPr lang="en-US" sz="3200" dirty="0">
              <a:solidFill>
                <a:srgbClr val="2C95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6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6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cockroach ?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412" y="1676400"/>
            <a:ext cx="69357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Horizontal scalability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consistency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Survivability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Easy to install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And</a:t>
            </a:r>
            <a:r>
              <a:rPr lang="is-IS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Source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1981200"/>
            <a:ext cx="3517900" cy="29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1981200"/>
            <a:ext cx="3517900" cy="2949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15067"/>
            <a:ext cx="3921798" cy="29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data : Order-Preserving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00400"/>
            <a:ext cx="5537070" cy="2796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0"/>
            <a:ext cx="3994680" cy="1087441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387880" y="1483460"/>
            <a:ext cx="8449733" cy="802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600" kern="1200" cap="all" baseline="0">
                <a:solidFill>
                  <a:schemeClr val="bg2"/>
                </a:solidFill>
                <a:latin typeface="+mj-lt"/>
                <a:ea typeface="+mn-ea"/>
                <a:cs typeface="Verdan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/>
              <a:t>Range scans (fruits &gt;= “cherry” AND &lt;= “</a:t>
            </a:r>
            <a:r>
              <a:rPr lang="en-US" cap="none" smtClean="0"/>
              <a:t>mango”) </a:t>
            </a:r>
            <a:r>
              <a:rPr lang="en-US" cap="none" dirty="0" smtClean="0"/>
              <a:t>are efficient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069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</a:t>
            </a:r>
            <a:r>
              <a:rPr lang="en-US" dirty="0"/>
              <a:t>DB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KEY-VALUE PAIRS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412" y="1676400"/>
            <a:ext cx="6935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All tables have a primary </a:t>
            </a:r>
            <a:r>
              <a:rPr lang="en-US" dirty="0" smtClean="0"/>
              <a:t>key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One key/value pair per </a:t>
            </a:r>
            <a:r>
              <a:rPr lang="en-US" dirty="0" smtClean="0"/>
              <a:t>column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Key </a:t>
            </a:r>
            <a:r>
              <a:rPr lang="en-US" dirty="0" smtClean="0"/>
              <a:t>encoding: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/&lt;table&gt;/&lt;index&gt;/&lt;key&gt;/&lt;column&gt;</a:t>
            </a:r>
          </a:p>
        </p:txBody>
      </p:sp>
    </p:spTree>
    <p:extLst>
      <p:ext uri="{BB962C8B-B14F-4D97-AF65-F5344CB8AC3E}">
        <p14:creationId xmlns:p14="http://schemas.microsoft.com/office/powerpoint/2010/main" val="1603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Cockroach 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6935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CREATE TABLE test (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id		INTEGER PRIMARY KEY,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name		VARCHAR,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price	FLOAT,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internal whi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5 EMC Template3 (2)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625</Words>
  <Application>Microsoft Macintosh PowerPoint</Application>
  <PresentationFormat>On-screen Show (4:3)</PresentationFormat>
  <Paragraphs>243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Courier New</vt:lpstr>
      <vt:lpstr>Lucida Grande</vt:lpstr>
      <vt:lpstr>Verdana</vt:lpstr>
      <vt:lpstr>Wingdings</vt:lpstr>
      <vt:lpstr>Arial</vt:lpstr>
      <vt:lpstr>2015 internal white</vt:lpstr>
      <vt:lpstr>2015 EMC Template3 (2)</vt:lpstr>
      <vt:lpstr>ECS-Cockroachdb</vt:lpstr>
      <vt:lpstr>Agenda</vt:lpstr>
      <vt:lpstr>Why cockroach ? </vt:lpstr>
      <vt:lpstr>Why cockroach ? 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Cockroach DB</vt:lpstr>
      <vt:lpstr>Agenda</vt:lpstr>
      <vt:lpstr>CockroachDB storage engine</vt:lpstr>
      <vt:lpstr>Incorporating Ecs</vt:lpstr>
      <vt:lpstr>Incorporating ecs</vt:lpstr>
      <vt:lpstr>Incorporating ecs</vt:lpstr>
      <vt:lpstr>Incorporating ecs</vt:lpstr>
      <vt:lpstr>Replication Model</vt:lpstr>
      <vt:lpstr>Replication model</vt:lpstr>
      <vt:lpstr>Future work</vt:lpstr>
      <vt:lpstr>Conclusion</vt:lpstr>
      <vt:lpstr>PowerPoint Presentation</vt:lpstr>
      <vt:lpstr>PowerPoint Presentation</vt:lpstr>
    </vt:vector>
  </TitlesOfParts>
  <Company>Isilon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 (7/15)</dc:title>
  <dc:creator>nchoi</dc:creator>
  <cp:lastModifiedBy>Microsoft Office User</cp:lastModifiedBy>
  <cp:revision>40</cp:revision>
  <dcterms:created xsi:type="dcterms:W3CDTF">2015-07-15T21:29:35Z</dcterms:created>
  <dcterms:modified xsi:type="dcterms:W3CDTF">2016-07-27T00:13:20Z</dcterms:modified>
</cp:coreProperties>
</file>