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Default Extension="emf" ContentType="image/x-emf"/>
  <Override PartName="/ppt/tags/tag68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57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64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68.xml" ContentType="application/vnd.openxmlformats-officedocument.presentationml.tags+xml"/>
  <Override PartName="/ppt/tags/tag18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53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57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64.xml" ContentType="application/vnd.openxmlformats-officedocument.presentationml.tags+xml"/>
  <Override PartName="/ppt/tags/tag182.xml" ContentType="application/vnd.openxmlformats-officedocument.presentationml.tags+xml"/>
  <Override PartName="/ppt/tags/tag20.xml" ContentType="application/vnd.openxmlformats-officedocument.presentationml.tags+xml"/>
  <Override PartName="/ppt/tags/tag106.xml" ContentType="application/vnd.openxmlformats-officedocument.presentationml.tags+xml"/>
  <Override PartName="/ppt/tags/tag124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17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31.xml" ContentType="application/vnd.openxmlformats-officedocument.presentationml.tags+xml"/>
  <Override PartName="/ppt/tags/tag16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tags/tag120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47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36.xml" ContentType="application/vnd.openxmlformats-officedocument.presentationml.tags+xml"/>
  <Override PartName="/ppt/tags/tag154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43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32.xml" ContentType="application/vnd.openxmlformats-officedocument.presentationml.tags+xml"/>
  <Override PartName="/ppt/tags/tag150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tags/tag3.xml" ContentType="application/vnd.openxmlformats-officedocument.presentationml.tags+xml"/>
  <Override PartName="/ppt/tags/tag59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slides/slide32.xml" ContentType="application/vnd.openxmlformats-officedocument.presentationml.slide+xml"/>
  <Default Extension="fntdata" ContentType="application/x-fontdata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141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302" r:id="rId8"/>
    <p:sldId id="303" r:id="rId9"/>
    <p:sldId id="304" r:id="rId10"/>
    <p:sldId id="309" r:id="rId11"/>
    <p:sldId id="305" r:id="rId12"/>
    <p:sldId id="306" r:id="rId13"/>
    <p:sldId id="263" r:id="rId14"/>
    <p:sldId id="307" r:id="rId15"/>
    <p:sldId id="269" r:id="rId16"/>
    <p:sldId id="270" r:id="rId17"/>
    <p:sldId id="272" r:id="rId18"/>
    <p:sldId id="308" r:id="rId19"/>
    <p:sldId id="274" r:id="rId20"/>
    <p:sldId id="275" r:id="rId21"/>
    <p:sldId id="276" r:id="rId22"/>
    <p:sldId id="278" r:id="rId23"/>
    <p:sldId id="295" r:id="rId24"/>
    <p:sldId id="296" r:id="rId25"/>
    <p:sldId id="310" r:id="rId26"/>
    <p:sldId id="279" r:id="rId27"/>
    <p:sldId id="311" r:id="rId28"/>
    <p:sldId id="280" r:id="rId29"/>
    <p:sldId id="297" r:id="rId30"/>
    <p:sldId id="281" r:id="rId31"/>
    <p:sldId id="300" r:id="rId32"/>
    <p:sldId id="312" r:id="rId33"/>
    <p:sldId id="277" r:id="rId34"/>
    <p:sldId id="283" r:id="rId35"/>
    <p:sldId id="284" r:id="rId36"/>
    <p:sldId id="285" r:id="rId37"/>
    <p:sldId id="287" r:id="rId38"/>
    <p:sldId id="289" r:id="rId39"/>
    <p:sldId id="288" r:id="rId40"/>
    <p:sldId id="299" r:id="rId41"/>
    <p:sldId id="301" r:id="rId42"/>
    <p:sldId id="291" r:id="rId43"/>
    <p:sldId id="292" r:id="rId44"/>
    <p:sldId id="293" r:id="rId45"/>
  </p:sldIdLst>
  <p:sldSz cx="9144000" cy="6858000" type="screen4x3"/>
  <p:notesSz cx="6858000" cy="9144000"/>
  <p:embeddedFontLst>
    <p:embeddedFont>
      <p:font typeface="Tw Cen MT" pitchFamily="34" charset="0"/>
      <p:regular r:id="rId46"/>
      <p:bold r:id="rId47"/>
      <p:italic r:id="rId48"/>
      <p:boldItalic r:id="rId49"/>
    </p:embeddedFont>
    <p:embeddedFont>
      <p:font typeface="CMR10" pitchFamily="34" charset="0"/>
      <p:regular r:id="rId50"/>
    </p:embeddedFont>
    <p:embeddedFont>
      <p:font typeface="CMMI7" pitchFamily="34" charset="0"/>
      <p:regular r:id="rId51"/>
    </p:embeddedFont>
    <p:embeddedFont>
      <p:font typeface="CMMI10" pitchFamily="34" charset="0"/>
      <p:regular r:id="rId52"/>
    </p:embeddedFont>
    <p:embeddedFont>
      <p:font typeface="CMSY10ORIG" pitchFamily="34" charset="0"/>
      <p:regular r:id="rId53"/>
    </p:embeddedFont>
    <p:embeddedFont>
      <p:font typeface="CMSY7" pitchFamily="34" charset="0"/>
      <p:regular r:id="rId54"/>
    </p:embeddedFont>
    <p:embeddedFont>
      <p:font typeface="CMEX10" pitchFamily="34" charset="0"/>
      <p:regular r:id="rId55"/>
    </p:embeddedFont>
    <p:embeddedFont>
      <p:font typeface="CMR7" pitchFamily="34" charset="0"/>
      <p:regular r:id="rId56"/>
    </p:embeddedFont>
    <p:embeddedFont>
      <p:font typeface="CMBX10" pitchFamily="34" charset="0"/>
      <p:regular r:id="rId57"/>
    </p:embeddedFont>
    <p:embeddedFont>
      <p:font typeface="CMBX7" pitchFamily="34" charset="0"/>
      <p:regular r:id="rId58"/>
    </p:embeddedFont>
    <p:embeddedFont>
      <p:font typeface="CMR5" pitchFamily="34" charset="0"/>
      <p:regular r:id="rId59"/>
    </p:embeddedFont>
    <p:embeddedFont>
      <p:font typeface="Wingdings 2" pitchFamily="18" charset="2"/>
      <p:regular r:id="rId60"/>
    </p:embeddedFont>
    <p:embeddedFont>
      <p:font typeface="cmsy10" pitchFamily="34" charset="0"/>
      <p:regular r:id="rId61"/>
    </p:embeddedFont>
    <p:embeddedFont>
      <p:font typeface="Calibri" pitchFamily="34" charset="0"/>
      <p:regular r:id="rId62"/>
      <p:bold r:id="rId63"/>
      <p:italic r:id="rId64"/>
      <p:boldItalic r:id="rId65"/>
    </p:embeddedFont>
  </p:embeddedFontLst>
  <p:custDataLst>
    <p:tags r:id="rId6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font" Target="fonts/font10.fntdata"/><Relationship Id="rId63" Type="http://schemas.openxmlformats.org/officeDocument/2006/relationships/font" Target="fonts/font18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8.fntdata"/><Relationship Id="rId58" Type="http://schemas.openxmlformats.org/officeDocument/2006/relationships/font" Target="fonts/font13.fntdata"/><Relationship Id="rId66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font" Target="fonts/font12.fntdata"/><Relationship Id="rId61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font" Target="fonts/font15.fntdata"/><Relationship Id="rId65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font" Target="fonts/font11.fntdata"/><Relationship Id="rId64" Type="http://schemas.openxmlformats.org/officeDocument/2006/relationships/font" Target="fonts/font19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font" Target="fonts/font14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9.fntdata"/><Relationship Id="rId62" Type="http://schemas.openxmlformats.org/officeDocument/2006/relationships/font" Target="fonts/font17.fntdata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CA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FF2FBF-8A4B-402B-8BB5-67603D0DAA52}" type="datetimeFigureOut">
              <a:rPr lang="en-US" smtClean="0"/>
              <a:pPr/>
              <a:t>2/3/2009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ECF50C6-93F8-476B-A339-4B71F59EAC8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5" Type="http://schemas.openxmlformats.org/officeDocument/2006/relationships/image" Target="../media/image8.emf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image" Target="../media/image11.emf"/><Relationship Id="rId3" Type="http://schemas.openxmlformats.org/officeDocument/2006/relationships/tags" Target="../tags/tag64.xml"/><Relationship Id="rId21" Type="http://schemas.openxmlformats.org/officeDocument/2006/relationships/image" Target="../media/image7.emf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image" Target="../media/image10.emf"/><Relationship Id="rId2" Type="http://schemas.openxmlformats.org/officeDocument/2006/relationships/tags" Target="../tags/tag63.xml"/><Relationship Id="rId16" Type="http://schemas.openxmlformats.org/officeDocument/2006/relationships/image" Target="../media/image4.emf"/><Relationship Id="rId20" Type="http://schemas.openxmlformats.org/officeDocument/2006/relationships/image" Target="../media/image13.emf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5" Type="http://schemas.openxmlformats.org/officeDocument/2006/relationships/tags" Target="../tags/tag6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71.xml"/><Relationship Id="rId19" Type="http://schemas.openxmlformats.org/officeDocument/2006/relationships/image" Target="../media/image12.emf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18" Type="http://schemas.openxmlformats.org/officeDocument/2006/relationships/image" Target="../media/image12.emf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image" Target="../media/image11.emf"/><Relationship Id="rId2" Type="http://schemas.openxmlformats.org/officeDocument/2006/relationships/tags" Target="../tags/tag77.xml"/><Relationship Id="rId16" Type="http://schemas.openxmlformats.org/officeDocument/2006/relationships/image" Target="../media/image10.emf"/><Relationship Id="rId20" Type="http://schemas.openxmlformats.org/officeDocument/2006/relationships/image" Target="../media/image7.emf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5" Type="http://schemas.openxmlformats.org/officeDocument/2006/relationships/image" Target="../media/image4.emf"/><Relationship Id="rId10" Type="http://schemas.openxmlformats.org/officeDocument/2006/relationships/tags" Target="../tags/tag85.xml"/><Relationship Id="rId19" Type="http://schemas.openxmlformats.org/officeDocument/2006/relationships/image" Target="../media/image8.emf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tags" Target="../tags/tag106.xml"/><Relationship Id="rId3" Type="http://schemas.openxmlformats.org/officeDocument/2006/relationships/tags" Target="../tags/tag91.xml"/><Relationship Id="rId21" Type="http://schemas.openxmlformats.org/officeDocument/2006/relationships/image" Target="../media/image15.emf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tags" Target="../tags/tag105.xml"/><Relationship Id="rId2" Type="http://schemas.openxmlformats.org/officeDocument/2006/relationships/tags" Target="../tags/tag90.xml"/><Relationship Id="rId16" Type="http://schemas.openxmlformats.org/officeDocument/2006/relationships/tags" Target="../tags/tag104.xml"/><Relationship Id="rId20" Type="http://schemas.openxmlformats.org/officeDocument/2006/relationships/image" Target="../media/image14.emf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tags" Target="../tags/tag103.xml"/><Relationship Id="rId23" Type="http://schemas.openxmlformats.org/officeDocument/2006/relationships/image" Target="../media/image8.emf"/><Relationship Id="rId10" Type="http://schemas.openxmlformats.org/officeDocument/2006/relationships/tags" Target="../tags/tag9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Relationship Id="rId22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tags" Target="../tags/tag119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109.xml"/><Relationship Id="rId21" Type="http://schemas.openxmlformats.org/officeDocument/2006/relationships/image" Target="../media/image7.emf"/><Relationship Id="rId7" Type="http://schemas.openxmlformats.org/officeDocument/2006/relationships/tags" Target="../tags/tag113.xml"/><Relationship Id="rId12" Type="http://schemas.openxmlformats.org/officeDocument/2006/relationships/tags" Target="../tags/tag118.xml"/><Relationship Id="rId17" Type="http://schemas.openxmlformats.org/officeDocument/2006/relationships/tags" Target="../tags/tag123.xml"/><Relationship Id="rId2" Type="http://schemas.openxmlformats.org/officeDocument/2006/relationships/tags" Target="../tags/tag108.xml"/><Relationship Id="rId16" Type="http://schemas.openxmlformats.org/officeDocument/2006/relationships/tags" Target="../tags/tag122.xml"/><Relationship Id="rId20" Type="http://schemas.openxmlformats.org/officeDocument/2006/relationships/image" Target="../media/image8.emf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tags" Target="../tags/tag121.xml"/><Relationship Id="rId10" Type="http://schemas.openxmlformats.org/officeDocument/2006/relationships/tags" Target="../tags/tag116.xml"/><Relationship Id="rId19" Type="http://schemas.openxmlformats.org/officeDocument/2006/relationships/image" Target="../media/image14.emf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tags" Target="../tags/tag12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1.xml"/><Relationship Id="rId13" Type="http://schemas.openxmlformats.org/officeDocument/2006/relationships/tags" Target="../tags/tag136.xml"/><Relationship Id="rId18" Type="http://schemas.openxmlformats.org/officeDocument/2006/relationships/image" Target="../media/image18.emf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image" Target="../media/image17.emf"/><Relationship Id="rId2" Type="http://schemas.openxmlformats.org/officeDocument/2006/relationships/tags" Target="../tags/tag125.xml"/><Relationship Id="rId16" Type="http://schemas.openxmlformats.org/officeDocument/2006/relationships/image" Target="../media/image16.emf"/><Relationship Id="rId20" Type="http://schemas.openxmlformats.org/officeDocument/2006/relationships/image" Target="../media/image7.emf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5" Type="http://schemas.openxmlformats.org/officeDocument/2006/relationships/tags" Target="../tags/tag128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3.xml"/><Relationship Id="rId19" Type="http://schemas.openxmlformats.org/officeDocument/2006/relationships/image" Target="../media/image8.emf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140.xml"/><Relationship Id="rId7" Type="http://schemas.openxmlformats.org/officeDocument/2006/relationships/image" Target="../media/image19.emf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3.emf"/><Relationship Id="rId5" Type="http://schemas.openxmlformats.org/officeDocument/2006/relationships/tags" Target="../tags/tag142.xml"/><Relationship Id="rId10" Type="http://schemas.openxmlformats.org/officeDocument/2006/relationships/image" Target="../media/image22.emf"/><Relationship Id="rId4" Type="http://schemas.openxmlformats.org/officeDocument/2006/relationships/tags" Target="../tags/tag141.xml"/><Relationship Id="rId9" Type="http://schemas.openxmlformats.org/officeDocument/2006/relationships/image" Target="../media/image2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tags" Target="../tags/tag145.xml"/><Relationship Id="rId7" Type="http://schemas.openxmlformats.org/officeDocument/2006/relationships/image" Target="../media/image24.emf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19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6.xml"/><Relationship Id="rId9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tags" Target="../tags/tag149.xml"/><Relationship Id="rId7" Type="http://schemas.openxmlformats.org/officeDocument/2006/relationships/image" Target="../media/image28.emf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image" Target="../media/image27.em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0.xml"/><Relationship Id="rId9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7" Type="http://schemas.openxmlformats.org/officeDocument/2006/relationships/image" Target="../media/image26.emf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7" Type="http://schemas.openxmlformats.org/officeDocument/2006/relationships/image" Target="../media/image35.emf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tags" Target="../tags/tag159.xml"/><Relationship Id="rId7" Type="http://schemas.openxmlformats.org/officeDocument/2006/relationships/image" Target="../media/image36.emf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emf"/><Relationship Id="rId5" Type="http://schemas.openxmlformats.org/officeDocument/2006/relationships/tags" Target="../tags/tag161.xml"/><Relationship Id="rId10" Type="http://schemas.openxmlformats.org/officeDocument/2006/relationships/image" Target="../media/image39.emf"/><Relationship Id="rId4" Type="http://schemas.openxmlformats.org/officeDocument/2006/relationships/tags" Target="../tags/tag160.xml"/><Relationship Id="rId9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5.xml"/><Relationship Id="rId1" Type="http://schemas.openxmlformats.org/officeDocument/2006/relationships/tags" Target="../tags/tag164.xml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7" Type="http://schemas.openxmlformats.org/officeDocument/2006/relationships/image" Target="../media/image42.emf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image" Target="../media/image45.emf"/><Relationship Id="rId5" Type="http://schemas.openxmlformats.org/officeDocument/2006/relationships/image" Target="../media/image43.emf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26.emf"/><Relationship Id="rId4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7" Type="http://schemas.openxmlformats.org/officeDocument/2006/relationships/image" Target="../media/image55.emf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image" Target="../media/image57.emf"/><Relationship Id="rId4" Type="http://schemas.openxmlformats.org/officeDocument/2006/relationships/image" Target="../media/image5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7" Type="http://schemas.openxmlformats.org/officeDocument/2006/relationships/image" Target="../media/image60.emf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emf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image" Target="../media/image6.emf"/><Relationship Id="rId2" Type="http://schemas.openxmlformats.org/officeDocument/2006/relationships/tags" Target="../tags/tag4.xml"/><Relationship Id="rId16" Type="http://schemas.openxmlformats.org/officeDocument/2006/relationships/image" Target="../media/image5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image" Target="../media/image4.emf"/><Relationship Id="rId10" Type="http://schemas.openxmlformats.org/officeDocument/2006/relationships/tags" Target="../tags/tag12.xml"/><Relationship Id="rId19" Type="http://schemas.openxmlformats.org/officeDocument/2006/relationships/image" Target="../media/image8.emf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8.emf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6.emf"/><Relationship Id="rId2" Type="http://schemas.openxmlformats.org/officeDocument/2006/relationships/tags" Target="../tags/tag16.xml"/><Relationship Id="rId16" Type="http://schemas.openxmlformats.org/officeDocument/2006/relationships/image" Target="../media/image5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image" Target="../media/image4.emf"/><Relationship Id="rId10" Type="http://schemas.openxmlformats.org/officeDocument/2006/relationships/tags" Target="../tags/tag24.xml"/><Relationship Id="rId19" Type="http://schemas.openxmlformats.org/officeDocument/2006/relationships/image" Target="../media/image7.emf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7.emf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image" Target="../media/image9.emf"/><Relationship Id="rId2" Type="http://schemas.openxmlformats.org/officeDocument/2006/relationships/tags" Target="../tags/tag28.xml"/><Relationship Id="rId16" Type="http://schemas.openxmlformats.org/officeDocument/2006/relationships/image" Target="../media/image6.emf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image" Target="../media/image5.emf"/><Relationship Id="rId10" Type="http://schemas.openxmlformats.org/officeDocument/2006/relationships/tags" Target="../tags/tag36.xml"/><Relationship Id="rId19" Type="http://schemas.openxmlformats.org/officeDocument/2006/relationships/image" Target="../media/image8.emf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3.emf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emf"/><Relationship Id="rId2" Type="http://schemas.openxmlformats.org/officeDocument/2006/relationships/tags" Target="../tags/tag40.xml"/><Relationship Id="rId16" Type="http://schemas.openxmlformats.org/officeDocument/2006/relationships/image" Target="../media/image8.emf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image" Target="../media/image9.emf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Introduction to Unsupervised and Semi-supervised learning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Dale </a:t>
            </a:r>
            <a:r>
              <a:rPr lang="en-CA" dirty="0" err="1" smtClean="0"/>
              <a:t>Schuurmans</a:t>
            </a:r>
            <a:endParaRPr lang="en-CA" dirty="0" smtClean="0"/>
          </a:p>
          <a:p>
            <a:r>
              <a:rPr lang="en-CA" dirty="0" smtClean="0"/>
              <a:t>University of Alberta</a:t>
            </a:r>
            <a:endParaRPr lang="en-CA" dirty="0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CA" smtClean="0"/>
              <a:t>TexPoint fonts used in EMF. </a:t>
            </a:r>
          </a:p>
          <a:p>
            <a:r>
              <a:rPr lang="en-CA" smtClean="0"/>
              <a:t>Read the TexPoint manual before you delete this box.: </a:t>
            </a:r>
            <a:r>
              <a:rPr lang="en-CA" smtClean="0">
                <a:latin typeface="CMR10"/>
              </a:rPr>
              <a:t>A</a:t>
            </a:r>
            <a:r>
              <a:rPr lang="en-CA" smtClean="0">
                <a:latin typeface="CMMI7"/>
              </a:rPr>
              <a:t>A</a:t>
            </a:r>
            <a:r>
              <a:rPr lang="en-CA" smtClean="0">
                <a:latin typeface="CMMI10"/>
              </a:rPr>
              <a:t>A</a:t>
            </a:r>
            <a:r>
              <a:rPr lang="en-CA" smtClean="0">
                <a:latin typeface="CMSY10ORIG"/>
              </a:rPr>
              <a:t>A</a:t>
            </a:r>
            <a:r>
              <a:rPr lang="en-CA" smtClean="0">
                <a:latin typeface="CMSY7"/>
              </a:rPr>
              <a:t>A</a:t>
            </a:r>
            <a:r>
              <a:rPr lang="en-CA" smtClean="0">
                <a:latin typeface="CMEX10"/>
              </a:rPr>
              <a:t>A</a:t>
            </a:r>
            <a:r>
              <a:rPr lang="en-CA" smtClean="0">
                <a:latin typeface="CMR7"/>
              </a:rPr>
              <a:t>A</a:t>
            </a:r>
            <a:r>
              <a:rPr lang="en-CA" smtClean="0">
                <a:latin typeface="CMBX10"/>
              </a:rPr>
              <a:t>A</a:t>
            </a:r>
            <a:r>
              <a:rPr lang="en-CA" smtClean="0">
                <a:latin typeface="CMBX7"/>
              </a:rPr>
              <a:t>A</a:t>
            </a:r>
            <a:r>
              <a:rPr lang="en-CA" smtClean="0">
                <a:latin typeface="CMR5"/>
              </a:rPr>
              <a:t>A</a:t>
            </a:r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>
                <a:sym typeface="Symbol"/>
              </a:rPr>
              <a:t>Semi-supervised </a:t>
            </a:r>
            <a:r>
              <a:rPr lang="en-CA" dirty="0" smtClean="0"/>
              <a:t>learning</a:t>
            </a:r>
          </a:p>
          <a:p>
            <a:pPr lvl="1">
              <a:buNone/>
            </a:pPr>
            <a:r>
              <a:rPr lang="en-CA" dirty="0" smtClean="0"/>
              <a:t>Some training labels are given, but most are </a:t>
            </a:r>
            <a:r>
              <a:rPr lang="en-CA" dirty="0" smtClean="0"/>
              <a:t>not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57356" y="2857496"/>
            <a:ext cx="285752" cy="928694"/>
            <a:chOff x="1857356" y="3357562"/>
            <a:chExt cx="285752" cy="928694"/>
          </a:xfrm>
        </p:grpSpPr>
        <p:grpSp>
          <p:nvGrpSpPr>
            <p:cNvPr id="5" name="Group 25"/>
            <p:cNvGrpSpPr/>
            <p:nvPr/>
          </p:nvGrpSpPr>
          <p:grpSpPr>
            <a:xfrm>
              <a:off x="1857356" y="4000504"/>
              <a:ext cx="285752" cy="285752"/>
              <a:chOff x="2130229" y="3929066"/>
              <a:chExt cx="285752" cy="285752"/>
            </a:xfrm>
          </p:grpSpPr>
          <p:pic>
            <p:nvPicPr>
              <p:cNvPr id="10" name="Picture 9" descr="TP_tmp.emf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11" name="Oval 10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" name="Group 36"/>
            <p:cNvGrpSpPr/>
            <p:nvPr/>
          </p:nvGrpSpPr>
          <p:grpSpPr>
            <a:xfrm>
              <a:off x="1857356" y="3357562"/>
              <a:ext cx="285752" cy="285752"/>
              <a:chOff x="4143372" y="3429000"/>
              <a:chExt cx="285752" cy="285752"/>
            </a:xfrm>
          </p:grpSpPr>
          <p:pic>
            <p:nvPicPr>
              <p:cNvPr id="8" name="Picture 7" descr="TP_tmp.emf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5"/>
              <a:stretch>
                <a:fillRect/>
              </a:stretch>
            </p:blipFill>
            <p:spPr>
              <a:xfrm>
                <a:off x="421481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9" name="Oval 8"/>
              <p:cNvSpPr/>
              <p:nvPr/>
            </p:nvSpPr>
            <p:spPr>
              <a:xfrm>
                <a:off x="4143372" y="3429000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" name="Straight Connector 6"/>
            <p:cNvCxnSpPr>
              <a:stCxn id="9" idx="4"/>
              <a:endCxn id="11" idx="0"/>
            </p:cNvCxnSpPr>
            <p:nvPr/>
          </p:nvCxnSpPr>
          <p:spPr>
            <a:xfrm rot="5400000">
              <a:off x="1821637" y="382190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357422" y="2857496"/>
            <a:ext cx="285752" cy="928694"/>
            <a:chOff x="1857356" y="3357562"/>
            <a:chExt cx="285752" cy="928694"/>
          </a:xfrm>
        </p:grpSpPr>
        <p:grpSp>
          <p:nvGrpSpPr>
            <p:cNvPr id="13" name="Group 25"/>
            <p:cNvGrpSpPr/>
            <p:nvPr/>
          </p:nvGrpSpPr>
          <p:grpSpPr>
            <a:xfrm>
              <a:off x="1857356" y="4000504"/>
              <a:ext cx="285752" cy="285752"/>
              <a:chOff x="2130229" y="3929066"/>
              <a:chExt cx="285752" cy="285752"/>
            </a:xfrm>
          </p:grpSpPr>
          <p:pic>
            <p:nvPicPr>
              <p:cNvPr id="18" name="Picture 17" descr="TP_tmp.emf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4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19" name="Oval 18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36"/>
            <p:cNvGrpSpPr/>
            <p:nvPr/>
          </p:nvGrpSpPr>
          <p:grpSpPr>
            <a:xfrm>
              <a:off x="1857356" y="3357562"/>
              <a:ext cx="285752" cy="285752"/>
              <a:chOff x="4143372" y="3429000"/>
              <a:chExt cx="285752" cy="285752"/>
            </a:xfrm>
          </p:grpSpPr>
          <p:pic>
            <p:nvPicPr>
              <p:cNvPr id="16" name="Picture 15" descr="TP_tmp.emf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5"/>
              <a:stretch>
                <a:fillRect/>
              </a:stretch>
            </p:blipFill>
            <p:spPr>
              <a:xfrm>
                <a:off x="421481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17" name="Oval 16"/>
              <p:cNvSpPr/>
              <p:nvPr/>
            </p:nvSpPr>
            <p:spPr>
              <a:xfrm>
                <a:off x="4143372" y="3429000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5" name="Straight Connector 14"/>
            <p:cNvCxnSpPr>
              <a:stCxn id="17" idx="4"/>
              <a:endCxn id="19" idx="0"/>
            </p:cNvCxnSpPr>
            <p:nvPr/>
          </p:nvCxnSpPr>
          <p:spPr>
            <a:xfrm rot="5400000">
              <a:off x="1821637" y="3821909"/>
              <a:ext cx="35719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6"/>
          <p:cNvGrpSpPr/>
          <p:nvPr/>
        </p:nvGrpSpPr>
        <p:grpSpPr>
          <a:xfrm>
            <a:off x="2857488" y="2857496"/>
            <a:ext cx="2000264" cy="928694"/>
            <a:chOff x="4786314" y="1071546"/>
            <a:chExt cx="2000264" cy="928694"/>
          </a:xfrm>
        </p:grpSpPr>
        <p:grpSp>
          <p:nvGrpSpPr>
            <p:cNvPr id="21" name="Group 64"/>
            <p:cNvGrpSpPr/>
            <p:nvPr/>
          </p:nvGrpSpPr>
          <p:grpSpPr>
            <a:xfrm>
              <a:off x="4786314" y="1071546"/>
              <a:ext cx="285752" cy="928694"/>
              <a:chOff x="2500298" y="3357562"/>
              <a:chExt cx="285752" cy="928694"/>
            </a:xfrm>
          </p:grpSpPr>
          <p:grpSp>
            <p:nvGrpSpPr>
              <p:cNvPr id="22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51" name="Picture 50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52" name="Oval 51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3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9" name="Picture 48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50" name="Oval 49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48" name="Straight Connector 47"/>
              <p:cNvCxnSpPr>
                <a:stCxn id="52" idx="4"/>
                <a:endCxn id="50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72"/>
            <p:cNvGrpSpPr/>
            <p:nvPr/>
          </p:nvGrpSpPr>
          <p:grpSpPr>
            <a:xfrm>
              <a:off x="5357818" y="1071546"/>
              <a:ext cx="285752" cy="928694"/>
              <a:chOff x="2500298" y="3357562"/>
              <a:chExt cx="285752" cy="928694"/>
            </a:xfrm>
          </p:grpSpPr>
          <p:grpSp>
            <p:nvGrpSpPr>
              <p:cNvPr id="25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44" name="Picture 43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5" name="Oval 44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2" name="Picture 41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3" name="Oval 42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41" name="Straight Connector 40"/>
              <p:cNvCxnSpPr>
                <a:stCxn id="45" idx="4"/>
                <a:endCxn id="43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80"/>
            <p:cNvGrpSpPr/>
            <p:nvPr/>
          </p:nvGrpSpPr>
          <p:grpSpPr>
            <a:xfrm>
              <a:off x="5929322" y="1071546"/>
              <a:ext cx="285752" cy="928694"/>
              <a:chOff x="2500298" y="3357562"/>
              <a:chExt cx="285752" cy="928694"/>
            </a:xfrm>
          </p:grpSpPr>
          <p:grpSp>
            <p:nvGrpSpPr>
              <p:cNvPr id="33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37" name="Picture 36" descr="TP_tmp.emf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8" name="Oval 37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5" name="Picture 34" descr="TP_tmp.emf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6" name="Oval 35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4" name="Straight Connector 33"/>
              <p:cNvCxnSpPr>
                <a:stCxn id="38" idx="4"/>
                <a:endCxn id="36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88"/>
            <p:cNvGrpSpPr/>
            <p:nvPr/>
          </p:nvGrpSpPr>
          <p:grpSpPr>
            <a:xfrm>
              <a:off x="6500826" y="1071546"/>
              <a:ext cx="285752" cy="928694"/>
              <a:chOff x="2500298" y="3357562"/>
              <a:chExt cx="285752" cy="928694"/>
            </a:xfrm>
          </p:grpSpPr>
          <p:grpSp>
            <p:nvGrpSpPr>
              <p:cNvPr id="46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30" name="Picture 29" descr="TP_tmp.emf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1" name="Oval 30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7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8" name="Picture 27" descr="TP_tmp.emf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9" name="Oval 28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7" name="Straight Connector 26"/>
              <p:cNvCxnSpPr>
                <a:stCxn id="31" idx="4"/>
                <a:endCxn id="29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Supervised learning</a:t>
            </a:r>
          </a:p>
          <a:p>
            <a:pPr lvl="1">
              <a:buNone/>
            </a:pPr>
            <a:r>
              <a:rPr lang="en-CA" dirty="0" smtClean="0"/>
              <a:t>Data fusion</a:t>
            </a:r>
          </a:p>
          <a:p>
            <a:pPr lvl="2"/>
            <a:r>
              <a:rPr lang="en-CA" dirty="0" smtClean="0"/>
              <a:t>Given input descriptions from different modalities </a:t>
            </a:r>
          </a:p>
          <a:p>
            <a:pPr lvl="2">
              <a:buNone/>
            </a:pPr>
            <a:r>
              <a:rPr lang="en-CA" dirty="0" smtClean="0"/>
              <a:t>	                ,               </a:t>
            </a:r>
            <a:r>
              <a:rPr lang="en-CA" dirty="0" smtClean="0"/>
              <a:t>and </a:t>
            </a:r>
            <a:r>
              <a:rPr lang="en-CA" dirty="0" smtClean="0"/>
              <a:t>target values</a:t>
            </a:r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Infer a function</a:t>
            </a:r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Usually    </a:t>
            </a:r>
            <a:endParaRPr lang="en-CA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357950" y="3058931"/>
            <a:ext cx="839026" cy="329940"/>
          </a:xfrm>
          <a:prstGeom prst="rect">
            <a:avLst/>
          </a:prstGeom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714480" y="3039009"/>
            <a:ext cx="1042426" cy="304560"/>
          </a:xfrm>
          <a:prstGeom prst="rect">
            <a:avLst/>
          </a:prstGeom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000364" y="3051888"/>
            <a:ext cx="1042426" cy="304560"/>
          </a:xfrm>
          <a:prstGeom prst="rect">
            <a:avLst/>
          </a:prstGeom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3500430" y="4729255"/>
            <a:ext cx="2008576" cy="329940"/>
          </a:xfrm>
          <a:prstGeom prst="rect">
            <a:avLst/>
          </a:prstGeom>
        </p:spPr>
      </p:pic>
      <p:pic>
        <p:nvPicPr>
          <p:cNvPr id="20" name="Picture 19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37338" y="5572140"/>
            <a:ext cx="1347525" cy="30456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000232" y="3487559"/>
            <a:ext cx="857256" cy="928694"/>
            <a:chOff x="642910" y="3357562"/>
            <a:chExt cx="857256" cy="928694"/>
          </a:xfrm>
        </p:grpSpPr>
        <p:grpSp>
          <p:nvGrpSpPr>
            <p:cNvPr id="22" name="Group 130"/>
            <p:cNvGrpSpPr/>
            <p:nvPr/>
          </p:nvGrpSpPr>
          <p:grpSpPr>
            <a:xfrm>
              <a:off x="1214414" y="4000504"/>
              <a:ext cx="285752" cy="285752"/>
              <a:chOff x="2130229" y="3929066"/>
              <a:chExt cx="285752" cy="285752"/>
            </a:xfrm>
          </p:grpSpPr>
          <p:pic>
            <p:nvPicPr>
              <p:cNvPr id="31" name="Picture 30" descr="TP_tmp.emf"/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32" name="Oval 31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" name="Group 133"/>
            <p:cNvGrpSpPr/>
            <p:nvPr/>
          </p:nvGrpSpPr>
          <p:grpSpPr>
            <a:xfrm>
              <a:off x="642910" y="4000504"/>
              <a:ext cx="285752" cy="285752"/>
              <a:chOff x="2130229" y="3929066"/>
              <a:chExt cx="285752" cy="285752"/>
            </a:xfrm>
          </p:grpSpPr>
          <p:pic>
            <p:nvPicPr>
              <p:cNvPr id="29" name="Picture 28" descr="TP_tmp.emf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30" name="Oval 29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4" name="Group 136"/>
            <p:cNvGrpSpPr/>
            <p:nvPr/>
          </p:nvGrpSpPr>
          <p:grpSpPr>
            <a:xfrm>
              <a:off x="928662" y="3357562"/>
              <a:ext cx="285752" cy="285752"/>
              <a:chOff x="4143372" y="3429000"/>
              <a:chExt cx="285752" cy="285752"/>
            </a:xfrm>
          </p:grpSpPr>
          <p:pic>
            <p:nvPicPr>
              <p:cNvPr id="27" name="Picture 26" descr="TP_tmp.emf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2"/>
              <a:stretch>
                <a:fillRect/>
              </a:stretch>
            </p:blipFill>
            <p:spPr>
              <a:xfrm>
                <a:off x="421481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28" name="Oval 27"/>
              <p:cNvSpPr/>
              <p:nvPr/>
            </p:nvSpPr>
            <p:spPr>
              <a:xfrm>
                <a:off x="4143372" y="3429000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5" name="Straight Connector 24"/>
            <p:cNvCxnSpPr>
              <a:stCxn id="28" idx="3"/>
              <a:endCxn id="30" idx="0"/>
            </p:cNvCxnSpPr>
            <p:nvPr/>
          </p:nvCxnSpPr>
          <p:spPr>
            <a:xfrm rot="5400000">
              <a:off x="678630" y="3708624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8" idx="5"/>
              <a:endCxn id="32" idx="0"/>
            </p:cNvCxnSpPr>
            <p:nvPr/>
          </p:nvCxnSpPr>
          <p:spPr>
            <a:xfrm rot="16200000" flipH="1">
              <a:off x="1065410" y="3708623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3071802" y="3500438"/>
            <a:ext cx="857256" cy="928694"/>
            <a:chOff x="642910" y="3357562"/>
            <a:chExt cx="857256" cy="928694"/>
          </a:xfrm>
        </p:grpSpPr>
        <p:grpSp>
          <p:nvGrpSpPr>
            <p:cNvPr id="34" name="Group 130"/>
            <p:cNvGrpSpPr/>
            <p:nvPr/>
          </p:nvGrpSpPr>
          <p:grpSpPr>
            <a:xfrm>
              <a:off x="1214414" y="4000504"/>
              <a:ext cx="285752" cy="285752"/>
              <a:chOff x="2130229" y="3929066"/>
              <a:chExt cx="285752" cy="285752"/>
            </a:xfrm>
          </p:grpSpPr>
          <p:pic>
            <p:nvPicPr>
              <p:cNvPr id="43" name="Picture 42" descr="TP_tmp.emf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44" name="Oval 43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5" name="Group 133"/>
            <p:cNvGrpSpPr/>
            <p:nvPr/>
          </p:nvGrpSpPr>
          <p:grpSpPr>
            <a:xfrm>
              <a:off x="642910" y="4000504"/>
              <a:ext cx="285752" cy="285752"/>
              <a:chOff x="2130229" y="3929066"/>
              <a:chExt cx="285752" cy="285752"/>
            </a:xfrm>
          </p:grpSpPr>
          <p:pic>
            <p:nvPicPr>
              <p:cNvPr id="41" name="Picture 40" descr="TP_tmp.emf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42" name="Oval 41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36" name="Group 136"/>
            <p:cNvGrpSpPr/>
            <p:nvPr/>
          </p:nvGrpSpPr>
          <p:grpSpPr>
            <a:xfrm>
              <a:off x="928662" y="3357562"/>
              <a:ext cx="285752" cy="285752"/>
              <a:chOff x="4143372" y="3429000"/>
              <a:chExt cx="285752" cy="285752"/>
            </a:xfrm>
          </p:grpSpPr>
          <p:pic>
            <p:nvPicPr>
              <p:cNvPr id="39" name="Picture 38" descr="TP_tmp.emf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2"/>
              <a:stretch>
                <a:fillRect/>
              </a:stretch>
            </p:blipFill>
            <p:spPr>
              <a:xfrm>
                <a:off x="421481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40" name="Oval 39"/>
              <p:cNvSpPr/>
              <p:nvPr/>
            </p:nvSpPr>
            <p:spPr>
              <a:xfrm>
                <a:off x="4143372" y="3429000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7" name="Straight Connector 36"/>
            <p:cNvCxnSpPr>
              <a:stCxn id="40" idx="3"/>
              <a:endCxn id="42" idx="0"/>
            </p:cNvCxnSpPr>
            <p:nvPr/>
          </p:nvCxnSpPr>
          <p:spPr>
            <a:xfrm rot="5400000">
              <a:off x="678630" y="3708624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0" idx="5"/>
              <a:endCxn id="44" idx="0"/>
            </p:cNvCxnSpPr>
            <p:nvPr/>
          </p:nvCxnSpPr>
          <p:spPr>
            <a:xfrm rot="16200000" flipH="1">
              <a:off x="1065410" y="3708623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143372" y="3500438"/>
            <a:ext cx="857256" cy="928694"/>
            <a:chOff x="642910" y="3357562"/>
            <a:chExt cx="857256" cy="928694"/>
          </a:xfrm>
        </p:grpSpPr>
        <p:grpSp>
          <p:nvGrpSpPr>
            <p:cNvPr id="46" name="Group 130"/>
            <p:cNvGrpSpPr/>
            <p:nvPr/>
          </p:nvGrpSpPr>
          <p:grpSpPr>
            <a:xfrm>
              <a:off x="1214414" y="4000504"/>
              <a:ext cx="285752" cy="285752"/>
              <a:chOff x="2130229" y="3929066"/>
              <a:chExt cx="285752" cy="285752"/>
            </a:xfrm>
          </p:grpSpPr>
          <p:pic>
            <p:nvPicPr>
              <p:cNvPr id="55" name="Picture 54" descr="TP_tmp.emf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56" name="Oval 55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7" name="Group 133"/>
            <p:cNvGrpSpPr/>
            <p:nvPr/>
          </p:nvGrpSpPr>
          <p:grpSpPr>
            <a:xfrm>
              <a:off x="642910" y="4000504"/>
              <a:ext cx="285752" cy="285752"/>
              <a:chOff x="2130229" y="3929066"/>
              <a:chExt cx="285752" cy="285752"/>
            </a:xfrm>
          </p:grpSpPr>
          <p:pic>
            <p:nvPicPr>
              <p:cNvPr id="53" name="Picture 52" descr="TP_tmp.emf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54" name="Oval 53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48" name="Group 136"/>
            <p:cNvGrpSpPr/>
            <p:nvPr/>
          </p:nvGrpSpPr>
          <p:grpSpPr>
            <a:xfrm>
              <a:off x="928662" y="3357562"/>
              <a:ext cx="285752" cy="285752"/>
              <a:chOff x="4143372" y="3429000"/>
              <a:chExt cx="285752" cy="285752"/>
            </a:xfrm>
          </p:grpSpPr>
          <p:pic>
            <p:nvPicPr>
              <p:cNvPr id="51" name="Picture 50" descr="TP_tmp.emf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2"/>
              <a:stretch>
                <a:fillRect/>
              </a:stretch>
            </p:blipFill>
            <p:spPr>
              <a:xfrm>
                <a:off x="421481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52" name="Oval 51"/>
              <p:cNvSpPr/>
              <p:nvPr/>
            </p:nvSpPr>
            <p:spPr>
              <a:xfrm>
                <a:off x="4143372" y="3429000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49" name="Straight Connector 48"/>
            <p:cNvCxnSpPr>
              <a:stCxn id="52" idx="3"/>
              <a:endCxn id="54" idx="0"/>
            </p:cNvCxnSpPr>
            <p:nvPr/>
          </p:nvCxnSpPr>
          <p:spPr>
            <a:xfrm rot="5400000">
              <a:off x="678630" y="3708624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52" idx="5"/>
              <a:endCxn id="56" idx="0"/>
            </p:cNvCxnSpPr>
            <p:nvPr/>
          </p:nvCxnSpPr>
          <p:spPr>
            <a:xfrm rot="16200000" flipH="1">
              <a:off x="1065410" y="3708623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Supervised </a:t>
            </a:r>
            <a:r>
              <a:rPr lang="en-CA" dirty="0" smtClean="0">
                <a:sym typeface="Symbol"/>
              </a:rPr>
              <a:t> </a:t>
            </a:r>
            <a:r>
              <a:rPr lang="en-CA" dirty="0" smtClean="0"/>
              <a:t>Unsupervised learning</a:t>
            </a:r>
          </a:p>
          <a:p>
            <a:pPr lvl="1">
              <a:buNone/>
            </a:pPr>
            <a:r>
              <a:rPr lang="en-CA" dirty="0" smtClean="0"/>
              <a:t>Data fusion </a:t>
            </a:r>
            <a:r>
              <a:rPr lang="en-CA" dirty="0" smtClean="0">
                <a:sym typeface="Symbol"/>
              </a:rPr>
              <a:t> Correlate learning</a:t>
            </a:r>
            <a:endParaRPr lang="en-CA" dirty="0" smtClean="0"/>
          </a:p>
          <a:p>
            <a:pPr lvl="2"/>
            <a:r>
              <a:rPr lang="en-CA" dirty="0" smtClean="0"/>
              <a:t>Given input descriptions from different modalities </a:t>
            </a:r>
          </a:p>
          <a:p>
            <a:pPr lvl="2">
              <a:buNone/>
            </a:pPr>
            <a:r>
              <a:rPr lang="en-CA" dirty="0" smtClean="0"/>
              <a:t>	                ,               </a:t>
            </a:r>
            <a:r>
              <a:rPr lang="en-CA" dirty="0" smtClean="0"/>
              <a:t>and </a:t>
            </a:r>
            <a:r>
              <a:rPr lang="en-CA" dirty="0" smtClean="0"/>
              <a:t>target values</a:t>
            </a:r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Simultaneously infer a function</a:t>
            </a:r>
          </a:p>
          <a:p>
            <a:pPr lvl="2">
              <a:buNone/>
            </a:pPr>
            <a:r>
              <a:rPr lang="en-CA" dirty="0" smtClean="0"/>
              <a:t>	and a guess at the missing labels </a:t>
            </a:r>
            <a:r>
              <a:rPr lang="en-CA" dirty="0" smtClean="0">
                <a:latin typeface="cmmi10"/>
              </a:rPr>
              <a:t>Z</a:t>
            </a:r>
          </a:p>
          <a:p>
            <a:pPr lvl="2"/>
            <a:r>
              <a:rPr lang="en-CA" dirty="0" smtClean="0"/>
              <a:t> Examples: canonical correlation analysis</a:t>
            </a:r>
            <a:r>
              <a:rPr lang="en-CA" dirty="0" smtClean="0"/>
              <a:t>, depth from stereo</a:t>
            </a:r>
            <a:endParaRPr lang="en-CA" dirty="0"/>
          </a:p>
        </p:txBody>
      </p:sp>
      <p:pic>
        <p:nvPicPr>
          <p:cNvPr id="9" name="Picture 8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357950" y="3058931"/>
            <a:ext cx="839026" cy="329940"/>
          </a:xfrm>
          <a:prstGeom prst="rect">
            <a:avLst/>
          </a:prstGeom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714480" y="3051888"/>
            <a:ext cx="1042426" cy="304560"/>
          </a:xfrm>
          <a:prstGeom prst="rect">
            <a:avLst/>
          </a:prstGeom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000364" y="3064767"/>
            <a:ext cx="1042426" cy="304560"/>
          </a:xfrm>
          <a:prstGeom prst="rect">
            <a:avLst/>
          </a:prstGeom>
        </p:spPr>
      </p:pic>
      <p:pic>
        <p:nvPicPr>
          <p:cNvPr id="18" name="Picture 17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5286380" y="4714884"/>
            <a:ext cx="2008576" cy="32994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2214546" y="3539075"/>
            <a:ext cx="857256" cy="928694"/>
            <a:chOff x="3143240" y="3357562"/>
            <a:chExt cx="857256" cy="928694"/>
          </a:xfrm>
        </p:grpSpPr>
        <p:grpSp>
          <p:nvGrpSpPr>
            <p:cNvPr id="51" name="Group 156"/>
            <p:cNvGrpSpPr/>
            <p:nvPr/>
          </p:nvGrpSpPr>
          <p:grpSpPr>
            <a:xfrm>
              <a:off x="3428992" y="3357562"/>
              <a:ext cx="285752" cy="285752"/>
              <a:chOff x="2714612" y="3429000"/>
              <a:chExt cx="285752" cy="285752"/>
            </a:xfrm>
          </p:grpSpPr>
          <p:pic>
            <p:nvPicPr>
              <p:cNvPr id="60" name="Picture 59" descr="TP_tmp.emf"/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278605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61" name="Oval 60"/>
              <p:cNvSpPr/>
              <p:nvPr/>
            </p:nvSpPr>
            <p:spPr>
              <a:xfrm>
                <a:off x="2714612" y="3429000"/>
                <a:ext cx="285752" cy="28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2" name="Group 159"/>
            <p:cNvGrpSpPr/>
            <p:nvPr/>
          </p:nvGrpSpPr>
          <p:grpSpPr>
            <a:xfrm>
              <a:off x="3143240" y="4000504"/>
              <a:ext cx="285752" cy="285752"/>
              <a:chOff x="2130229" y="3929066"/>
              <a:chExt cx="285752" cy="285752"/>
            </a:xfrm>
          </p:grpSpPr>
          <p:pic>
            <p:nvPicPr>
              <p:cNvPr id="58" name="Picture 57" descr="TP_tmp.emf"/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59" name="Oval 58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53" name="Group 162"/>
            <p:cNvGrpSpPr/>
            <p:nvPr/>
          </p:nvGrpSpPr>
          <p:grpSpPr>
            <a:xfrm>
              <a:off x="3714744" y="4000504"/>
              <a:ext cx="285752" cy="285752"/>
              <a:chOff x="2130229" y="3929066"/>
              <a:chExt cx="285752" cy="285752"/>
            </a:xfrm>
          </p:grpSpPr>
          <p:pic>
            <p:nvPicPr>
              <p:cNvPr id="56" name="Picture 55" descr="TP_tmp.emf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57" name="Oval 56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54" name="Straight Connector 53"/>
            <p:cNvCxnSpPr>
              <a:stCxn id="61" idx="3"/>
              <a:endCxn id="59" idx="0"/>
            </p:cNvCxnSpPr>
            <p:nvPr/>
          </p:nvCxnSpPr>
          <p:spPr>
            <a:xfrm rot="5400000">
              <a:off x="3178960" y="3708624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61" idx="5"/>
              <a:endCxn id="57" idx="0"/>
            </p:cNvCxnSpPr>
            <p:nvPr/>
          </p:nvCxnSpPr>
          <p:spPr>
            <a:xfrm rot="16200000" flipH="1">
              <a:off x="3565740" y="3708623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3286116" y="3558997"/>
            <a:ext cx="857256" cy="928694"/>
            <a:chOff x="3143240" y="3357562"/>
            <a:chExt cx="857256" cy="928694"/>
          </a:xfrm>
        </p:grpSpPr>
        <p:grpSp>
          <p:nvGrpSpPr>
            <p:cNvPr id="63" name="Group 156"/>
            <p:cNvGrpSpPr/>
            <p:nvPr/>
          </p:nvGrpSpPr>
          <p:grpSpPr>
            <a:xfrm>
              <a:off x="3428992" y="3357562"/>
              <a:ext cx="285752" cy="285752"/>
              <a:chOff x="2714612" y="3429000"/>
              <a:chExt cx="285752" cy="285752"/>
            </a:xfrm>
          </p:grpSpPr>
          <p:pic>
            <p:nvPicPr>
              <p:cNvPr id="72" name="Picture 71" descr="TP_tmp.emf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278605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73" name="Oval 72"/>
              <p:cNvSpPr/>
              <p:nvPr/>
            </p:nvSpPr>
            <p:spPr>
              <a:xfrm>
                <a:off x="2714612" y="3429000"/>
                <a:ext cx="285752" cy="28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4" name="Group 159"/>
            <p:cNvGrpSpPr/>
            <p:nvPr/>
          </p:nvGrpSpPr>
          <p:grpSpPr>
            <a:xfrm>
              <a:off x="3143240" y="4000504"/>
              <a:ext cx="285752" cy="285752"/>
              <a:chOff x="2130229" y="3929066"/>
              <a:chExt cx="285752" cy="285752"/>
            </a:xfrm>
          </p:grpSpPr>
          <p:pic>
            <p:nvPicPr>
              <p:cNvPr id="70" name="Picture 69" descr="TP_tmp.emf"/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65" name="Group 162"/>
            <p:cNvGrpSpPr/>
            <p:nvPr/>
          </p:nvGrpSpPr>
          <p:grpSpPr>
            <a:xfrm>
              <a:off x="3714744" y="4000504"/>
              <a:ext cx="285752" cy="285752"/>
              <a:chOff x="2130229" y="3929066"/>
              <a:chExt cx="285752" cy="285752"/>
            </a:xfrm>
          </p:grpSpPr>
          <p:pic>
            <p:nvPicPr>
              <p:cNvPr id="68" name="Picture 67" descr="TP_tmp.emf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69" name="Oval 68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66" name="Straight Connector 65"/>
            <p:cNvCxnSpPr>
              <a:stCxn id="73" idx="3"/>
              <a:endCxn id="71" idx="0"/>
            </p:cNvCxnSpPr>
            <p:nvPr/>
          </p:nvCxnSpPr>
          <p:spPr>
            <a:xfrm rot="5400000">
              <a:off x="3178960" y="3708624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3" idx="5"/>
              <a:endCxn id="69" idx="0"/>
            </p:cNvCxnSpPr>
            <p:nvPr/>
          </p:nvCxnSpPr>
          <p:spPr>
            <a:xfrm rot="16200000" flipH="1">
              <a:off x="3565740" y="3708623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357686" y="3571876"/>
            <a:ext cx="857256" cy="928694"/>
            <a:chOff x="3143240" y="3357562"/>
            <a:chExt cx="857256" cy="928694"/>
          </a:xfrm>
        </p:grpSpPr>
        <p:grpSp>
          <p:nvGrpSpPr>
            <p:cNvPr id="75" name="Group 156"/>
            <p:cNvGrpSpPr/>
            <p:nvPr/>
          </p:nvGrpSpPr>
          <p:grpSpPr>
            <a:xfrm>
              <a:off x="3428992" y="3357562"/>
              <a:ext cx="285752" cy="285752"/>
              <a:chOff x="2714612" y="3429000"/>
              <a:chExt cx="285752" cy="285752"/>
            </a:xfrm>
          </p:grpSpPr>
          <p:pic>
            <p:nvPicPr>
              <p:cNvPr id="84" name="Picture 83" descr="TP_tmp.emf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9"/>
              <a:stretch>
                <a:fillRect/>
              </a:stretch>
            </p:blipFill>
            <p:spPr>
              <a:xfrm>
                <a:off x="2786050" y="3500438"/>
                <a:ext cx="185852" cy="185522"/>
              </a:xfrm>
              <a:prstGeom prst="rect">
                <a:avLst/>
              </a:prstGeom>
            </p:spPr>
          </p:pic>
          <p:sp>
            <p:nvSpPr>
              <p:cNvPr id="85" name="Oval 84"/>
              <p:cNvSpPr/>
              <p:nvPr/>
            </p:nvSpPr>
            <p:spPr>
              <a:xfrm>
                <a:off x="2714612" y="3429000"/>
                <a:ext cx="285752" cy="28575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6" name="Group 159"/>
            <p:cNvGrpSpPr/>
            <p:nvPr/>
          </p:nvGrpSpPr>
          <p:grpSpPr>
            <a:xfrm>
              <a:off x="3143240" y="4000504"/>
              <a:ext cx="285752" cy="285752"/>
              <a:chOff x="2130229" y="3929066"/>
              <a:chExt cx="285752" cy="285752"/>
            </a:xfrm>
          </p:grpSpPr>
          <p:pic>
            <p:nvPicPr>
              <p:cNvPr id="82" name="Picture 81" descr="TP_tmp.emf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83" name="Oval 82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77" name="Group 162"/>
            <p:cNvGrpSpPr/>
            <p:nvPr/>
          </p:nvGrpSpPr>
          <p:grpSpPr>
            <a:xfrm>
              <a:off x="3714744" y="4000504"/>
              <a:ext cx="285752" cy="285752"/>
              <a:chOff x="2130229" y="3929066"/>
              <a:chExt cx="285752" cy="285752"/>
            </a:xfrm>
          </p:grpSpPr>
          <p:pic>
            <p:nvPicPr>
              <p:cNvPr id="80" name="Picture 79" descr="TP_tmp.emf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0"/>
              <a:stretch>
                <a:fillRect/>
              </a:stretch>
            </p:blipFill>
            <p:spPr>
              <a:xfrm>
                <a:off x="2182568" y="4000504"/>
                <a:ext cx="200612" cy="155755"/>
              </a:xfrm>
              <a:prstGeom prst="rect">
                <a:avLst/>
              </a:prstGeom>
            </p:spPr>
          </p:pic>
          <p:sp>
            <p:nvSpPr>
              <p:cNvPr id="81" name="Oval 80"/>
              <p:cNvSpPr/>
              <p:nvPr/>
            </p:nvSpPr>
            <p:spPr>
              <a:xfrm>
                <a:off x="2130229" y="3929066"/>
                <a:ext cx="285752" cy="285752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78" name="Straight Connector 77"/>
            <p:cNvCxnSpPr>
              <a:stCxn id="85" idx="3"/>
              <a:endCxn id="83" idx="0"/>
            </p:cNvCxnSpPr>
            <p:nvPr/>
          </p:nvCxnSpPr>
          <p:spPr>
            <a:xfrm rot="5400000">
              <a:off x="3178960" y="3708624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85" idx="5"/>
              <a:endCxn id="81" idx="0"/>
            </p:cNvCxnSpPr>
            <p:nvPr/>
          </p:nvCxnSpPr>
          <p:spPr>
            <a:xfrm rot="16200000" flipH="1">
              <a:off x="3565740" y="3708623"/>
              <a:ext cx="399037" cy="1847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Supervised learning</a:t>
            </a:r>
          </a:p>
          <a:p>
            <a:pPr lvl="1">
              <a:buNone/>
            </a:pPr>
            <a:r>
              <a:rPr lang="en-CA" dirty="0" smtClean="0"/>
              <a:t>Structured output</a:t>
            </a:r>
          </a:p>
          <a:p>
            <a:pPr lvl="2"/>
            <a:r>
              <a:rPr lang="en-CA" dirty="0" smtClean="0"/>
              <a:t>Given non-IID examples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Learn a score function</a:t>
            </a:r>
          </a:p>
          <a:p>
            <a:pPr lvl="2"/>
            <a:r>
              <a:rPr lang="en-CA" dirty="0" smtClean="0"/>
              <a:t>Test: given </a:t>
            </a:r>
            <a:r>
              <a:rPr lang="en-CA" b="1" i="1" dirty="0" smtClean="0"/>
              <a:t>x</a:t>
            </a:r>
            <a:r>
              <a:rPr lang="en-CA" dirty="0" smtClean="0"/>
              <a:t>, predict</a:t>
            </a:r>
          </a:p>
          <a:p>
            <a:pPr lvl="2"/>
            <a:r>
              <a:rPr lang="en-CA" dirty="0" smtClean="0"/>
              <a:t>Examples: dynamical systems, sequences, parsing </a:t>
            </a:r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4286248" y="4357694"/>
            <a:ext cx="1957726" cy="30456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143372" y="4786322"/>
            <a:ext cx="2364526" cy="32994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643174" y="3214686"/>
            <a:ext cx="2045944" cy="928694"/>
            <a:chOff x="4786314" y="3643314"/>
            <a:chExt cx="2045944" cy="928694"/>
          </a:xfrm>
        </p:grpSpPr>
        <p:grpSp>
          <p:nvGrpSpPr>
            <p:cNvPr id="9" name="Group 42"/>
            <p:cNvGrpSpPr/>
            <p:nvPr/>
          </p:nvGrpSpPr>
          <p:grpSpPr>
            <a:xfrm>
              <a:off x="4786314" y="3643314"/>
              <a:ext cx="285752" cy="928694"/>
              <a:chOff x="1857356" y="3357562"/>
              <a:chExt cx="285752" cy="928694"/>
            </a:xfrm>
          </p:grpSpPr>
          <p:grpSp>
            <p:nvGrpSpPr>
              <p:cNvPr id="37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2" name="Picture 41" descr="TP_tmp.emf"/>
                <p:cNvPicPr>
                  <a:picLocks noChangeAspect="1"/>
                </p:cNvPicPr>
                <p:nvPr>
                  <p:custDataLst>
                    <p:tags r:id="rId18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3" name="Oval 2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8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40" name="Picture 39" descr="TP_tmp.emf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9" name="Straight Connector 38"/>
              <p:cNvCxnSpPr>
                <a:stCxn id="41" idx="4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43"/>
            <p:cNvGrpSpPr/>
            <p:nvPr/>
          </p:nvGrpSpPr>
          <p:grpSpPr>
            <a:xfrm>
              <a:off x="5403498" y="3643314"/>
              <a:ext cx="285752" cy="928694"/>
              <a:chOff x="1857356" y="3357562"/>
              <a:chExt cx="285752" cy="928694"/>
            </a:xfrm>
          </p:grpSpPr>
          <p:grpSp>
            <p:nvGrpSpPr>
              <p:cNvPr id="30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5" name="Picture 34" descr="TP_tmp.emf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6" name="Oval 35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1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33" name="Picture 32" descr="TP_tmp.emf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4" name="Oval 33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2" name="Straight Connector 31"/>
              <p:cNvCxnSpPr>
                <a:stCxn id="34" idx="4"/>
                <a:endCxn id="36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51"/>
            <p:cNvGrpSpPr/>
            <p:nvPr/>
          </p:nvGrpSpPr>
          <p:grpSpPr>
            <a:xfrm>
              <a:off x="5975002" y="3643314"/>
              <a:ext cx="285752" cy="928694"/>
              <a:chOff x="1857356" y="3357562"/>
              <a:chExt cx="285752" cy="928694"/>
            </a:xfrm>
          </p:grpSpPr>
          <p:grpSp>
            <p:nvGrpSpPr>
              <p:cNvPr id="23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8" name="Picture 27" descr="TP_tmp.emf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9" name="Oval 28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4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26" name="Picture 25" descr="TP_tmp.emf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7" name="Oval 26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5" name="Straight Connector 24"/>
              <p:cNvCxnSpPr>
                <a:stCxn id="27" idx="4"/>
                <a:endCxn id="29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59"/>
            <p:cNvGrpSpPr/>
            <p:nvPr/>
          </p:nvGrpSpPr>
          <p:grpSpPr>
            <a:xfrm>
              <a:off x="6546506" y="3643314"/>
              <a:ext cx="285752" cy="928694"/>
              <a:chOff x="1857356" y="3357562"/>
              <a:chExt cx="285752" cy="928694"/>
            </a:xfrm>
          </p:grpSpPr>
          <p:grpSp>
            <p:nvGrpSpPr>
              <p:cNvPr id="16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1" name="Picture 20" descr="TP_tmp.emf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2" name="Oval 21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7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19" name="Picture 18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0" name="Oval 19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8" name="Straight Connector 17"/>
              <p:cNvCxnSpPr>
                <a:stCxn id="20" idx="4"/>
                <a:endCxn id="22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>
              <a:stCxn id="41" idx="6"/>
              <a:endCxn id="34" idx="2"/>
            </p:cNvCxnSpPr>
            <p:nvPr/>
          </p:nvCxnSpPr>
          <p:spPr>
            <a:xfrm>
              <a:off x="5072066" y="3786190"/>
              <a:ext cx="331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669328" y="3786190"/>
              <a:ext cx="331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240832" y="3786190"/>
              <a:ext cx="331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169262" y="3214686"/>
            <a:ext cx="2045944" cy="928694"/>
            <a:chOff x="4786314" y="3643314"/>
            <a:chExt cx="2045944" cy="928694"/>
          </a:xfrm>
        </p:grpSpPr>
        <p:grpSp>
          <p:nvGrpSpPr>
            <p:cNvPr id="45" name="Group 42"/>
            <p:cNvGrpSpPr/>
            <p:nvPr/>
          </p:nvGrpSpPr>
          <p:grpSpPr>
            <a:xfrm>
              <a:off x="4786314" y="3643314"/>
              <a:ext cx="285752" cy="928694"/>
              <a:chOff x="1857356" y="3357562"/>
              <a:chExt cx="285752" cy="928694"/>
            </a:xfrm>
          </p:grpSpPr>
          <p:grpSp>
            <p:nvGrpSpPr>
              <p:cNvPr id="73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78" name="Picture 77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79" name="Oval 2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76" name="Picture 75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77" name="Oval 76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75" name="Straight Connector 74"/>
              <p:cNvCxnSpPr>
                <a:stCxn id="77" idx="4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3"/>
            <p:cNvGrpSpPr/>
            <p:nvPr/>
          </p:nvGrpSpPr>
          <p:grpSpPr>
            <a:xfrm>
              <a:off x="5403498" y="3643314"/>
              <a:ext cx="285752" cy="928694"/>
              <a:chOff x="1857356" y="3357562"/>
              <a:chExt cx="285752" cy="928694"/>
            </a:xfrm>
          </p:grpSpPr>
          <p:grpSp>
            <p:nvGrpSpPr>
              <p:cNvPr id="66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71" name="Picture 70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72" name="Oval 71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7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69" name="Picture 68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70" name="Oval 69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8" name="Straight Connector 67"/>
              <p:cNvCxnSpPr>
                <a:stCxn id="70" idx="4"/>
                <a:endCxn id="72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51"/>
            <p:cNvGrpSpPr/>
            <p:nvPr/>
          </p:nvGrpSpPr>
          <p:grpSpPr>
            <a:xfrm>
              <a:off x="5975002" y="3643314"/>
              <a:ext cx="285752" cy="928694"/>
              <a:chOff x="1857356" y="3357562"/>
              <a:chExt cx="285752" cy="928694"/>
            </a:xfrm>
          </p:grpSpPr>
          <p:grpSp>
            <p:nvGrpSpPr>
              <p:cNvPr id="59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64" name="Picture 63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0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62" name="Picture 61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63" name="Oval 62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1" name="Straight Connector 60"/>
              <p:cNvCxnSpPr>
                <a:stCxn id="63" idx="4"/>
                <a:endCxn id="65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59"/>
            <p:cNvGrpSpPr/>
            <p:nvPr/>
          </p:nvGrpSpPr>
          <p:grpSpPr>
            <a:xfrm>
              <a:off x="6546506" y="3643314"/>
              <a:ext cx="285752" cy="928694"/>
              <a:chOff x="1857356" y="3357562"/>
              <a:chExt cx="285752" cy="928694"/>
            </a:xfrm>
          </p:grpSpPr>
          <p:grpSp>
            <p:nvGrpSpPr>
              <p:cNvPr id="52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57" name="Picture 56" descr="TP_tmp.emf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58" name="Oval 5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3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55" name="Picture 54" descr="TP_tmp.emf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56" name="Oval 55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54" name="Straight Connector 53"/>
              <p:cNvCxnSpPr>
                <a:stCxn id="56" idx="4"/>
                <a:endCxn id="58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Connector 48"/>
            <p:cNvCxnSpPr>
              <a:stCxn id="77" idx="6"/>
              <a:endCxn id="70" idx="2"/>
            </p:cNvCxnSpPr>
            <p:nvPr/>
          </p:nvCxnSpPr>
          <p:spPr>
            <a:xfrm>
              <a:off x="5072066" y="3786190"/>
              <a:ext cx="331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669328" y="3786190"/>
              <a:ext cx="331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240832" y="3786190"/>
              <a:ext cx="33143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Supervised </a:t>
            </a:r>
            <a:r>
              <a:rPr lang="en-CA" dirty="0" smtClean="0">
                <a:sym typeface="Symbol"/>
              </a:rPr>
              <a:t> Unsupervised </a:t>
            </a:r>
            <a:r>
              <a:rPr lang="en-CA" dirty="0" smtClean="0"/>
              <a:t>learning</a:t>
            </a:r>
          </a:p>
          <a:p>
            <a:pPr lvl="1">
              <a:buNone/>
            </a:pPr>
            <a:r>
              <a:rPr lang="en-CA" dirty="0" smtClean="0"/>
              <a:t>Structured output </a:t>
            </a:r>
            <a:r>
              <a:rPr lang="en-CA" dirty="0" smtClean="0">
                <a:sym typeface="Symbol"/>
              </a:rPr>
              <a:t> Latent structure models</a:t>
            </a:r>
            <a:endParaRPr lang="en-CA" dirty="0" smtClean="0"/>
          </a:p>
          <a:p>
            <a:pPr lvl="2"/>
            <a:r>
              <a:rPr lang="en-CA" dirty="0" smtClean="0"/>
              <a:t>Given non-IID examples without labels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Simultaneously infer a score function</a:t>
            </a:r>
          </a:p>
          <a:p>
            <a:pPr lvl="2">
              <a:buNone/>
            </a:pPr>
            <a:r>
              <a:rPr lang="en-CA" dirty="0" smtClean="0"/>
              <a:t>	and a guess </a:t>
            </a:r>
            <a:r>
              <a:rPr lang="en-CA" dirty="0" smtClean="0">
                <a:latin typeface="cmmi10"/>
              </a:rPr>
              <a:t>Z</a:t>
            </a:r>
            <a:r>
              <a:rPr lang="en-CA" dirty="0" smtClean="0"/>
              <a:t> at the missing labels</a:t>
            </a:r>
          </a:p>
          <a:p>
            <a:pPr lvl="2"/>
            <a:r>
              <a:rPr lang="en-CA" dirty="0" smtClean="0"/>
              <a:t>Examples: system identification, HMMs, </a:t>
            </a:r>
            <a:r>
              <a:rPr lang="en-CA" dirty="0" smtClean="0"/>
              <a:t>unsupervised </a:t>
            </a:r>
            <a:r>
              <a:rPr lang="en-CA" dirty="0" smtClean="0"/>
              <a:t>parsing</a:t>
            </a:r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5929322" y="4357694"/>
            <a:ext cx="1957726" cy="30456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928926" y="3143248"/>
            <a:ext cx="2000264" cy="928694"/>
            <a:chOff x="1571604" y="1071546"/>
            <a:chExt cx="2000264" cy="928694"/>
          </a:xfrm>
        </p:grpSpPr>
        <p:grpSp>
          <p:nvGrpSpPr>
            <p:cNvPr id="8" name="Group 64"/>
            <p:cNvGrpSpPr/>
            <p:nvPr/>
          </p:nvGrpSpPr>
          <p:grpSpPr>
            <a:xfrm>
              <a:off x="1571604" y="1071546"/>
              <a:ext cx="285752" cy="928694"/>
              <a:chOff x="2500298" y="3357562"/>
              <a:chExt cx="285752" cy="928694"/>
            </a:xfrm>
          </p:grpSpPr>
          <p:grpSp>
            <p:nvGrpSpPr>
              <p:cNvPr id="36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41" name="Picture 40" descr="TP_tmp.emf"/>
                <p:cNvPicPr>
                  <a:picLocks noChangeAspect="1"/>
                </p:cNvPicPr>
                <p:nvPr>
                  <p:custDataLst>
                    <p:tags r:id="rId17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2" name="Oval 41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7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9" name="Picture 38" descr="TP_tmp.emf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0" name="Oval 39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8" name="Straight Connector 37"/>
              <p:cNvCxnSpPr>
                <a:stCxn id="42" idx="4"/>
                <a:endCxn id="40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72"/>
            <p:cNvGrpSpPr/>
            <p:nvPr/>
          </p:nvGrpSpPr>
          <p:grpSpPr>
            <a:xfrm>
              <a:off x="2143108" y="1071546"/>
              <a:ext cx="285752" cy="928694"/>
              <a:chOff x="2500298" y="3357562"/>
              <a:chExt cx="285752" cy="928694"/>
            </a:xfrm>
          </p:grpSpPr>
          <p:grpSp>
            <p:nvGrpSpPr>
              <p:cNvPr id="29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34" name="Picture 33" descr="TP_tmp.emf"/>
                <p:cNvPicPr>
                  <a:picLocks noChangeAspect="1"/>
                </p:cNvPicPr>
                <p:nvPr>
                  <p:custDataLst>
                    <p:tags r:id="rId15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0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2" name="Picture 31" descr="TP_tmp.emf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3" name="Oval 32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1" name="Straight Connector 30"/>
              <p:cNvCxnSpPr>
                <a:stCxn id="35" idx="4"/>
                <a:endCxn id="33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80"/>
            <p:cNvGrpSpPr/>
            <p:nvPr/>
          </p:nvGrpSpPr>
          <p:grpSpPr>
            <a:xfrm>
              <a:off x="2714612" y="1071546"/>
              <a:ext cx="285752" cy="928694"/>
              <a:chOff x="2500298" y="3357562"/>
              <a:chExt cx="285752" cy="928694"/>
            </a:xfrm>
          </p:grpSpPr>
          <p:grpSp>
            <p:nvGrpSpPr>
              <p:cNvPr id="22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27" name="Picture 26" descr="TP_tmp.emf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8" name="Oval 27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3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5" name="Picture 24" descr="TP_tmp.emf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6" name="Oval 25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4" name="Straight Connector 23"/>
              <p:cNvCxnSpPr>
                <a:stCxn id="28" idx="4"/>
                <a:endCxn id="26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88"/>
            <p:cNvGrpSpPr/>
            <p:nvPr/>
          </p:nvGrpSpPr>
          <p:grpSpPr>
            <a:xfrm>
              <a:off x="3286116" y="1071546"/>
              <a:ext cx="285752" cy="928694"/>
              <a:chOff x="2500298" y="3357562"/>
              <a:chExt cx="285752" cy="928694"/>
            </a:xfrm>
          </p:grpSpPr>
          <p:grpSp>
            <p:nvGrpSpPr>
              <p:cNvPr id="15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20" name="Picture 19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1" name="Oval 20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6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18" name="Picture 17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19" name="Oval 18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7" name="Straight Connector 16"/>
              <p:cNvCxnSpPr>
                <a:stCxn id="21" idx="4"/>
                <a:endCxn id="19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/>
            <p:cNvCxnSpPr>
              <a:stCxn id="42" idx="6"/>
              <a:endCxn id="35" idx="2"/>
            </p:cNvCxnSpPr>
            <p:nvPr/>
          </p:nvCxnSpPr>
          <p:spPr>
            <a:xfrm>
              <a:off x="1857356" y="121442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428860" y="121442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00364" y="121442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500694" y="3143248"/>
            <a:ext cx="2000264" cy="928694"/>
            <a:chOff x="1571604" y="1071546"/>
            <a:chExt cx="2000264" cy="928694"/>
          </a:xfrm>
        </p:grpSpPr>
        <p:grpSp>
          <p:nvGrpSpPr>
            <p:cNvPr id="44" name="Group 64"/>
            <p:cNvGrpSpPr/>
            <p:nvPr/>
          </p:nvGrpSpPr>
          <p:grpSpPr>
            <a:xfrm>
              <a:off x="1571604" y="1071546"/>
              <a:ext cx="285752" cy="928694"/>
              <a:chOff x="2500298" y="3357562"/>
              <a:chExt cx="285752" cy="928694"/>
            </a:xfrm>
          </p:grpSpPr>
          <p:grpSp>
            <p:nvGrpSpPr>
              <p:cNvPr id="72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77" name="Picture 76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78" name="Oval 77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73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75" name="Picture 74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76" name="Oval 75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74" name="Straight Connector 73"/>
              <p:cNvCxnSpPr>
                <a:stCxn id="78" idx="4"/>
                <a:endCxn id="76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72"/>
            <p:cNvGrpSpPr/>
            <p:nvPr/>
          </p:nvGrpSpPr>
          <p:grpSpPr>
            <a:xfrm>
              <a:off x="2143108" y="1071546"/>
              <a:ext cx="285752" cy="928694"/>
              <a:chOff x="2500298" y="3357562"/>
              <a:chExt cx="285752" cy="928694"/>
            </a:xfrm>
          </p:grpSpPr>
          <p:grpSp>
            <p:nvGrpSpPr>
              <p:cNvPr id="65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70" name="Picture 69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71" name="Oval 70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6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68" name="Picture 67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69" name="Oval 68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7" name="Straight Connector 66"/>
              <p:cNvCxnSpPr>
                <a:stCxn id="71" idx="4"/>
                <a:endCxn id="69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80"/>
            <p:cNvGrpSpPr/>
            <p:nvPr/>
          </p:nvGrpSpPr>
          <p:grpSpPr>
            <a:xfrm>
              <a:off x="2714612" y="1071546"/>
              <a:ext cx="285752" cy="928694"/>
              <a:chOff x="2500298" y="3357562"/>
              <a:chExt cx="285752" cy="928694"/>
            </a:xfrm>
          </p:grpSpPr>
          <p:grpSp>
            <p:nvGrpSpPr>
              <p:cNvPr id="58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63" name="Picture 62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64" name="Oval 63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61" name="Picture 60" descr="TP_tmp.emf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62" name="Oval 61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0" name="Straight Connector 59"/>
              <p:cNvCxnSpPr>
                <a:stCxn id="64" idx="4"/>
                <a:endCxn id="62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88"/>
            <p:cNvGrpSpPr/>
            <p:nvPr/>
          </p:nvGrpSpPr>
          <p:grpSpPr>
            <a:xfrm>
              <a:off x="3286116" y="1071546"/>
              <a:ext cx="285752" cy="928694"/>
              <a:chOff x="2500298" y="3357562"/>
              <a:chExt cx="285752" cy="928694"/>
            </a:xfrm>
          </p:grpSpPr>
          <p:grpSp>
            <p:nvGrpSpPr>
              <p:cNvPr id="51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56" name="Picture 55" descr="TP_tmp.emf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2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54" name="Picture 53" descr="TP_tmp.emf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55" name="Oval 54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53" name="Straight Connector 52"/>
              <p:cNvCxnSpPr>
                <a:stCxn id="57" idx="4"/>
                <a:endCxn id="55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Straight Connector 47"/>
            <p:cNvCxnSpPr>
              <a:stCxn id="78" idx="6"/>
              <a:endCxn id="71" idx="2"/>
            </p:cNvCxnSpPr>
            <p:nvPr/>
          </p:nvCxnSpPr>
          <p:spPr>
            <a:xfrm>
              <a:off x="1857356" y="121442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428860" y="121442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000364" y="1214422"/>
              <a:ext cx="28575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>
                <a:sym typeface="Symbol"/>
              </a:rPr>
              <a:t>Partially-supervised </a:t>
            </a:r>
            <a:r>
              <a:rPr lang="en-CA" dirty="0" smtClean="0"/>
              <a:t>learning</a:t>
            </a:r>
          </a:p>
          <a:p>
            <a:pPr lvl="1">
              <a:buNone/>
            </a:pPr>
            <a:r>
              <a:rPr lang="en-CA" dirty="0" smtClean="0"/>
              <a:t>All training labels given, but internal variables not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Simultaneously infer functions                     and</a:t>
            </a:r>
          </a:p>
          <a:p>
            <a:pPr lvl="2">
              <a:buNone/>
            </a:pPr>
            <a:r>
              <a:rPr lang="en-CA" dirty="0" smtClean="0"/>
              <a:t>	and a guess </a:t>
            </a:r>
            <a:r>
              <a:rPr lang="en-CA" dirty="0" smtClean="0">
                <a:latin typeface="cmmi10"/>
              </a:rPr>
              <a:t>Z </a:t>
            </a:r>
            <a:r>
              <a:rPr lang="en-CA" dirty="0" smtClean="0"/>
              <a:t>at the missing intervening variables </a:t>
            </a:r>
          </a:p>
          <a:p>
            <a:pPr lvl="2"/>
            <a:r>
              <a:rPr lang="en-CA" dirty="0" smtClean="0"/>
              <a:t>Example:  deep belief nets, neural nets, </a:t>
            </a:r>
            <a:r>
              <a:rPr lang="en-CA" dirty="0" smtClean="0"/>
              <a:t>representation </a:t>
            </a:r>
            <a:r>
              <a:rPr lang="en-CA" dirty="0" smtClean="0"/>
              <a:t>learning</a:t>
            </a:r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286380" y="4429132"/>
            <a:ext cx="1220400" cy="30456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358082" y="4429132"/>
            <a:ext cx="1194975" cy="30456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928926" y="2727499"/>
            <a:ext cx="1785950" cy="1428760"/>
            <a:chOff x="1714480" y="4714884"/>
            <a:chExt cx="1785950" cy="1428760"/>
          </a:xfrm>
        </p:grpSpPr>
        <p:grpSp>
          <p:nvGrpSpPr>
            <p:cNvPr id="10" name="Group 231"/>
            <p:cNvGrpSpPr/>
            <p:nvPr/>
          </p:nvGrpSpPr>
          <p:grpSpPr>
            <a:xfrm>
              <a:off x="1714480" y="4714884"/>
              <a:ext cx="285752" cy="1428760"/>
              <a:chOff x="1714480" y="4714884"/>
              <a:chExt cx="285752" cy="1428760"/>
            </a:xfrm>
          </p:grpSpPr>
          <p:grpSp>
            <p:nvGrpSpPr>
              <p:cNvPr id="47" name="Group 215"/>
              <p:cNvGrpSpPr/>
              <p:nvPr/>
            </p:nvGrpSpPr>
            <p:grpSpPr>
              <a:xfrm>
                <a:off x="1714480" y="5286388"/>
                <a:ext cx="285752" cy="285752"/>
                <a:chOff x="1714480" y="5286388"/>
                <a:chExt cx="285752" cy="285752"/>
              </a:xfrm>
            </p:grpSpPr>
            <p:sp>
              <p:nvSpPr>
                <p:cNvPr id="56" name="Oval 55"/>
                <p:cNvSpPr/>
                <p:nvPr/>
              </p:nvSpPr>
              <p:spPr>
                <a:xfrm>
                  <a:off x="1714480" y="5286388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57" name="Picture 56" descr="TP_tmp.emf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98797" y="5357826"/>
                  <a:ext cx="143130" cy="142876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 222"/>
              <p:cNvGrpSpPr/>
              <p:nvPr/>
            </p:nvGrpSpPr>
            <p:grpSpPr>
              <a:xfrm>
                <a:off x="1714480" y="4714884"/>
                <a:ext cx="285752" cy="285752"/>
                <a:chOff x="4143372" y="3429000"/>
                <a:chExt cx="285752" cy="285752"/>
              </a:xfrm>
            </p:grpSpPr>
            <p:pic>
              <p:nvPicPr>
                <p:cNvPr id="54" name="Picture 53" descr="TP_tmp.emf"/>
                <p:cNvPicPr>
                  <a:picLocks noChangeAspect="1"/>
                </p:cNvPicPr>
                <p:nvPr>
                  <p:custDataLst>
                    <p:tags r:id="rId13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55" name="Oval 54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9" name="Group 225"/>
              <p:cNvGrpSpPr/>
              <p:nvPr/>
            </p:nvGrpSpPr>
            <p:grpSpPr>
              <a:xfrm>
                <a:off x="1714480" y="5857892"/>
                <a:ext cx="285752" cy="285752"/>
                <a:chOff x="2130229" y="3929066"/>
                <a:chExt cx="285752" cy="285752"/>
              </a:xfrm>
            </p:grpSpPr>
            <p:pic>
              <p:nvPicPr>
                <p:cNvPr id="52" name="Picture 51" descr="TP_tmp.emf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53" name="Oval 52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50" name="Straight Connector 49"/>
              <p:cNvCxnSpPr>
                <a:stCxn id="55" idx="4"/>
                <a:endCxn id="56" idx="0"/>
              </p:cNvCxnSpPr>
              <p:nvPr/>
            </p:nvCxnSpPr>
            <p:spPr>
              <a:xfrm rot="5400000">
                <a:off x="1714480" y="514351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rot="5400000">
                <a:off x="1715274" y="571422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32"/>
            <p:cNvGrpSpPr/>
            <p:nvPr/>
          </p:nvGrpSpPr>
          <p:grpSpPr>
            <a:xfrm>
              <a:off x="2214546" y="4714884"/>
              <a:ext cx="285752" cy="1428760"/>
              <a:chOff x="1714480" y="4714884"/>
              <a:chExt cx="285752" cy="1428760"/>
            </a:xfrm>
          </p:grpSpPr>
          <p:grpSp>
            <p:nvGrpSpPr>
              <p:cNvPr id="36" name="Group 215"/>
              <p:cNvGrpSpPr/>
              <p:nvPr/>
            </p:nvGrpSpPr>
            <p:grpSpPr>
              <a:xfrm>
                <a:off x="1714480" y="5286388"/>
                <a:ext cx="285752" cy="285752"/>
                <a:chOff x="1714480" y="5286388"/>
                <a:chExt cx="285752" cy="285752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1714480" y="5286388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46" name="Picture 45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98797" y="5357826"/>
                  <a:ext cx="143130" cy="142876"/>
                </a:xfrm>
                <a:prstGeom prst="rect">
                  <a:avLst/>
                </a:prstGeom>
              </p:spPr>
            </p:pic>
          </p:grpSp>
          <p:grpSp>
            <p:nvGrpSpPr>
              <p:cNvPr id="37" name="Group 222"/>
              <p:cNvGrpSpPr/>
              <p:nvPr/>
            </p:nvGrpSpPr>
            <p:grpSpPr>
              <a:xfrm>
                <a:off x="1714480" y="4714884"/>
                <a:ext cx="285752" cy="285752"/>
                <a:chOff x="4143372" y="3429000"/>
                <a:chExt cx="285752" cy="285752"/>
              </a:xfrm>
            </p:grpSpPr>
            <p:pic>
              <p:nvPicPr>
                <p:cNvPr id="43" name="Picture 42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4" name="Oval 43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8" name="Group 225"/>
              <p:cNvGrpSpPr/>
              <p:nvPr/>
            </p:nvGrpSpPr>
            <p:grpSpPr>
              <a:xfrm>
                <a:off x="1714480" y="5857892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1" name="Picture 40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2" name="Oval 41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9" name="Straight Connector 38"/>
              <p:cNvCxnSpPr>
                <a:stCxn id="44" idx="4"/>
                <a:endCxn id="45" idx="0"/>
              </p:cNvCxnSpPr>
              <p:nvPr/>
            </p:nvCxnSpPr>
            <p:spPr>
              <a:xfrm rot="5400000">
                <a:off x="1714480" y="514351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1715274" y="571422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244"/>
            <p:cNvGrpSpPr/>
            <p:nvPr/>
          </p:nvGrpSpPr>
          <p:grpSpPr>
            <a:xfrm>
              <a:off x="2714612" y="4714884"/>
              <a:ext cx="285752" cy="1428760"/>
              <a:chOff x="1714480" y="4714884"/>
              <a:chExt cx="285752" cy="1428760"/>
            </a:xfrm>
          </p:grpSpPr>
          <p:grpSp>
            <p:nvGrpSpPr>
              <p:cNvPr id="25" name="Group 215"/>
              <p:cNvGrpSpPr/>
              <p:nvPr/>
            </p:nvGrpSpPr>
            <p:grpSpPr>
              <a:xfrm>
                <a:off x="1714480" y="5286388"/>
                <a:ext cx="285752" cy="285752"/>
                <a:chOff x="1714480" y="5286388"/>
                <a:chExt cx="285752" cy="285752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1714480" y="5286388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35" name="Picture 34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98797" y="5357826"/>
                  <a:ext cx="143130" cy="142876"/>
                </a:xfrm>
                <a:prstGeom prst="rect">
                  <a:avLst/>
                </a:prstGeom>
              </p:spPr>
            </p:pic>
          </p:grpSp>
          <p:grpSp>
            <p:nvGrpSpPr>
              <p:cNvPr id="26" name="Group 222"/>
              <p:cNvGrpSpPr/>
              <p:nvPr/>
            </p:nvGrpSpPr>
            <p:grpSpPr>
              <a:xfrm>
                <a:off x="1714480" y="4714884"/>
                <a:ext cx="285752" cy="285752"/>
                <a:chOff x="4143372" y="3429000"/>
                <a:chExt cx="285752" cy="285752"/>
              </a:xfrm>
            </p:grpSpPr>
            <p:pic>
              <p:nvPicPr>
                <p:cNvPr id="32" name="Picture 31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3" name="Oval 32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7" name="Group 225"/>
              <p:cNvGrpSpPr/>
              <p:nvPr/>
            </p:nvGrpSpPr>
            <p:grpSpPr>
              <a:xfrm>
                <a:off x="1714480" y="5857892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0" name="Picture 29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1" name="Oval 30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8" name="Straight Connector 27"/>
              <p:cNvCxnSpPr>
                <a:stCxn id="33" idx="4"/>
                <a:endCxn id="34" idx="0"/>
              </p:cNvCxnSpPr>
              <p:nvPr/>
            </p:nvCxnSpPr>
            <p:spPr>
              <a:xfrm rot="5400000">
                <a:off x="1714480" y="514351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715274" y="571422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56"/>
            <p:cNvGrpSpPr/>
            <p:nvPr/>
          </p:nvGrpSpPr>
          <p:grpSpPr>
            <a:xfrm>
              <a:off x="3214678" y="4714884"/>
              <a:ext cx="285752" cy="1428760"/>
              <a:chOff x="1714480" y="4714884"/>
              <a:chExt cx="285752" cy="1428760"/>
            </a:xfrm>
          </p:grpSpPr>
          <p:grpSp>
            <p:nvGrpSpPr>
              <p:cNvPr id="14" name="Group 215"/>
              <p:cNvGrpSpPr/>
              <p:nvPr/>
            </p:nvGrpSpPr>
            <p:grpSpPr>
              <a:xfrm>
                <a:off x="1714480" y="5286388"/>
                <a:ext cx="285752" cy="285752"/>
                <a:chOff x="1714480" y="5286388"/>
                <a:chExt cx="285752" cy="28575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80" y="5286388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24" name="Picture 23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98797" y="5357826"/>
                  <a:ext cx="143130" cy="142876"/>
                </a:xfrm>
                <a:prstGeom prst="rect">
                  <a:avLst/>
                </a:prstGeom>
              </p:spPr>
            </p:pic>
          </p:grpSp>
          <p:grpSp>
            <p:nvGrpSpPr>
              <p:cNvPr id="15" name="Group 222"/>
              <p:cNvGrpSpPr/>
              <p:nvPr/>
            </p:nvGrpSpPr>
            <p:grpSpPr>
              <a:xfrm>
                <a:off x="1714480" y="4714884"/>
                <a:ext cx="285752" cy="285752"/>
                <a:chOff x="4143372" y="3429000"/>
                <a:chExt cx="285752" cy="285752"/>
              </a:xfrm>
            </p:grpSpPr>
            <p:pic>
              <p:nvPicPr>
                <p:cNvPr id="21" name="Picture 20" descr="TP_tmp.emf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2" name="Oval 21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6" name="Group 225"/>
              <p:cNvGrpSpPr/>
              <p:nvPr/>
            </p:nvGrpSpPr>
            <p:grpSpPr>
              <a:xfrm>
                <a:off x="1714480" y="5857892"/>
                <a:ext cx="285752" cy="285752"/>
                <a:chOff x="2130229" y="3929066"/>
                <a:chExt cx="285752" cy="285752"/>
              </a:xfrm>
            </p:grpSpPr>
            <p:pic>
              <p:nvPicPr>
                <p:cNvPr id="19" name="Picture 18" descr="TP_tmp.emf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0" name="Oval 19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7" name="Straight Connector 16"/>
              <p:cNvCxnSpPr>
                <a:stCxn id="22" idx="4"/>
                <a:endCxn id="23" idx="0"/>
              </p:cNvCxnSpPr>
              <p:nvPr/>
            </p:nvCxnSpPr>
            <p:spPr>
              <a:xfrm rot="5400000">
                <a:off x="1714480" y="514351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1715274" y="5714222"/>
                <a:ext cx="285752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principles</a:t>
            </a:r>
            <a:endParaRPr lang="en-C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Supervised learning</a:t>
            </a:r>
          </a:p>
          <a:p>
            <a:pPr lvl="1"/>
            <a:r>
              <a:rPr lang="en-CA" dirty="0" smtClean="0"/>
              <a:t>Well understood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2"/>
            <a:r>
              <a:rPr lang="en-CA" dirty="0" smtClean="0"/>
              <a:t>Efficient algorithms</a:t>
            </a:r>
          </a:p>
          <a:p>
            <a:pPr lvl="2"/>
            <a:r>
              <a:rPr lang="en-CA" dirty="0" smtClean="0"/>
              <a:t>Generalization theory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3929058" y="2857496"/>
            <a:ext cx="4286280" cy="2000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5211660" y="1714488"/>
            <a:ext cx="161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Representation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4282966" y="2143116"/>
            <a:ext cx="1209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Features</a:t>
            </a:r>
          </a:p>
          <a:p>
            <a:r>
              <a:rPr lang="en-CA" dirty="0" smtClean="0"/>
              <a:t>parametric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6283230" y="2143116"/>
            <a:ext cx="1574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Kernels</a:t>
            </a:r>
          </a:p>
          <a:p>
            <a:r>
              <a:rPr lang="en-CA" dirty="0" smtClean="0"/>
              <a:t>nonparametric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928794" y="3000372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Loss minimization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2071417" y="3571876"/>
            <a:ext cx="1714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Regularization </a:t>
            </a:r>
            <a:r>
              <a:rPr lang="en-CA" dirty="0" smtClean="0"/>
              <a:t>/</a:t>
            </a:r>
          </a:p>
          <a:p>
            <a:r>
              <a:rPr lang="en-CA" dirty="0" smtClean="0"/>
              <a:t>Max a </a:t>
            </a:r>
            <a:r>
              <a:rPr lang="en-CA" dirty="0" err="1" smtClean="0"/>
              <a:t>posteriori</a:t>
            </a:r>
            <a:endParaRPr lang="en-CA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992174" y="4357694"/>
            <a:ext cx="72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Bayes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 rot="-5400000">
            <a:off x="669771" y="372947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Training principles</a:t>
            </a: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3929058" y="3429000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929058" y="4214818"/>
            <a:ext cx="42862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929190" y="3857628"/>
            <a:ext cx="20002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/>
              <a:t>Un- and semi-supervised </a:t>
            </a:r>
            <a:r>
              <a:rPr lang="en-CA" dirty="0" smtClean="0"/>
              <a:t>learning</a:t>
            </a:r>
          </a:p>
          <a:p>
            <a:pPr lvl="1"/>
            <a:r>
              <a:rPr lang="en-CA" dirty="0" smtClean="0"/>
              <a:t>Not as well understood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Training principles vary with problem type</a:t>
            </a:r>
          </a:p>
          <a:p>
            <a:pPr lvl="2"/>
            <a:r>
              <a:rPr lang="en-CA" dirty="0" smtClean="0"/>
              <a:t>Example: dimensionality reduction versus clustering</a:t>
            </a:r>
          </a:p>
          <a:p>
            <a:pPr lvl="1"/>
            <a:r>
              <a:rPr lang="en-CA" dirty="0" smtClean="0"/>
              <a:t>Generalization theory?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786314" y="2803394"/>
            <a:ext cx="4143404" cy="1857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/>
          <p:cNvSpPr txBox="1"/>
          <p:nvPr/>
        </p:nvSpPr>
        <p:spPr>
          <a:xfrm>
            <a:off x="6068916" y="1660386"/>
            <a:ext cx="156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Representation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5140222" y="2089014"/>
            <a:ext cx="121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Features</a:t>
            </a:r>
          </a:p>
          <a:p>
            <a:r>
              <a:rPr lang="en-CA" dirty="0" smtClean="0"/>
              <a:t>parametric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7140486" y="2089014"/>
            <a:ext cx="1522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Kernels</a:t>
            </a:r>
          </a:p>
          <a:p>
            <a:r>
              <a:rPr lang="en-CA" dirty="0" smtClean="0"/>
              <a:t>nonparametric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 rot="-5400000">
            <a:off x="3095298" y="3530085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Training principles?</a:t>
            </a: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4786314" y="3374898"/>
            <a:ext cx="4143404" cy="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786314" y="4160716"/>
            <a:ext cx="4143404" cy="1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858652" y="3732856"/>
            <a:ext cx="1857388" cy="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Does it really have to be this way?</a:t>
            </a:r>
          </a:p>
          <a:p>
            <a:pPr lvl="1"/>
            <a:r>
              <a:rPr lang="en-CA" dirty="0" smtClean="0"/>
              <a:t>Are unsupervised and supervised training problems really so unrelated?</a:t>
            </a:r>
          </a:p>
          <a:p>
            <a:pPr lvl="1"/>
            <a:r>
              <a:rPr lang="en-CA" dirty="0" smtClean="0"/>
              <a:t>Does supervised and unsupervised learning require distinct training principles, distinct motivations, distinct theory?</a:t>
            </a:r>
          </a:p>
          <a:p>
            <a:pPr lvl="1"/>
            <a:endParaRPr lang="en-CA" dirty="0"/>
          </a:p>
          <a:p>
            <a:r>
              <a:rPr lang="en-CA" dirty="0" smtClean="0"/>
              <a:t>Maybe not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What are unsupervised and </a:t>
            </a:r>
            <a:br>
              <a:rPr lang="en-CA" dirty="0" smtClean="0"/>
            </a:br>
            <a:r>
              <a:rPr lang="en-CA" dirty="0" smtClean="0"/>
              <a:t>semi-supervised learning?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Supervised learning without the training labels</a:t>
            </a:r>
          </a:p>
          <a:p>
            <a:pPr lvl="1"/>
            <a:r>
              <a:rPr lang="en-CA" dirty="0" smtClean="0"/>
              <a:t>Unsupervised learning</a:t>
            </a:r>
          </a:p>
          <a:p>
            <a:pPr lvl="2"/>
            <a:r>
              <a:rPr lang="en-CA" dirty="0" smtClean="0"/>
              <a:t> no training labels given</a:t>
            </a:r>
          </a:p>
          <a:p>
            <a:pPr lvl="1"/>
            <a:r>
              <a:rPr lang="en-CA" dirty="0" smtClean="0"/>
              <a:t>Semi-supervised learning</a:t>
            </a:r>
          </a:p>
          <a:p>
            <a:pPr lvl="2"/>
            <a:r>
              <a:rPr lang="en-CA" dirty="0" smtClean="0"/>
              <a:t> some training labels given</a:t>
            </a:r>
            <a:endParaRPr lang="en-C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Training principles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 smtClean="0"/>
              <a:t>Will demonstrate a unification of supervised, unsupervised and semi-supervised training  under least squares</a:t>
            </a:r>
          </a:p>
          <a:p>
            <a:pPr lvl="1"/>
            <a:r>
              <a:rPr lang="en-CA" dirty="0" smtClean="0"/>
              <a:t>The same training principle will yield</a:t>
            </a:r>
          </a:p>
          <a:p>
            <a:pPr lvl="2"/>
            <a:r>
              <a:rPr lang="en-CA" dirty="0" smtClean="0"/>
              <a:t>Supervised least squares</a:t>
            </a:r>
          </a:p>
          <a:p>
            <a:pPr lvl="2"/>
            <a:r>
              <a:rPr lang="en-CA" dirty="0" smtClean="0"/>
              <a:t>Principal components analysis</a:t>
            </a:r>
          </a:p>
          <a:p>
            <a:pPr lvl="2"/>
            <a:r>
              <a:rPr lang="en-CA" dirty="0" smtClean="0"/>
              <a:t>K-means clustering</a:t>
            </a:r>
          </a:p>
          <a:p>
            <a:pPr lvl="2"/>
            <a:r>
              <a:rPr lang="en-CA" dirty="0" smtClean="0"/>
              <a:t>Normalized graph-cut clustering</a:t>
            </a:r>
          </a:p>
          <a:p>
            <a:pPr lvl="2"/>
            <a:r>
              <a:rPr lang="en-CA" dirty="0" smtClean="0"/>
              <a:t>and semi-supervised versions thereof</a:t>
            </a:r>
          </a:p>
          <a:p>
            <a:pPr lvl="1"/>
            <a:r>
              <a:rPr lang="en-CA" dirty="0" smtClean="0"/>
              <a:t>Only differences are constraints imposed on labels</a:t>
            </a:r>
          </a:p>
          <a:p>
            <a:pPr>
              <a:buNone/>
            </a:pPr>
            <a:r>
              <a:rPr lang="en-CA" dirty="0" smtClean="0"/>
              <a:t>The unification is based on a non-standard but equivalent view of least squares learning</a:t>
            </a:r>
          </a:p>
          <a:p>
            <a:pPr lvl="1"/>
            <a:endParaRPr lang="en-CA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 revealing case study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 smtClean="0"/>
              <a:t>Given </a:t>
            </a:r>
          </a:p>
          <a:p>
            <a:pPr lvl="1"/>
            <a:r>
              <a:rPr lang="en-CA" dirty="0" smtClean="0">
                <a:latin typeface="cmmi10"/>
              </a:rPr>
              <a:t>t </a:t>
            </a:r>
            <a:r>
              <a:rPr lang="en-CA" dirty="0" smtClean="0">
                <a:latin typeface="cmsy10"/>
              </a:rPr>
              <a:t>£</a:t>
            </a:r>
            <a:r>
              <a:rPr lang="en-CA" dirty="0" smtClean="0">
                <a:latin typeface="Calibri"/>
              </a:rPr>
              <a:t> </a:t>
            </a:r>
            <a:r>
              <a:rPr lang="en-CA" dirty="0" smtClean="0">
                <a:latin typeface="cmmi10"/>
              </a:rPr>
              <a:t>n</a:t>
            </a:r>
            <a:r>
              <a:rPr lang="en-CA" dirty="0" smtClean="0"/>
              <a:t> data matrix </a:t>
            </a:r>
            <a:r>
              <a:rPr lang="en-CA" dirty="0" smtClean="0">
                <a:latin typeface="cmmi10"/>
              </a:rPr>
              <a:t>X</a:t>
            </a:r>
          </a:p>
          <a:p>
            <a:pPr lvl="1"/>
            <a:r>
              <a:rPr lang="en-CA" dirty="0" smtClean="0">
                <a:latin typeface="cmmi10"/>
              </a:rPr>
              <a:t>t </a:t>
            </a:r>
            <a:r>
              <a:rPr lang="en-CA" dirty="0" smtClean="0">
                <a:latin typeface="cmsy10"/>
              </a:rPr>
              <a:t>£</a:t>
            </a:r>
            <a:r>
              <a:rPr lang="en-CA" dirty="0" smtClean="0">
                <a:latin typeface="cmmi10"/>
              </a:rPr>
              <a:t> k </a:t>
            </a:r>
            <a:r>
              <a:rPr lang="en-CA" dirty="0" smtClean="0"/>
              <a:t>label matrix </a:t>
            </a:r>
            <a:r>
              <a:rPr lang="en-CA" dirty="0" smtClean="0">
                <a:latin typeface="cmmi10"/>
              </a:rPr>
              <a:t>Y</a:t>
            </a:r>
          </a:p>
          <a:p>
            <a:pPr lvl="1"/>
            <a:r>
              <a:rPr lang="en-CA" dirty="0" smtClean="0">
                <a:latin typeface="cmmi10"/>
              </a:rPr>
              <a:t>t</a:t>
            </a:r>
            <a:r>
              <a:rPr lang="en-CA" dirty="0" smtClean="0"/>
              <a:t> = # training instances</a:t>
            </a:r>
          </a:p>
          <a:p>
            <a:pPr lvl="1"/>
            <a:r>
              <a:rPr lang="en-CA" dirty="0" smtClean="0">
                <a:latin typeface="cmmi10"/>
              </a:rPr>
              <a:t>n</a:t>
            </a:r>
            <a:r>
              <a:rPr lang="en-CA" dirty="0" smtClean="0"/>
              <a:t> = # features</a:t>
            </a:r>
          </a:p>
          <a:p>
            <a:pPr lvl="1"/>
            <a:r>
              <a:rPr lang="en-CA" dirty="0" smtClean="0">
                <a:latin typeface="cmmi10"/>
              </a:rPr>
              <a:t>k</a:t>
            </a:r>
            <a:r>
              <a:rPr lang="en-CA" dirty="0" smtClean="0"/>
              <a:t> = # targets</a:t>
            </a:r>
          </a:p>
          <a:p>
            <a:pPr>
              <a:buNone/>
            </a:pPr>
            <a:r>
              <a:rPr lang="en-CA" dirty="0" smtClean="0"/>
              <a:t>Assume</a:t>
            </a:r>
          </a:p>
          <a:p>
            <a:pPr lvl="1"/>
            <a:r>
              <a:rPr lang="en-CA" dirty="0" smtClean="0">
                <a:latin typeface="cmmi10"/>
              </a:rPr>
              <a:t>X</a:t>
            </a:r>
            <a:r>
              <a:rPr lang="en-CA" dirty="0" smtClean="0"/>
              <a:t> is full rank </a:t>
            </a:r>
            <a:r>
              <a:rPr lang="en-CA" dirty="0" smtClean="0">
                <a:latin typeface="cmmi10"/>
              </a:rPr>
              <a:t>n</a:t>
            </a:r>
          </a:p>
          <a:p>
            <a:pPr lvl="1"/>
            <a:r>
              <a:rPr lang="en-CA" dirty="0" smtClean="0">
                <a:latin typeface="cmmi10"/>
              </a:rPr>
              <a:t>Y</a:t>
            </a:r>
            <a:r>
              <a:rPr lang="en-CA" dirty="0" smtClean="0"/>
              <a:t> is full rank </a:t>
            </a:r>
            <a:r>
              <a:rPr lang="en-CA" dirty="0" smtClean="0">
                <a:latin typeface="cmmi10"/>
              </a:rPr>
              <a:t>k</a:t>
            </a:r>
          </a:p>
          <a:p>
            <a:pPr lvl="1"/>
            <a:r>
              <a:rPr lang="en-CA" dirty="0" smtClean="0">
                <a:latin typeface="cmmi10"/>
              </a:rPr>
              <a:t>k &lt; n</a:t>
            </a:r>
          </a:p>
          <a:p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500694" y="2428868"/>
            <a:ext cx="164307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7429520" y="2428868"/>
            <a:ext cx="928694" cy="2571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/>
          <p:cNvSpPr txBox="1"/>
          <p:nvPr/>
        </p:nvSpPr>
        <p:spPr>
          <a:xfrm>
            <a:off x="6143636" y="5143512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cmmi10"/>
              </a:rPr>
              <a:t>X</a:t>
            </a:r>
            <a:endParaRPr lang="en-CA" sz="2400" dirty="0">
              <a:latin typeface="cmmi1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15272" y="514351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smtClean="0">
                <a:latin typeface="cmmi10"/>
              </a:rPr>
              <a:t>Y</a:t>
            </a:r>
            <a:endParaRPr lang="en-CA" sz="2400" dirty="0">
              <a:latin typeface="cmmi1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00694" y="271462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29520" y="2714620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00694" y="2998784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00694" y="3284536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00694" y="3570288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00694" y="3856040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00694" y="4141792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500694" y="4427544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00694" y="4713296"/>
            <a:ext cx="164307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29520" y="299878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429520" y="328453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29520" y="3570288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429520" y="3856040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29520" y="4141792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29520" y="4427544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9520" y="4713296"/>
            <a:ext cx="92869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Objective</a:t>
            </a:r>
          </a:p>
          <a:p>
            <a:pPr>
              <a:buNone/>
            </a:pPr>
            <a:endParaRPr lang="en-CA" dirty="0" smtClean="0"/>
          </a:p>
          <a:p>
            <a:pPr lvl="1">
              <a:buNone/>
            </a:pPr>
            <a:r>
              <a:rPr lang="en-CA" dirty="0" smtClean="0"/>
              <a:t>where </a:t>
            </a:r>
            <a:r>
              <a:rPr lang="en-CA" dirty="0" smtClean="0">
                <a:latin typeface="cmmi10"/>
              </a:rPr>
              <a:t>W</a:t>
            </a:r>
            <a:r>
              <a:rPr lang="en-CA" dirty="0" smtClean="0"/>
              <a:t>  is </a:t>
            </a:r>
            <a:r>
              <a:rPr lang="en-CA" dirty="0" err="1" smtClean="0">
                <a:latin typeface="cmmi10"/>
              </a:rPr>
              <a:t>n</a:t>
            </a:r>
            <a:r>
              <a:rPr lang="en-CA" dirty="0" err="1" smtClean="0">
                <a:latin typeface="cmsy10"/>
              </a:rPr>
              <a:t>£</a:t>
            </a:r>
            <a:r>
              <a:rPr lang="en-CA" dirty="0" err="1" smtClean="0">
                <a:latin typeface="cmmi10"/>
              </a:rPr>
              <a:t>k</a:t>
            </a:r>
            <a:r>
              <a:rPr lang="en-CA" dirty="0" smtClean="0">
                <a:latin typeface="Calibri"/>
              </a:rPr>
              <a:t> </a:t>
            </a:r>
            <a:r>
              <a:rPr lang="en-CA" dirty="0" smtClean="0"/>
              <a:t>  </a:t>
            </a:r>
          </a:p>
          <a:p>
            <a:pPr lvl="1">
              <a:buNone/>
            </a:pPr>
            <a:endParaRPr lang="en-CA" dirty="0" smtClean="0"/>
          </a:p>
          <a:p>
            <a:pPr>
              <a:buNone/>
            </a:pPr>
            <a:r>
              <a:rPr lang="en-CA" dirty="0" smtClean="0"/>
              <a:t>Note                             for a square matrix </a:t>
            </a:r>
            <a:r>
              <a:rPr lang="en-CA" dirty="0" smtClean="0">
                <a:latin typeface="cmmi10"/>
              </a:rPr>
              <a:t>A</a:t>
            </a:r>
            <a:endParaRPr lang="en-CA" baseline="-25000" dirty="0" smtClean="0">
              <a:latin typeface="cmmi10"/>
            </a:endParaRP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dirty="0" smtClean="0"/>
              <a:t>Hence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dirty="0" smtClean="0"/>
              <a:t>Also                         </a:t>
            </a:r>
            <a:r>
              <a:rPr lang="en-CA" dirty="0" smtClean="0"/>
              <a:t>and  </a:t>
            </a:r>
            <a:endParaRPr lang="en-CA" dirty="0" smtClean="0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00297" y="1621102"/>
            <a:ext cx="5143537" cy="664890"/>
          </a:xfrm>
          <a:prstGeom prst="rect">
            <a:avLst/>
          </a:prstGeom>
        </p:spPr>
      </p:pic>
      <p:pic>
        <p:nvPicPr>
          <p:cNvPr id="14" name="Picture 13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71605" y="3429000"/>
            <a:ext cx="2286015" cy="986797"/>
          </a:xfrm>
          <a:prstGeom prst="rect">
            <a:avLst/>
          </a:prstGeom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43108" y="4416253"/>
            <a:ext cx="2786082" cy="96608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28596" y="3355974"/>
            <a:ext cx="828680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26665" y="5656457"/>
            <a:ext cx="1816641" cy="35719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571999" y="5669336"/>
            <a:ext cx="4046157" cy="357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Objective</a:t>
            </a:r>
          </a:p>
          <a:p>
            <a:pPr lvl="1"/>
            <a:r>
              <a:rPr lang="en-CA" dirty="0" smtClean="0"/>
              <a:t>A convex quadratic, so just solve for a critical point: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/>
            <a:r>
              <a:rPr lang="en-CA" dirty="0" smtClean="0"/>
              <a:t>Thus</a:t>
            </a:r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sz="2400" dirty="0" smtClean="0"/>
              <a:t>(Recall we assumed </a:t>
            </a:r>
            <a:r>
              <a:rPr lang="en-CA" sz="2400" dirty="0" smtClean="0">
                <a:latin typeface="cmmi10"/>
              </a:rPr>
              <a:t>X </a:t>
            </a:r>
            <a:r>
              <a:rPr lang="en-CA" sz="2400" dirty="0" smtClean="0">
                <a:latin typeface="Calibri"/>
              </a:rPr>
              <a:t>has rank </a:t>
            </a:r>
            <a:r>
              <a:rPr lang="en-CA" sz="2400" dirty="0" smtClean="0">
                <a:latin typeface="cmmi10"/>
              </a:rPr>
              <a:t>n</a:t>
            </a:r>
            <a:r>
              <a:rPr lang="en-CA" sz="2400" dirty="0" smtClean="0">
                <a:latin typeface="Calibri"/>
              </a:rPr>
              <a:t>)</a:t>
            </a:r>
          </a:p>
          <a:p>
            <a:r>
              <a:rPr lang="en-CA" dirty="0" smtClean="0">
                <a:latin typeface="Calibri"/>
              </a:rPr>
              <a:t>Test prediction </a:t>
            </a:r>
          </a:p>
          <a:p>
            <a:pPr lvl="1">
              <a:buNone/>
            </a:pPr>
            <a:r>
              <a:rPr lang="en-CA" dirty="0" smtClean="0">
                <a:latin typeface="Calibri"/>
              </a:rPr>
              <a:t>Given test vector </a:t>
            </a:r>
            <a:r>
              <a:rPr lang="en-CA" b="1" dirty="0" smtClean="0">
                <a:latin typeface="Calibri"/>
              </a:rPr>
              <a:t>x</a:t>
            </a:r>
            <a:r>
              <a:rPr lang="en-CA" dirty="0" smtClean="0">
                <a:latin typeface="Calibri"/>
              </a:rPr>
              <a:t>, predict</a:t>
            </a:r>
          </a:p>
          <a:p>
            <a:pPr>
              <a:buNone/>
            </a:pPr>
            <a:endParaRPr lang="en-CA" dirty="0" smtClean="0"/>
          </a:p>
        </p:txBody>
      </p:sp>
      <p:pic>
        <p:nvPicPr>
          <p:cNvPr id="10" name="Picture 9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428861" y="1571612"/>
            <a:ext cx="4929222" cy="637186"/>
          </a:xfrm>
          <a:prstGeom prst="rect">
            <a:avLst/>
          </a:prstGeom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143108" y="2643182"/>
            <a:ext cx="4071966" cy="768144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43108" y="3610513"/>
            <a:ext cx="5214974" cy="93768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29190" y="5500702"/>
            <a:ext cx="1785949" cy="44569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Conditional Gaussian model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Maximum conditional likelihood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2"/>
            <a:r>
              <a:rPr lang="en-CA" dirty="0" smtClean="0"/>
              <a:t>Solved by same </a:t>
            </a:r>
            <a:r>
              <a:rPr lang="en-CA" dirty="0" err="1" smtClean="0"/>
              <a:t>minimizer</a:t>
            </a:r>
            <a:r>
              <a:rPr lang="en-CA" dirty="0" smtClean="0"/>
              <a:t> as least </a:t>
            </a:r>
            <a:r>
              <a:rPr lang="en-CA" dirty="0" smtClean="0"/>
              <a:t>squares if        </a:t>
            </a:r>
            <a:r>
              <a:rPr lang="en-CA" dirty="0" err="1" smtClean="0"/>
              <a:t>nonsingular</a:t>
            </a:r>
            <a:r>
              <a:rPr lang="en-CA" dirty="0" smtClean="0"/>
              <a:t> </a:t>
            </a:r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4487" y="2214554"/>
            <a:ext cx="8975025" cy="685260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57422" y="5320210"/>
            <a:ext cx="3813750" cy="609120"/>
          </a:xfrm>
          <a:prstGeom prst="rect">
            <a:avLst/>
          </a:prstGeom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5786" y="3714752"/>
            <a:ext cx="8034300" cy="583740"/>
          </a:xfrm>
          <a:prstGeom prst="rect">
            <a:avLst/>
          </a:prstGeom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6916575" y="4546250"/>
            <a:ext cx="483075" cy="2791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Ridge regularization</a:t>
            </a:r>
          </a:p>
          <a:p>
            <a:pPr lvl="1"/>
            <a:r>
              <a:rPr lang="en-CA" dirty="0" smtClean="0"/>
              <a:t>Penalize squared 2-norm of weights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Still convex quadratic, so solution given by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endParaRPr lang="en-CA" dirty="0" smtClean="0"/>
          </a:p>
          <a:p>
            <a:pPr lvl="1">
              <a:buNone/>
            </a:pPr>
            <a:r>
              <a:rPr lang="en-CA" sz="2400" dirty="0" smtClean="0"/>
              <a:t>	(note that the inverse always exists if </a:t>
            </a:r>
            <a:r>
              <a:rPr lang="en-CA" sz="2400" dirty="0" smtClean="0">
                <a:latin typeface="cmmi10"/>
              </a:rPr>
              <a:t>® </a:t>
            </a:r>
            <a:r>
              <a:rPr lang="en-CA" sz="2400" dirty="0" smtClean="0"/>
              <a:t>&gt; 0)</a:t>
            </a:r>
          </a:p>
          <a:p>
            <a:pPr lvl="1"/>
            <a:r>
              <a:rPr lang="en-CA" dirty="0" smtClean="0"/>
              <a:t>Test prediction: given </a:t>
            </a:r>
            <a:r>
              <a:rPr lang="en-CA" b="1" dirty="0" smtClean="0"/>
              <a:t>x</a:t>
            </a:r>
            <a:r>
              <a:rPr lang="en-CA" dirty="0" smtClean="0"/>
              <a:t>, predict</a:t>
            </a:r>
          </a:p>
          <a:p>
            <a:pPr lvl="1"/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85853" y="2571744"/>
            <a:ext cx="6072229" cy="532227"/>
          </a:xfrm>
          <a:prstGeom prst="rect">
            <a:avLst/>
          </a:prstGeom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85917" y="3500438"/>
            <a:ext cx="5833195" cy="1428760"/>
          </a:xfrm>
          <a:prstGeom prst="rect">
            <a:avLst/>
          </a:prstGeom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572132" y="5500702"/>
            <a:ext cx="1571636" cy="39221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Maximum a </a:t>
            </a:r>
            <a:r>
              <a:rPr lang="en-CA" dirty="0" err="1" smtClean="0"/>
              <a:t>posteriori</a:t>
            </a:r>
            <a:r>
              <a:rPr lang="en-CA" dirty="0" smtClean="0"/>
              <a:t> (MAP) Gaussian model</a:t>
            </a:r>
          </a:p>
          <a:p>
            <a:r>
              <a:rPr lang="en-CA" dirty="0" smtClean="0"/>
              <a:t>Given prior on </a:t>
            </a:r>
            <a:r>
              <a:rPr lang="en-CA" dirty="0" smtClean="0">
                <a:latin typeface="cmmi10"/>
              </a:rPr>
              <a:t>W</a:t>
            </a:r>
          </a:p>
          <a:p>
            <a:endParaRPr lang="en-CA" dirty="0" smtClean="0">
              <a:latin typeface="cmmi10"/>
            </a:endParaRPr>
          </a:p>
          <a:p>
            <a:endParaRPr lang="en-CA" dirty="0" smtClean="0">
              <a:latin typeface="cmmi10"/>
            </a:endParaRPr>
          </a:p>
          <a:p>
            <a:r>
              <a:rPr lang="en-CA" dirty="0" smtClean="0">
                <a:latin typeface="Tw Cen MT"/>
              </a:rPr>
              <a:t>Then get joint posterior given </a:t>
            </a:r>
            <a:r>
              <a:rPr lang="en-CA" dirty="0" smtClean="0">
                <a:latin typeface="cmmi10"/>
              </a:rPr>
              <a:t>X</a:t>
            </a:r>
            <a:endParaRPr lang="en-CA" dirty="0" smtClean="0">
              <a:latin typeface="Tw Cen MT"/>
            </a:endParaRPr>
          </a:p>
          <a:p>
            <a:endParaRPr lang="en-CA" dirty="0" smtClean="0">
              <a:latin typeface="Tw Cen MT"/>
            </a:endParaRPr>
          </a:p>
          <a:p>
            <a:pPr lvl="1"/>
            <a:r>
              <a:rPr lang="en-CA" dirty="0" smtClean="0">
                <a:latin typeface="Tw Cen MT"/>
              </a:rPr>
              <a:t>Yields same objective as regularized least squares</a:t>
            </a:r>
            <a:endParaRPr lang="en-CA" dirty="0">
              <a:latin typeface="Tw Cen MT"/>
            </a:endParaRPr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57290" y="2786058"/>
            <a:ext cx="6152850" cy="68526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85852" y="4357694"/>
            <a:ext cx="6229125" cy="329940"/>
          </a:xfrm>
          <a:prstGeom prst="rect">
            <a:avLst/>
          </a:prstGeom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643042" y="5500702"/>
            <a:ext cx="5517226" cy="3299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err="1" smtClean="0"/>
              <a:t>Kernelization</a:t>
            </a:r>
            <a:endParaRPr lang="en-CA" dirty="0" smtClean="0"/>
          </a:p>
          <a:p>
            <a:pPr lvl="1"/>
            <a:r>
              <a:rPr lang="en-CA" dirty="0" smtClean="0"/>
              <a:t>Recall regularized solution</a:t>
            </a:r>
          </a:p>
          <a:p>
            <a:pPr lvl="1"/>
            <a:r>
              <a:rPr lang="en-CA" dirty="0" smtClean="0"/>
              <a:t>Identity: 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So </a:t>
            </a:r>
            <a:r>
              <a:rPr lang="en-CA" dirty="0" smtClean="0">
                <a:latin typeface="cmmi10"/>
              </a:rPr>
              <a:t>W</a:t>
            </a:r>
            <a:r>
              <a:rPr lang="en-CA" dirty="0" smtClean="0"/>
              <a:t> has the form                   for</a:t>
            </a:r>
          </a:p>
          <a:p>
            <a:pPr lvl="1"/>
            <a:r>
              <a:rPr lang="en-CA" dirty="0" smtClean="0">
                <a:latin typeface="cmmi10"/>
              </a:rPr>
              <a:t>A</a:t>
            </a:r>
            <a:r>
              <a:rPr lang="en-CA" dirty="0" smtClean="0"/>
              <a:t> is </a:t>
            </a:r>
            <a:r>
              <a:rPr lang="en-CA" dirty="0" smtClean="0">
                <a:latin typeface="cmmi10"/>
              </a:rPr>
              <a:t>t</a:t>
            </a:r>
            <a:r>
              <a:rPr lang="en-CA" dirty="0" smtClean="0"/>
              <a:t> </a:t>
            </a:r>
            <a:r>
              <a:rPr lang="en-CA" dirty="0" smtClean="0">
                <a:latin typeface="cmsy10"/>
              </a:rPr>
              <a:t>£</a:t>
            </a:r>
            <a:r>
              <a:rPr lang="en-CA" dirty="0" smtClean="0"/>
              <a:t> </a:t>
            </a:r>
            <a:r>
              <a:rPr lang="en-CA" dirty="0" smtClean="0">
                <a:latin typeface="cmmi10"/>
              </a:rPr>
              <a:t>k</a:t>
            </a:r>
            <a:r>
              <a:rPr lang="en-CA" dirty="0" smtClean="0"/>
              <a:t> and always exists  </a:t>
            </a:r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00628" y="2143116"/>
            <a:ext cx="3571900" cy="490676"/>
          </a:xfrm>
          <a:prstGeom prst="rect">
            <a:avLst/>
          </a:prstGeom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571736" y="2643182"/>
            <a:ext cx="5129311" cy="468314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28728" y="3337640"/>
            <a:ext cx="7152859" cy="142329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979845" y="5046316"/>
            <a:ext cx="1377973" cy="305674"/>
          </a:xfrm>
          <a:prstGeom prst="rect">
            <a:avLst/>
          </a:prstGeom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007802" y="4974878"/>
            <a:ext cx="3046045" cy="48010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err="1" smtClean="0"/>
              <a:t>Kernelization</a:t>
            </a:r>
            <a:endParaRPr lang="en-CA" dirty="0" smtClean="0"/>
          </a:p>
          <a:p>
            <a:pPr lvl="1"/>
            <a:r>
              <a:rPr lang="en-CA" dirty="0" smtClean="0"/>
              <a:t>So c</a:t>
            </a:r>
            <a:r>
              <a:rPr lang="en-CA" dirty="0" smtClean="0"/>
              <a:t>an </a:t>
            </a:r>
            <a:r>
              <a:rPr lang="en-CA" dirty="0" smtClean="0"/>
              <a:t>express </a:t>
            </a:r>
            <a:r>
              <a:rPr lang="en-CA" dirty="0" smtClean="0"/>
              <a:t>an equivalent </a:t>
            </a:r>
            <a:r>
              <a:rPr lang="en-CA" dirty="0" smtClean="0"/>
              <a:t>optimization problem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>
              <a:buNone/>
            </a:pPr>
            <a:r>
              <a:rPr lang="en-CA" dirty="0" smtClean="0"/>
              <a:t>	where </a:t>
            </a:r>
            <a:r>
              <a:rPr lang="en-CA" dirty="0" smtClean="0">
                <a:latin typeface="cmmi10"/>
              </a:rPr>
              <a:t>K</a:t>
            </a:r>
            <a:r>
              <a:rPr lang="en-CA" dirty="0" smtClean="0"/>
              <a:t> = </a:t>
            </a:r>
            <a:r>
              <a:rPr lang="en-CA" dirty="0" smtClean="0">
                <a:latin typeface="cmmi10"/>
              </a:rPr>
              <a:t>XX’ </a:t>
            </a:r>
            <a:r>
              <a:rPr lang="en-CA" dirty="0" smtClean="0">
                <a:latin typeface="Calibri"/>
              </a:rPr>
              <a:t>in some implicit feature </a:t>
            </a:r>
            <a:r>
              <a:rPr lang="en-CA" dirty="0" err="1" smtClean="0">
                <a:latin typeface="Calibri"/>
              </a:rPr>
              <a:t>rep’n</a:t>
            </a:r>
            <a:endParaRPr lang="en-CA" dirty="0" smtClean="0">
              <a:latin typeface="Calibri"/>
            </a:endParaRPr>
          </a:p>
          <a:p>
            <a:pPr lvl="1"/>
            <a:r>
              <a:rPr lang="en-CA" dirty="0" smtClean="0"/>
              <a:t>Test prediction: given </a:t>
            </a:r>
            <a:r>
              <a:rPr lang="en-CA" b="1" dirty="0" smtClean="0"/>
              <a:t>x</a:t>
            </a:r>
            <a:r>
              <a:rPr lang="en-CA" dirty="0" smtClean="0"/>
              <a:t>,  predict</a:t>
            </a:r>
          </a:p>
          <a:p>
            <a:pPr lvl="1">
              <a:buNone/>
            </a:pPr>
            <a:r>
              <a:rPr lang="en-CA" dirty="0" smtClean="0">
                <a:latin typeface="Calibri"/>
              </a:rPr>
              <a:t>	where </a:t>
            </a:r>
            <a:r>
              <a:rPr lang="en-CA" b="1" dirty="0" smtClean="0">
                <a:latin typeface="Calibri"/>
              </a:rPr>
              <a:t>k</a:t>
            </a:r>
            <a:r>
              <a:rPr lang="en-CA" dirty="0" smtClean="0">
                <a:latin typeface="Calibri"/>
              </a:rPr>
              <a:t> = </a:t>
            </a:r>
            <a:r>
              <a:rPr lang="en-CA" dirty="0" smtClean="0">
                <a:latin typeface="cmmi10"/>
              </a:rPr>
              <a:t>X</a:t>
            </a:r>
            <a:r>
              <a:rPr lang="en-CA" b="1" dirty="0" smtClean="0">
                <a:latin typeface="Calibri"/>
              </a:rPr>
              <a:t>x</a:t>
            </a:r>
            <a:r>
              <a:rPr lang="en-CA" dirty="0" smtClean="0">
                <a:latin typeface="Calibri"/>
              </a:rPr>
              <a:t> </a:t>
            </a:r>
          </a:p>
          <a:p>
            <a:pPr lvl="1"/>
            <a:r>
              <a:rPr lang="en-CA" dirty="0" smtClean="0">
                <a:latin typeface="Calibri"/>
              </a:rPr>
              <a:t>Thus both training and testing performed with inner products of feature vectors only – replace with kernel!</a:t>
            </a:r>
            <a:endParaRPr lang="en-CA" dirty="0" smtClean="0"/>
          </a:p>
        </p:txBody>
      </p:sp>
      <p:pic>
        <p:nvPicPr>
          <p:cNvPr id="12" name="Picture 11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28662" y="2643182"/>
            <a:ext cx="7829561" cy="1143008"/>
          </a:xfrm>
          <a:prstGeom prst="rect">
            <a:avLst/>
          </a:prstGeom>
        </p:spPr>
      </p:pic>
      <p:pic>
        <p:nvPicPr>
          <p:cNvPr id="16" name="Picture 15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15008" y="4299135"/>
            <a:ext cx="1285884" cy="394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Key challenge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CA" dirty="0" smtClean="0"/>
              <a:t>Relating unsupervised to supervised learning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If both unified under a common training principle</a:t>
            </a:r>
          </a:p>
          <a:p>
            <a:pPr marL="1314450" lvl="2" indent="-514350"/>
            <a:r>
              <a:rPr lang="en-CA" dirty="0" smtClean="0"/>
              <a:t>Get semi-supervised training principle for free</a:t>
            </a:r>
          </a:p>
          <a:p>
            <a:pPr marL="1314450" lvl="2" indent="-514350"/>
            <a:r>
              <a:rPr lang="en-CA" dirty="0" smtClean="0"/>
              <a:t>Get a head-start on theory and algorithms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CA" dirty="0" smtClean="0"/>
              <a:t>If not, then need different  supervised and unsupervised training principles</a:t>
            </a:r>
          </a:p>
          <a:p>
            <a:pPr marL="1314450" lvl="2" indent="-514350"/>
            <a:r>
              <a:rPr lang="en-CA" dirty="0" smtClean="0"/>
              <a:t>Proliferation of semi-supervised combinations</a:t>
            </a:r>
          </a:p>
          <a:p>
            <a:pPr marL="1314450" lvl="2" indent="-514350"/>
            <a:r>
              <a:rPr lang="en-CA" dirty="0" smtClean="0"/>
              <a:t>No head-start on theory and algorithms</a:t>
            </a:r>
          </a:p>
          <a:p>
            <a:pPr marL="1314450" lvl="2" indent="-514350"/>
            <a:r>
              <a:rPr lang="en-CA" dirty="0" smtClean="0"/>
              <a:t>Understanding is difficult</a:t>
            </a:r>
          </a:p>
          <a:p>
            <a:pPr marL="514350" indent="-514350">
              <a:buNone/>
            </a:pPr>
            <a:r>
              <a:rPr lang="en-CA" dirty="0" smtClean="0"/>
              <a:t>Unfortunately, #2 dominates current literature</a:t>
            </a:r>
          </a:p>
          <a:p>
            <a:pPr marL="914400" lvl="1" indent="-514350"/>
            <a:r>
              <a:rPr lang="en-CA" dirty="0" smtClean="0"/>
              <a:t>But we will see that #1 might be possible</a:t>
            </a:r>
          </a:p>
          <a:p>
            <a:pPr marL="914400" lvl="1" indent="-514350"/>
            <a:endParaRPr lang="en-CA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Instance-weighting</a:t>
            </a:r>
          </a:p>
          <a:p>
            <a:pPr lvl="1"/>
            <a:r>
              <a:rPr lang="en-CA" dirty="0" smtClean="0"/>
              <a:t>Given diagonal matrix of instance weights, </a:t>
            </a:r>
            <a:r>
              <a:rPr lang="en-CA" dirty="0" smtClean="0">
                <a:latin typeface="cmmi10"/>
              </a:rPr>
              <a:t>¤</a:t>
            </a:r>
          </a:p>
          <a:p>
            <a:pPr lvl="1"/>
            <a:r>
              <a:rPr lang="en-CA" dirty="0" smtClean="0">
                <a:latin typeface="Calibri"/>
              </a:rPr>
              <a:t>Can express weighted least squares as</a:t>
            </a:r>
          </a:p>
          <a:p>
            <a:pPr lvl="1"/>
            <a:endParaRPr lang="en-CA" dirty="0" smtClean="0">
              <a:latin typeface="Calibri"/>
            </a:endParaRPr>
          </a:p>
          <a:p>
            <a:pPr lvl="1"/>
            <a:endParaRPr lang="en-CA" dirty="0" smtClean="0">
              <a:latin typeface="Calibri"/>
            </a:endParaRPr>
          </a:p>
          <a:p>
            <a:pPr lvl="1"/>
            <a:endParaRPr lang="en-CA" dirty="0" smtClean="0">
              <a:latin typeface="Calibri"/>
            </a:endParaRPr>
          </a:p>
          <a:p>
            <a:pPr lvl="2"/>
            <a:r>
              <a:rPr lang="en-CA" dirty="0" smtClean="0">
                <a:latin typeface="Calibri"/>
              </a:rPr>
              <a:t>Note</a:t>
            </a:r>
          </a:p>
          <a:p>
            <a:pPr lvl="1"/>
            <a:endParaRPr lang="en-CA" dirty="0" smtClean="0">
              <a:latin typeface="Calibri"/>
            </a:endParaRPr>
          </a:p>
          <a:p>
            <a:pPr lvl="1"/>
            <a:endParaRPr lang="en-CA" dirty="0" smtClean="0">
              <a:latin typeface="Calibri"/>
            </a:endParaRPr>
          </a:p>
          <a:p>
            <a:pPr lvl="1"/>
            <a:endParaRPr lang="en-CA" dirty="0">
              <a:latin typeface="Calibri"/>
            </a:endParaRPr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2976" y="3357562"/>
            <a:ext cx="6615756" cy="571504"/>
          </a:xfrm>
          <a:prstGeom prst="rect">
            <a:avLst/>
          </a:prstGeom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849414" y="4923534"/>
            <a:ext cx="6508800" cy="8629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Instance-weighting</a:t>
            </a:r>
          </a:p>
          <a:p>
            <a:pPr lvl="1"/>
            <a:r>
              <a:rPr lang="en-CA" dirty="0" smtClean="0"/>
              <a:t>Given diagonal matrix of instance weights, </a:t>
            </a:r>
            <a:r>
              <a:rPr lang="en-CA" dirty="0" smtClean="0">
                <a:latin typeface="cmmi10"/>
              </a:rPr>
              <a:t>¤</a:t>
            </a:r>
          </a:p>
          <a:p>
            <a:pPr lvl="1"/>
            <a:r>
              <a:rPr lang="en-CA" dirty="0" smtClean="0">
                <a:latin typeface="Calibri"/>
              </a:rPr>
              <a:t>Can express weighted least squares as</a:t>
            </a:r>
          </a:p>
          <a:p>
            <a:pPr lvl="1"/>
            <a:endParaRPr lang="en-CA" dirty="0" smtClean="0">
              <a:latin typeface="Calibri"/>
            </a:endParaRPr>
          </a:p>
          <a:p>
            <a:pPr lvl="1"/>
            <a:endParaRPr lang="en-CA" dirty="0" smtClean="0">
              <a:latin typeface="Calibri"/>
            </a:endParaRPr>
          </a:p>
          <a:p>
            <a:pPr lvl="1"/>
            <a:r>
              <a:rPr lang="en-CA" dirty="0" smtClean="0">
                <a:latin typeface="Calibri"/>
              </a:rPr>
              <a:t>Solution given by </a:t>
            </a:r>
          </a:p>
          <a:p>
            <a:pPr lvl="1">
              <a:buNone/>
            </a:pPr>
            <a:r>
              <a:rPr lang="en-CA" dirty="0" smtClean="0">
                <a:latin typeface="Calibri"/>
              </a:rPr>
              <a:t>	</a:t>
            </a:r>
            <a:r>
              <a:rPr lang="en-CA" sz="2400" dirty="0" smtClean="0">
                <a:latin typeface="Calibri"/>
              </a:rPr>
              <a:t>(exercise)</a:t>
            </a:r>
            <a:endParaRPr lang="en-CA" dirty="0" smtClean="0">
              <a:latin typeface="Calibri"/>
            </a:endParaRPr>
          </a:p>
          <a:p>
            <a:pPr lvl="1"/>
            <a:r>
              <a:rPr lang="en-CA" dirty="0" smtClean="0"/>
              <a:t>Test prediction: given </a:t>
            </a:r>
            <a:r>
              <a:rPr lang="en-CA" b="1" dirty="0" smtClean="0"/>
              <a:t>x</a:t>
            </a:r>
            <a:r>
              <a:rPr lang="en-CA" dirty="0" smtClean="0"/>
              <a:t>,  predict</a:t>
            </a:r>
          </a:p>
          <a:p>
            <a:pPr lvl="1">
              <a:buNone/>
            </a:pPr>
            <a:r>
              <a:rPr lang="en-CA" dirty="0" smtClean="0"/>
              <a:t>	where </a:t>
            </a:r>
            <a:r>
              <a:rPr lang="en-CA" b="1" dirty="0" smtClean="0"/>
              <a:t>k</a:t>
            </a:r>
            <a:r>
              <a:rPr lang="en-CA" dirty="0" smtClean="0"/>
              <a:t> = </a:t>
            </a:r>
            <a:r>
              <a:rPr lang="en-CA" dirty="0" smtClean="0">
                <a:latin typeface="cmmi10"/>
              </a:rPr>
              <a:t>X</a:t>
            </a:r>
            <a:r>
              <a:rPr lang="en-CA" b="1" dirty="0" smtClean="0"/>
              <a:t>x</a:t>
            </a:r>
            <a:r>
              <a:rPr lang="en-CA" dirty="0" smtClean="0"/>
              <a:t> </a:t>
            </a:r>
          </a:p>
          <a:p>
            <a:pPr lvl="1"/>
            <a:endParaRPr lang="en-CA" dirty="0">
              <a:latin typeface="Calibri"/>
            </a:endParaRPr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2976" y="3357562"/>
            <a:ext cx="6615756" cy="571504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929058" y="4000504"/>
            <a:ext cx="3286149" cy="507268"/>
          </a:xfrm>
          <a:prstGeom prst="rect">
            <a:avLst/>
          </a:prstGeom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715008" y="5046316"/>
            <a:ext cx="1285884" cy="39495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Supervised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Classification</a:t>
            </a:r>
          </a:p>
          <a:p>
            <a:pPr lvl="1"/>
            <a:r>
              <a:rPr lang="en-CA" dirty="0" smtClean="0">
                <a:latin typeface="Calibri"/>
              </a:rPr>
              <a:t>Use</a:t>
            </a:r>
            <a:r>
              <a:rPr lang="en-CA" dirty="0" smtClean="0">
                <a:latin typeface="cmmi10"/>
              </a:rPr>
              <a:t> Y</a:t>
            </a:r>
            <a:r>
              <a:rPr lang="en-CA" dirty="0" smtClean="0"/>
              <a:t>  to indicate class labels</a:t>
            </a:r>
          </a:p>
          <a:p>
            <a:pPr lvl="1"/>
            <a:r>
              <a:rPr lang="en-CA" dirty="0" smtClean="0"/>
              <a:t>That is                       </a:t>
            </a:r>
            <a:r>
              <a:rPr lang="en-CA" dirty="0" smtClean="0"/>
              <a:t>, </a:t>
            </a:r>
            <a:r>
              <a:rPr lang="en-CA" dirty="0" smtClean="0">
                <a:latin typeface="cmmi10"/>
              </a:rPr>
              <a:t>Y </a:t>
            </a:r>
            <a:r>
              <a:rPr lang="en-CA" b="1" dirty="0" smtClean="0"/>
              <a:t>1</a:t>
            </a:r>
            <a:r>
              <a:rPr lang="en-CA" dirty="0" smtClean="0"/>
              <a:t> = </a:t>
            </a:r>
            <a:r>
              <a:rPr lang="en-CA" b="1" dirty="0" smtClean="0"/>
              <a:t>1</a:t>
            </a:r>
          </a:p>
          <a:p>
            <a:pPr lvl="1">
              <a:buNone/>
            </a:pPr>
            <a:r>
              <a:rPr lang="en-CA" dirty="0" smtClean="0"/>
              <a:t>	where </a:t>
            </a:r>
            <a:r>
              <a:rPr lang="en-CA" b="1" dirty="0" smtClean="0"/>
              <a:t>1</a:t>
            </a:r>
            <a:r>
              <a:rPr lang="en-CA" dirty="0" smtClean="0"/>
              <a:t> is the vector of all 1s</a:t>
            </a:r>
          </a:p>
          <a:p>
            <a:pPr lvl="1"/>
            <a:r>
              <a:rPr lang="en-CA" dirty="0" smtClean="0">
                <a:latin typeface="Calibri"/>
              </a:rPr>
              <a:t>So</a:t>
            </a:r>
            <a:r>
              <a:rPr lang="en-CA" dirty="0" smtClean="0">
                <a:latin typeface="cmmi10"/>
              </a:rPr>
              <a:t> Y</a:t>
            </a:r>
            <a:r>
              <a:rPr lang="en-CA" dirty="0" smtClean="0"/>
              <a:t> has a single 1 in each row, which indicates the class label</a:t>
            </a:r>
          </a:p>
          <a:p>
            <a:r>
              <a:rPr lang="en-CA" dirty="0" smtClean="0"/>
              <a:t>Then perform same least squares training</a:t>
            </a:r>
          </a:p>
          <a:p>
            <a:pPr lvl="1"/>
            <a:r>
              <a:rPr lang="en-CA" dirty="0" smtClean="0"/>
              <a:t>Test prediction: threshold output of </a:t>
            </a:r>
          </a:p>
          <a:p>
            <a:pPr lvl="1">
              <a:buNone/>
            </a:pPr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85984" y="2643183"/>
            <a:ext cx="1928826" cy="441898"/>
          </a:xfrm>
          <a:prstGeom prst="rect">
            <a:avLst/>
          </a:prstGeom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00760" y="5033437"/>
            <a:ext cx="1571636" cy="39221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An alternative but equivalent view to supervised least squares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Reverse prediction</a:t>
            </a:r>
          </a:p>
          <a:p>
            <a:r>
              <a:rPr lang="en-CA" dirty="0" smtClean="0"/>
              <a:t>Objective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i.e. predict the inputs from the labels</a:t>
            </a:r>
          </a:p>
          <a:p>
            <a:pPr lvl="1"/>
            <a:r>
              <a:rPr lang="en-CA" dirty="0" smtClean="0"/>
              <a:t>Minimize reverse prediction error</a:t>
            </a:r>
            <a:endParaRPr lang="en-CA" dirty="0" smtClean="0"/>
          </a:p>
          <a:p>
            <a:r>
              <a:rPr lang="en-CA" dirty="0" smtClean="0"/>
              <a:t>Easily </a:t>
            </a:r>
            <a:r>
              <a:rPr lang="en-CA" dirty="0" smtClean="0"/>
              <a:t>solved </a:t>
            </a:r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86050" y="2428868"/>
            <a:ext cx="4230268" cy="571504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626986" y="4655628"/>
            <a:ext cx="3890026" cy="134514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Key point: can recover forward from reverse solution</a:t>
            </a:r>
          </a:p>
          <a:p>
            <a:pPr lvl="1"/>
            <a:r>
              <a:rPr lang="en-CA" dirty="0" smtClean="0"/>
              <a:t>if </a:t>
            </a:r>
            <a:r>
              <a:rPr lang="en-CA" dirty="0" smtClean="0">
                <a:latin typeface="cmmi10"/>
              </a:rPr>
              <a:t>X</a:t>
            </a:r>
            <a:r>
              <a:rPr lang="en-CA" dirty="0" smtClean="0"/>
              <a:t> has rank </a:t>
            </a:r>
            <a:r>
              <a:rPr lang="en-CA" dirty="0" smtClean="0">
                <a:latin typeface="cmmi10"/>
              </a:rPr>
              <a:t>n</a:t>
            </a:r>
          </a:p>
          <a:p>
            <a:pPr lvl="2"/>
            <a:r>
              <a:rPr lang="en-CA" dirty="0" smtClean="0">
                <a:latin typeface="Tw Cen MT"/>
              </a:rPr>
              <a:t>Forward and reverse optimization problems have the same equilibrium condition</a:t>
            </a:r>
          </a:p>
          <a:p>
            <a:pPr lvl="2"/>
            <a:endParaRPr lang="en-CA" dirty="0" smtClean="0">
              <a:latin typeface="Tw Cen MT"/>
            </a:endParaRPr>
          </a:p>
          <a:p>
            <a:pPr lvl="2"/>
            <a:endParaRPr lang="en-CA" dirty="0" smtClean="0">
              <a:latin typeface="Tw Cen MT"/>
            </a:endParaRPr>
          </a:p>
          <a:p>
            <a:pPr lvl="2"/>
            <a:r>
              <a:rPr lang="en-CA" dirty="0" smtClean="0">
                <a:latin typeface="Tw Cen MT"/>
              </a:rPr>
              <a:t>Thus the forward solution can be exactly recovered from the reverse solution, by</a:t>
            </a:r>
            <a:endParaRPr lang="en-CA" dirty="0">
              <a:latin typeface="Tw Cen MT"/>
            </a:endParaRPr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14612" y="3507010"/>
            <a:ext cx="2796750" cy="27918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57488" y="5143512"/>
            <a:ext cx="2415376" cy="380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Key point: can recover forward from reverse solution even in the presence of forward regularization</a:t>
            </a:r>
          </a:p>
          <a:p>
            <a:pPr lvl="1"/>
            <a:r>
              <a:rPr lang="en-CA" dirty="0" smtClean="0"/>
              <a:t>For </a:t>
            </a:r>
            <a:r>
              <a:rPr lang="en-CA" b="1" dirty="0" smtClean="0"/>
              <a:t>any</a:t>
            </a:r>
            <a:r>
              <a:rPr lang="en-CA" dirty="0" smtClean="0"/>
              <a:t> input matrix </a:t>
            </a:r>
            <a:r>
              <a:rPr lang="en-CA" dirty="0" smtClean="0">
                <a:latin typeface="cmmi10"/>
              </a:rPr>
              <a:t>X</a:t>
            </a:r>
          </a:p>
          <a:p>
            <a:pPr lvl="2"/>
            <a:r>
              <a:rPr lang="en-CA" dirty="0" smtClean="0"/>
              <a:t>The forward regularized and reverse problems again share the same equilibrium condition</a:t>
            </a:r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Thus the forward solution can be exactly recovered from the reverse solution, by</a:t>
            </a:r>
          </a:p>
          <a:p>
            <a:pPr lvl="2"/>
            <a:endParaRPr lang="en-CA" dirty="0" smtClean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714612" y="3877550"/>
            <a:ext cx="3559500" cy="35532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00364" y="5094244"/>
            <a:ext cx="3025575" cy="3807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err="1" smtClean="0"/>
              <a:t>Kernelization</a:t>
            </a:r>
            <a:endParaRPr lang="en-CA" dirty="0" smtClean="0"/>
          </a:p>
          <a:p>
            <a:pPr lvl="1"/>
            <a:r>
              <a:rPr lang="en-CA" dirty="0" smtClean="0"/>
              <a:t>Trivial: since reverse solution always has the form          </a:t>
            </a:r>
          </a:p>
          <a:p>
            <a:pPr lvl="1">
              <a:buNone/>
            </a:pPr>
            <a:r>
              <a:rPr lang="en-CA" dirty="0" smtClean="0">
                <a:latin typeface="cmmi10"/>
              </a:rPr>
              <a:t>	U</a:t>
            </a:r>
            <a:r>
              <a:rPr lang="en-CA" dirty="0" smtClean="0"/>
              <a:t> = </a:t>
            </a:r>
            <a:r>
              <a:rPr lang="en-CA" dirty="0" smtClean="0">
                <a:latin typeface="cmmi10"/>
              </a:rPr>
              <a:t>BX</a:t>
            </a:r>
            <a:r>
              <a:rPr lang="en-CA" dirty="0" smtClean="0"/>
              <a:t> for </a:t>
            </a:r>
            <a:r>
              <a:rPr lang="en-CA" dirty="0" smtClean="0">
                <a:latin typeface="cmmi10"/>
              </a:rPr>
              <a:t>B</a:t>
            </a:r>
            <a:r>
              <a:rPr lang="en-CA" dirty="0" smtClean="0"/>
              <a:t> = </a:t>
            </a:r>
            <a:r>
              <a:rPr lang="en-CA" dirty="0" smtClean="0">
                <a:latin typeface="cmmi10"/>
              </a:rPr>
              <a:t> </a:t>
            </a:r>
          </a:p>
          <a:p>
            <a:pPr lvl="2"/>
            <a:r>
              <a:rPr lang="en-CA" dirty="0" smtClean="0">
                <a:latin typeface="Tw Cen MT"/>
              </a:rPr>
              <a:t>Thus equivalent training problem can be expressed by</a:t>
            </a:r>
          </a:p>
          <a:p>
            <a:pPr lvl="2"/>
            <a:endParaRPr lang="en-CA" dirty="0" smtClean="0">
              <a:latin typeface="Tw Cen MT"/>
            </a:endParaRPr>
          </a:p>
          <a:p>
            <a:pPr lvl="2"/>
            <a:endParaRPr lang="en-CA" dirty="0" smtClean="0">
              <a:latin typeface="Tw Cen MT"/>
            </a:endParaRPr>
          </a:p>
          <a:p>
            <a:pPr lvl="2"/>
            <a:endParaRPr lang="en-CA" dirty="0" smtClean="0">
              <a:latin typeface="Tw Cen MT"/>
            </a:endParaRPr>
          </a:p>
          <a:p>
            <a:pPr lvl="3"/>
            <a:r>
              <a:rPr lang="en-CA" dirty="0" smtClean="0">
                <a:latin typeface="Tw Cen MT"/>
              </a:rPr>
              <a:t>Where </a:t>
            </a:r>
            <a:endParaRPr lang="en-CA" dirty="0">
              <a:latin typeface="Tw Cen MT"/>
            </a:endParaRPr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00430" y="2604545"/>
            <a:ext cx="506011" cy="396876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00232" y="3643314"/>
            <a:ext cx="4296826" cy="939060"/>
          </a:xfrm>
          <a:prstGeom prst="rect">
            <a:avLst/>
          </a:prstGeom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28926" y="4786322"/>
            <a:ext cx="1144125" cy="2538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Key point: can recover </a:t>
            </a:r>
            <a:r>
              <a:rPr lang="en-CA" dirty="0" err="1" smtClean="0"/>
              <a:t>kernelized</a:t>
            </a:r>
            <a:r>
              <a:rPr lang="en-CA" dirty="0" smtClean="0"/>
              <a:t> forward from </a:t>
            </a:r>
            <a:r>
              <a:rPr lang="en-CA" dirty="0" err="1" smtClean="0"/>
              <a:t>kernelized</a:t>
            </a:r>
            <a:r>
              <a:rPr lang="en-CA" dirty="0" smtClean="0"/>
              <a:t> reverse </a:t>
            </a:r>
            <a:r>
              <a:rPr lang="en-CA" dirty="0" smtClean="0"/>
              <a:t>solution</a:t>
            </a:r>
          </a:p>
          <a:p>
            <a:pPr lvl="2"/>
            <a:r>
              <a:rPr lang="en-CA" dirty="0" smtClean="0"/>
              <a:t>The two formulations share the same equilibrium condition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Thus the forward solution can be exactly recovered from the reverse solution, by</a:t>
            </a:r>
          </a:p>
          <a:p>
            <a:pPr lvl="2"/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22774" y="3175000"/>
            <a:ext cx="2898450" cy="355320"/>
          </a:xfrm>
          <a:prstGeom prst="rect">
            <a:avLst/>
          </a:prstGeom>
        </p:spPr>
      </p:pic>
      <p:pic>
        <p:nvPicPr>
          <p:cNvPr id="7" name="Picture 6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14678" y="4714884"/>
            <a:ext cx="2669626" cy="380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Instance-weighting</a:t>
            </a:r>
          </a:p>
          <a:p>
            <a:pPr lvl="1"/>
            <a:r>
              <a:rPr lang="en-CA" dirty="0" smtClean="0"/>
              <a:t>Given diagonal matrix of instance weights, </a:t>
            </a:r>
            <a:r>
              <a:rPr lang="en-CA" dirty="0" smtClean="0">
                <a:latin typeface="cmmi10"/>
              </a:rPr>
              <a:t>¤</a:t>
            </a:r>
          </a:p>
          <a:p>
            <a:pPr lvl="1"/>
            <a:r>
              <a:rPr lang="en-CA" dirty="0" smtClean="0">
                <a:latin typeface="Calibri"/>
              </a:rPr>
              <a:t>Can express weighted, </a:t>
            </a:r>
            <a:r>
              <a:rPr lang="en-CA" dirty="0" err="1" smtClean="0">
                <a:latin typeface="Calibri"/>
              </a:rPr>
              <a:t>kernelized</a:t>
            </a:r>
            <a:r>
              <a:rPr lang="en-CA" dirty="0" smtClean="0">
                <a:latin typeface="Calibri"/>
              </a:rPr>
              <a:t>, reverse least squares as</a:t>
            </a:r>
          </a:p>
          <a:p>
            <a:pPr lvl="1"/>
            <a:endParaRPr lang="en-CA" dirty="0" smtClean="0">
              <a:latin typeface="Calibri"/>
            </a:endParaRPr>
          </a:p>
          <a:p>
            <a:pPr lvl="2"/>
            <a:r>
              <a:rPr lang="en-CA" dirty="0" smtClean="0">
                <a:latin typeface="Calibri"/>
              </a:rPr>
              <a:t>Solution can be determined by solving for critical point</a:t>
            </a:r>
            <a:endParaRPr lang="en-CA" dirty="0"/>
          </a:p>
        </p:txBody>
      </p:sp>
      <p:pic>
        <p:nvPicPr>
          <p:cNvPr id="5" name="Picture 4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000364" y="3357562"/>
            <a:ext cx="3610350" cy="45684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714612" y="4357694"/>
            <a:ext cx="3610350" cy="609120"/>
          </a:xfrm>
          <a:prstGeom prst="rect">
            <a:avLst/>
          </a:prstGeom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857488" y="5072074"/>
            <a:ext cx="3178125" cy="736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Day 1: a unified view of classical principles</a:t>
            </a:r>
          </a:p>
          <a:p>
            <a:pPr lvl="1">
              <a:buNone/>
            </a:pPr>
            <a:r>
              <a:rPr lang="en-CA" dirty="0" smtClean="0"/>
              <a:t>Lecture 1.A: problem types and least squares</a:t>
            </a:r>
          </a:p>
          <a:p>
            <a:pPr lvl="1">
              <a:buNone/>
            </a:pPr>
            <a:r>
              <a:rPr lang="en-CA" dirty="0" smtClean="0"/>
              <a:t>Lecture 1.B: unifying classical unsupervised training</a:t>
            </a:r>
          </a:p>
          <a:p>
            <a:pPr lvl="1">
              <a:buNone/>
            </a:pPr>
            <a:r>
              <a:rPr lang="en-CA" dirty="0" smtClean="0"/>
              <a:t>Lecture 1.C: new semi-supervised principles</a:t>
            </a:r>
          </a:p>
          <a:p>
            <a:pPr>
              <a:buNone/>
            </a:pPr>
            <a:r>
              <a:rPr lang="en-CA" dirty="0" smtClean="0"/>
              <a:t>Day 2: some current case studies</a:t>
            </a:r>
          </a:p>
          <a:p>
            <a:pPr lvl="1">
              <a:buNone/>
            </a:pPr>
            <a:r>
              <a:rPr lang="en-CA" dirty="0" smtClean="0"/>
              <a:t>Lecture 2.A: unsupervised SVMs</a:t>
            </a:r>
          </a:p>
          <a:p>
            <a:pPr lvl="1">
              <a:buNone/>
            </a:pPr>
            <a:r>
              <a:rPr lang="en-CA" dirty="0" smtClean="0"/>
              <a:t>Lecture 2.B: unsupervised exponential family</a:t>
            </a:r>
          </a:p>
          <a:p>
            <a:pPr lvl="1">
              <a:buNone/>
            </a:pPr>
            <a:r>
              <a:rPr lang="en-CA" dirty="0" smtClean="0"/>
              <a:t>Lecture 2.C: semi-supervised model selection</a:t>
            </a:r>
            <a:endParaRPr lang="en-CA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Key point: can recover forward from reverse solution even in the presence of instance-weighting</a:t>
            </a:r>
          </a:p>
          <a:p>
            <a:pPr lvl="1"/>
            <a:r>
              <a:rPr lang="en-CA" dirty="0" smtClean="0"/>
              <a:t>For </a:t>
            </a:r>
            <a:r>
              <a:rPr lang="en-CA" b="1" dirty="0" smtClean="0"/>
              <a:t>any</a:t>
            </a:r>
            <a:r>
              <a:rPr lang="en-CA" dirty="0" smtClean="0"/>
              <a:t> input matrix </a:t>
            </a:r>
            <a:r>
              <a:rPr lang="en-CA" dirty="0" smtClean="0">
                <a:latin typeface="cmmi10"/>
              </a:rPr>
              <a:t>X</a:t>
            </a:r>
          </a:p>
          <a:p>
            <a:pPr lvl="2"/>
            <a:r>
              <a:rPr lang="en-CA" dirty="0" smtClean="0"/>
              <a:t>The forward regularized and reverse problems again share the same equilibrium condition</a:t>
            </a:r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Thus the forward solution can be exactly recovered from the reverse solution, by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endParaRPr lang="en-CA" dirty="0"/>
          </a:p>
        </p:txBody>
      </p:sp>
      <p:pic>
        <p:nvPicPr>
          <p:cNvPr id="8" name="Picture 7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57488" y="3857628"/>
            <a:ext cx="3406950" cy="355320"/>
          </a:xfrm>
          <a:prstGeom prst="rect">
            <a:avLst/>
          </a:prstGeom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43240" y="5072074"/>
            <a:ext cx="2974725" cy="380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Reverse least squares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Reverse Gaussian model</a:t>
            </a:r>
          </a:p>
          <a:p>
            <a:pPr lvl="1"/>
            <a:r>
              <a:rPr lang="en-CA" dirty="0" smtClean="0"/>
              <a:t>Using the fact that the multivariate Gaussian is closed under conditioning, one can obtain the reverse prediction framework via </a:t>
            </a:r>
            <a:r>
              <a:rPr lang="en-CA" dirty="0" err="1" smtClean="0"/>
              <a:t>Bayes</a:t>
            </a:r>
            <a:r>
              <a:rPr lang="en-CA" dirty="0" smtClean="0"/>
              <a:t> rule</a:t>
            </a:r>
          </a:p>
          <a:p>
            <a:pPr lvl="1"/>
            <a:endParaRPr lang="en-CA" dirty="0" smtClean="0"/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Maximizing reverse conditional likelihood corresponds to </a:t>
            </a:r>
            <a:r>
              <a:rPr lang="en-CA" dirty="0" smtClean="0"/>
              <a:t>the </a:t>
            </a:r>
            <a:r>
              <a:rPr lang="en-CA" dirty="0" smtClean="0"/>
              <a:t>reverse prediction problem</a:t>
            </a:r>
          </a:p>
          <a:p>
            <a:pPr>
              <a:buNone/>
            </a:pPr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71670" y="3571876"/>
            <a:ext cx="5059576" cy="68526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00166" y="5286388"/>
            <a:ext cx="7068149" cy="58374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Forward/reverse relationship</a:t>
            </a:r>
            <a:endParaRPr lang="en-CA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Forward/reverse relationship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Supervised learning</a:t>
            </a:r>
          </a:p>
          <a:p>
            <a:pPr lvl="1"/>
            <a:r>
              <a:rPr lang="en-CA" dirty="0" smtClean="0"/>
              <a:t>Under supervised least squares                     </a:t>
            </a:r>
          </a:p>
          <a:p>
            <a:pPr lvl="1">
              <a:buNone/>
            </a:pPr>
            <a:r>
              <a:rPr lang="en-CA" dirty="0" smtClean="0"/>
              <a:t>	forward and reverse views are equivalent</a:t>
            </a:r>
          </a:p>
          <a:p>
            <a:pPr lvl="1"/>
            <a:r>
              <a:rPr lang="en-CA" dirty="0" smtClean="0"/>
              <a:t>A </a:t>
            </a:r>
            <a:r>
              <a:rPr lang="en-CA" dirty="0" err="1" smtClean="0"/>
              <a:t>bijection</a:t>
            </a:r>
            <a:r>
              <a:rPr lang="en-CA" dirty="0" smtClean="0"/>
              <a:t> can be established between the forward and reverse solutions</a:t>
            </a:r>
          </a:p>
          <a:p>
            <a:pPr lvl="2"/>
            <a:r>
              <a:rPr lang="en-CA" dirty="0" smtClean="0"/>
              <a:t>Each can be recovered exactly from the other</a:t>
            </a:r>
          </a:p>
          <a:p>
            <a:pPr lvl="1"/>
            <a:r>
              <a:rPr lang="en-CA" dirty="0" smtClean="0"/>
              <a:t>But the forward and reverse losses are not identical!</a:t>
            </a:r>
          </a:p>
          <a:p>
            <a:pPr lvl="2"/>
            <a:r>
              <a:rPr lang="en-CA" dirty="0" smtClean="0"/>
              <a:t>Measured in different units</a:t>
            </a:r>
            <a:endParaRPr lang="en-CA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Forward/reverse relationship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Unsupervised learning</a:t>
            </a:r>
          </a:p>
          <a:p>
            <a:pPr lvl="1"/>
            <a:r>
              <a:rPr lang="en-CA" dirty="0" smtClean="0"/>
              <a:t>The forward and reverse views are no longer equivalent!</a:t>
            </a:r>
          </a:p>
          <a:p>
            <a:pPr lvl="1"/>
            <a:r>
              <a:rPr lang="en-CA" dirty="0" smtClean="0"/>
              <a:t>Forward least squares collapses</a:t>
            </a:r>
          </a:p>
          <a:p>
            <a:pPr lvl="1"/>
            <a:r>
              <a:rPr lang="en-CA" dirty="0" smtClean="0"/>
              <a:t>Reverse least squares retains useful structure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Reverse least squares allows unification of classical supervised and unsupervised training principles</a:t>
            </a:r>
          </a:p>
          <a:p>
            <a:pPr lvl="1"/>
            <a:r>
              <a:rPr lang="en-CA" dirty="0" smtClean="0"/>
              <a:t>While forward least squares will be vacuous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Supervised learning</a:t>
            </a:r>
          </a:p>
          <a:p>
            <a:pPr lvl="1">
              <a:buNone/>
            </a:pPr>
            <a:r>
              <a:rPr lang="en-CA" dirty="0" smtClean="0"/>
              <a:t>Regression</a:t>
            </a:r>
          </a:p>
          <a:p>
            <a:pPr lvl="2"/>
            <a:r>
              <a:rPr lang="en-CA" dirty="0" smtClean="0"/>
              <a:t>Given input descriptions                 and target values</a:t>
            </a:r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Infer a function</a:t>
            </a:r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Usually    </a:t>
            </a:r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643438" y="2682555"/>
            <a:ext cx="864450" cy="279180"/>
          </a:xfrm>
          <a:prstGeom prst="rect">
            <a:avLst/>
          </a:prstGeom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001024" y="2643182"/>
            <a:ext cx="839026" cy="329940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428992" y="4338886"/>
            <a:ext cx="1245825" cy="30456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2643174" y="5169270"/>
            <a:ext cx="864450" cy="279180"/>
          </a:xfrm>
          <a:prstGeom prst="rect">
            <a:avLst/>
          </a:prstGeom>
        </p:spPr>
      </p:pic>
      <p:grpSp>
        <p:nvGrpSpPr>
          <p:cNvPr id="68" name="Group 67"/>
          <p:cNvGrpSpPr/>
          <p:nvPr/>
        </p:nvGrpSpPr>
        <p:grpSpPr>
          <a:xfrm>
            <a:off x="2311742" y="3214686"/>
            <a:ext cx="2045944" cy="928694"/>
            <a:chOff x="1883114" y="3357562"/>
            <a:chExt cx="2045944" cy="928694"/>
          </a:xfrm>
        </p:grpSpPr>
        <p:grpSp>
          <p:nvGrpSpPr>
            <p:cNvPr id="43" name="Group 42"/>
            <p:cNvGrpSpPr/>
            <p:nvPr/>
          </p:nvGrpSpPr>
          <p:grpSpPr>
            <a:xfrm>
              <a:off x="1883114" y="3357562"/>
              <a:ext cx="285752" cy="928694"/>
              <a:chOff x="1857356" y="3357562"/>
              <a:chExt cx="285752" cy="92869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7" name="Picture 26" descr="TP_tmp.emf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8" name="Oval 2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36" name="Picture 35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42" name="Straight Connector 41"/>
              <p:cNvCxnSpPr>
                <a:stCxn id="35" idx="4"/>
                <a:endCxn id="28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2500298" y="3357562"/>
              <a:ext cx="285752" cy="928694"/>
              <a:chOff x="1857356" y="3357562"/>
              <a:chExt cx="285752" cy="928694"/>
            </a:xfrm>
          </p:grpSpPr>
          <p:grpSp>
            <p:nvGrpSpPr>
              <p:cNvPr id="45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50" name="Picture 49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51" name="Oval 50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6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48" name="Picture 47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9" name="Oval 48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47" name="Straight Connector 46"/>
              <p:cNvCxnSpPr>
                <a:stCxn id="49" idx="4"/>
                <a:endCxn id="51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/>
            <p:cNvGrpSpPr/>
            <p:nvPr/>
          </p:nvGrpSpPr>
          <p:grpSpPr>
            <a:xfrm>
              <a:off x="3071802" y="3357562"/>
              <a:ext cx="285752" cy="928694"/>
              <a:chOff x="1857356" y="3357562"/>
              <a:chExt cx="285752" cy="928694"/>
            </a:xfrm>
          </p:grpSpPr>
          <p:grpSp>
            <p:nvGrpSpPr>
              <p:cNvPr id="53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58" name="Picture 57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59" name="Oval 58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54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56" name="Picture 55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57" name="Oval 56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55" name="Straight Connector 54"/>
              <p:cNvCxnSpPr>
                <a:stCxn id="57" idx="4"/>
                <a:endCxn id="59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3643306" y="3357562"/>
              <a:ext cx="285752" cy="928694"/>
              <a:chOff x="1857356" y="3357562"/>
              <a:chExt cx="285752" cy="928694"/>
            </a:xfrm>
          </p:grpSpPr>
          <p:grpSp>
            <p:nvGrpSpPr>
              <p:cNvPr id="61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66" name="Picture 65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67" name="Oval 66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62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64" name="Picture 63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65" name="Oval 64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63" name="Straight Connector 62"/>
              <p:cNvCxnSpPr>
                <a:stCxn id="65" idx="4"/>
                <a:endCxn id="67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Supervised </a:t>
            </a:r>
            <a:r>
              <a:rPr lang="en-CA" dirty="0" smtClean="0">
                <a:sym typeface="Symbol"/>
              </a:rPr>
              <a:t> U</a:t>
            </a:r>
            <a:r>
              <a:rPr lang="en-CA" dirty="0" smtClean="0"/>
              <a:t>nsupervised learning</a:t>
            </a:r>
          </a:p>
          <a:p>
            <a:pPr lvl="1">
              <a:buNone/>
            </a:pPr>
            <a:r>
              <a:rPr lang="en-CA" dirty="0" smtClean="0"/>
              <a:t>Regression </a:t>
            </a:r>
            <a:r>
              <a:rPr lang="en-CA" dirty="0" smtClean="0">
                <a:sym typeface="Symbol"/>
              </a:rPr>
              <a:t> Dimensionality reduction</a:t>
            </a:r>
            <a:endParaRPr lang="en-CA" dirty="0" smtClean="0"/>
          </a:p>
          <a:p>
            <a:pPr lvl="2"/>
            <a:r>
              <a:rPr lang="en-CA" dirty="0" smtClean="0"/>
              <a:t>Given input descriptions                 and target values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Simultaneously infer a function</a:t>
            </a:r>
          </a:p>
          <a:p>
            <a:pPr lvl="2">
              <a:buNone/>
            </a:pPr>
            <a:r>
              <a:rPr lang="en-CA" dirty="0" smtClean="0"/>
              <a:t>	and a guess at the missing labels </a:t>
            </a:r>
            <a:r>
              <a:rPr lang="en-CA" dirty="0" smtClean="0">
                <a:latin typeface="cmmi10"/>
              </a:rPr>
              <a:t>Z</a:t>
            </a:r>
          </a:p>
          <a:p>
            <a:pPr lvl="2"/>
            <a:r>
              <a:rPr lang="en-CA" dirty="0" smtClean="0"/>
              <a:t>Unsupervised regression usually called dimensionality </a:t>
            </a:r>
            <a:r>
              <a:rPr lang="en-CA" dirty="0" err="1" smtClean="0"/>
              <a:t>reducution</a:t>
            </a:r>
            <a:r>
              <a:rPr lang="en-CA" dirty="0" smtClean="0"/>
              <a:t> because </a:t>
            </a:r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07682" y="2675983"/>
            <a:ext cx="864450" cy="279180"/>
          </a:xfrm>
          <a:prstGeom prst="rect">
            <a:avLst/>
          </a:prstGeom>
        </p:spPr>
      </p:pic>
      <p:pic>
        <p:nvPicPr>
          <p:cNvPr id="9" name="Picture 8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001024" y="2630303"/>
            <a:ext cx="839026" cy="329940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227821" y="4326007"/>
            <a:ext cx="1245825" cy="30456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000496" y="5507274"/>
            <a:ext cx="864450" cy="27918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57422" y="3143248"/>
            <a:ext cx="2000264" cy="928694"/>
            <a:chOff x="4786314" y="1071546"/>
            <a:chExt cx="2000264" cy="928694"/>
          </a:xfrm>
        </p:grpSpPr>
        <p:grpSp>
          <p:nvGrpSpPr>
            <p:cNvPr id="10" name="Group 64"/>
            <p:cNvGrpSpPr/>
            <p:nvPr/>
          </p:nvGrpSpPr>
          <p:grpSpPr>
            <a:xfrm>
              <a:off x="4786314" y="1071546"/>
              <a:ext cx="285752" cy="928694"/>
              <a:chOff x="2500298" y="3357562"/>
              <a:chExt cx="285752" cy="928694"/>
            </a:xfrm>
          </p:grpSpPr>
          <p:grpSp>
            <p:nvGrpSpPr>
              <p:cNvPr id="37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42" name="Picture 41" descr="TP_tmp.emf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3" name="Oval 42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8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0" name="Picture 39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1" name="Oval 40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9" name="Straight Connector 38"/>
              <p:cNvCxnSpPr>
                <a:stCxn id="43" idx="4"/>
                <a:endCxn id="41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72"/>
            <p:cNvGrpSpPr/>
            <p:nvPr/>
          </p:nvGrpSpPr>
          <p:grpSpPr>
            <a:xfrm>
              <a:off x="5357818" y="1071546"/>
              <a:ext cx="285752" cy="928694"/>
              <a:chOff x="2500298" y="3357562"/>
              <a:chExt cx="285752" cy="928694"/>
            </a:xfrm>
          </p:grpSpPr>
          <p:grpSp>
            <p:nvGrpSpPr>
              <p:cNvPr id="30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35" name="Picture 34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6" name="Oval 35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1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3" name="Picture 32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4" name="Oval 33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2" name="Straight Connector 31"/>
              <p:cNvCxnSpPr>
                <a:stCxn id="36" idx="4"/>
                <a:endCxn id="34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80"/>
            <p:cNvGrpSpPr/>
            <p:nvPr/>
          </p:nvGrpSpPr>
          <p:grpSpPr>
            <a:xfrm>
              <a:off x="5929322" y="1071546"/>
              <a:ext cx="285752" cy="928694"/>
              <a:chOff x="2500298" y="3357562"/>
              <a:chExt cx="285752" cy="928694"/>
            </a:xfrm>
          </p:grpSpPr>
          <p:grpSp>
            <p:nvGrpSpPr>
              <p:cNvPr id="23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28" name="Picture 27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9" name="Oval 28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4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6" name="Picture 25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7" name="Oval 26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5" name="Straight Connector 24"/>
              <p:cNvCxnSpPr>
                <a:stCxn id="29" idx="4"/>
                <a:endCxn id="27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88"/>
            <p:cNvGrpSpPr/>
            <p:nvPr/>
          </p:nvGrpSpPr>
          <p:grpSpPr>
            <a:xfrm>
              <a:off x="6500826" y="1071546"/>
              <a:ext cx="285752" cy="928694"/>
              <a:chOff x="2500298" y="3357562"/>
              <a:chExt cx="285752" cy="928694"/>
            </a:xfrm>
          </p:grpSpPr>
          <p:grpSp>
            <p:nvGrpSpPr>
              <p:cNvPr id="16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21" name="Picture 20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2" name="Oval 21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7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19" name="Picture 18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0" name="Oval 19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8" name="Straight Connector 17"/>
              <p:cNvCxnSpPr>
                <a:stCxn id="22" idx="4"/>
                <a:endCxn id="20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Supervised learning</a:t>
            </a:r>
          </a:p>
          <a:p>
            <a:pPr lvl="1">
              <a:buNone/>
            </a:pPr>
            <a:r>
              <a:rPr lang="en-CA" dirty="0" smtClean="0"/>
              <a:t>Classification</a:t>
            </a:r>
          </a:p>
          <a:p>
            <a:pPr lvl="2"/>
            <a:r>
              <a:rPr lang="en-CA" dirty="0" smtClean="0"/>
              <a:t>Given input s                 and target values </a:t>
            </a:r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Infer a function</a:t>
            </a:r>
          </a:p>
          <a:p>
            <a:pPr lvl="2">
              <a:buNone/>
            </a:pPr>
            <a:endParaRPr lang="en-CA" dirty="0" smtClean="0"/>
          </a:p>
          <a:p>
            <a:pPr lvl="2"/>
            <a:r>
              <a:rPr lang="en-CA" dirty="0" smtClean="0"/>
              <a:t>Usually    </a:t>
            </a:r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396040" y="2695434"/>
            <a:ext cx="864450" cy="279180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428992" y="4344815"/>
            <a:ext cx="1245825" cy="304560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2643174" y="5189192"/>
            <a:ext cx="864450" cy="279180"/>
          </a:xfrm>
          <a:prstGeom prst="rect">
            <a:avLst/>
          </a:prstGeom>
        </p:spPr>
      </p:pic>
      <p:pic>
        <p:nvPicPr>
          <p:cNvPr id="10" name="Picture 9" descr="TP_tmp.emf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728019" y="2668940"/>
            <a:ext cx="1474650" cy="32994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214546" y="3143248"/>
            <a:ext cx="2045944" cy="928694"/>
            <a:chOff x="1883114" y="3357562"/>
            <a:chExt cx="2045944" cy="928694"/>
          </a:xfrm>
        </p:grpSpPr>
        <p:grpSp>
          <p:nvGrpSpPr>
            <p:cNvPr id="14" name="Group 42"/>
            <p:cNvGrpSpPr/>
            <p:nvPr/>
          </p:nvGrpSpPr>
          <p:grpSpPr>
            <a:xfrm>
              <a:off x="1883114" y="3357562"/>
              <a:ext cx="285752" cy="928694"/>
              <a:chOff x="1857356" y="3357562"/>
              <a:chExt cx="285752" cy="928694"/>
            </a:xfrm>
          </p:grpSpPr>
          <p:grpSp>
            <p:nvGrpSpPr>
              <p:cNvPr id="39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4" name="Picture 43" descr="TP_tmp.emf"/>
                <p:cNvPicPr>
                  <a:picLocks noChangeAspect="1"/>
                </p:cNvPicPr>
                <p:nvPr>
                  <p:custDataLst>
                    <p:tags r:id="rId12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5" name="Oval 2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40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42" name="Picture 41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3" name="Oval 42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41" name="Straight Connector 40"/>
              <p:cNvCxnSpPr>
                <a:stCxn id="43" idx="4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3"/>
            <p:cNvGrpSpPr/>
            <p:nvPr/>
          </p:nvGrpSpPr>
          <p:grpSpPr>
            <a:xfrm>
              <a:off x="2500298" y="3357562"/>
              <a:ext cx="285752" cy="928694"/>
              <a:chOff x="1857356" y="3357562"/>
              <a:chExt cx="285752" cy="928694"/>
            </a:xfrm>
          </p:grpSpPr>
          <p:grpSp>
            <p:nvGrpSpPr>
              <p:cNvPr id="32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7" name="Picture 36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8" name="Oval 3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3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35" name="Picture 34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6" name="Oval 35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4" name="Straight Connector 33"/>
              <p:cNvCxnSpPr>
                <a:stCxn id="36" idx="4"/>
                <a:endCxn id="38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51"/>
            <p:cNvGrpSpPr/>
            <p:nvPr/>
          </p:nvGrpSpPr>
          <p:grpSpPr>
            <a:xfrm>
              <a:off x="3071802" y="3357562"/>
              <a:ext cx="285752" cy="928694"/>
              <a:chOff x="1857356" y="3357562"/>
              <a:chExt cx="285752" cy="928694"/>
            </a:xfrm>
          </p:grpSpPr>
          <p:grpSp>
            <p:nvGrpSpPr>
              <p:cNvPr id="25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0" name="Picture 29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1" name="Oval 30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28" name="Picture 27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9" name="Oval 28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7" name="Straight Connector 26"/>
              <p:cNvCxnSpPr>
                <a:stCxn id="29" idx="4"/>
                <a:endCxn id="31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59"/>
            <p:cNvGrpSpPr/>
            <p:nvPr/>
          </p:nvGrpSpPr>
          <p:grpSpPr>
            <a:xfrm>
              <a:off x="3643306" y="3357562"/>
              <a:ext cx="285752" cy="928694"/>
              <a:chOff x="1857356" y="3357562"/>
              <a:chExt cx="285752" cy="928694"/>
            </a:xfrm>
          </p:grpSpPr>
          <p:grpSp>
            <p:nvGrpSpPr>
              <p:cNvPr id="18" name="Group 25"/>
              <p:cNvGrpSpPr/>
              <p:nvPr/>
            </p:nvGrpSpPr>
            <p:grpSpPr>
              <a:xfrm>
                <a:off x="1857356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3" name="Picture 22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4" name="Oval 23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9" name="Group 36"/>
              <p:cNvGrpSpPr/>
              <p:nvPr/>
            </p:nvGrpSpPr>
            <p:grpSpPr>
              <a:xfrm>
                <a:off x="1857356" y="3357562"/>
                <a:ext cx="285752" cy="285752"/>
                <a:chOff x="4143372" y="3429000"/>
                <a:chExt cx="285752" cy="285752"/>
              </a:xfrm>
            </p:grpSpPr>
            <p:pic>
              <p:nvPicPr>
                <p:cNvPr id="21" name="Picture 20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1481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2" name="Oval 21"/>
                <p:cNvSpPr/>
                <p:nvPr/>
              </p:nvSpPr>
              <p:spPr>
                <a:xfrm>
                  <a:off x="4143372" y="3429000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0" name="Straight Connector 19"/>
              <p:cNvCxnSpPr>
                <a:stCxn id="22" idx="4"/>
                <a:endCxn id="24" idx="0"/>
              </p:cNvCxnSpPr>
              <p:nvPr/>
            </p:nvCxnSpPr>
            <p:spPr>
              <a:xfrm rot="5400000">
                <a:off x="1821637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 types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/>
              <a:t>Supervised </a:t>
            </a:r>
            <a:r>
              <a:rPr lang="en-CA" dirty="0" smtClean="0">
                <a:sym typeface="Symbol"/>
              </a:rPr>
              <a:t> U</a:t>
            </a:r>
            <a:r>
              <a:rPr lang="en-CA" dirty="0" smtClean="0"/>
              <a:t>nsupervised learning</a:t>
            </a:r>
          </a:p>
          <a:p>
            <a:pPr lvl="1">
              <a:buNone/>
            </a:pPr>
            <a:r>
              <a:rPr lang="en-CA" dirty="0" smtClean="0"/>
              <a:t>Classification </a:t>
            </a:r>
            <a:r>
              <a:rPr lang="en-CA" dirty="0" smtClean="0">
                <a:sym typeface="Symbol"/>
              </a:rPr>
              <a:t> Clustering</a:t>
            </a:r>
            <a:endParaRPr lang="en-CA" dirty="0" smtClean="0"/>
          </a:p>
          <a:p>
            <a:pPr lvl="2"/>
            <a:r>
              <a:rPr lang="en-CA" dirty="0" smtClean="0"/>
              <a:t>Given inputs                and target values</a:t>
            </a:r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endParaRPr lang="en-CA" dirty="0" smtClean="0"/>
          </a:p>
          <a:p>
            <a:pPr lvl="2"/>
            <a:r>
              <a:rPr lang="en-CA" dirty="0" smtClean="0"/>
              <a:t>Simultaneously infer a function</a:t>
            </a:r>
          </a:p>
          <a:p>
            <a:pPr lvl="2">
              <a:buNone/>
            </a:pPr>
            <a:r>
              <a:rPr lang="en-CA" dirty="0" smtClean="0"/>
              <a:t>	and a guess at the missing labels </a:t>
            </a:r>
            <a:r>
              <a:rPr lang="en-CA" dirty="0" smtClean="0">
                <a:latin typeface="cmmi10"/>
              </a:rPr>
              <a:t>Z</a:t>
            </a:r>
          </a:p>
          <a:p>
            <a:pPr lvl="2"/>
            <a:r>
              <a:rPr lang="en-CA" dirty="0" smtClean="0"/>
              <a:t>Unsupervised classification usually called clustering because </a:t>
            </a:r>
            <a:r>
              <a:rPr lang="en-CA" dirty="0" smtClean="0"/>
              <a:t>the guessed </a:t>
            </a:r>
            <a:r>
              <a:rPr lang="en-CA" dirty="0" smtClean="0"/>
              <a:t>classifications </a:t>
            </a:r>
            <a:r>
              <a:rPr lang="en-CA" dirty="0" smtClean="0">
                <a:latin typeface="cmmi10"/>
              </a:rPr>
              <a:t>Z </a:t>
            </a:r>
            <a:r>
              <a:rPr lang="en-CA" dirty="0" smtClean="0">
                <a:latin typeface="Tw Cen MT"/>
              </a:rPr>
              <a:t>are </a:t>
            </a:r>
            <a:r>
              <a:rPr lang="en-CA" dirty="0" smtClean="0"/>
              <a:t>emphasized </a:t>
            </a:r>
            <a:r>
              <a:rPr lang="en-CA" dirty="0" smtClean="0"/>
              <a:t>over </a:t>
            </a:r>
            <a:r>
              <a:rPr lang="en-CA" dirty="0" smtClean="0">
                <a:latin typeface="cmmi10"/>
              </a:rPr>
              <a:t>f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7" name="Picture 6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18917" y="2656061"/>
            <a:ext cx="864450" cy="279180"/>
          </a:xfrm>
          <a:prstGeom prst="rect">
            <a:avLst/>
          </a:prstGeom>
        </p:spPr>
      </p:pic>
      <p:pic>
        <p:nvPicPr>
          <p:cNvPr id="11" name="Picture 10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286380" y="4313128"/>
            <a:ext cx="1245825" cy="304560"/>
          </a:xfrm>
          <a:prstGeom prst="rect">
            <a:avLst/>
          </a:prstGeom>
        </p:spPr>
      </p:pic>
      <p:pic>
        <p:nvPicPr>
          <p:cNvPr id="8" name="Picture 7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572264" y="2656061"/>
            <a:ext cx="1474650" cy="32994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2357422" y="3123326"/>
            <a:ext cx="2000264" cy="928694"/>
            <a:chOff x="4786314" y="1071546"/>
            <a:chExt cx="2000264" cy="928694"/>
          </a:xfrm>
        </p:grpSpPr>
        <p:grpSp>
          <p:nvGrpSpPr>
            <p:cNvPr id="12" name="Group 64"/>
            <p:cNvGrpSpPr/>
            <p:nvPr/>
          </p:nvGrpSpPr>
          <p:grpSpPr>
            <a:xfrm>
              <a:off x="4786314" y="1071546"/>
              <a:ext cx="285752" cy="928694"/>
              <a:chOff x="2500298" y="3357562"/>
              <a:chExt cx="285752" cy="928694"/>
            </a:xfrm>
          </p:grpSpPr>
          <p:grpSp>
            <p:nvGrpSpPr>
              <p:cNvPr id="38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43" name="Picture 42" descr="TP_tmp.emf"/>
                <p:cNvPicPr>
                  <a:picLocks noChangeAspect="1"/>
                </p:cNvPicPr>
                <p:nvPr>
                  <p:custDataLst>
                    <p:tags r:id="rId11"/>
                  </p:custDataLst>
                </p:nvPr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44" name="Oval 43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9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41" name="Picture 40" descr="TP_tmp.emf"/>
                <p:cNvPicPr>
                  <a:picLocks noChangeAspect="1"/>
                </p:cNvPicPr>
                <p:nvPr>
                  <p:custDataLst>
                    <p:tags r:id="rId10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42" name="Oval 41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40" name="Straight Connector 39"/>
              <p:cNvCxnSpPr>
                <a:stCxn id="44" idx="4"/>
                <a:endCxn id="42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72"/>
            <p:cNvGrpSpPr/>
            <p:nvPr/>
          </p:nvGrpSpPr>
          <p:grpSpPr>
            <a:xfrm>
              <a:off x="5357818" y="1071546"/>
              <a:ext cx="285752" cy="928694"/>
              <a:chOff x="2500298" y="3357562"/>
              <a:chExt cx="285752" cy="928694"/>
            </a:xfrm>
          </p:grpSpPr>
          <p:grpSp>
            <p:nvGrpSpPr>
              <p:cNvPr id="31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36" name="Picture 35" descr="TP_tmp.emf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7" name="Oval 36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2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34" name="Picture 33" descr="TP_tmp.emf"/>
                <p:cNvPicPr>
                  <a:picLocks noChangeAspect="1"/>
                </p:cNvPicPr>
                <p:nvPr>
                  <p:custDataLst>
                    <p:tags r:id="rId8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35" name="Oval 34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33" name="Straight Connector 32"/>
              <p:cNvCxnSpPr>
                <a:stCxn id="37" idx="4"/>
                <a:endCxn id="35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80"/>
            <p:cNvGrpSpPr/>
            <p:nvPr/>
          </p:nvGrpSpPr>
          <p:grpSpPr>
            <a:xfrm>
              <a:off x="5929322" y="1071546"/>
              <a:ext cx="285752" cy="928694"/>
              <a:chOff x="2500298" y="3357562"/>
              <a:chExt cx="285752" cy="928694"/>
            </a:xfrm>
          </p:grpSpPr>
          <p:grpSp>
            <p:nvGrpSpPr>
              <p:cNvPr id="24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29" name="Picture 28" descr="TP_tmp.emf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30" name="Oval 29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7" name="Picture 26" descr="TP_tmp.emf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8" name="Oval 27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26" name="Straight Connector 25"/>
              <p:cNvCxnSpPr>
                <a:stCxn id="30" idx="4"/>
                <a:endCxn id="28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88"/>
            <p:cNvGrpSpPr/>
            <p:nvPr/>
          </p:nvGrpSpPr>
          <p:grpSpPr>
            <a:xfrm>
              <a:off x="6500826" y="1071546"/>
              <a:ext cx="285752" cy="928694"/>
              <a:chOff x="2500298" y="3357562"/>
              <a:chExt cx="285752" cy="928694"/>
            </a:xfrm>
          </p:grpSpPr>
          <p:grpSp>
            <p:nvGrpSpPr>
              <p:cNvPr id="17" name="Group 55"/>
              <p:cNvGrpSpPr/>
              <p:nvPr/>
            </p:nvGrpSpPr>
            <p:grpSpPr>
              <a:xfrm>
                <a:off x="2500298" y="3357562"/>
                <a:ext cx="285752" cy="285752"/>
                <a:chOff x="2714612" y="3429000"/>
                <a:chExt cx="285752" cy="285752"/>
              </a:xfrm>
            </p:grpSpPr>
            <p:pic>
              <p:nvPicPr>
                <p:cNvPr id="22" name="Picture 21" descr="TP_tmp.emf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86050" y="3500438"/>
                  <a:ext cx="185852" cy="185522"/>
                </a:xfrm>
                <a:prstGeom prst="rect">
                  <a:avLst/>
                </a:prstGeom>
              </p:spPr>
            </p:pic>
            <p:sp>
              <p:nvSpPr>
                <p:cNvPr id="23" name="Oval 22"/>
                <p:cNvSpPr/>
                <p:nvPr/>
              </p:nvSpPr>
              <p:spPr>
                <a:xfrm>
                  <a:off x="2714612" y="3429000"/>
                  <a:ext cx="285752" cy="28575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8" name="Group 58"/>
              <p:cNvGrpSpPr/>
              <p:nvPr/>
            </p:nvGrpSpPr>
            <p:grpSpPr>
              <a:xfrm>
                <a:off x="2500298" y="4000504"/>
                <a:ext cx="285752" cy="285752"/>
                <a:chOff x="2130229" y="3929066"/>
                <a:chExt cx="285752" cy="285752"/>
              </a:xfrm>
            </p:grpSpPr>
            <p:pic>
              <p:nvPicPr>
                <p:cNvPr id="20" name="Picture 19" descr="TP_tmp.emf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82568" y="4000504"/>
                  <a:ext cx="200612" cy="155755"/>
                </a:xfrm>
                <a:prstGeom prst="rect">
                  <a:avLst/>
                </a:prstGeom>
              </p:spPr>
            </p:pic>
            <p:sp>
              <p:nvSpPr>
                <p:cNvPr id="21" name="Oval 20"/>
                <p:cNvSpPr/>
                <p:nvPr/>
              </p:nvSpPr>
              <p:spPr>
                <a:xfrm>
                  <a:off x="2130229" y="3929066"/>
                  <a:ext cx="285752" cy="285752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cxnSp>
            <p:nvCxnSpPr>
              <p:cNvPr id="19" name="Straight Connector 18"/>
              <p:cNvCxnSpPr>
                <a:stCxn id="23" idx="4"/>
                <a:endCxn id="21" idx="0"/>
              </p:cNvCxnSpPr>
              <p:nvPr/>
            </p:nvCxnSpPr>
            <p:spPr>
              <a:xfrm rot="5400000">
                <a:off x="2464579" y="3821909"/>
                <a:ext cx="35719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DALE@8KFCIPPT198ACOES" val="3318"/>
  <p:tag name="DEFAULTDISPLAYSOURCE" val="\documentclass{article}\pagestyle{empty}&#10;\begin{document}&#10;&#10;\end{document}&#10;"/>
  <p:tag name="EMBEDFONTS" val="1"/>
  <p:tag name="TEXPOINTINIT" val=""/>
  <p:tag name="ACCESSLIST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^*\times Y^c\rightarrow R  template TPT1  env TPENV1  fore 0  back 16777215  eqnno 12"/>
  <p:tag name="FILENAME" val="TP_tmp"/>
  <p:tag name="ORIGWIDTH" val="77"/>
  <p:tag name="PICTUREFILESIZE" val="496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\rightarrow Z  template TPT1  env TPENV1  fore 0  back 16777215  eqnno 13"/>
  <p:tag name="FILENAME" val="TP_tmp"/>
  <p:tag name="ORIGWIDTH" val="48"/>
  <p:tag name="PICTUREFILESIZE" val="2968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g:Z\rightarrow Y  template TPT1  env TPENV1  fore 0  back 16777215  eqnno 14"/>
  <p:tag name="FILENAME" val="TP_tmp"/>
  <p:tag name="ORIGWIDTH" val="47"/>
  <p:tag name="PICTUREFILESIZE" val="296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z}  template TPT1  env TPENV1  fore 0  back 16777215  eqnno 18"/>
  <p:tag name="FILENAME" val="TP_tmp"/>
  <p:tag name="ORIGWIDTH" val="7"/>
  <p:tag name="PICTUREFILESIZE" val="96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z}  template TPT1  env TPENV1  fore 0  back 16777215  eqnno 18"/>
  <p:tag name="FILENAME" val="TP_tmp"/>
  <p:tag name="ORIGWIDTH" val="7"/>
  <p:tag name="PICTUREFILESIZE" val="96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z}  template TPT1  env TPENV1  fore 0  back 16777215  eqnno 18"/>
  <p:tag name="FILENAME" val="TP_tmp"/>
  <p:tag name="ORIGWIDTH" val="7"/>
  <p:tag name="PICTUREFILESIZE" val="96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z}  template TPT1  env TPENV1  fore 0  back 16777215  eqnno 18"/>
  <p:tag name="FILENAME" val="TP_tmp"/>
  <p:tag name="ORIGWIDTH" val="7"/>
  <p:tag name="PICTUREFILESIZE" val="96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W\; tr\left((XW-Y)(XW-Y)'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39"/>
  <p:tag name="PICTUREFILESIZE" val="794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tr(A) \;=\;\sum_{i=1}^t A_{ii}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74"/>
  <p:tag name="PICTUREFILESIZE" val="566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tr(AA') = \sum_{i=1}^t\sum_{j=1}^t A_{ij}^2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5"/>
  <p:tag name="PICTUREFILESIZE" val="885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r(A') = tr(A)  template TPT1  env TPENV1  fore 0  back 16777215  eqnno 1"/>
  <p:tag name="FILENAME" val="TP_tmp"/>
  <p:tag name="ORIGWIDTH" val="66"/>
  <p:tag name="PICTUREFILESIZE" val="525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tr(ABC)=tr(CAB)=tr(BCA)  template TPT1  env TPENV1  fore 0  back 16777215  eqnno 2"/>
  <p:tag name="FILENAME" val="TP_tmp"/>
  <p:tag name="ORIGWIDTH" val="147"/>
  <p:tag name="PICTUREFILESIZE" val="752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W\; tr\left((XW-Y)(XW-Y)'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39"/>
  <p:tag name="PICTUREFILESIZE" val="794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d}{dW} \;=\; 2X'(XW-Y) \;=\;0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27"/>
  <p:tag name="PICTUREFILESIZE" val="554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X'XW &amp; = &amp; X'Y&#10;\\&#10;W &amp; = &amp; (X'X)^{-1}X'Y \;=\; X^\dag Y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61"/>
  <p:tag name="PICTUREFILESIZE" val="1106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mathbf y} \;=\; W'{\mathbf x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8"/>
  <p:tag name="PICTUREFILESIZE" val="3276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(Y|X;W) = \exp\left(-\frac{1}{2}\, tr\left((XW-Y)\Sigma^{-1}(XW-Y)'\right)&#10;-\frac{tk}{2}\log(2\pi)-\frac{t}{2}\log|\Sigma|&#10;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53"/>
  <p:tag name="PICTUREFILESIZE" val="2208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frac{d}{dW} = X'XW\Sigma^{-1} - X'Y\Sigma^{-1} = 0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50"/>
  <p:tag name="PICTUREFILESIZE" val="885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arg\min_W -\log P(Y|X;W)&#10;&amp; = &amp;&#10;\arg\min_W \frac{1}{2}\, tr\left((XW-Y)\Sigma^{-1}(XW-Y)'\right)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16"/>
  <p:tag name="PICTUREFILESIZE" val="1729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\in R^n  template TPT1  env TPENV1  fore 0  back 16777215  eqnno 2"/>
  <p:tag name="FILENAME" val="TP_tmp"/>
  <p:tag name="ORIGWIDTH" val="34"/>
  <p:tag name="PICTUREFILESIZE" val="2468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Sigma^{-1}  template TPT1  env TPENV1  fore 0  back 16777215  eqnno 1"/>
  <p:tag name="FILENAME" val="TP_tmp"/>
  <p:tag name="ORIGWIDTH" val="19"/>
  <p:tag name="PICTUREFILESIZE" val="196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W \; tr\left((XW-Y)(XW-Y)'\right) \,+\, \alpha\, tr\left(W'W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05"/>
  <p:tag name="PICTUREFILESIZE" val="11236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frac{d}{dW} &amp; = &amp; 2X'(XW-Y) + 2\alpha W \;=\; 0&#10;\\&#10;(X'X+\alpha I)W &amp; = &amp; X'Y&#10;\\&#10;W &amp; = &amp; (X'X+\alpha I)^{-1} X'Y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16"/>
  <p:tag name="PICTUREFILESIZE" val="18716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mathbf y} \;=\; W'{\mathbf x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8"/>
  <p:tag name="PICTUREFILESIZE" val="3276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(W|X) = P(W) = \exp\left(-\frac{1}{2}\,tr\left(W'W\right)-\frac{nk}{2}\log(2\pi)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42"/>
  <p:tag name="PICTUREFILESIZE" val="1440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(Y;W|X) = P(Y|X;W) P(W|X) = P(Y|X;W) P(W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45"/>
  <p:tag name="PICTUREFILESIZE" val="1746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-\log P(Y;W|X) = -\log P(Y|X;W) -\log P(W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17"/>
  <p:tag name="PICTUREFILESIZE" val="1394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W = (X'X+\alpha I)^{-1} X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09"/>
  <p:tag name="PICTUREFILESIZE" val="696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(X'X+\alpha I)^{-1}X' = X'(XX'+\alpha I)^{-1} 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64"/>
  <p:tag name="PICTUREFILESIZE" val="1156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(X'X+\alpha I)^{-1} X' &#10;&amp; = &amp; &#10;(X'X+\alpha I)^{-1} X' (XX'+\alpha I) (XX'+\alpha I)^{-1}&#10;\\&#10;&amp; = &amp; &#10;(X'X+\alpha I)^{-1} (X'XX'+\alpha X') (XX'+\alpha I)^{-1}&#10;\\&#10;&amp; = &amp; &#10;(X'X+\alpha I)^{-1} (X'X+\alpha I)X' (XX'+\alpha I)^{-1}&#10;\\&#10;&amp; = &amp; &#10;X' (XX'+\alpha I)^{-1}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01"/>
  <p:tag name="PICTUREFILESIZE" val="508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\in R^k  template TPT1  env TPENV1  fore 0  back 16777215  eqnno 3"/>
  <p:tag name="FILENAME" val="TP_tmp"/>
  <p:tag name="ORIGWIDTH" val="33"/>
  <p:tag name="PICTUREFILESIZE" val="2468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W=X'A  template TPT1  env TPENV1  fore 0  back 16777215  eqnno 6"/>
  <p:tag name="FILENAME" val="TP_tmp"/>
  <p:tag name="ORIGWIDTH" val="45"/>
  <p:tag name="PICTUREFILESIZE" val="296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= (XX'+\alpha I)^{-1} 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5"/>
  <p:tag name="PICTUREFILESIZE" val="5564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&#10;\min_A \; tr\left((XX'A-Y)(XX'A-Y)'\right) \,+\, \alpha\, tr\left(AA'XX'\right)&#10;\\&#10;&amp; = &amp; &#10;\min_A \; tr\left((KA-Y)(KA-Y)'\right) \,+\, \alpha\, tr\left(AA'K\right)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53"/>
  <p:tag name="PICTUREFILESIZE" val="2467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bf y} = A'{\bf k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9"/>
  <p:tag name="PICTUREFILESIZE" val="327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A \; tr\left(\Lambda(KA-Y)(KA-Y)'\right) \,+\, \alpha\, tr\left(AA'K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08"/>
  <p:tag name="PICTUREFILESIZE" val="1142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tr\left(\Lambda(KA-Y)(KA-Y)'\right)&#10;= \sum_{i=1}^t\sum_{j=1}^t\sum_{\ell=1}^k \lambda_i (K_{ij}A_{j\ell} - Y_{i\ell})^2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56"/>
  <p:tag name="PICTUREFILESIZE" val="19524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A \; tr\left(\Lambda(KA-Y)(KA-Y)'\right) \,+\, \alpha\, tr\left(AA'K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08"/>
  <p:tag name="PICTUREFILESIZE" val="1142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= (\Lambda K+\alpha I)^{-1} \Lambda 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7"/>
  <p:tag name="PICTUREFILESIZE" val="5564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bf y} = A'{\bf k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39"/>
  <p:tag name="PICTUREFILESIZE" val="327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\in\{0,1\}^{t\times k}  template TPT1  env TPENV1  fore 0  back 16777215  eqnno 4"/>
  <p:tag name="FILENAME" val="TP_tmp"/>
  <p:tag name="ORIGWIDTH" val="61"/>
  <p:tag name="PICTUREFILESIZE" val="50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\rightarrow Y  template TPT1  env TPENV1  fore 0  back 16777215  eqnno 4"/>
  <p:tag name="FILENAME" val="TP_tmp"/>
  <p:tag name="ORIGWIDTH" val="49"/>
  <p:tag name="PICTUREFILESIZE" val="296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mathbf y} \;=\; W'{\mathbf x}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48"/>
  <p:tag name="PICTUREFILESIZE" val="3276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U \; tr\left((X-YU)(X-YU)'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33"/>
  <p:tag name="PICTUREFILESIZE" val="7948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frac{d}{dU} &amp; = &amp; 2Y'(YU-X) \;=\; 0&#10;\\&#10;Y'YU &amp; = &amp; Y'X&#10;\\&#10;U &amp; = &amp; (Y'Y)^{-1} Y'X \;=\; Y^\dag X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53"/>
  <p:tag name="PICTUREFILESIZE" val="1633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X'XW = X'Y = U'Y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10"/>
  <p:tag name="PICTUREFILESIZE" val="687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W = (X'X)^{-1}U'Y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5"/>
  <p:tag name="PICTUREFILESIZE" val="687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(X'X+\alpha I)W = X'Y = U'Y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40"/>
  <p:tag name="PICTUREFILESIZE" val="937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W = (X'X+\alpha I)^{-1}U'Y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19"/>
  <p:tag name="PICTUREFILESIZE" val="796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Y^\dag  template TPT1  env TPENV1  fore 0  back 16777215  eqnno 1"/>
  <p:tag name="FILENAME" val="TP_tmp"/>
  <p:tag name="ORIGWIDTH" val="14"/>
  <p:tag name="PICTUREFILESIZE" val="146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&amp;&amp;&#10;\min_B \; tr\left((X-YBX)(X-YBX)'\right)&#10;\\&#10;&amp; = &amp; &#10;\min_B \; tr\left((I-YB)K(I-YB)'\right)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69"/>
  <p:tag name="PICTUREFILESIZE" val="1640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=XX'  template TPT1  env TPENV1  fore 0  back 16777215  eqnno 19"/>
  <p:tag name="FILENAME" val="TP_tmp"/>
  <p:tag name="ORIGWIDTH" val="45"/>
  <p:tag name="PICTUREFILESIZE" val="256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&lt;&lt;n  template TPT1  env TPENV1  fore 0  back 16777215  eqnno 5"/>
  <p:tag name="FILENAME" val="TP_tmp"/>
  <p:tag name="ORIGWIDTH" val="34"/>
  <p:tag name="PICTUREFILESIZE" val="125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(K+\alpha I) A = Y = B'Y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14"/>
  <p:tag name="PICTUREFILESIZE" val="737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= (K+\alpha I)^{-1}B'Y'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05"/>
  <p:tag name="PICTUREFILESIZE" val="696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min_B \; tr\left(\Lambda(I-YB)K(I-YB)'\right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42"/>
  <p:tag name="PICTUREFILESIZE" val="8948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frac{d}{dB} &amp; = &amp; 2Y'\Lambda(YB-I)K \;=\; 0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42"/>
  <p:tag name="PICTUREFILESIZE" val="654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Y'\Lambda YB &amp; = &amp; Y'\Lambda&#10;\\&#10;B &amp; = &amp; (Y'\Lambda Y)^{-1} Y'\Lambda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25"/>
  <p:tag name="PICTUREFILESIZE" val="10468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(\Lambda K + \alpha I) A = \Lambda Y = B'Y'\Lambda 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34"/>
  <p:tag name="PICTUREFILESIZE" val="806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A = (\Lambda K+\alpha I)^{-1} B'Y'\Lambda Y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17"/>
  <p:tag name="PICTUREFILESIZE" val="7564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P(X|Y;W) = \frac{P(Y;W|X)P(X)}{P(Y;W)} \sim N(YU,\Gamma)&#10;\]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199"/>
  <p:tag name="PICTUREFILESIZE" val="1635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begin{eqnarray*}&#10;\min_W&#10;-\log P(X|Y;W) &amp; \equiv &amp; \min_U\frac{1}{2}\,tr\left((X-YU)\Gamma^{-1}(X-YU)'\right)&#10;\end{eqnarray*}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78"/>
  <p:tag name="PICTUREFILESIZE" val="175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\in R^n  template TPT1  env TPENV1  fore 0  back 16777215  eqnno 2"/>
  <p:tag name="FILENAME" val="TP_tmp"/>
  <p:tag name="ORIGWIDTH" val="34"/>
  <p:tag name="PICTUREFILESIZE" val="246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\rightarrow Y  template TPT1  env TPENV1  fore 0  back 16777215  eqnno 4"/>
  <p:tag name="FILENAME" val="TP_tmp"/>
  <p:tag name="ORIGWIDTH" val="49"/>
  <p:tag name="PICTUREFILESIZE" val="296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&lt;&lt;n  template TPT1  env TPENV1  fore 0  back 16777215  eqnno 5"/>
  <p:tag name="FILENAME" val="TP_tmp"/>
  <p:tag name="ORIGWIDTH" val="34"/>
  <p:tag name="PICTUREFILESIZE" val="1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\in R^n  template TPT1  env TPENV1  fore 0  back 16777215  eqnno 2"/>
  <p:tag name="FILENAME" val="TP_tmp"/>
  <p:tag name="ORIGWIDTH" val="34"/>
  <p:tag name="PICTUREFILESIZE" val="246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\in\{1,...,k\}  template TPT1  env TPENV1  fore 0  back 16777215  eqnno 6"/>
  <p:tag name="FILENAME" val="TP_tmp"/>
  <p:tag name="ORIGWIDTH" val="58"/>
  <p:tag name="PICTUREFILESIZE" val="354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\in R^n  template TPT1  env TPENV1  fore 0  back 16777215  eqnno 2"/>
  <p:tag name="FILENAME" val="TP_tmp"/>
  <p:tag name="ORIGWIDTH" val="34"/>
  <p:tag name="PICTUREFILESIZE" val="246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\in R^k  template TPT1  env TPENV1  fore 0  back 16777215  eqnno 3"/>
  <p:tag name="FILENAME" val="TP_tmp"/>
  <p:tag name="ORIGWIDTH" val="33"/>
  <p:tag name="PICTUREFILESIZE" val="246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\rightarrow Y  template TPT1  env TPENV1  fore 0  back 16777215  eqnno 4"/>
  <p:tag name="FILENAME" val="TP_tmp"/>
  <p:tag name="ORIGWIDTH" val="49"/>
  <p:tag name="PICTUREFILESIZE" val="296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\in\{1,...,k\}  template TPT1  env TPENV1  fore 0  back 16777215  eqnno 6"/>
  <p:tag name="FILENAME" val="TP_tmp"/>
  <p:tag name="ORIGWIDTH" val="58"/>
  <p:tag name="PICTUREFILESIZE" val="35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\rightarrow Y  template TPT1  env TPENV1  fore 0  back 16777215  eqnno 4"/>
  <p:tag name="FILENAME" val="TP_tmp"/>
  <p:tag name="ORIGWIDTH" val="49"/>
  <p:tag name="PICTUREFILESIZE" val="296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&lt;&lt;n  template TPT1  env TPENV1  fore 0  back 16777215  eqnno 5"/>
  <p:tag name="FILENAME" val="TP_tmp"/>
  <p:tag name="ORIGWIDTH" val="34"/>
  <p:tag name="PICTUREFILESIZE" val="125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\in R^k  template TPT1  env TPENV1  fore 0  back 16777215  eqnno 3"/>
  <p:tag name="FILENAME" val="TP_tmp"/>
  <p:tag name="ORIGWIDTH" val="33"/>
  <p:tag name="PICTUREFILESIZE" val="246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^1\in R^{n_1}  template TPT1  env TPENV1  fore 0  back 16777215  eqnno 8"/>
  <p:tag name="FILENAME" val="TP_tmp"/>
  <p:tag name="ORIGWIDTH" val="41"/>
  <p:tag name="PICTUREFILESIZE" val="346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^2\in R^{n_2}  template TPT1  env TPENV1  fore 0  back 16777215  eqnno 9"/>
  <p:tag name="FILENAME" val="TP_tmp"/>
  <p:tag name="ORIGWIDTH" val="41"/>
  <p:tag name="PICTUREFILESIZE" val="3468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^1\times X^2\rightarrow Y  template TPT1  env TPENV1  fore 0  back 16777215  eqnno 10"/>
  <p:tag name="FILENAME" val="TP_tmp"/>
  <p:tag name="ORIGWIDTH" val="79"/>
  <p:tag name="PICTUREFILESIZE" val="496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k&lt;&lt;n_1,n_2  template TPT1  env TPENV1  fore 0  back 16777215  eqnno 11"/>
  <p:tag name="FILENAME" val="TP_tmp"/>
  <p:tag name="ORIGWIDTH" val="53"/>
  <p:tag name="PICTUREFILESIZE" val="285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\in R^k  template TPT1  env TPENV1  fore 0  back 16777215  eqnno 3"/>
  <p:tag name="FILENAME" val="TP_tmp"/>
  <p:tag name="ORIGWIDTH" val="33"/>
  <p:tag name="PICTUREFILESIZE" val="246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^1\in R^{n_1}  template TPT1  env TPENV1  fore 0  back 16777215  eqnno 8"/>
  <p:tag name="FILENAME" val="TP_tmp"/>
  <p:tag name="ORIGWIDTH" val="41"/>
  <p:tag name="PICTUREFILESIZE" val="346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^2\in R^{n_2}  template TPT1  env TPENV1  fore 0  back 16777215  eqnno 9"/>
  <p:tag name="FILENAME" val="TP_tmp"/>
  <p:tag name="ORIGWIDTH" val="41"/>
  <p:tag name="PICTUREFILESIZE" val="346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^1\times X^2\rightarrow Y  template TPT1  env TPENV1  fore 0  back 16777215  eqnno 10"/>
  <p:tag name="FILENAME" val="TP_tmp"/>
  <p:tag name="ORIGWIDTH" val="79"/>
  <p:tag name="PICTUREFILESIZE" val="496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f:X^*\times Y^c\rightarrow R  template TPT1  env TPENV1  fore 0  back 16777215  eqnno 12"/>
  <p:tag name="FILENAME" val="TP_tmp"/>
  <p:tag name="ORIGWIDTH" val="77"/>
  <p:tag name="PICTUREFILESIZE" val="496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hat{\bf y} = \arg\max_{\bf y} f(\bf{x},{\bf y})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93"/>
  <p:tag name="PICTUREFILESIZE" val="585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x}  template TPT1  env TPENV1  fore 0  back 16777215  eqnno 15"/>
  <p:tag name="FILENAME" val="TP_tmp"/>
  <p:tag name="ORIGWIDTH" val="9"/>
  <p:tag name="PICTUREFILESIZE" val="96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{\bf y}  template TPT1  env TPENV1  fore 0  back 16777215  eqnno 17"/>
  <p:tag name="FILENAME" val="TP_tmp"/>
  <p:tag name="ORIGWIDTH" val="9"/>
  <p:tag name="PICTUREFILESIZE" val="96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1162</TotalTime>
  <Words>1113</Words>
  <Application>Microsoft Office PowerPoint</Application>
  <PresentationFormat>On-screen Show (4:3)</PresentationFormat>
  <Paragraphs>362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62" baseType="lpstr">
      <vt:lpstr>Arial</vt:lpstr>
      <vt:lpstr>Tw Cen MT</vt:lpstr>
      <vt:lpstr>Wingdings</vt:lpstr>
      <vt:lpstr>CMR10</vt:lpstr>
      <vt:lpstr>CMMI7</vt:lpstr>
      <vt:lpstr>CMMI10</vt:lpstr>
      <vt:lpstr>CMSY10ORIG</vt:lpstr>
      <vt:lpstr>CMSY7</vt:lpstr>
      <vt:lpstr>CMEX10</vt:lpstr>
      <vt:lpstr>CMR7</vt:lpstr>
      <vt:lpstr>CMBX10</vt:lpstr>
      <vt:lpstr>CMBX7</vt:lpstr>
      <vt:lpstr>CMR5</vt:lpstr>
      <vt:lpstr>Wingdings 2</vt:lpstr>
      <vt:lpstr>Symbol</vt:lpstr>
      <vt:lpstr>cmsy10</vt:lpstr>
      <vt:lpstr>Calibri</vt:lpstr>
      <vt:lpstr>Median</vt:lpstr>
      <vt:lpstr>Introduction to Unsupervised and Semi-supervised learning</vt:lpstr>
      <vt:lpstr>What are unsupervised and  semi-supervised learning?</vt:lpstr>
      <vt:lpstr>Key challenge</vt:lpstr>
      <vt:lpstr>Overview</vt:lpstr>
      <vt:lpstr>Problem types</vt:lpstr>
      <vt:lpstr>Problem types</vt:lpstr>
      <vt:lpstr>Problem types</vt:lpstr>
      <vt:lpstr>Problem types</vt:lpstr>
      <vt:lpstr>Problem types</vt:lpstr>
      <vt:lpstr>Problem types</vt:lpstr>
      <vt:lpstr>Problem types</vt:lpstr>
      <vt:lpstr>Problem types</vt:lpstr>
      <vt:lpstr>Problem types</vt:lpstr>
      <vt:lpstr>Problem types</vt:lpstr>
      <vt:lpstr>Problem types</vt:lpstr>
      <vt:lpstr>Training principles</vt:lpstr>
      <vt:lpstr>Training principles</vt:lpstr>
      <vt:lpstr>Training principles</vt:lpstr>
      <vt:lpstr>Training principles</vt:lpstr>
      <vt:lpstr>Training principles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Supervised least squares</vt:lpstr>
      <vt:lpstr>Reverse least squares</vt:lpstr>
      <vt:lpstr>Reverse least squares</vt:lpstr>
      <vt:lpstr>Reverse least squares</vt:lpstr>
      <vt:lpstr>Reverse least squares</vt:lpstr>
      <vt:lpstr>Reverse least squares</vt:lpstr>
      <vt:lpstr>Reverse least squares</vt:lpstr>
      <vt:lpstr>Reverse least squares</vt:lpstr>
      <vt:lpstr>Reverse least squares</vt:lpstr>
      <vt:lpstr>Reverse least squares</vt:lpstr>
      <vt:lpstr>Forward/reverse relationship</vt:lpstr>
      <vt:lpstr>Forward/reverse relationship</vt:lpstr>
      <vt:lpstr>Forward/reverse relationship</vt:lpstr>
    </vt:vector>
  </TitlesOfParts>
  <Company>Sony Electronics,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Unsupervised and Semi-supervised learning</dc:title>
  <dc:creator>Dale</dc:creator>
  <cp:lastModifiedBy>Dale</cp:lastModifiedBy>
  <cp:revision>26</cp:revision>
  <dcterms:created xsi:type="dcterms:W3CDTF">2009-02-01T07:22:57Z</dcterms:created>
  <dcterms:modified xsi:type="dcterms:W3CDTF">2009-02-03T21:17:57Z</dcterms:modified>
</cp:coreProperties>
</file>