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58" r:id="rId5"/>
    <p:sldId id="257" r:id="rId6"/>
    <p:sldId id="260" r:id="rId7"/>
    <p:sldId id="261" r:id="rId8"/>
    <p:sldId id="262" r:id="rId9"/>
    <p:sldId id="264" r:id="rId10"/>
    <p:sldId id="265" r:id="rId11"/>
    <p:sldId id="266"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AE836A-6F57-4E15-B788-C33EC3E995C1}"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AE836A-6F57-4E15-B788-C33EC3E995C1}" type="datetimeFigureOut">
              <a:rPr lang="en-US" smtClean="0"/>
              <a:t>4/17/2021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836A-6F57-4E15-B788-C33EC3E995C1}" type="datetimeFigureOut">
              <a:rPr lang="en-US" smtClean="0"/>
              <a:t>4/17/2021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E836A-6F57-4E15-B788-C33EC3E995C1}" type="datetimeFigureOut">
              <a:rPr lang="en-US" smtClean="0"/>
              <a:t>4/17/2021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FD31C-0002-4B55-A219-8403015FC0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Presentation on </a:t>
            </a:r>
            <a:endParaRPr lang="en-US" dirty="0"/>
          </a:p>
        </p:txBody>
      </p:sp>
      <p:sp>
        <p:nvSpPr>
          <p:cNvPr id="3" name="Subtitle 2"/>
          <p:cNvSpPr>
            <a:spLocks noGrp="1"/>
          </p:cNvSpPr>
          <p:nvPr>
            <p:ph type="subTitle" idx="1"/>
          </p:nvPr>
        </p:nvSpPr>
        <p:spPr>
          <a:xfrm>
            <a:off x="1371600" y="2286000"/>
            <a:ext cx="6400800" cy="3657600"/>
          </a:xfrm>
        </p:spPr>
        <p:txBody>
          <a:bodyPr>
            <a:normAutofit/>
          </a:bodyPr>
          <a:lstStyle/>
          <a:p>
            <a:pPr algn="l">
              <a:buFont typeface="Arial" pitchFamily="34" charset="0"/>
              <a:buChar char="•"/>
            </a:pPr>
            <a:r>
              <a:rPr lang="en-US" dirty="0" smtClean="0"/>
              <a:t>Schedules and </a:t>
            </a:r>
            <a:r>
              <a:rPr lang="en-US" dirty="0" err="1" smtClean="0"/>
              <a:t>Serializability</a:t>
            </a:r>
            <a:endParaRPr lang="en-US" dirty="0" smtClean="0"/>
          </a:p>
          <a:p>
            <a:pPr algn="l">
              <a:buFont typeface="Arial" pitchFamily="34" charset="0"/>
              <a:buChar char="•"/>
            </a:pPr>
            <a:r>
              <a:rPr lang="en-US" dirty="0" smtClean="0"/>
              <a:t>Concepts of locking for concurrency control</a:t>
            </a:r>
          </a:p>
          <a:p>
            <a:pPr algn="l"/>
            <a:endParaRPr lang="en-US" dirty="0"/>
          </a:p>
          <a:p>
            <a:pPr algn="l"/>
            <a:endParaRPr lang="en-US" dirty="0" smtClean="0"/>
          </a:p>
          <a:p>
            <a:pPr algn="r"/>
            <a:r>
              <a:rPr lang="en-US" dirty="0" smtClean="0"/>
              <a:t>By: </a:t>
            </a:r>
            <a:r>
              <a:rPr lang="en-US" dirty="0" err="1" smtClean="0"/>
              <a:t>Arjun</a:t>
            </a:r>
            <a:r>
              <a:rPr lang="en-US" dirty="0" smtClean="0"/>
              <a:t> </a:t>
            </a:r>
            <a:r>
              <a:rPr lang="en-US" dirty="0" err="1" smtClean="0"/>
              <a:t>Adhikari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Example of Concurrency Control Necessity</a:t>
            </a:r>
            <a:endParaRPr lang="en-US"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Assume that two people who go to electronic kiosks at the same time to buy a movie ticket for the same movie and the same show time.</a:t>
            </a:r>
          </a:p>
          <a:p>
            <a:pPr algn="l"/>
            <a:r>
              <a:rPr lang="en-US" dirty="0"/>
              <a:t>However, there is only one seat left in for the movie show in that particular theatre. Without concurrency control in DBMS,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dirty="0"/>
              <a:t>Concurrency Control Protocols</a:t>
            </a:r>
          </a:p>
        </p:txBody>
      </p:sp>
      <p:sp>
        <p:nvSpPr>
          <p:cNvPr id="3" name="Subtitle 2"/>
          <p:cNvSpPr>
            <a:spLocks noGrp="1"/>
          </p:cNvSpPr>
          <p:nvPr>
            <p:ph type="subTitle" idx="1"/>
          </p:nvPr>
        </p:nvSpPr>
        <p:spPr>
          <a:xfrm>
            <a:off x="685800" y="1981200"/>
            <a:ext cx="6400800" cy="3581400"/>
          </a:xfrm>
        </p:spPr>
        <p:txBody>
          <a:bodyPr>
            <a:normAutofit/>
          </a:bodyPr>
          <a:lstStyle/>
          <a:p>
            <a:pPr algn="l">
              <a:buFont typeface="Arial" pitchFamily="34" charset="0"/>
              <a:buChar char="•"/>
            </a:pPr>
            <a:r>
              <a:rPr lang="en-US" dirty="0"/>
              <a:t>Lock-Based Protocols</a:t>
            </a:r>
          </a:p>
          <a:p>
            <a:pPr algn="l">
              <a:buFont typeface="Arial" pitchFamily="34" charset="0"/>
              <a:buChar char="•"/>
            </a:pPr>
            <a:r>
              <a:rPr lang="en-US" dirty="0"/>
              <a:t>Two Phase Locking Protocol</a:t>
            </a:r>
          </a:p>
          <a:p>
            <a:pPr algn="l">
              <a:buFont typeface="Arial" pitchFamily="34" charset="0"/>
              <a:buChar char="•"/>
            </a:pPr>
            <a:r>
              <a:rPr lang="en-US" dirty="0"/>
              <a:t>Timestamp-Based Protocols</a:t>
            </a:r>
          </a:p>
          <a:p>
            <a:pPr algn="l">
              <a:buFont typeface="Arial" pitchFamily="34" charset="0"/>
              <a:buChar char="•"/>
            </a:pPr>
            <a:r>
              <a:rPr lang="en-US" dirty="0"/>
              <a:t>Validation-Based Protocols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Lock-based Protocols</a:t>
            </a:r>
          </a:p>
        </p:txBody>
      </p:sp>
      <p:sp>
        <p:nvSpPr>
          <p:cNvPr id="3" name="Subtitle 2"/>
          <p:cNvSpPr>
            <a:spLocks noGrp="1"/>
          </p:cNvSpPr>
          <p:nvPr>
            <p:ph type="subTitle" idx="1"/>
          </p:nvPr>
        </p:nvSpPr>
        <p:spPr>
          <a:xfrm>
            <a:off x="685800" y="1981200"/>
            <a:ext cx="6400800" cy="3581400"/>
          </a:xfrm>
        </p:spPr>
        <p:txBody>
          <a:bodyPr>
            <a:normAutofit fontScale="55000" lnSpcReduction="20000"/>
          </a:bodyPr>
          <a:lstStyle/>
          <a:p>
            <a:pPr algn="l"/>
            <a:r>
              <a:rPr lang="en-US" b="1" dirty="0"/>
              <a:t>Lock Based Protocols</a:t>
            </a:r>
            <a:r>
              <a:rPr lang="en-US" dirty="0"/>
              <a:t> in DBMS is a mechanism in which a transaction cannot Read or Write the data until it acquires an appropriate lock. Lock based protocols help to eliminate the concurrency problem in DBMS for simultaneous transactions by locking or isolating a particular transaction to a single user</a:t>
            </a:r>
            <a:r>
              <a:rPr lang="en-US" dirty="0" smtClean="0"/>
              <a:t>.</a:t>
            </a:r>
          </a:p>
          <a:p>
            <a:pPr algn="l"/>
            <a:endParaRPr lang="en-US" dirty="0" smtClean="0"/>
          </a:p>
          <a:p>
            <a:pPr algn="l"/>
            <a:endParaRPr lang="en-US" dirty="0" smtClean="0"/>
          </a:p>
          <a:p>
            <a:pPr algn="l"/>
            <a:r>
              <a:rPr lang="en-US" dirty="0"/>
              <a:t>A lock is a data variable which is associated with a data item. This lock signifies </a:t>
            </a:r>
            <a:r>
              <a:rPr lang="en-US" dirty="0" smtClean="0"/>
              <a:t>operations </a:t>
            </a:r>
            <a:r>
              <a:rPr lang="en-US" dirty="0"/>
              <a:t>that can be performed on the data item. </a:t>
            </a:r>
            <a:endParaRPr lang="en-US" dirty="0" smtClean="0"/>
          </a:p>
          <a:p>
            <a:pPr algn="l"/>
            <a:endParaRPr lang="en-US" dirty="0"/>
          </a:p>
          <a:p>
            <a:pPr algn="l"/>
            <a:r>
              <a:rPr lang="en-US" dirty="0"/>
              <a:t>All lock requests are made to the concurrency-control manager. Transactions proceed only once the lock request is granted.</a:t>
            </a:r>
          </a:p>
          <a:p>
            <a:pPr algn="l">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Types of Locks</a:t>
            </a:r>
            <a:endParaRPr lang="en-US" b="1" dirty="0"/>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a:t>Binary Locks: </a:t>
            </a:r>
            <a:r>
              <a:rPr lang="en-US" dirty="0"/>
              <a:t>A Binary lock on a data item can either locked or unlocked states.</a:t>
            </a:r>
          </a:p>
          <a:p>
            <a:pPr algn="l"/>
            <a:r>
              <a:rPr lang="en-US" b="1" dirty="0" smtClean="0"/>
              <a:t>Shared/exclusive Locks</a:t>
            </a:r>
          </a:p>
          <a:p>
            <a:pPr algn="l">
              <a:buFont typeface="Arial" pitchFamily="34" charset="0"/>
              <a:buChar char="•"/>
            </a:pPr>
            <a:r>
              <a:rPr lang="en-US" dirty="0" smtClean="0"/>
              <a:t>Shared Lock(S)</a:t>
            </a:r>
          </a:p>
          <a:p>
            <a:pPr algn="l">
              <a:buFont typeface="Arial" pitchFamily="34" charset="0"/>
              <a:buChar char="•"/>
            </a:pPr>
            <a:r>
              <a:rPr lang="en-US" dirty="0" smtClean="0"/>
              <a:t>Exclusive Lock (X)</a:t>
            </a:r>
          </a:p>
          <a:p>
            <a:pPr algn="l">
              <a:buFont typeface="Arial" pitchFamily="34" charset="0"/>
              <a:buChar char="•"/>
            </a:pPr>
            <a:r>
              <a:rPr lang="en-US" dirty="0" smtClean="0"/>
              <a:t>Simplistic Lock</a:t>
            </a:r>
          </a:p>
          <a:p>
            <a:pPr algn="l">
              <a:buFont typeface="Arial" pitchFamily="34" charset="0"/>
              <a:buChar char="•"/>
            </a:pPr>
            <a:r>
              <a:rPr lang="en-US" dirty="0" err="1" smtClean="0"/>
              <a:t>Preclaiming</a:t>
            </a:r>
            <a:r>
              <a:rPr lang="en-US" dirty="0" smtClean="0"/>
              <a:t> Lock</a:t>
            </a:r>
          </a:p>
          <a:p>
            <a:pPr algn="l">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Shared Lock</a:t>
            </a:r>
            <a:endParaRPr lang="en-US" b="1"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smtClean="0"/>
              <a:t>A </a:t>
            </a:r>
            <a:r>
              <a:rPr lang="en-US" dirty="0"/>
              <a:t>shared lock is also called a Read-only lock. With the shared lock, the data item can be shared between transactions. This is because you will never have permission to update data on the data item</a:t>
            </a:r>
            <a:r>
              <a:rPr lang="en-US" dirty="0" smtClean="0"/>
              <a:t>.</a:t>
            </a:r>
          </a:p>
          <a:p>
            <a:pPr algn="l"/>
            <a:endParaRPr lang="en-US" dirty="0"/>
          </a:p>
          <a:p>
            <a:pPr algn="l"/>
            <a:r>
              <a:rPr lang="en-US"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Exclusive Lock</a:t>
            </a:r>
            <a:endParaRPr lang="en-US" b="1"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With the Exclusive Lock, a data item can be read as well as written. This is exclusive and can't be held concurrently on the same data item. X-lock is requested using lock-x instruction. Transactions may unlock the data item after finishing the 'write' operation.</a:t>
            </a:r>
          </a:p>
          <a:p>
            <a:pPr algn="l"/>
            <a:r>
              <a:rPr lang="en-US" dirty="0"/>
              <a:t>For example, when a transaction needs to update the account balance of a person. You can allows this transaction by placing X lock on it. Therefore, when the second transaction wants to read or write, exclusive lock prevent this operation.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Simplistic Lock Protocol</a:t>
            </a:r>
            <a:endParaRPr lang="en-US" b="1" dirty="0"/>
          </a:p>
        </p:txBody>
      </p:sp>
      <p:sp>
        <p:nvSpPr>
          <p:cNvPr id="3" name="Subtitle 2"/>
          <p:cNvSpPr>
            <a:spLocks noGrp="1"/>
          </p:cNvSpPr>
          <p:nvPr>
            <p:ph type="subTitle" idx="1"/>
          </p:nvPr>
        </p:nvSpPr>
        <p:spPr>
          <a:xfrm>
            <a:off x="685800" y="1981200"/>
            <a:ext cx="6400800" cy="3581400"/>
          </a:xfrm>
        </p:spPr>
        <p:txBody>
          <a:bodyPr>
            <a:normAutofit/>
          </a:bodyPr>
          <a:lstStyle/>
          <a:p>
            <a:pPr algn="l"/>
            <a:r>
              <a:rPr lang="en-US" dirty="0"/>
              <a:t>This type of lock-based protocols allows transactions to obtain a lock on every object before beginning operation. Transactions may unlock the data item after finishing the 'write' operation.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Pre-claiming Locking</a:t>
            </a:r>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dirty="0"/>
              <a:t>Pre-claiming lock protocol helps to evaluate operations and create a list of required data items which are needed to initiate an execution process. In the situation when all locks are granted, the transaction executes. After that, all locks release when all of its operations are over.</a:t>
            </a:r>
          </a:p>
          <a:p>
            <a:pPr algn="l"/>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Starvation and Deadlock</a:t>
            </a:r>
            <a:endParaRPr lang="en-US" b="1" dirty="0"/>
          </a:p>
        </p:txBody>
      </p:sp>
      <p:sp>
        <p:nvSpPr>
          <p:cNvPr id="3" name="Subtitle 2"/>
          <p:cNvSpPr>
            <a:spLocks noGrp="1"/>
          </p:cNvSpPr>
          <p:nvPr>
            <p:ph type="subTitle" idx="1"/>
          </p:nvPr>
        </p:nvSpPr>
        <p:spPr>
          <a:xfrm>
            <a:off x="685800" y="1981200"/>
            <a:ext cx="6400800" cy="3581400"/>
          </a:xfrm>
        </p:spPr>
        <p:txBody>
          <a:bodyPr>
            <a:normAutofit fontScale="55000" lnSpcReduction="20000"/>
          </a:bodyPr>
          <a:lstStyle/>
          <a:p>
            <a:pPr algn="l"/>
            <a:r>
              <a:rPr lang="en-US" b="1" dirty="0"/>
              <a:t>Starvation</a:t>
            </a:r>
            <a:endParaRPr lang="en-US" dirty="0"/>
          </a:p>
          <a:p>
            <a:pPr algn="l"/>
            <a:r>
              <a:rPr lang="en-US" dirty="0"/>
              <a:t>Starvation is the situation when a transaction needs to wait for an indefinite period to acquire a lock.</a:t>
            </a:r>
          </a:p>
          <a:p>
            <a:pPr algn="l"/>
            <a:r>
              <a:rPr lang="en-US" dirty="0"/>
              <a:t>Following are the reasons for Starvation:</a:t>
            </a:r>
          </a:p>
          <a:p>
            <a:pPr algn="l"/>
            <a:r>
              <a:rPr lang="en-US" dirty="0"/>
              <a:t>When waiting scheme for locked items is not properly managed</a:t>
            </a:r>
          </a:p>
          <a:p>
            <a:pPr algn="l"/>
            <a:r>
              <a:rPr lang="en-US" dirty="0"/>
              <a:t>In the case of resource leak</a:t>
            </a:r>
          </a:p>
          <a:p>
            <a:pPr algn="l"/>
            <a:r>
              <a:rPr lang="en-US" dirty="0"/>
              <a:t>The same transaction is selected as a victim </a:t>
            </a:r>
            <a:r>
              <a:rPr lang="en-US" dirty="0" smtClean="0"/>
              <a:t>repeatedly.</a:t>
            </a:r>
          </a:p>
          <a:p>
            <a:pPr algn="l"/>
            <a:endParaRPr lang="en-US" dirty="0"/>
          </a:p>
          <a:p>
            <a:pPr algn="l"/>
            <a:endParaRPr lang="en-US" dirty="0"/>
          </a:p>
          <a:p>
            <a:pPr algn="l"/>
            <a:r>
              <a:rPr lang="en-US" b="1" dirty="0"/>
              <a:t>Deadlock</a:t>
            </a:r>
            <a:endParaRPr lang="en-US" dirty="0"/>
          </a:p>
          <a:p>
            <a:pPr algn="l"/>
            <a:r>
              <a:rPr lang="en-US" dirty="0"/>
              <a:t>Deadlock refers to a specific situation where two or more processes are waiting for each other to release a resource or more than two processes are waiting for the resource in a circular chain.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772400" cy="1470025"/>
          </a:xfrm>
        </p:spPr>
        <p:txBody>
          <a:bodyPr/>
          <a:lstStyle/>
          <a:p>
            <a:r>
              <a:rPr lang="en-US" b="1" dirty="0" smtClean="0"/>
              <a:t>The End</a:t>
            </a:r>
            <a:endParaRPr lang="en-US" b="1" dirty="0"/>
          </a:p>
        </p:txBody>
      </p:sp>
      <p:sp>
        <p:nvSpPr>
          <p:cNvPr id="3" name="Subtitle 2"/>
          <p:cNvSpPr>
            <a:spLocks noGrp="1"/>
          </p:cNvSpPr>
          <p:nvPr>
            <p:ph type="subTitle" idx="1"/>
          </p:nvPr>
        </p:nvSpPr>
        <p:spPr>
          <a:xfrm>
            <a:off x="685800" y="1981200"/>
            <a:ext cx="6400800" cy="3581400"/>
          </a:xfrm>
        </p:spPr>
        <p:txBody>
          <a:bodyPr>
            <a:normAutofit/>
          </a:bodyPr>
          <a:lstStyle/>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Transactions?</a:t>
            </a:r>
            <a:endParaRPr lang="en-US" dirty="0"/>
          </a:p>
        </p:txBody>
      </p:sp>
      <p:sp>
        <p:nvSpPr>
          <p:cNvPr id="3" name="Subtitle 2"/>
          <p:cNvSpPr>
            <a:spLocks noGrp="1"/>
          </p:cNvSpPr>
          <p:nvPr>
            <p:ph type="subTitle" idx="1"/>
          </p:nvPr>
        </p:nvSpPr>
        <p:spPr/>
        <p:txBody>
          <a:bodyPr/>
          <a:lstStyle/>
          <a:p>
            <a:pPr algn="l"/>
            <a:r>
              <a:rPr lang="en-US" dirty="0" smtClean="0"/>
              <a:t>Set of Instructions which all run or none run.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Schedule</a:t>
            </a:r>
            <a:endParaRPr lang="en-US" dirty="0"/>
          </a:p>
        </p:txBody>
      </p:sp>
      <p:sp>
        <p:nvSpPr>
          <p:cNvPr id="3" name="Subtitle 2"/>
          <p:cNvSpPr>
            <a:spLocks noGrp="1"/>
          </p:cNvSpPr>
          <p:nvPr>
            <p:ph type="subTitle" idx="1"/>
          </p:nvPr>
        </p:nvSpPr>
        <p:spPr>
          <a:xfrm>
            <a:off x="685800" y="1981200"/>
            <a:ext cx="6400800" cy="3581400"/>
          </a:xfrm>
        </p:spPr>
        <p:txBody>
          <a:bodyPr>
            <a:normAutofit fontScale="85000" lnSpcReduction="20000"/>
          </a:bodyPr>
          <a:lstStyle/>
          <a:p>
            <a:pPr algn="l"/>
            <a:r>
              <a:rPr lang="en-US" dirty="0"/>
              <a:t>When multiple transactions are running concurrently then there needs to be a sequence in which the operations are performed because at a time only one operation can be performed on the database. This sequence of operations is known as </a:t>
            </a:r>
            <a:r>
              <a:rPr lang="en-US" b="1" dirty="0"/>
              <a:t>Schedule</a:t>
            </a:r>
            <a:r>
              <a:rPr lang="en-US" dirty="0" smtClean="0"/>
              <a:t>.</a:t>
            </a:r>
          </a:p>
          <a:p>
            <a:pPr algn="l"/>
            <a:endParaRPr lang="en-US" dirty="0"/>
          </a:p>
          <a:p>
            <a:pPr algn="l"/>
            <a:r>
              <a:rPr lang="en-US" dirty="0" smtClean="0"/>
              <a:t>Basically, the sequence in which transactions are performed is governed by schedule.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Types of Schedule</a:t>
            </a:r>
            <a:endParaRPr lang="en-US" dirty="0"/>
          </a:p>
        </p:txBody>
      </p:sp>
      <p:sp>
        <p:nvSpPr>
          <p:cNvPr id="3" name="Subtitle 2"/>
          <p:cNvSpPr>
            <a:spLocks noGrp="1"/>
          </p:cNvSpPr>
          <p:nvPr>
            <p:ph type="subTitle" idx="1"/>
          </p:nvPr>
        </p:nvSpPr>
        <p:spPr>
          <a:xfrm>
            <a:off x="685800" y="1981200"/>
            <a:ext cx="6400800" cy="3581400"/>
          </a:xfrm>
        </p:spPr>
        <p:txBody>
          <a:bodyPr>
            <a:normAutofit/>
          </a:bodyPr>
          <a:lstStyle/>
          <a:p>
            <a:pPr algn="l"/>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2057400"/>
            <a:ext cx="5400675" cy="33051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Types of Schedule</a:t>
            </a:r>
            <a:endParaRPr lang="en-US" dirty="0"/>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b="1" dirty="0"/>
              <a:t>Serial Schedule</a:t>
            </a:r>
          </a:p>
          <a:p>
            <a:pPr algn="l"/>
            <a:r>
              <a:rPr lang="en-US" dirty="0"/>
              <a:t>In </a:t>
            </a:r>
            <a:r>
              <a:rPr lang="en-US" b="1" dirty="0"/>
              <a:t>Serial schedule</a:t>
            </a:r>
            <a:r>
              <a:rPr lang="en-US" dirty="0"/>
              <a:t>,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a:t>
            </a:r>
            <a:r>
              <a:rPr lang="en-US" b="1" dirty="0"/>
              <a:t>non-interleaved</a:t>
            </a:r>
            <a:r>
              <a:rPr lang="en-US" dirty="0"/>
              <a:t>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62500" lnSpcReduction="20000"/>
          </a:bodyPr>
          <a:lstStyle/>
          <a:p>
            <a:pPr algn="l"/>
            <a:r>
              <a:rPr lang="en-US" b="1" dirty="0" smtClean="0"/>
              <a:t>Non Serial Schedules are of 3 types:</a:t>
            </a:r>
          </a:p>
          <a:p>
            <a:pPr algn="l">
              <a:buFont typeface="Arial" pitchFamily="34" charset="0"/>
              <a:buChar char="•"/>
            </a:pPr>
            <a:r>
              <a:rPr lang="en-US" b="1" dirty="0" smtClean="0"/>
              <a:t>Strict</a:t>
            </a:r>
          </a:p>
          <a:p>
            <a:pPr algn="l">
              <a:buFont typeface="Arial" pitchFamily="34" charset="0"/>
              <a:buChar char="•"/>
            </a:pPr>
            <a:r>
              <a:rPr lang="en-US" b="1" dirty="0" err="1" smtClean="0"/>
              <a:t>Cascadeless</a:t>
            </a:r>
            <a:r>
              <a:rPr lang="en-US" b="1" dirty="0" smtClean="0"/>
              <a:t> </a:t>
            </a:r>
          </a:p>
          <a:p>
            <a:pPr algn="l">
              <a:buFont typeface="Arial" pitchFamily="34" charset="0"/>
              <a:buChar char="•"/>
            </a:pPr>
            <a:r>
              <a:rPr lang="en-US" b="1" dirty="0" smtClean="0"/>
              <a:t>Recoverable</a:t>
            </a:r>
          </a:p>
          <a:p>
            <a:pPr algn="l"/>
            <a:endParaRPr lang="en-US" b="1" dirty="0" smtClean="0"/>
          </a:p>
          <a:p>
            <a:pPr algn="l"/>
            <a:r>
              <a:rPr lang="en-US" b="1" dirty="0" smtClean="0"/>
              <a:t>Strict </a:t>
            </a:r>
            <a:r>
              <a:rPr lang="en-US" b="1" dirty="0"/>
              <a:t>Schedule</a:t>
            </a:r>
          </a:p>
          <a:p>
            <a:pPr algn="l"/>
            <a:r>
              <a:rPr lang="en-US" dirty="0"/>
              <a:t>In Strict schedule, if the write operation of a transaction precedes a conflicting operation (Read or Write operation) of another transaction then the commit or abort operation of such transaction should also precede the conflicting operation of other transaction.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err="1"/>
              <a:t>Cascadeless</a:t>
            </a:r>
            <a:r>
              <a:rPr lang="en-US" b="1" dirty="0"/>
              <a:t> Schedule</a:t>
            </a:r>
          </a:p>
          <a:p>
            <a:pPr algn="l"/>
            <a:r>
              <a:rPr lang="en-US" dirty="0"/>
              <a:t>In </a:t>
            </a:r>
            <a:r>
              <a:rPr lang="en-US" dirty="0" err="1"/>
              <a:t>Cascadeless</a:t>
            </a:r>
            <a:r>
              <a:rPr lang="en-US" dirty="0"/>
              <a:t> Schedule, if a transaction is going to perform read operation on a value, it has to wait until the transaction who is performing write on that value commits</a:t>
            </a:r>
            <a:r>
              <a:rPr lang="en-US" dirty="0" smtClean="0"/>
              <a:t>. A commit represents completion of a transaction.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a:t>Recoverable Schedule</a:t>
            </a:r>
          </a:p>
          <a:p>
            <a:pPr algn="l"/>
            <a:r>
              <a:rPr lang="en-US" dirty="0"/>
              <a:t>In Recoverable schedule, if a transaction is reading a value which has been updated by some other transaction then this transaction can commit only after the commit of other transaction which is updating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Concurrency Control</a:t>
            </a:r>
            <a:endParaRPr lang="en-US" dirty="0"/>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smtClean="0"/>
              <a:t>Concurrency </a:t>
            </a:r>
            <a:r>
              <a:rPr lang="en-US" b="1" dirty="0"/>
              <a:t>Control</a:t>
            </a:r>
            <a:r>
              <a:rPr lang="en-US" dirty="0"/>
              <a:t>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740</Words>
  <Application>Microsoft Office PowerPoint</Application>
  <PresentationFormat>On-screen Show (4:3)</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Presentation on </vt:lpstr>
      <vt:lpstr>What are Transactions?</vt:lpstr>
      <vt:lpstr>Schedule</vt:lpstr>
      <vt:lpstr>Types of Schedule</vt:lpstr>
      <vt:lpstr>Types of Schedule</vt:lpstr>
      <vt:lpstr>Non Serial Schedules</vt:lpstr>
      <vt:lpstr>Non Serial Schedules</vt:lpstr>
      <vt:lpstr>Non Serial Schedules</vt:lpstr>
      <vt:lpstr>Concurrency Control</vt:lpstr>
      <vt:lpstr>Example of Concurrency Control Necessity</vt:lpstr>
      <vt:lpstr>Concurrency Control Protocols</vt:lpstr>
      <vt:lpstr>Lock-based Protocols</vt:lpstr>
      <vt:lpstr>Types of Locks</vt:lpstr>
      <vt:lpstr>Shared Lock</vt:lpstr>
      <vt:lpstr>Exclusive Lock</vt:lpstr>
      <vt:lpstr>Simplistic Lock Protocol</vt:lpstr>
      <vt:lpstr>Pre-claiming Locking</vt:lpstr>
      <vt:lpstr>Starvation and Deadlock</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Transactions?</dc:title>
  <dc:creator>arjunQ21</dc:creator>
  <cp:lastModifiedBy>arjunQ21</cp:lastModifiedBy>
  <cp:revision>5</cp:revision>
  <dcterms:created xsi:type="dcterms:W3CDTF">2021-04-17T15:04:48Z</dcterms:created>
  <dcterms:modified xsi:type="dcterms:W3CDTF">2021-04-17T15:42:38Z</dcterms:modified>
</cp:coreProperties>
</file>