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sp>
        <p:nvSpPr>
          <p:cNvPr id="13" name="Google Shape;10;p2"/>
          <p:cNvSpPr/>
          <p:nvPr/>
        </p:nvSpPr>
        <p:spPr>
          <a:xfrm>
            <a:off x="2477722" y="415650"/>
            <a:ext cx="6244203" cy="2"/>
          </a:xfrm>
          <a:prstGeom prst="line">
            <a:avLst/>
          </a:prstGeom>
          <a:ln w="38100">
            <a:solidFill>
              <a:srgbClr val="FFFFFF"/>
            </a:solidFill>
          </a:ln>
        </p:spPr>
        <p:txBody>
          <a:bodyPr lIns="45718" tIns="45718" rIns="45718" bIns="45718"/>
          <a:lstStyle/>
          <a:p>
            <a:pPr/>
          </a:p>
        </p:txBody>
      </p:sp>
      <p:sp>
        <p:nvSpPr>
          <p:cNvPr id="14" name="Google Shape;11;p2"/>
          <p:cNvSpPr/>
          <p:nvPr/>
        </p:nvSpPr>
        <p:spPr>
          <a:xfrm>
            <a:off x="2477722" y="4739999"/>
            <a:ext cx="6244203" cy="2"/>
          </a:xfrm>
          <a:prstGeom prst="line">
            <a:avLst/>
          </a:prstGeom>
          <a:ln w="19050">
            <a:solidFill>
              <a:srgbClr val="FFFFFF"/>
            </a:solidFill>
          </a:ln>
        </p:spPr>
        <p:txBody>
          <a:bodyPr lIns="45718" tIns="45718" rIns="45718" bIns="45718"/>
          <a:lstStyle/>
          <a:p>
            <a:pPr/>
          </a:p>
        </p:txBody>
      </p:sp>
      <p:sp>
        <p:nvSpPr>
          <p:cNvPr id="15" name="Google Shape;12;p2"/>
          <p:cNvSpPr/>
          <p:nvPr/>
        </p:nvSpPr>
        <p:spPr>
          <a:xfrm>
            <a:off x="425197" y="415650"/>
            <a:ext cx="183302" cy="2"/>
          </a:xfrm>
          <a:prstGeom prst="line">
            <a:avLst/>
          </a:prstGeom>
          <a:ln w="19050">
            <a:solidFill>
              <a:srgbClr val="FFFFFF"/>
            </a:solidFill>
          </a:ln>
        </p:spPr>
        <p:txBody>
          <a:bodyPr lIns="45718" tIns="45718" rIns="45718" bIns="45718"/>
          <a:lstStyle/>
          <a:p>
            <a:pPr/>
          </a:p>
        </p:txBody>
      </p:sp>
      <p:sp>
        <p:nvSpPr>
          <p:cNvPr id="16"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7"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09" name="xx%"/>
          <p:cNvSpPr txBox="1"/>
          <p:nvPr>
            <p:ph type="title" hasCustomPrompt="1"/>
          </p:nvPr>
        </p:nvSpPr>
        <p:spPr>
          <a:prstGeom prst="rect">
            <a:avLst/>
          </a:prstGeom>
        </p:spPr>
        <p:txBody>
          <a:bodyPr/>
          <a:lstStyle/>
          <a:p>
            <a:pPr/>
            <a:r>
              <a:t>xx%</a:t>
            </a:r>
          </a:p>
        </p:txBody>
      </p:sp>
      <p:sp>
        <p:nvSpPr>
          <p:cNvPr id="110"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sp>
        <p:nvSpPr>
          <p:cNvPr id="25" name="Google Shape;17;p3"/>
          <p:cNvSpPr/>
          <p:nvPr/>
        </p:nvSpPr>
        <p:spPr>
          <a:xfrm>
            <a:off x="425199" y="415650"/>
            <a:ext cx="8296802" cy="2"/>
          </a:xfrm>
          <a:prstGeom prst="line">
            <a:avLst/>
          </a:prstGeom>
          <a:ln w="38100">
            <a:solidFill>
              <a:srgbClr val="FFFFFF"/>
            </a:solidFill>
          </a:ln>
        </p:spPr>
        <p:txBody>
          <a:bodyPr lIns="45718" tIns="45718" rIns="45718" bIns="45718"/>
          <a:lstStyle/>
          <a:p>
            <a:pPr/>
          </a:p>
        </p:txBody>
      </p:sp>
      <p:sp>
        <p:nvSpPr>
          <p:cNvPr id="26" name="Google Shape;18;p3"/>
          <p:cNvSpPr/>
          <p:nvPr/>
        </p:nvSpPr>
        <p:spPr>
          <a:xfrm>
            <a:off x="425199" y="4739999"/>
            <a:ext cx="8296802" cy="2"/>
          </a:xfrm>
          <a:prstGeom prst="line">
            <a:avLst/>
          </a:prstGeom>
          <a:ln w="19050">
            <a:solidFill>
              <a:srgbClr val="FFFFFF"/>
            </a:solidFill>
          </a:ln>
        </p:spPr>
        <p:txBody>
          <a:bodyPr lIns="45718" tIns="45718" rIns="45718" bIns="45718"/>
          <a:lstStyle/>
          <a:p>
            <a:pPr/>
          </a:p>
        </p:txBody>
      </p:sp>
      <p:sp>
        <p:nvSpPr>
          <p:cNvPr id="27"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2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5" name="Google Shape;22;p4"/>
          <p:cNvSpPr/>
          <p:nvPr/>
        </p:nvSpPr>
        <p:spPr>
          <a:xfrm>
            <a:off x="2477722" y="415650"/>
            <a:ext cx="6244203" cy="2"/>
          </a:xfrm>
          <a:prstGeom prst="line">
            <a:avLst/>
          </a:prstGeom>
          <a:ln w="38100">
            <a:solidFill>
              <a:srgbClr val="000000"/>
            </a:solidFill>
          </a:ln>
        </p:spPr>
        <p:txBody>
          <a:bodyPr lIns="45718" tIns="45718" rIns="45718" bIns="45718"/>
          <a:lstStyle/>
          <a:p>
            <a:pPr/>
          </a:p>
        </p:txBody>
      </p:sp>
      <p:sp>
        <p:nvSpPr>
          <p:cNvPr id="36" name="Google Shape;23;p4"/>
          <p:cNvSpPr/>
          <p:nvPr/>
        </p:nvSpPr>
        <p:spPr>
          <a:xfrm>
            <a:off x="2477722" y="4739999"/>
            <a:ext cx="6244203" cy="2"/>
          </a:xfrm>
          <a:prstGeom prst="line">
            <a:avLst/>
          </a:prstGeom>
          <a:ln w="19050">
            <a:solidFill>
              <a:srgbClr val="000000"/>
            </a:solidFill>
          </a:ln>
        </p:spPr>
        <p:txBody>
          <a:bodyPr lIns="45718" tIns="45718" rIns="45718" bIns="45718"/>
          <a:lstStyle/>
          <a:p>
            <a:pPr/>
          </a:p>
        </p:txBody>
      </p:sp>
      <p:sp>
        <p:nvSpPr>
          <p:cNvPr id="37" name="Google Shape;24;p4"/>
          <p:cNvSpPr/>
          <p:nvPr/>
        </p:nvSpPr>
        <p:spPr>
          <a:xfrm>
            <a:off x="425197" y="415650"/>
            <a:ext cx="183302" cy="2"/>
          </a:xfrm>
          <a:prstGeom prst="line">
            <a:avLst/>
          </a:prstGeom>
          <a:ln w="19050">
            <a:solidFill>
              <a:srgbClr val="000000"/>
            </a:solidFill>
          </a:ln>
        </p:spPr>
        <p:txBody>
          <a:bodyPr lIns="45718" tIns="45718" rIns="45718" bIns="45718"/>
          <a:lstStyle/>
          <a:p>
            <a:pPr/>
          </a:p>
        </p:txBody>
      </p:sp>
      <p:sp>
        <p:nvSpPr>
          <p:cNvPr id="3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39"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7" name="Google Shape;29;p5"/>
          <p:cNvSpPr/>
          <p:nvPr/>
        </p:nvSpPr>
        <p:spPr>
          <a:xfrm>
            <a:off x="2477722" y="415650"/>
            <a:ext cx="6244203" cy="2"/>
          </a:xfrm>
          <a:prstGeom prst="line">
            <a:avLst/>
          </a:prstGeom>
          <a:ln w="38100">
            <a:solidFill>
              <a:srgbClr val="000000"/>
            </a:solidFill>
          </a:ln>
        </p:spPr>
        <p:txBody>
          <a:bodyPr lIns="45718" tIns="45718" rIns="45718" bIns="45718"/>
          <a:lstStyle/>
          <a:p>
            <a:pPr/>
          </a:p>
        </p:txBody>
      </p:sp>
      <p:sp>
        <p:nvSpPr>
          <p:cNvPr id="48" name="Google Shape;30;p5"/>
          <p:cNvSpPr/>
          <p:nvPr/>
        </p:nvSpPr>
        <p:spPr>
          <a:xfrm>
            <a:off x="2477722" y="4739999"/>
            <a:ext cx="6244203" cy="2"/>
          </a:xfrm>
          <a:prstGeom prst="line">
            <a:avLst/>
          </a:prstGeom>
          <a:ln w="19050">
            <a:solidFill>
              <a:srgbClr val="000000"/>
            </a:solidFill>
          </a:ln>
        </p:spPr>
        <p:txBody>
          <a:bodyPr lIns="45718" tIns="45718" rIns="45718" bIns="45718"/>
          <a:lstStyle/>
          <a:p>
            <a:pPr/>
          </a:p>
        </p:txBody>
      </p:sp>
      <p:sp>
        <p:nvSpPr>
          <p:cNvPr id="49" name="Google Shape;31;p5"/>
          <p:cNvSpPr/>
          <p:nvPr/>
        </p:nvSpPr>
        <p:spPr>
          <a:xfrm>
            <a:off x="425197" y="415650"/>
            <a:ext cx="183302" cy="2"/>
          </a:xfrm>
          <a:prstGeom prst="line">
            <a:avLst/>
          </a:prstGeom>
          <a:ln w="19050">
            <a:solidFill>
              <a:srgbClr val="000000"/>
            </a:solidFill>
          </a:ln>
        </p:spPr>
        <p:txBody>
          <a:bodyPr lIns="45718" tIns="45718" rIns="45718" bIns="45718"/>
          <a:lstStyle/>
          <a:p>
            <a:pPr/>
          </a:p>
        </p:txBody>
      </p:sp>
      <p:sp>
        <p:nvSpPr>
          <p:cNvPr id="5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2" name="Google Shape;34;p5"/>
          <p:cNvSpPr txBox="1"/>
          <p:nvPr>
            <p:ph type="body" sz="quarter" idx="21"/>
          </p:nvPr>
        </p:nvSpPr>
        <p:spPr>
          <a:xfrm>
            <a:off x="5650572" y="1602675"/>
            <a:ext cx="3071402" cy="3002402"/>
          </a:xfrm>
          <a:prstGeom prst="rect">
            <a:avLst/>
          </a:prstGeom>
        </p:spPr>
        <p:txBody>
          <a:bodyPr/>
          <a:lstStyle/>
          <a:p>
            <a:pPr algn="l"/>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68" name="Google Shape;40;p7"/>
          <p:cNvSpPr/>
          <p:nvPr/>
        </p:nvSpPr>
        <p:spPr>
          <a:xfrm>
            <a:off x="425197" y="415650"/>
            <a:ext cx="183302" cy="2"/>
          </a:xfrm>
          <a:prstGeom prst="line">
            <a:avLst/>
          </a:prstGeom>
          <a:ln w="19050">
            <a:solidFill>
              <a:srgbClr val="000000"/>
            </a:solidFill>
          </a:ln>
        </p:spPr>
        <p:txBody>
          <a:bodyPr lIns="45718" tIns="45718" rIns="45718" bIns="45718"/>
          <a:lstStyle/>
          <a:p>
            <a:pPr/>
          </a:p>
        </p:txBody>
      </p:sp>
      <p:sp>
        <p:nvSpPr>
          <p:cNvPr id="6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sp>
        <p:nvSpPr>
          <p:cNvPr id="78" name="Google Shape;45;p8"/>
          <p:cNvSpPr/>
          <p:nvPr/>
        </p:nvSpPr>
        <p:spPr>
          <a:xfrm>
            <a:off x="425197" y="415650"/>
            <a:ext cx="183302" cy="2"/>
          </a:xfrm>
          <a:prstGeom prst="line">
            <a:avLst/>
          </a:prstGeom>
          <a:ln w="19050">
            <a:solidFill>
              <a:srgbClr val="FFFFFF"/>
            </a:solidFill>
          </a:ln>
        </p:spPr>
        <p:txBody>
          <a:bodyPr lIns="45718" tIns="45718" rIns="45718" bIns="45718"/>
          <a:lstStyle/>
          <a:p>
            <a:pPr/>
          </a:p>
        </p:txBody>
      </p:sp>
      <p:sp>
        <p:nvSpPr>
          <p:cNvPr id="7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8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87" name="Google Shape;49;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88" name="Google Shape;50;p9"/>
          <p:cNvSpPr/>
          <p:nvPr/>
        </p:nvSpPr>
        <p:spPr>
          <a:xfrm>
            <a:off x="5029675" y="4495500"/>
            <a:ext cx="468302" cy="2"/>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90"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91" name="Google Shape;53;p9"/>
          <p:cNvSpPr txBox="1"/>
          <p:nvPr>
            <p:ph type="body" sz="half" idx="21"/>
          </p:nvPr>
        </p:nvSpPr>
        <p:spPr>
          <a:xfrm>
            <a:off x="4939500" y="724198"/>
            <a:ext cx="3837000" cy="3695102"/>
          </a:xfrm>
          <a:prstGeom prst="rect">
            <a:avLst/>
          </a:prstGeom>
        </p:spPr>
        <p:txBody>
          <a:bodyPr anchor="ctr"/>
          <a:lstStyle/>
          <a:p>
            <a:pPr algn="l"/>
          </a:p>
        </p:txBody>
      </p:sp>
      <p:sp>
        <p:nvSpPr>
          <p:cNvPr id="9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99" name="Google Shape;56;p10"/>
          <p:cNvSpPr/>
          <p:nvPr/>
        </p:nvSpPr>
        <p:spPr>
          <a:xfrm>
            <a:off x="425199" y="4739999"/>
            <a:ext cx="8296802" cy="2"/>
          </a:xfrm>
          <a:prstGeom prst="line">
            <a:avLst/>
          </a:prstGeom>
          <a:ln w="19050">
            <a:solidFill>
              <a:srgbClr val="000000"/>
            </a:solidFill>
          </a:ln>
        </p:spPr>
        <p:txBody>
          <a:bodyPr lIns="45718" tIns="45718" rIns="45718" bIns="45718"/>
          <a:lstStyle/>
          <a:p>
            <a:pPr/>
          </a:p>
        </p:txBody>
      </p:sp>
      <p:sp>
        <p:nvSpPr>
          <p:cNvPr id="100" name="Google Shape;57;p10"/>
          <p:cNvSpPr/>
          <p:nvPr/>
        </p:nvSpPr>
        <p:spPr>
          <a:xfrm>
            <a:off x="425197" y="415650"/>
            <a:ext cx="183302" cy="2"/>
          </a:xfrm>
          <a:prstGeom prst="line">
            <a:avLst/>
          </a:prstGeom>
          <a:ln w="19050">
            <a:solidFill>
              <a:srgbClr val="000000"/>
            </a:solidFill>
          </a:ln>
        </p:spPr>
        <p:txBody>
          <a:bodyPr lIns="45718" tIns="45718" rIns="45718" bIns="45718"/>
          <a:lstStyle/>
          <a:p>
            <a:pPr/>
          </a:p>
        </p:txBody>
      </p:sp>
      <p:sp>
        <p:nvSpPr>
          <p:cNvPr id="101"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61;p11"/>
          <p:cNvSpPr/>
          <p:nvPr/>
        </p:nvSpPr>
        <p:spPr>
          <a:xfrm>
            <a:off x="425199" y="4739999"/>
            <a:ext cx="8296802" cy="2"/>
          </a:xfrm>
          <a:prstGeom prst="line">
            <a:avLst/>
          </a:prstGeom>
          <a:ln w="19050">
            <a:solidFill>
              <a:srgbClr val="000000"/>
            </a:solidFill>
          </a:ln>
        </p:spPr>
        <p:txBody>
          <a:bodyPr lIns="45718" tIns="45718" rIns="45718" bIns="45718"/>
          <a:lstStyle/>
          <a:p>
            <a:pPr/>
          </a:p>
        </p:txBody>
      </p:sp>
      <p:sp>
        <p:nvSpPr>
          <p:cNvPr id="3" name="Google Shape;62;p11"/>
          <p:cNvSpPr/>
          <p:nvPr/>
        </p:nvSpPr>
        <p:spPr>
          <a:xfrm>
            <a:off x="425199" y="415650"/>
            <a:ext cx="8296802" cy="2"/>
          </a:xfrm>
          <a:prstGeom prst="line">
            <a:avLst/>
          </a:prstGeom>
          <a:ln w="38100">
            <a:solidFill>
              <a:srgbClr val="000000"/>
            </a:solidFill>
          </a:ln>
        </p:spPr>
        <p:txBody>
          <a:bodyPr lIns="45718" tIns="45718" rIns="45718" bIns="45718"/>
          <a:lstStyle/>
          <a:p>
            <a:pPr/>
          </a:p>
        </p:txBody>
      </p:sp>
      <p:sp>
        <p:nvSpPr>
          <p:cNvPr id="4"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5"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709889" y="4717935"/>
            <a:ext cx="336812" cy="335249"/>
          </a:xfrm>
          <a:prstGeom prst="rect">
            <a:avLst/>
          </a:prstGeom>
          <a:ln w="12700">
            <a:miter lim="400000"/>
          </a:ln>
        </p:spPr>
        <p:txBody>
          <a:bodyPr wrap="none" lIns="91423" tIns="91423" rIns="91423" bIns="91423" anchor="ctr">
            <a:spAutoFit/>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lh3.googleusercontent.com/xExOJYzP2K3su8NcSabsLozpM8jYVplZzireNIm10Ndt6nrtsimSuKT6tz8K9MuavNJSRxYq14-sWh5QKg8VYa1jkAyd4wOIbD8dUz6T7zan6PSl3GBpBeMxoo6vJl9tQHbL3dT7" TargetMode="External"/><Relationship Id="rId3" Type="http://schemas.openxmlformats.org/officeDocument/2006/relationships/hyperlink" Target="https://draw.io" TargetMode="External"/><Relationship Id="rId4" Type="http://schemas.openxmlformats.org/officeDocument/2006/relationships/hyperlink" Target="https://lucid.co/"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72;p13"/>
          <p:cNvSpPr txBox="1"/>
          <p:nvPr>
            <p:ph type="ctrTitle"/>
          </p:nvPr>
        </p:nvSpPr>
        <p:spPr>
          <a:xfrm>
            <a:off x="2371725" y="630223"/>
            <a:ext cx="4383000" cy="949204"/>
          </a:xfrm>
          <a:prstGeom prst="rect">
            <a:avLst/>
          </a:prstGeom>
        </p:spPr>
        <p:txBody>
          <a:bodyPr/>
          <a:lstStyle/>
          <a:p>
            <a:pPr/>
            <a:r>
              <a:t>RoomFinder</a:t>
            </a:r>
          </a:p>
        </p:txBody>
      </p:sp>
      <p:sp>
        <p:nvSpPr>
          <p:cNvPr id="128" name="Google Shape;73;p13"/>
          <p:cNvSpPr txBox="1"/>
          <p:nvPr>
            <p:ph type="subTitle" sz="quarter" idx="1"/>
          </p:nvPr>
        </p:nvSpPr>
        <p:spPr>
          <a:xfrm>
            <a:off x="2371725" y="3500975"/>
            <a:ext cx="6331500" cy="424200"/>
          </a:xfrm>
          <a:prstGeom prst="rect">
            <a:avLst/>
          </a:prstGeom>
        </p:spPr>
        <p:txBody>
          <a:bodyPr/>
          <a:lstStyle>
            <a:lvl1pPr marL="0" indent="0" defTabSz="768094">
              <a:defRPr sz="1500"/>
            </a:lvl1pPr>
          </a:lstStyle>
          <a:p>
            <a:pPr/>
            <a:r>
              <a:t>Supervisor: Er. Tara Bahadur Thapa</a:t>
            </a:r>
          </a:p>
        </p:txBody>
      </p:sp>
      <p:sp>
        <p:nvSpPr>
          <p:cNvPr id="129" name="Google Shape;74;p13"/>
          <p:cNvSpPr txBox="1"/>
          <p:nvPr/>
        </p:nvSpPr>
        <p:spPr>
          <a:xfrm>
            <a:off x="2464123" y="2331273"/>
            <a:ext cx="6146703" cy="1148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sz="1600">
                <a:solidFill>
                  <a:srgbClr val="FFFFFF"/>
                </a:solidFill>
                <a:latin typeface="Lato"/>
                <a:ea typeface="Lato"/>
                <a:cs typeface="Lato"/>
                <a:sym typeface="Lato"/>
              </a:defRPr>
            </a:pPr>
            <a:r>
              <a:t>A Presentation By:</a:t>
            </a:r>
          </a:p>
          <a:p>
            <a:pPr marL="457200" indent="-330200">
              <a:buClr>
                <a:srgbClr val="FFFFFF"/>
              </a:buClr>
              <a:buSzPts val="1600"/>
              <a:buFont typeface="Helvetica"/>
              <a:buChar char="●"/>
              <a:defRPr sz="1600">
                <a:solidFill>
                  <a:srgbClr val="FFFFFF"/>
                </a:solidFill>
                <a:latin typeface="Lato"/>
                <a:ea typeface="Lato"/>
                <a:cs typeface="Lato"/>
                <a:sym typeface="Lato"/>
              </a:defRPr>
            </a:pPr>
            <a:r>
              <a:t>Arjun Adhikari</a:t>
            </a:r>
          </a:p>
          <a:p>
            <a:pPr marL="457200" indent="-330200">
              <a:buClr>
                <a:srgbClr val="FFFFFF"/>
              </a:buClr>
              <a:buSzPts val="1600"/>
              <a:buFont typeface="Helvetica"/>
              <a:buChar char="●"/>
              <a:defRPr sz="1600">
                <a:solidFill>
                  <a:srgbClr val="FFFFFF"/>
                </a:solidFill>
                <a:latin typeface="Lato"/>
                <a:ea typeface="Lato"/>
                <a:cs typeface="Lato"/>
                <a:sym typeface="Lato"/>
              </a:defRPr>
            </a:pPr>
            <a:r>
              <a:t>Abishek Bhusal</a:t>
            </a:r>
          </a:p>
          <a:p>
            <a:pPr marL="457200" indent="-330200">
              <a:buClr>
                <a:srgbClr val="FFFFFF"/>
              </a:buClr>
              <a:buSzPts val="1600"/>
              <a:buFont typeface="Helvetica"/>
              <a:buChar char="●"/>
              <a:defRPr sz="1600">
                <a:solidFill>
                  <a:srgbClr val="FFFFFF"/>
                </a:solidFill>
                <a:latin typeface="Lato"/>
                <a:ea typeface="Lato"/>
                <a:cs typeface="Lato"/>
                <a:sym typeface="Lato"/>
              </a:defRPr>
            </a:pPr>
            <a:r>
              <a:t>Anurag Dahal</a:t>
            </a:r>
          </a:p>
        </p:txBody>
      </p:sp>
      <p:sp>
        <p:nvSpPr>
          <p:cNvPr id="130" name="Google Shape;75;p13"/>
          <p:cNvSpPr txBox="1"/>
          <p:nvPr/>
        </p:nvSpPr>
        <p:spPr>
          <a:xfrm>
            <a:off x="2766823" y="4288299"/>
            <a:ext cx="6146703" cy="436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1700">
                <a:solidFill>
                  <a:srgbClr val="FFFFFF"/>
                </a:solidFill>
                <a:latin typeface="Lato"/>
                <a:ea typeface="Lato"/>
                <a:cs typeface="Lato"/>
                <a:sym typeface="Lato"/>
              </a:defRPr>
            </a:lvl1pPr>
          </a:lstStyle>
          <a:p>
            <a:pPr/>
            <a:r>
              <a:t>GANDAKI COLLEGE OF ENGINEERING AND SCIENCE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Google Shape;128;p22" descr="Google Shape;128;p22"/>
          <p:cNvPicPr>
            <a:picLocks noChangeAspect="1"/>
          </p:cNvPicPr>
          <p:nvPr/>
        </p:nvPicPr>
        <p:blipFill>
          <a:blip r:embed="rId2">
            <a:extLst/>
          </a:blip>
          <a:stretch>
            <a:fillRect/>
          </a:stretch>
        </p:blipFill>
        <p:spPr>
          <a:xfrm>
            <a:off x="3556498" y="173750"/>
            <a:ext cx="5276852" cy="4533902"/>
          </a:xfrm>
          <a:prstGeom prst="rect">
            <a:avLst/>
          </a:prstGeom>
          <a:ln w="12700">
            <a:miter lim="400000"/>
          </a:ln>
        </p:spPr>
      </p:pic>
      <p:sp>
        <p:nvSpPr>
          <p:cNvPr id="157" name="Google Shape;129;p22"/>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58" name="Google Shape;130;p22"/>
          <p:cNvSpPr txBox="1"/>
          <p:nvPr/>
        </p:nvSpPr>
        <p:spPr>
          <a:xfrm>
            <a:off x="133349" y="173748"/>
            <a:ext cx="2155502" cy="1071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sz="2900">
                <a:solidFill>
                  <a:srgbClr val="FFFFFF"/>
                </a:solidFill>
                <a:latin typeface="Lato"/>
                <a:ea typeface="Lato"/>
                <a:cs typeface="Lato"/>
                <a:sym typeface="Lato"/>
              </a:defRPr>
            </a:pPr>
            <a:r>
              <a:t>Use Case </a:t>
            </a:r>
          </a:p>
          <a:p>
            <a:pPr>
              <a:defRPr sz="2900">
                <a:solidFill>
                  <a:srgbClr val="FFFFFF"/>
                </a:solidFill>
                <a:latin typeface="Lato"/>
                <a:ea typeface="Lato"/>
                <a:cs typeface="Lato"/>
                <a:sym typeface="Lato"/>
              </a:defRPr>
            </a:pPr>
            <a:r>
              <a:t>Diagram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35;p23"/>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61" name="Google Shape;136;p23"/>
          <p:cNvSpPr txBox="1"/>
          <p:nvPr/>
        </p:nvSpPr>
        <p:spPr>
          <a:xfrm>
            <a:off x="133349" y="173748"/>
            <a:ext cx="2155502" cy="15163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sz="2900">
                <a:solidFill>
                  <a:srgbClr val="FFFFFF"/>
                </a:solidFill>
                <a:latin typeface="Lato"/>
                <a:ea typeface="Lato"/>
                <a:cs typeface="Lato"/>
                <a:sym typeface="Lato"/>
              </a:defRPr>
            </a:pPr>
            <a:r>
              <a:t>System </a:t>
            </a:r>
          </a:p>
          <a:p>
            <a:pPr>
              <a:defRPr sz="2900">
                <a:solidFill>
                  <a:srgbClr val="FFFFFF"/>
                </a:solidFill>
                <a:latin typeface="Lato"/>
                <a:ea typeface="Lato"/>
                <a:cs typeface="Lato"/>
                <a:sym typeface="Lato"/>
              </a:defRPr>
            </a:pPr>
            <a:r>
              <a:t>Sequence</a:t>
            </a:r>
          </a:p>
          <a:p>
            <a:pPr>
              <a:defRPr sz="2900">
                <a:solidFill>
                  <a:srgbClr val="FFFFFF"/>
                </a:solidFill>
                <a:latin typeface="Lato"/>
                <a:ea typeface="Lato"/>
                <a:cs typeface="Lato"/>
                <a:sym typeface="Lato"/>
              </a:defRPr>
            </a:pPr>
            <a:r>
              <a:t>Diagram</a:t>
            </a:r>
          </a:p>
        </p:txBody>
      </p:sp>
      <p:sp>
        <p:nvSpPr>
          <p:cNvPr id="162" name="Google Shape;137;p23"/>
          <p:cNvSpPr txBox="1"/>
          <p:nvPr/>
        </p:nvSpPr>
        <p:spPr>
          <a:xfrm>
            <a:off x="67049" y="4567275"/>
            <a:ext cx="6146702"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FFFFFF"/>
                </a:solidFill>
                <a:latin typeface="Lato"/>
                <a:ea typeface="Lato"/>
                <a:cs typeface="Lato"/>
                <a:sym typeface="Lato"/>
              </a:defRPr>
            </a:lvl1pPr>
          </a:lstStyle>
          <a:p>
            <a:pPr/>
            <a:r>
              <a:t>SSD of Adding a new Room</a:t>
            </a:r>
          </a:p>
        </p:txBody>
      </p:sp>
      <p:sp>
        <p:nvSpPr>
          <p:cNvPr id="163" name="Google Shape;138;p23"/>
          <p:cNvSpPr/>
          <p:nvPr/>
        </p:nvSpPr>
        <p:spPr>
          <a:xfrm>
            <a:off x="166799" y="4967475"/>
            <a:ext cx="2088603" cy="2"/>
          </a:xfrm>
          <a:prstGeom prst="line">
            <a:avLst/>
          </a:prstGeom>
          <a:ln w="38100">
            <a:solidFill>
              <a:srgbClr val="FFFFFF"/>
            </a:solidFill>
          </a:ln>
        </p:spPr>
        <p:txBody>
          <a:bodyPr lIns="45718" tIns="45718" rIns="45718" bIns="45718"/>
          <a:lstStyle/>
          <a:p>
            <a:pPr/>
          </a:p>
        </p:txBody>
      </p:sp>
      <p:pic>
        <p:nvPicPr>
          <p:cNvPr id="164" name="Google Shape;139;p23" descr="Google Shape;139;p23"/>
          <p:cNvPicPr>
            <a:picLocks noChangeAspect="1"/>
          </p:cNvPicPr>
          <p:nvPr/>
        </p:nvPicPr>
        <p:blipFill>
          <a:blip r:embed="rId2">
            <a:extLst/>
          </a:blip>
          <a:stretch>
            <a:fillRect/>
          </a:stretch>
        </p:blipFill>
        <p:spPr>
          <a:xfrm>
            <a:off x="4922425" y="339200"/>
            <a:ext cx="3564012" cy="462827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44;p24"/>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67" name="Google Shape;145;p24"/>
          <p:cNvSpPr txBox="1"/>
          <p:nvPr/>
        </p:nvSpPr>
        <p:spPr>
          <a:xfrm>
            <a:off x="133349" y="173748"/>
            <a:ext cx="2155502" cy="15163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sz="2900">
                <a:solidFill>
                  <a:srgbClr val="FFFFFF"/>
                </a:solidFill>
                <a:latin typeface="Lato"/>
                <a:ea typeface="Lato"/>
                <a:cs typeface="Lato"/>
                <a:sym typeface="Lato"/>
              </a:defRPr>
            </a:pPr>
            <a:r>
              <a:t>System </a:t>
            </a:r>
          </a:p>
          <a:p>
            <a:pPr>
              <a:defRPr sz="2900">
                <a:solidFill>
                  <a:srgbClr val="FFFFFF"/>
                </a:solidFill>
                <a:latin typeface="Lato"/>
                <a:ea typeface="Lato"/>
                <a:cs typeface="Lato"/>
                <a:sym typeface="Lato"/>
              </a:defRPr>
            </a:pPr>
            <a:r>
              <a:t>Sequence</a:t>
            </a:r>
          </a:p>
          <a:p>
            <a:pPr>
              <a:defRPr sz="2900">
                <a:solidFill>
                  <a:srgbClr val="FFFFFF"/>
                </a:solidFill>
                <a:latin typeface="Lato"/>
                <a:ea typeface="Lato"/>
                <a:cs typeface="Lato"/>
                <a:sym typeface="Lato"/>
              </a:defRPr>
            </a:pPr>
            <a:r>
              <a:t>Diagram</a:t>
            </a:r>
          </a:p>
        </p:txBody>
      </p:sp>
      <p:sp>
        <p:nvSpPr>
          <p:cNvPr id="168" name="Google Shape;146;p24"/>
          <p:cNvSpPr txBox="1"/>
          <p:nvPr/>
        </p:nvSpPr>
        <p:spPr>
          <a:xfrm>
            <a:off x="67049" y="4567275"/>
            <a:ext cx="6146702"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FFFFFF"/>
                </a:solidFill>
                <a:latin typeface="Lato"/>
                <a:ea typeface="Lato"/>
                <a:cs typeface="Lato"/>
                <a:sym typeface="Lato"/>
              </a:defRPr>
            </a:lvl1pPr>
          </a:lstStyle>
          <a:p>
            <a:pPr/>
            <a:r>
              <a:t>SSD of Editing a Room</a:t>
            </a:r>
          </a:p>
        </p:txBody>
      </p:sp>
      <p:sp>
        <p:nvSpPr>
          <p:cNvPr id="169" name="Google Shape;147;p24"/>
          <p:cNvSpPr/>
          <p:nvPr/>
        </p:nvSpPr>
        <p:spPr>
          <a:xfrm>
            <a:off x="166799" y="4967475"/>
            <a:ext cx="2088603" cy="2"/>
          </a:xfrm>
          <a:prstGeom prst="line">
            <a:avLst/>
          </a:prstGeom>
          <a:ln w="38100">
            <a:solidFill>
              <a:srgbClr val="FFFFFF"/>
            </a:solidFill>
          </a:ln>
        </p:spPr>
        <p:txBody>
          <a:bodyPr lIns="45718" tIns="45718" rIns="45718" bIns="45718"/>
          <a:lstStyle/>
          <a:p>
            <a:pPr/>
          </a:p>
        </p:txBody>
      </p:sp>
      <p:pic>
        <p:nvPicPr>
          <p:cNvPr id="170" name="Google Shape;148;p24" descr="Google Shape;148;p24"/>
          <p:cNvPicPr>
            <a:picLocks noChangeAspect="1"/>
          </p:cNvPicPr>
          <p:nvPr/>
        </p:nvPicPr>
        <p:blipFill>
          <a:blip r:embed="rId2">
            <a:extLst/>
          </a:blip>
          <a:stretch>
            <a:fillRect/>
          </a:stretch>
        </p:blipFill>
        <p:spPr>
          <a:xfrm>
            <a:off x="5157175" y="101674"/>
            <a:ext cx="3475800" cy="494015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53;p25"/>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73" name="Google Shape;154;p25"/>
          <p:cNvSpPr txBox="1"/>
          <p:nvPr/>
        </p:nvSpPr>
        <p:spPr>
          <a:xfrm>
            <a:off x="133348" y="173748"/>
            <a:ext cx="2331604" cy="15163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sz="2900">
                <a:solidFill>
                  <a:srgbClr val="FFFFFF"/>
                </a:solidFill>
                <a:latin typeface="Lato"/>
                <a:ea typeface="Lato"/>
                <a:cs typeface="Lato"/>
                <a:sym typeface="Lato"/>
              </a:defRPr>
            </a:pPr>
            <a:r>
              <a:t>Entity</a:t>
            </a:r>
          </a:p>
          <a:p>
            <a:pPr>
              <a:defRPr sz="2900">
                <a:solidFill>
                  <a:srgbClr val="FFFFFF"/>
                </a:solidFill>
                <a:latin typeface="Lato"/>
                <a:ea typeface="Lato"/>
                <a:cs typeface="Lato"/>
                <a:sym typeface="Lato"/>
              </a:defRPr>
            </a:pPr>
            <a:r>
              <a:t>Relationship</a:t>
            </a:r>
          </a:p>
          <a:p>
            <a:pPr>
              <a:defRPr sz="2900">
                <a:solidFill>
                  <a:srgbClr val="FFFFFF"/>
                </a:solidFill>
                <a:latin typeface="Lato"/>
                <a:ea typeface="Lato"/>
                <a:cs typeface="Lato"/>
                <a:sym typeface="Lato"/>
              </a:defRPr>
            </a:pPr>
            <a:r>
              <a:t>Diagram</a:t>
            </a:r>
          </a:p>
        </p:txBody>
      </p:sp>
      <p:pic>
        <p:nvPicPr>
          <p:cNvPr id="174" name="Google Shape;155;p25" descr="Google Shape;155;p25"/>
          <p:cNvPicPr>
            <a:picLocks noChangeAspect="1"/>
          </p:cNvPicPr>
          <p:nvPr/>
        </p:nvPicPr>
        <p:blipFill>
          <a:blip r:embed="rId2">
            <a:extLst/>
          </a:blip>
          <a:stretch>
            <a:fillRect/>
          </a:stretch>
        </p:blipFill>
        <p:spPr>
          <a:xfrm>
            <a:off x="3374999" y="109700"/>
            <a:ext cx="5184991" cy="483870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60;p26"/>
          <p:cNvSpPr txBox="1"/>
          <p:nvPr>
            <p:ph type="title"/>
          </p:nvPr>
        </p:nvSpPr>
        <p:spPr>
          <a:xfrm>
            <a:off x="406425" y="1806824"/>
            <a:ext cx="8296800" cy="1542003"/>
          </a:xfrm>
          <a:prstGeom prst="rect">
            <a:avLst/>
          </a:prstGeom>
        </p:spPr>
        <p:txBody>
          <a:bodyPr/>
          <a:lstStyle/>
          <a:p>
            <a:pPr/>
            <a:r>
              <a:t>User Interfaces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Google Shape;165;p27"/>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79" name="Google Shape;166;p27"/>
          <p:cNvSpPr txBox="1"/>
          <p:nvPr/>
        </p:nvSpPr>
        <p:spPr>
          <a:xfrm>
            <a:off x="133349" y="173748"/>
            <a:ext cx="2155502" cy="1071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2900">
                <a:solidFill>
                  <a:srgbClr val="FFFFFF"/>
                </a:solidFill>
                <a:latin typeface="Lato"/>
                <a:ea typeface="Lato"/>
                <a:cs typeface="Lato"/>
                <a:sym typeface="Lato"/>
              </a:defRPr>
            </a:lvl1pPr>
          </a:lstStyle>
          <a:p>
            <a:pPr/>
            <a:r>
              <a:t>User Interface</a:t>
            </a:r>
          </a:p>
        </p:txBody>
      </p:sp>
      <p:sp>
        <p:nvSpPr>
          <p:cNvPr id="180" name="Google Shape;167;p27"/>
          <p:cNvSpPr txBox="1"/>
          <p:nvPr/>
        </p:nvSpPr>
        <p:spPr>
          <a:xfrm>
            <a:off x="187574" y="4588600"/>
            <a:ext cx="2326203"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FFFFFF"/>
                </a:solidFill>
                <a:latin typeface="Lato"/>
                <a:ea typeface="Lato"/>
                <a:cs typeface="Lato"/>
                <a:sym typeface="Lato"/>
              </a:defRPr>
            </a:lvl1pPr>
          </a:lstStyle>
          <a:p>
            <a:pPr/>
            <a:r>
              <a:t>Admin Login</a:t>
            </a:r>
          </a:p>
        </p:txBody>
      </p:sp>
      <p:pic>
        <p:nvPicPr>
          <p:cNvPr id="181" name="Google Shape;168;p27" descr="Google Shape;168;p27"/>
          <p:cNvPicPr>
            <a:picLocks noChangeAspect="1"/>
          </p:cNvPicPr>
          <p:nvPr/>
        </p:nvPicPr>
        <p:blipFill>
          <a:blip r:embed="rId2">
            <a:extLst/>
          </a:blip>
          <a:stretch>
            <a:fillRect/>
          </a:stretch>
        </p:blipFill>
        <p:spPr>
          <a:xfrm>
            <a:off x="3519849" y="1190625"/>
            <a:ext cx="4648202" cy="27622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173;p28"/>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84" name="Google Shape;174;p28"/>
          <p:cNvSpPr txBox="1"/>
          <p:nvPr/>
        </p:nvSpPr>
        <p:spPr>
          <a:xfrm>
            <a:off x="133349" y="173748"/>
            <a:ext cx="2155502" cy="1071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2900">
                <a:solidFill>
                  <a:srgbClr val="FFFFFF"/>
                </a:solidFill>
                <a:latin typeface="Lato"/>
                <a:ea typeface="Lato"/>
                <a:cs typeface="Lato"/>
                <a:sym typeface="Lato"/>
              </a:defRPr>
            </a:lvl1pPr>
          </a:lstStyle>
          <a:p>
            <a:pPr/>
            <a:r>
              <a:t>User Interface</a:t>
            </a:r>
          </a:p>
        </p:txBody>
      </p:sp>
      <p:sp>
        <p:nvSpPr>
          <p:cNvPr id="185" name="Google Shape;175;p28"/>
          <p:cNvSpPr txBox="1"/>
          <p:nvPr/>
        </p:nvSpPr>
        <p:spPr>
          <a:xfrm>
            <a:off x="187574" y="4588600"/>
            <a:ext cx="2326203"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FFFFFF"/>
                </a:solidFill>
                <a:latin typeface="Lato"/>
                <a:ea typeface="Lato"/>
                <a:cs typeface="Lato"/>
                <a:sym typeface="Lato"/>
              </a:defRPr>
            </a:lvl1pPr>
          </a:lstStyle>
          <a:p>
            <a:pPr/>
            <a:r>
              <a:t>Adding  new room </a:t>
            </a:r>
          </a:p>
        </p:txBody>
      </p:sp>
      <p:pic>
        <p:nvPicPr>
          <p:cNvPr id="186" name="Google Shape;176;p28" descr="Google Shape;176;p28"/>
          <p:cNvPicPr>
            <a:picLocks noChangeAspect="1"/>
          </p:cNvPicPr>
          <p:nvPr/>
        </p:nvPicPr>
        <p:blipFill>
          <a:blip r:embed="rId2">
            <a:extLst/>
          </a:blip>
          <a:stretch>
            <a:fillRect/>
          </a:stretch>
        </p:blipFill>
        <p:spPr>
          <a:xfrm>
            <a:off x="3039673" y="1464950"/>
            <a:ext cx="5276853" cy="23241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81;p29"/>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89" name="Google Shape;182;p29"/>
          <p:cNvSpPr txBox="1"/>
          <p:nvPr/>
        </p:nvSpPr>
        <p:spPr>
          <a:xfrm>
            <a:off x="133349" y="173748"/>
            <a:ext cx="2155502" cy="1071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2900">
                <a:solidFill>
                  <a:srgbClr val="FFFFFF"/>
                </a:solidFill>
                <a:latin typeface="Lato"/>
                <a:ea typeface="Lato"/>
                <a:cs typeface="Lato"/>
                <a:sym typeface="Lato"/>
              </a:defRPr>
            </a:lvl1pPr>
          </a:lstStyle>
          <a:p>
            <a:pPr/>
            <a:r>
              <a:t>User Interface</a:t>
            </a:r>
          </a:p>
        </p:txBody>
      </p:sp>
      <p:sp>
        <p:nvSpPr>
          <p:cNvPr id="190" name="Google Shape;183;p29"/>
          <p:cNvSpPr txBox="1"/>
          <p:nvPr/>
        </p:nvSpPr>
        <p:spPr>
          <a:xfrm>
            <a:off x="187574" y="4588600"/>
            <a:ext cx="2326203"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FFFFFF"/>
                </a:solidFill>
                <a:latin typeface="Lato"/>
                <a:ea typeface="Lato"/>
                <a:cs typeface="Lato"/>
                <a:sym typeface="Lato"/>
              </a:defRPr>
            </a:lvl1pPr>
          </a:lstStyle>
          <a:p>
            <a:pPr/>
            <a:r>
              <a:t>Dashboard</a:t>
            </a:r>
          </a:p>
        </p:txBody>
      </p:sp>
      <p:pic>
        <p:nvPicPr>
          <p:cNvPr id="191" name="Google Shape;184;p29" descr="Google Shape;184;p29"/>
          <p:cNvPicPr>
            <a:picLocks noChangeAspect="1"/>
          </p:cNvPicPr>
          <p:nvPr/>
        </p:nvPicPr>
        <p:blipFill>
          <a:blip r:embed="rId2">
            <a:extLst/>
          </a:blip>
          <a:stretch>
            <a:fillRect/>
          </a:stretch>
        </p:blipFill>
        <p:spPr>
          <a:xfrm>
            <a:off x="3039648" y="747712"/>
            <a:ext cx="5276853" cy="364807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89;p30"/>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94" name="Google Shape;190;p30"/>
          <p:cNvSpPr txBox="1"/>
          <p:nvPr/>
        </p:nvSpPr>
        <p:spPr>
          <a:xfrm>
            <a:off x="133349" y="173748"/>
            <a:ext cx="2155502" cy="1071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2900">
                <a:solidFill>
                  <a:srgbClr val="FFFFFF"/>
                </a:solidFill>
                <a:latin typeface="Lato"/>
                <a:ea typeface="Lato"/>
                <a:cs typeface="Lato"/>
                <a:sym typeface="Lato"/>
              </a:defRPr>
            </a:lvl1pPr>
          </a:lstStyle>
          <a:p>
            <a:pPr/>
            <a:r>
              <a:t>User Interface</a:t>
            </a:r>
          </a:p>
        </p:txBody>
      </p:sp>
      <p:sp>
        <p:nvSpPr>
          <p:cNvPr id="195" name="Google Shape;191;p30"/>
          <p:cNvSpPr txBox="1"/>
          <p:nvPr/>
        </p:nvSpPr>
        <p:spPr>
          <a:xfrm>
            <a:off x="187574" y="4588600"/>
            <a:ext cx="2326203"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FFFFFF"/>
                </a:solidFill>
                <a:latin typeface="Lato"/>
                <a:ea typeface="Lato"/>
                <a:cs typeface="Lato"/>
                <a:sym typeface="Lato"/>
              </a:defRPr>
            </a:lvl1pPr>
          </a:lstStyle>
          <a:p>
            <a:pPr/>
            <a:r>
              <a:t>Editing room </a:t>
            </a:r>
          </a:p>
        </p:txBody>
      </p:sp>
      <p:pic>
        <p:nvPicPr>
          <p:cNvPr id="196" name="Google Shape;192;p30" descr="Google Shape;192;p30"/>
          <p:cNvPicPr>
            <a:picLocks noChangeAspect="1"/>
          </p:cNvPicPr>
          <p:nvPr/>
        </p:nvPicPr>
        <p:blipFill>
          <a:blip r:embed="rId2">
            <a:extLst/>
          </a:blip>
          <a:stretch>
            <a:fillRect/>
          </a:stretch>
        </p:blipFill>
        <p:spPr>
          <a:xfrm>
            <a:off x="3210399" y="150099"/>
            <a:ext cx="5276852" cy="483870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197;p31"/>
          <p:cNvSpPr/>
          <p:nvPr/>
        </p:nvSpPr>
        <p:spPr>
          <a:xfrm flipH="1">
            <a:off x="-151" y="0"/>
            <a:ext cx="2422502" cy="5143500"/>
          </a:xfrm>
          <a:prstGeom prst="rect">
            <a:avLst/>
          </a:prstGeom>
          <a:solidFill>
            <a:srgbClr val="F46524"/>
          </a:solidFill>
          <a:ln>
            <a:solidFill>
              <a:srgbClr val="000000"/>
            </a:solidFill>
          </a:ln>
        </p:spPr>
        <p:txBody>
          <a:bodyPr lIns="0" tIns="0" rIns="0" bIns="0" anchor="ctr"/>
          <a:lstStyle/>
          <a:p>
            <a:pPr>
              <a:defRPr>
                <a:solidFill>
                  <a:srgbClr val="000000"/>
                </a:solidFill>
              </a:defRPr>
            </a:pPr>
          </a:p>
        </p:txBody>
      </p:sp>
      <p:sp>
        <p:nvSpPr>
          <p:cNvPr id="199" name="Google Shape;198;p31"/>
          <p:cNvSpPr txBox="1"/>
          <p:nvPr/>
        </p:nvSpPr>
        <p:spPr>
          <a:xfrm>
            <a:off x="133349" y="173748"/>
            <a:ext cx="2155502" cy="1071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2900">
                <a:solidFill>
                  <a:srgbClr val="FFFFFF"/>
                </a:solidFill>
                <a:latin typeface="Lato"/>
                <a:ea typeface="Lato"/>
                <a:cs typeface="Lato"/>
                <a:sym typeface="Lato"/>
              </a:defRPr>
            </a:lvl1pPr>
          </a:lstStyle>
          <a:p>
            <a:pPr/>
            <a:r>
              <a:t>User Interface</a:t>
            </a:r>
          </a:p>
        </p:txBody>
      </p:sp>
      <p:sp>
        <p:nvSpPr>
          <p:cNvPr id="200" name="Google Shape;199;p31"/>
          <p:cNvSpPr txBox="1"/>
          <p:nvPr/>
        </p:nvSpPr>
        <p:spPr>
          <a:xfrm>
            <a:off x="187574" y="4588600"/>
            <a:ext cx="2326203"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FFFFFF"/>
                </a:solidFill>
                <a:latin typeface="Lato"/>
                <a:ea typeface="Lato"/>
                <a:cs typeface="Lato"/>
                <a:sym typeface="Lato"/>
              </a:defRPr>
            </a:lvl1pPr>
          </a:lstStyle>
          <a:p>
            <a:pPr/>
            <a:r>
              <a:t>Application Interfaces</a:t>
            </a:r>
          </a:p>
        </p:txBody>
      </p:sp>
      <p:pic>
        <p:nvPicPr>
          <p:cNvPr id="201" name="Google Shape;201;p31" descr="Google Shape;201;p31"/>
          <p:cNvPicPr>
            <a:picLocks noChangeAspect="1"/>
          </p:cNvPicPr>
          <p:nvPr/>
        </p:nvPicPr>
        <p:blipFill>
          <a:blip r:embed="rId2">
            <a:extLst/>
          </a:blip>
          <a:stretch>
            <a:fillRect/>
          </a:stretch>
        </p:blipFill>
        <p:spPr>
          <a:xfrm>
            <a:off x="5997075" y="328613"/>
            <a:ext cx="2495551" cy="4486277"/>
          </a:xfrm>
          <a:prstGeom prst="rect">
            <a:avLst/>
          </a:prstGeom>
          <a:ln w="12700">
            <a:miter lim="400000"/>
          </a:ln>
        </p:spPr>
      </p:pic>
      <p:pic>
        <p:nvPicPr>
          <p:cNvPr id="202" name="Screen Shot 2021-11-11 at 07.14.26.png" descr="Screen Shot 2021-11-11 at 07.14.26.png"/>
          <p:cNvPicPr>
            <a:picLocks noChangeAspect="1"/>
          </p:cNvPicPr>
          <p:nvPr/>
        </p:nvPicPr>
        <p:blipFill>
          <a:blip r:embed="rId3">
            <a:extLst/>
          </a:blip>
          <a:stretch>
            <a:fillRect/>
          </a:stretch>
        </p:blipFill>
        <p:spPr>
          <a:xfrm>
            <a:off x="3104930" y="327473"/>
            <a:ext cx="2520503" cy="448847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80;p14"/>
          <p:cNvSpPr txBox="1"/>
          <p:nvPr>
            <p:ph type="title"/>
          </p:nvPr>
        </p:nvSpPr>
        <p:spPr>
          <a:xfrm>
            <a:off x="244175" y="150598"/>
            <a:ext cx="4045200" cy="573603"/>
          </a:xfrm>
          <a:prstGeom prst="rect">
            <a:avLst/>
          </a:prstGeom>
        </p:spPr>
        <p:txBody>
          <a:bodyPr anchor="ctr"/>
          <a:lstStyle>
            <a:lvl1pPr defTabSz="640079">
              <a:defRPr sz="2500"/>
            </a:lvl1pPr>
          </a:lstStyle>
          <a:p>
            <a:pPr/>
            <a:r>
              <a:t>Outline</a:t>
            </a:r>
          </a:p>
        </p:txBody>
      </p:sp>
      <p:sp>
        <p:nvSpPr>
          <p:cNvPr id="133" name="Google Shape;81;p14"/>
          <p:cNvSpPr txBox="1"/>
          <p:nvPr>
            <p:ph type="body" sz="half" idx="1"/>
          </p:nvPr>
        </p:nvSpPr>
        <p:spPr>
          <a:xfrm>
            <a:off x="4939500" y="724198"/>
            <a:ext cx="3837000" cy="3695102"/>
          </a:xfrm>
          <a:prstGeom prst="rect">
            <a:avLst/>
          </a:prstGeom>
        </p:spPr>
        <p:txBody>
          <a:bodyPr anchor="ctr"/>
          <a:lstStyle/>
          <a:p>
            <a:pPr marL="0" indent="0" algn="l">
              <a:lnSpc>
                <a:spcPct val="95000"/>
              </a:lnSpc>
              <a:defRPr sz="1700">
                <a:solidFill>
                  <a:srgbClr val="FFFFFF"/>
                </a:solidFill>
              </a:defRPr>
            </a:pPr>
            <a:r>
              <a:t>Background</a:t>
            </a:r>
          </a:p>
          <a:p>
            <a:pPr marL="0" indent="0" algn="l">
              <a:lnSpc>
                <a:spcPct val="95000"/>
              </a:lnSpc>
              <a:spcBef>
                <a:spcPts val="1200"/>
              </a:spcBef>
              <a:defRPr sz="1700">
                <a:solidFill>
                  <a:srgbClr val="FFFFFF"/>
                </a:solidFill>
              </a:defRPr>
            </a:pPr>
            <a:r>
              <a:t>Introduction</a:t>
            </a:r>
          </a:p>
          <a:p>
            <a:pPr marL="0" indent="0" algn="l">
              <a:lnSpc>
                <a:spcPct val="95000"/>
              </a:lnSpc>
              <a:spcBef>
                <a:spcPts val="1200"/>
              </a:spcBef>
              <a:defRPr sz="1700">
                <a:solidFill>
                  <a:srgbClr val="FFFFFF"/>
                </a:solidFill>
              </a:defRPr>
            </a:pPr>
            <a:r>
              <a:t>Problems, Objectives and Implications</a:t>
            </a:r>
          </a:p>
          <a:p>
            <a:pPr marL="0" indent="0" algn="l">
              <a:lnSpc>
                <a:spcPct val="95000"/>
              </a:lnSpc>
              <a:spcBef>
                <a:spcPts val="1200"/>
              </a:spcBef>
              <a:defRPr sz="1700">
                <a:solidFill>
                  <a:srgbClr val="FFFFFF"/>
                </a:solidFill>
              </a:defRPr>
            </a:pPr>
            <a:r>
              <a:t>Literature Review</a:t>
            </a:r>
          </a:p>
          <a:p>
            <a:pPr marL="0" indent="0" algn="l">
              <a:lnSpc>
                <a:spcPct val="95000"/>
              </a:lnSpc>
              <a:spcBef>
                <a:spcPts val="1200"/>
              </a:spcBef>
              <a:defRPr sz="1700">
                <a:solidFill>
                  <a:srgbClr val="FFFFFF"/>
                </a:solidFill>
              </a:defRPr>
            </a:pPr>
            <a:r>
              <a:t>Diagrams</a:t>
            </a:r>
          </a:p>
          <a:p>
            <a:pPr marL="0" indent="0" algn="l">
              <a:lnSpc>
                <a:spcPct val="95000"/>
              </a:lnSpc>
              <a:spcBef>
                <a:spcPts val="1200"/>
              </a:spcBef>
              <a:defRPr sz="1700">
                <a:solidFill>
                  <a:srgbClr val="FFFFFF"/>
                </a:solidFill>
              </a:defRPr>
            </a:pPr>
            <a:r>
              <a:t>Future Enhancements </a:t>
            </a:r>
          </a:p>
          <a:p>
            <a:pPr marL="0" indent="0" algn="l">
              <a:lnSpc>
                <a:spcPct val="95000"/>
              </a:lnSpc>
              <a:spcBef>
                <a:spcPts val="1200"/>
              </a:spcBef>
              <a:defRPr sz="1700">
                <a:solidFill>
                  <a:srgbClr val="FFFFFF"/>
                </a:solidFill>
              </a:defRPr>
            </a:pPr>
            <a:r>
              <a:t>Conclusions</a:t>
            </a:r>
          </a:p>
          <a:p>
            <a:pPr marL="0" indent="0" algn="l">
              <a:lnSpc>
                <a:spcPct val="95000"/>
              </a:lnSpc>
              <a:spcBef>
                <a:spcPts val="1200"/>
              </a:spcBef>
              <a:defRPr sz="1700">
                <a:solidFill>
                  <a:srgbClr val="FFFFFF"/>
                </a:solidFill>
              </a:defRPr>
            </a:pPr>
            <a:r>
              <a:t>User Interfaces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109;p19"/>
          <p:cNvSpPr txBox="1"/>
          <p:nvPr>
            <p:ph type="title"/>
          </p:nvPr>
        </p:nvSpPr>
        <p:spPr>
          <a:xfrm>
            <a:off x="265475" y="245448"/>
            <a:ext cx="4045200" cy="629704"/>
          </a:xfrm>
          <a:prstGeom prst="rect">
            <a:avLst/>
          </a:prstGeom>
        </p:spPr>
        <p:txBody>
          <a:bodyPr anchor="ctr"/>
          <a:lstStyle>
            <a:lvl1pPr defTabSz="740662">
              <a:defRPr sz="2900"/>
            </a:lvl1pPr>
          </a:lstStyle>
          <a:p>
            <a:pPr/>
            <a:r>
              <a:t>Conclusion</a:t>
            </a:r>
          </a:p>
        </p:txBody>
      </p:sp>
      <p:sp>
        <p:nvSpPr>
          <p:cNvPr id="205" name="Google Shape;110;p19"/>
          <p:cNvSpPr txBox="1"/>
          <p:nvPr>
            <p:ph type="body" sz="half" idx="1"/>
          </p:nvPr>
        </p:nvSpPr>
        <p:spPr>
          <a:xfrm>
            <a:off x="4939500" y="724199"/>
            <a:ext cx="3837000" cy="3695101"/>
          </a:xfrm>
          <a:prstGeom prst="rect">
            <a:avLst/>
          </a:prstGeom>
        </p:spPr>
        <p:txBody>
          <a:bodyPr anchor="ctr"/>
          <a:lstStyle>
            <a:lvl1pPr marL="0" indent="0" algn="just" defTabSz="457200">
              <a:lnSpc>
                <a:spcPct val="150000"/>
              </a:lnSpc>
              <a:defRPr sz="1500">
                <a:solidFill>
                  <a:srgbClr val="FFFFFF"/>
                </a:solidFill>
                <a:uFill>
                  <a:solidFill>
                    <a:srgbClr val="000000"/>
                  </a:solidFill>
                </a:uFill>
                <a:latin typeface="Tahoma"/>
                <a:ea typeface="Tahoma"/>
                <a:cs typeface="Tahoma"/>
                <a:sym typeface="Tahoma"/>
              </a:defRPr>
            </a:lvl1pPr>
          </a:lstStyle>
          <a:p>
            <a:pPr>
              <a:defRPr sz="1100"/>
            </a:pPr>
            <a:r>
              <a:rPr sz="1500"/>
              <a:t>This system helps people to find rooms near them or any other place. People from different places can explore through our application and  find rooms which are available near them. System admin can publish rooms with detailed descriptions powered by images and videos. Admin can edit Room’s information. An ordinary user who is searching for rooms can directly contact owners through our application.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09;p19"/>
          <p:cNvSpPr txBox="1"/>
          <p:nvPr>
            <p:ph type="title"/>
          </p:nvPr>
        </p:nvSpPr>
        <p:spPr>
          <a:xfrm>
            <a:off x="265475" y="245448"/>
            <a:ext cx="4045200" cy="629704"/>
          </a:xfrm>
          <a:prstGeom prst="rect">
            <a:avLst/>
          </a:prstGeom>
        </p:spPr>
        <p:txBody>
          <a:bodyPr anchor="ctr"/>
          <a:lstStyle>
            <a:lvl1pPr defTabSz="740662">
              <a:defRPr sz="2900"/>
            </a:lvl1pPr>
          </a:lstStyle>
          <a:p>
            <a:pPr/>
            <a:r>
              <a:t>Future Improvements</a:t>
            </a:r>
          </a:p>
        </p:txBody>
      </p:sp>
      <p:sp>
        <p:nvSpPr>
          <p:cNvPr id="208" name="Google Shape;110;p19"/>
          <p:cNvSpPr txBox="1"/>
          <p:nvPr>
            <p:ph type="body" sz="half" idx="1"/>
          </p:nvPr>
        </p:nvSpPr>
        <p:spPr>
          <a:xfrm>
            <a:off x="4939500" y="724199"/>
            <a:ext cx="3837000" cy="3695101"/>
          </a:xfrm>
          <a:prstGeom prst="rect">
            <a:avLst/>
          </a:prstGeom>
        </p:spPr>
        <p:txBody>
          <a:bodyPr anchor="ctr"/>
          <a:lstStyle/>
          <a:p>
            <a:pPr marL="0" indent="0" algn="l" defTabSz="457200">
              <a:lnSpc>
                <a:spcPct val="150000"/>
              </a:lnSpc>
              <a:defRPr sz="1100">
                <a:solidFill>
                  <a:srgbClr val="FFFFFF"/>
                </a:solidFill>
                <a:uFill>
                  <a:solidFill>
                    <a:srgbClr val="000000"/>
                  </a:solidFill>
                </a:uFill>
                <a:latin typeface="Tahoma"/>
                <a:ea typeface="Tahoma"/>
                <a:cs typeface="Tahoma"/>
                <a:sym typeface="Tahoma"/>
              </a:defRPr>
            </a:pPr>
            <a:r>
              <a:rPr sz="1500"/>
              <a:t>This project can be improved in following ways</a:t>
            </a:r>
            <a:endParaRPr sz="1500"/>
          </a:p>
          <a:p>
            <a:pPr marL="457200" indent="-228600" algn="l" defTabSz="457200">
              <a:lnSpc>
                <a:spcPct val="150000"/>
              </a:lnSpc>
              <a:buSzPct val="100000"/>
              <a:buAutoNum type="arabicPeriod" startAt="1"/>
              <a:defRPr sz="1500">
                <a:solidFill>
                  <a:srgbClr val="FFFFFF"/>
                </a:solidFill>
                <a:uFill>
                  <a:solidFill>
                    <a:srgbClr val="000000"/>
                  </a:solidFill>
                </a:uFill>
                <a:latin typeface="Tahoma"/>
                <a:ea typeface="Tahoma"/>
                <a:cs typeface="Tahoma"/>
                <a:sym typeface="Tahoma"/>
              </a:defRPr>
            </a:pPr>
            <a:r>
              <a:t>Making it available for vendors to manage their rooms on their own.</a:t>
            </a:r>
          </a:p>
          <a:p>
            <a:pPr marL="457200" indent="-228600" algn="l" defTabSz="457200">
              <a:lnSpc>
                <a:spcPct val="150000"/>
              </a:lnSpc>
              <a:buSzPct val="100000"/>
              <a:buAutoNum type="arabicPeriod" startAt="1"/>
              <a:defRPr sz="1500">
                <a:solidFill>
                  <a:srgbClr val="FFFFFF"/>
                </a:solidFill>
                <a:uFill>
                  <a:solidFill>
                    <a:srgbClr val="000000"/>
                  </a:solidFill>
                </a:uFill>
                <a:latin typeface="Tahoma"/>
                <a:ea typeface="Tahoma"/>
                <a:cs typeface="Tahoma"/>
                <a:sym typeface="Tahoma"/>
              </a:defRPr>
            </a:pPr>
            <a:r>
              <a:t>Developing means to receive feedback from users.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206;p32"/>
          <p:cNvSpPr txBox="1"/>
          <p:nvPr>
            <p:ph type="title"/>
          </p:nvPr>
        </p:nvSpPr>
        <p:spPr>
          <a:xfrm>
            <a:off x="2400248" y="575950"/>
            <a:ext cx="6321604" cy="635402"/>
          </a:xfrm>
          <a:prstGeom prst="rect">
            <a:avLst/>
          </a:prstGeom>
        </p:spPr>
        <p:txBody>
          <a:bodyPr/>
          <a:lstStyle>
            <a:lvl1pPr defTabSz="886967">
              <a:defRPr sz="2900"/>
            </a:lvl1pPr>
          </a:lstStyle>
          <a:p>
            <a:pPr/>
            <a:r>
              <a:t>References</a:t>
            </a:r>
          </a:p>
        </p:txBody>
      </p:sp>
      <p:sp>
        <p:nvSpPr>
          <p:cNvPr id="211" name="Google Shape;207;p32"/>
          <p:cNvSpPr txBox="1"/>
          <p:nvPr/>
        </p:nvSpPr>
        <p:spPr>
          <a:xfrm>
            <a:off x="2487700" y="1547298"/>
            <a:ext cx="6146702" cy="3497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nSpc>
                <a:spcPct val="150000"/>
              </a:lnSpc>
              <a:defRPr sz="1500">
                <a:solidFill>
                  <a:srgbClr val="000000"/>
                </a:solidFill>
                <a:latin typeface="Raleway"/>
                <a:ea typeface="Raleway"/>
                <a:cs typeface="Raleway"/>
                <a:sym typeface="Raleway"/>
              </a:defRPr>
            </a:pPr>
            <a:r>
              <a:t>Agile Model Diagram</a:t>
            </a:r>
          </a:p>
          <a:p>
            <a:pPr>
              <a:lnSpc>
                <a:spcPct val="150000"/>
              </a:lnSpc>
              <a:defRPr sz="1500" u="sng">
                <a:solidFill>
                  <a:srgbClr val="0277BD"/>
                </a:solidFill>
                <a:uFill>
                  <a:solidFill>
                    <a:srgbClr val="0277BD"/>
                  </a:solidFill>
                </a:uFill>
                <a:latin typeface="Raleway"/>
                <a:ea typeface="Raleway"/>
                <a:cs typeface="Raleway"/>
                <a:sym typeface="Raleway"/>
              </a:defRPr>
            </a:pPr>
            <a:r>
              <a:rPr>
                <a:solidFill>
                  <a:srgbClr val="0000FF"/>
                </a:solidFill>
                <a:uFill>
                  <a:solidFill>
                    <a:srgbClr val="0000FF"/>
                  </a:solidFill>
                </a:uFill>
                <a:hlinkClick r:id="rId2" invalidUrl="" action="" tgtFrame="" tooltip="" history="1" highlightClick="0" endSnd="0"/>
              </a:rPr>
              <a:t>https://lh3.googleusercontent.com/xExOJYzP2K3su8NcSabsLozpM8jYVplZzireNIm10Ndt6nrtsimSuKT6tz8K9MuavNJSRxYq14-sWh5QKg8VYa1jkAyd4wOIbD8dUz6T7zan6PSl3GBpBeMxoo6vJl9tQHbL3dT7</a:t>
            </a:r>
            <a:endParaRPr>
              <a:solidFill>
                <a:srgbClr val="000000"/>
              </a:solidFill>
            </a:endParaRPr>
          </a:p>
          <a:p>
            <a:pPr>
              <a:lnSpc>
                <a:spcPct val="150000"/>
              </a:lnSpc>
              <a:defRPr sz="1500">
                <a:solidFill>
                  <a:srgbClr val="000000"/>
                </a:solidFill>
                <a:latin typeface="Raleway"/>
                <a:ea typeface="Raleway"/>
                <a:cs typeface="Raleway"/>
                <a:sym typeface="Raleway"/>
              </a:defRPr>
            </a:pPr>
          </a:p>
          <a:p>
            <a:pPr>
              <a:lnSpc>
                <a:spcPct val="150000"/>
              </a:lnSpc>
              <a:defRPr sz="1500">
                <a:solidFill>
                  <a:srgbClr val="000000"/>
                </a:solidFill>
                <a:latin typeface="Raleway"/>
                <a:ea typeface="Raleway"/>
                <a:cs typeface="Raleway"/>
                <a:sym typeface="Raleway"/>
              </a:defRPr>
            </a:pPr>
            <a:r>
              <a:t>UCD and SSD made from </a:t>
            </a:r>
            <a:r>
              <a:rPr u="sng">
                <a:solidFill>
                  <a:srgbClr val="0000FF"/>
                </a:solidFill>
                <a:uFill>
                  <a:solidFill>
                    <a:srgbClr val="0000FF"/>
                  </a:solidFill>
                </a:uFill>
                <a:hlinkClick r:id="rId3" invalidUrl="" action="" tgtFrame="" tooltip="" history="1" highlightClick="0" endSnd="0"/>
              </a:rPr>
              <a:t>https://draw.io</a:t>
            </a:r>
          </a:p>
          <a:p>
            <a:pPr>
              <a:lnSpc>
                <a:spcPct val="150000"/>
              </a:lnSpc>
              <a:defRPr sz="1500">
                <a:solidFill>
                  <a:srgbClr val="000000"/>
                </a:solidFill>
                <a:latin typeface="Raleway"/>
                <a:ea typeface="Raleway"/>
                <a:cs typeface="Raleway"/>
                <a:sym typeface="Raleway"/>
              </a:defRPr>
            </a:pPr>
          </a:p>
          <a:p>
            <a:pPr>
              <a:lnSpc>
                <a:spcPct val="150000"/>
              </a:lnSpc>
              <a:defRPr sz="1500">
                <a:solidFill>
                  <a:srgbClr val="000000"/>
                </a:solidFill>
                <a:latin typeface="Raleway"/>
                <a:ea typeface="Raleway"/>
                <a:cs typeface="Raleway"/>
                <a:sym typeface="Raleway"/>
              </a:defRPr>
            </a:pPr>
            <a:r>
              <a:t>ERD made from </a:t>
            </a:r>
            <a:r>
              <a:rPr u="sng">
                <a:solidFill>
                  <a:srgbClr val="0000FF"/>
                </a:solidFill>
                <a:uFill>
                  <a:solidFill>
                    <a:srgbClr val="0000FF"/>
                  </a:solidFill>
                </a:uFill>
                <a:hlinkClick r:id="rId4" invalidUrl="" action="" tgtFrame="" tooltip="" history="1" highlightClick="0" endSnd="0"/>
              </a:rPr>
              <a:t>https://lucid.co/</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212;p33"/>
          <p:cNvSpPr txBox="1"/>
          <p:nvPr>
            <p:ph type="title"/>
          </p:nvPr>
        </p:nvSpPr>
        <p:spPr>
          <a:xfrm>
            <a:off x="406425" y="1806824"/>
            <a:ext cx="8296800" cy="1542003"/>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86;p15"/>
          <p:cNvSpPr txBox="1"/>
          <p:nvPr>
            <p:ph type="title"/>
          </p:nvPr>
        </p:nvSpPr>
        <p:spPr>
          <a:xfrm>
            <a:off x="254825" y="309448"/>
            <a:ext cx="4045200" cy="1107303"/>
          </a:xfrm>
          <a:prstGeom prst="rect">
            <a:avLst/>
          </a:prstGeom>
        </p:spPr>
        <p:txBody>
          <a:bodyPr anchor="ctr"/>
          <a:lstStyle/>
          <a:p>
            <a:pPr/>
            <a:r>
              <a:t>Background</a:t>
            </a:r>
          </a:p>
        </p:txBody>
      </p:sp>
      <p:sp>
        <p:nvSpPr>
          <p:cNvPr id="136" name="Google Shape;87;p15"/>
          <p:cNvSpPr txBox="1"/>
          <p:nvPr>
            <p:ph type="body" sz="half" idx="1"/>
          </p:nvPr>
        </p:nvSpPr>
        <p:spPr>
          <a:xfrm>
            <a:off x="4939500" y="724198"/>
            <a:ext cx="3837000" cy="3695102"/>
          </a:xfrm>
          <a:prstGeom prst="rect">
            <a:avLst/>
          </a:prstGeom>
        </p:spPr>
        <p:txBody>
          <a:bodyPr anchor="ctr"/>
          <a:lstStyle/>
          <a:p>
            <a:pPr marL="457200" indent="-342900" algn="l">
              <a:lnSpc>
                <a:spcPct val="115000"/>
              </a:lnSpc>
              <a:buClr>
                <a:srgbClr val="FFFFFF"/>
              </a:buClr>
              <a:buSzPts val="1700"/>
              <a:buFont typeface="Helvetica"/>
              <a:buChar char="●"/>
              <a:defRPr sz="1700">
                <a:solidFill>
                  <a:srgbClr val="FFFFFF"/>
                </a:solidFill>
              </a:defRPr>
            </a:pPr>
            <a:r>
              <a:t>People’s movement in new places is a common thing nowadays.</a:t>
            </a:r>
          </a:p>
          <a:p>
            <a:pPr marL="457200" indent="-340358" algn="l">
              <a:lnSpc>
                <a:spcPct val="115000"/>
              </a:lnSpc>
              <a:buClr>
                <a:srgbClr val="FFFFFF"/>
              </a:buClr>
              <a:buSzPts val="1700"/>
              <a:buFont typeface="Helvetica"/>
              <a:buChar char="●"/>
              <a:defRPr sz="1700">
                <a:solidFill>
                  <a:srgbClr val="FFFFFF"/>
                </a:solidFill>
              </a:defRPr>
            </a:pPr>
            <a:r>
              <a:t>Finding temporary and long lasting accommodations is quite harder and peoples dont get much options for comparison.</a:t>
            </a:r>
          </a:p>
          <a:p>
            <a:pPr marL="457200" indent="-340358" algn="l">
              <a:lnSpc>
                <a:spcPct val="115000"/>
              </a:lnSpc>
              <a:buClr>
                <a:srgbClr val="FFFFFF"/>
              </a:buClr>
              <a:buSzPts val="1700"/>
              <a:buFont typeface="Helvetica"/>
              <a:buChar char="●"/>
              <a:defRPr sz="1700">
                <a:solidFill>
                  <a:srgbClr val="FFFFFF"/>
                </a:solidFill>
              </a:defRPr>
            </a:pPr>
            <a:r>
              <a:t>Room owners dont have a mean to showcase their rooms and features.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92;p16"/>
          <p:cNvSpPr txBox="1"/>
          <p:nvPr>
            <p:ph type="title"/>
          </p:nvPr>
        </p:nvSpPr>
        <p:spPr>
          <a:xfrm>
            <a:off x="254825" y="309448"/>
            <a:ext cx="4045200" cy="1107303"/>
          </a:xfrm>
          <a:prstGeom prst="rect">
            <a:avLst/>
          </a:prstGeom>
        </p:spPr>
        <p:txBody>
          <a:bodyPr anchor="ctr"/>
          <a:lstStyle/>
          <a:p>
            <a:pPr/>
            <a:r>
              <a:t>Introduction</a:t>
            </a:r>
          </a:p>
        </p:txBody>
      </p:sp>
      <p:sp>
        <p:nvSpPr>
          <p:cNvPr id="139" name="Google Shape;93;p16"/>
          <p:cNvSpPr txBox="1"/>
          <p:nvPr>
            <p:ph type="body" sz="half" idx="1"/>
          </p:nvPr>
        </p:nvSpPr>
        <p:spPr>
          <a:xfrm>
            <a:off x="4939500" y="724198"/>
            <a:ext cx="3837000" cy="3695102"/>
          </a:xfrm>
          <a:prstGeom prst="rect">
            <a:avLst/>
          </a:prstGeom>
        </p:spPr>
        <p:txBody>
          <a:bodyPr anchor="ctr"/>
          <a:lstStyle>
            <a:lvl1pPr marL="0" indent="0" algn="l">
              <a:lnSpc>
                <a:spcPct val="115000"/>
              </a:lnSpc>
              <a:spcBef>
                <a:spcPts val="1600"/>
              </a:spcBef>
              <a:defRPr sz="1700">
                <a:solidFill>
                  <a:srgbClr val="FFFFFF"/>
                </a:solidFill>
              </a:defRPr>
            </a:lvl1pPr>
          </a:lstStyle>
          <a:p>
            <a:pPr/>
            <a:r>
              <a:t>“Room Finder” is a mobile application that maps available rental rooms in a certain location. System admin publishes rooms with detailed descriptions powered by images and videos. Any ordinary user can explore these rooms in specified locations and contact owners through this application.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98;p17"/>
          <p:cNvSpPr txBox="1"/>
          <p:nvPr>
            <p:ph type="title"/>
          </p:nvPr>
        </p:nvSpPr>
        <p:spPr>
          <a:xfrm>
            <a:off x="406425" y="1806824"/>
            <a:ext cx="8296800" cy="1542003"/>
          </a:xfrm>
          <a:prstGeom prst="rect">
            <a:avLst/>
          </a:prstGeom>
        </p:spPr>
        <p:txBody>
          <a:bodyPr/>
          <a:lstStyle>
            <a:lvl1pPr defTabSz="850391">
              <a:defRPr sz="4400"/>
            </a:lvl1pPr>
          </a:lstStyle>
          <a:p>
            <a:pPr/>
            <a:r>
              <a:t>Problems, Objectives and Implications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03;p18"/>
          <p:cNvSpPr txBox="1"/>
          <p:nvPr>
            <p:ph type="title"/>
          </p:nvPr>
        </p:nvSpPr>
        <p:spPr>
          <a:xfrm>
            <a:off x="265475" y="245448"/>
            <a:ext cx="4045200" cy="629704"/>
          </a:xfrm>
          <a:prstGeom prst="rect">
            <a:avLst/>
          </a:prstGeom>
        </p:spPr>
        <p:txBody>
          <a:bodyPr anchor="ctr"/>
          <a:lstStyle>
            <a:lvl1pPr defTabSz="740662">
              <a:defRPr sz="2900"/>
            </a:lvl1pPr>
          </a:lstStyle>
          <a:p>
            <a:pPr/>
            <a:r>
              <a:t>Problems</a:t>
            </a:r>
          </a:p>
        </p:txBody>
      </p:sp>
      <p:sp>
        <p:nvSpPr>
          <p:cNvPr id="144" name="Google Shape;104;p18"/>
          <p:cNvSpPr txBox="1"/>
          <p:nvPr>
            <p:ph type="body" sz="half" idx="1"/>
          </p:nvPr>
        </p:nvSpPr>
        <p:spPr>
          <a:xfrm>
            <a:off x="4939500" y="724198"/>
            <a:ext cx="3837000" cy="3695102"/>
          </a:xfrm>
          <a:prstGeom prst="rect">
            <a:avLst/>
          </a:prstGeom>
        </p:spPr>
        <p:txBody>
          <a:bodyPr anchor="ctr"/>
          <a:lstStyle/>
          <a:p>
            <a:pPr marL="457200" indent="-340358" algn="l">
              <a:lnSpc>
                <a:spcPct val="115000"/>
              </a:lnSpc>
              <a:buClr>
                <a:srgbClr val="FFFFFF"/>
              </a:buClr>
              <a:buSzPts val="1700"/>
              <a:buFont typeface="Helvetica"/>
              <a:buChar char="●"/>
              <a:defRPr sz="1700">
                <a:solidFill>
                  <a:srgbClr val="FFFFFF"/>
                </a:solidFill>
              </a:defRPr>
            </a:pPr>
            <a:r>
              <a:t>Finding available rentable rooms in a certain area is a troublesome.</a:t>
            </a:r>
          </a:p>
          <a:p>
            <a:pPr marL="457200" indent="-340358" algn="l">
              <a:lnSpc>
                <a:spcPct val="115000"/>
              </a:lnSpc>
              <a:buClr>
                <a:srgbClr val="FFFFFF"/>
              </a:buClr>
              <a:buSzPts val="1700"/>
              <a:buFont typeface="Helvetica"/>
              <a:buChar char="●"/>
              <a:defRPr sz="1700">
                <a:solidFill>
                  <a:srgbClr val="FFFFFF"/>
                </a:solidFill>
              </a:defRPr>
            </a:pPr>
            <a:r>
              <a:t>People searching for rooms have very few options to compare one room with another in terms of the room's environment, price, location and other faculties.</a:t>
            </a:r>
          </a:p>
          <a:p>
            <a:pPr marL="457200" indent="-340358" algn="l">
              <a:lnSpc>
                <a:spcPct val="115000"/>
              </a:lnSpc>
              <a:buClr>
                <a:srgbClr val="FFFFFF"/>
              </a:buClr>
              <a:buSzPts val="1700"/>
              <a:buFont typeface="Helvetica"/>
              <a:buChar char="●"/>
              <a:defRPr sz="1700">
                <a:solidFill>
                  <a:srgbClr val="FFFFFF"/>
                </a:solidFill>
              </a:defRPr>
            </a:pPr>
            <a:r>
              <a:t>No means for vendors to showcase their services.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09;p19"/>
          <p:cNvSpPr txBox="1"/>
          <p:nvPr>
            <p:ph type="title"/>
          </p:nvPr>
        </p:nvSpPr>
        <p:spPr>
          <a:xfrm>
            <a:off x="265475" y="245448"/>
            <a:ext cx="4045200" cy="629704"/>
          </a:xfrm>
          <a:prstGeom prst="rect">
            <a:avLst/>
          </a:prstGeom>
        </p:spPr>
        <p:txBody>
          <a:bodyPr anchor="ctr"/>
          <a:lstStyle>
            <a:lvl1pPr defTabSz="740662">
              <a:defRPr sz="2900"/>
            </a:lvl1pPr>
          </a:lstStyle>
          <a:p>
            <a:pPr/>
            <a:r>
              <a:t>Objectives</a:t>
            </a:r>
          </a:p>
        </p:txBody>
      </p:sp>
      <p:sp>
        <p:nvSpPr>
          <p:cNvPr id="147" name="Google Shape;110;p19"/>
          <p:cNvSpPr txBox="1"/>
          <p:nvPr>
            <p:ph type="body" sz="half" idx="1"/>
          </p:nvPr>
        </p:nvSpPr>
        <p:spPr>
          <a:xfrm>
            <a:off x="4939500" y="724198"/>
            <a:ext cx="3837000" cy="3695102"/>
          </a:xfrm>
          <a:prstGeom prst="rect">
            <a:avLst/>
          </a:prstGeom>
        </p:spPr>
        <p:txBody>
          <a:bodyPr anchor="ctr"/>
          <a:lstStyle/>
          <a:p>
            <a:pPr marL="457200" indent="-340358" algn="l">
              <a:lnSpc>
                <a:spcPct val="115000"/>
              </a:lnSpc>
              <a:buClr>
                <a:srgbClr val="FFFFFF"/>
              </a:buClr>
              <a:buSzPts val="1700"/>
              <a:buFont typeface="Helvetica"/>
              <a:buChar char="●"/>
              <a:defRPr sz="1700">
                <a:solidFill>
                  <a:srgbClr val="FFFFFF"/>
                </a:solidFill>
              </a:defRPr>
            </a:pPr>
            <a:r>
              <a:t>To provide information about available rooms on the basis of location, price and other details.</a:t>
            </a:r>
          </a:p>
          <a:p>
            <a:pPr marL="457200" indent="-340358" algn="l">
              <a:lnSpc>
                <a:spcPct val="115000"/>
              </a:lnSpc>
              <a:buClr>
                <a:srgbClr val="FFFFFF"/>
              </a:buClr>
              <a:buSzPts val="1700"/>
              <a:buFont typeface="Helvetica"/>
              <a:buChar char="●"/>
              <a:defRPr sz="1700">
                <a:solidFill>
                  <a:srgbClr val="FFFFFF"/>
                </a:solidFill>
              </a:defRPr>
            </a:pPr>
            <a:r>
              <a:t>Provide room’s information through text and photos.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15;p20"/>
          <p:cNvSpPr txBox="1"/>
          <p:nvPr>
            <p:ph type="title"/>
          </p:nvPr>
        </p:nvSpPr>
        <p:spPr>
          <a:xfrm>
            <a:off x="2400248" y="575950"/>
            <a:ext cx="6321604" cy="635402"/>
          </a:xfrm>
          <a:prstGeom prst="rect">
            <a:avLst/>
          </a:prstGeom>
        </p:spPr>
        <p:txBody>
          <a:bodyPr/>
          <a:lstStyle>
            <a:lvl1pPr defTabSz="886967">
              <a:defRPr sz="2900"/>
            </a:lvl1pPr>
          </a:lstStyle>
          <a:p>
            <a:pPr/>
            <a:r>
              <a:t>Literature Review</a:t>
            </a:r>
          </a:p>
        </p:txBody>
      </p:sp>
      <p:sp>
        <p:nvSpPr>
          <p:cNvPr id="150" name="Google Shape;116;p20"/>
          <p:cNvSpPr txBox="1"/>
          <p:nvPr>
            <p:ph type="body" sz="quarter" idx="1"/>
          </p:nvPr>
        </p:nvSpPr>
        <p:spPr>
          <a:xfrm>
            <a:off x="2520699" y="2516875"/>
            <a:ext cx="3071403" cy="552902"/>
          </a:xfrm>
          <a:prstGeom prst="rect">
            <a:avLst/>
          </a:prstGeom>
        </p:spPr>
        <p:txBody>
          <a:bodyPr/>
          <a:lstStyle>
            <a:lvl1pPr marL="0" indent="0">
              <a:spcBef>
                <a:spcPts val="1600"/>
              </a:spcBef>
              <a:buSzTx/>
              <a:buNone/>
              <a:defRPr b="1" sz="2100">
                <a:solidFill>
                  <a:srgbClr val="F46524"/>
                </a:solidFill>
              </a:defRPr>
            </a:lvl1pPr>
          </a:lstStyle>
          <a:p>
            <a:pPr/>
            <a:r>
              <a:t>RoomFinder Nepal </a:t>
            </a:r>
          </a:p>
        </p:txBody>
      </p:sp>
      <p:sp>
        <p:nvSpPr>
          <p:cNvPr id="151" name="Google Shape;117;p20"/>
          <p:cNvSpPr txBox="1"/>
          <p:nvPr/>
        </p:nvSpPr>
        <p:spPr>
          <a:xfrm>
            <a:off x="2520699" y="3069775"/>
            <a:ext cx="3071403" cy="5529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lvl1pPr>
              <a:lnSpc>
                <a:spcPct val="115000"/>
              </a:lnSpc>
              <a:spcBef>
                <a:spcPts val="1600"/>
              </a:spcBef>
              <a:defRPr b="1" sz="2100">
                <a:latin typeface="Lato"/>
                <a:ea typeface="Lato"/>
                <a:cs typeface="Lato"/>
                <a:sym typeface="Lato"/>
              </a:defRPr>
            </a:lvl1pPr>
          </a:lstStyle>
          <a:p>
            <a:pPr/>
            <a:r>
              <a:t>GharBheti</a:t>
            </a:r>
          </a:p>
        </p:txBody>
      </p:sp>
      <p:sp>
        <p:nvSpPr>
          <p:cNvPr id="152" name="Google Shape;118;p20"/>
          <p:cNvSpPr txBox="1"/>
          <p:nvPr/>
        </p:nvSpPr>
        <p:spPr>
          <a:xfrm>
            <a:off x="2487700" y="1547300"/>
            <a:ext cx="6146702"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Similar Systems developed prior to ours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23;p21"/>
          <p:cNvSpPr txBox="1"/>
          <p:nvPr>
            <p:ph type="title"/>
          </p:nvPr>
        </p:nvSpPr>
        <p:spPr>
          <a:xfrm>
            <a:off x="406425" y="1806824"/>
            <a:ext cx="8296800" cy="1542003"/>
          </a:xfrm>
          <a:prstGeom prst="rect">
            <a:avLst/>
          </a:prstGeom>
        </p:spPr>
        <p:txBody>
          <a:bodyPr/>
          <a:lstStyle/>
          <a:p>
            <a:pPr/>
            <a:r>
              <a:t>Diagrams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