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" name="Google Shape;11;p2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61;p11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Google Shape;62;p11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Google Shape;18;p3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2;p4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" name="Google Shape;23;p4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" name="Google Shape;24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9;p5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" name="Google Shape;30;p5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" name="Google Shape;31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4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0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5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9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Google Shape;5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Google Shape;53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6;p10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Google Shape;57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lh3.googleusercontent.com/xExOJYzP2K3su8NcSabsLozpM8jYVplZzireNIm10Ndt6nrtsimSuKT6tz8K9MuavNJSRxYq14-sWh5QKg8VYa1jkAyd4wOIbD8dUz6T7zan6PSl3GBpBeMxoo6vJl9tQHbL3dT7" TargetMode="External"/><Relationship Id="rId3" Type="http://schemas.openxmlformats.org/officeDocument/2006/relationships/hyperlink" Target="https://draw.io" TargetMode="External"/><Relationship Id="rId4" Type="http://schemas.openxmlformats.org/officeDocument/2006/relationships/hyperlink" Target="https://lucid.co/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2;p13"/>
          <p:cNvSpPr txBox="1"/>
          <p:nvPr>
            <p:ph type="ctrTitle"/>
          </p:nvPr>
        </p:nvSpPr>
        <p:spPr>
          <a:xfrm>
            <a:off x="2371725" y="630224"/>
            <a:ext cx="4383000" cy="949202"/>
          </a:xfrm>
          <a:prstGeom prst="rect">
            <a:avLst/>
          </a:prstGeom>
        </p:spPr>
        <p:txBody>
          <a:bodyPr/>
          <a:lstStyle/>
          <a:p>
            <a:pPr/>
            <a:r>
              <a:t>RoomFinder</a:t>
            </a:r>
          </a:p>
        </p:txBody>
      </p:sp>
      <p:sp>
        <p:nvSpPr>
          <p:cNvPr id="128" name="Google Shape;73;p13"/>
          <p:cNvSpPr txBox="1"/>
          <p:nvPr>
            <p:ph type="subTitle" sz="quarter" idx="1"/>
          </p:nvPr>
        </p:nvSpPr>
        <p:spPr>
          <a:xfrm>
            <a:off x="2371725" y="3500975"/>
            <a:ext cx="6331500" cy="424200"/>
          </a:xfrm>
          <a:prstGeom prst="rect">
            <a:avLst/>
          </a:prstGeom>
        </p:spPr>
        <p:txBody>
          <a:bodyPr/>
          <a:lstStyle>
            <a:lvl1pPr marL="0" indent="0" defTabSz="768095">
              <a:defRPr sz="1512"/>
            </a:lvl1pPr>
          </a:lstStyle>
          <a:p>
            <a:pPr/>
            <a:r>
              <a:t>Supervisor: Er. Tara Bahadur Thapa</a:t>
            </a:r>
          </a:p>
        </p:txBody>
      </p:sp>
      <p:sp>
        <p:nvSpPr>
          <p:cNvPr id="129" name="Google Shape;74;p13"/>
          <p:cNvSpPr txBox="1"/>
          <p:nvPr/>
        </p:nvSpPr>
        <p:spPr>
          <a:xfrm>
            <a:off x="2464124" y="2331274"/>
            <a:ext cx="6146701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 Presentation By:</a:t>
            </a:r>
          </a:p>
          <a:p>
            <a:pPr marL="457200" indent="-330200">
              <a:buClr>
                <a:srgbClr val="FFFFFF"/>
              </a:buClr>
              <a:buSzPts val="1600"/>
              <a:buFont typeface="Helvetica"/>
              <a:buChar char="●"/>
              <a:defRPr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Arjun Adhikari</a:t>
            </a:r>
          </a:p>
          <a:p>
            <a:pPr marL="457200" indent="-330200">
              <a:buClr>
                <a:srgbClr val="FFFFFF"/>
              </a:buClr>
              <a:buSzPts val="1600"/>
              <a:buFont typeface="Helvetica"/>
              <a:buChar char="●"/>
              <a:defRPr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Abishek Bhusal</a:t>
            </a:r>
          </a:p>
          <a:p>
            <a:pPr marL="457200" indent="-330200">
              <a:buClr>
                <a:srgbClr val="FFFFFF"/>
              </a:buClr>
              <a:buSzPts val="1600"/>
              <a:buFont typeface="Helvetica"/>
              <a:buChar char="●"/>
              <a:defRPr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Anurag Dahal</a:t>
            </a:r>
          </a:p>
        </p:txBody>
      </p:sp>
      <p:sp>
        <p:nvSpPr>
          <p:cNvPr id="130" name="Google Shape;75;p13"/>
          <p:cNvSpPr txBox="1"/>
          <p:nvPr/>
        </p:nvSpPr>
        <p:spPr>
          <a:xfrm>
            <a:off x="2766824" y="4288299"/>
            <a:ext cx="61467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GANDAKI COLLEGE OF ENGINEERING AND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28;p22" descr="Google Shape;12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499" y="173750"/>
            <a:ext cx="5276851" cy="453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29;p22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8" name="Google Shape;130;p22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Use Case 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35;p23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1" name="Google Shape;136;p23"/>
          <p:cNvSpPr txBox="1"/>
          <p:nvPr/>
        </p:nvSpPr>
        <p:spPr>
          <a:xfrm>
            <a:off x="133349" y="173749"/>
            <a:ext cx="2155502" cy="151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System 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Sequence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Diagram</a:t>
            </a:r>
          </a:p>
        </p:txBody>
      </p:sp>
      <p:sp>
        <p:nvSpPr>
          <p:cNvPr id="162" name="Google Shape;137;p23"/>
          <p:cNvSpPr txBox="1"/>
          <p:nvPr/>
        </p:nvSpPr>
        <p:spPr>
          <a:xfrm>
            <a:off x="67049" y="4567275"/>
            <a:ext cx="61467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SSD of Adding a new Room</a:t>
            </a:r>
          </a:p>
        </p:txBody>
      </p:sp>
      <p:sp>
        <p:nvSpPr>
          <p:cNvPr id="163" name="Google Shape;138;p23"/>
          <p:cNvSpPr/>
          <p:nvPr/>
        </p:nvSpPr>
        <p:spPr>
          <a:xfrm>
            <a:off x="166799" y="4967475"/>
            <a:ext cx="20886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64" name="Google Shape;139;p23" descr="Google Shape;139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2425" y="339200"/>
            <a:ext cx="3564011" cy="4628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44;p24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Google Shape;145;p24"/>
          <p:cNvSpPr txBox="1"/>
          <p:nvPr/>
        </p:nvSpPr>
        <p:spPr>
          <a:xfrm>
            <a:off x="133349" y="173749"/>
            <a:ext cx="2155502" cy="151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System 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Sequence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Diagram</a:t>
            </a:r>
          </a:p>
        </p:txBody>
      </p:sp>
      <p:sp>
        <p:nvSpPr>
          <p:cNvPr id="168" name="Google Shape;146;p24"/>
          <p:cNvSpPr txBox="1"/>
          <p:nvPr/>
        </p:nvSpPr>
        <p:spPr>
          <a:xfrm>
            <a:off x="67049" y="4567275"/>
            <a:ext cx="61467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SSD of Editing a Room</a:t>
            </a:r>
          </a:p>
        </p:txBody>
      </p:sp>
      <p:sp>
        <p:nvSpPr>
          <p:cNvPr id="169" name="Google Shape;147;p24"/>
          <p:cNvSpPr/>
          <p:nvPr/>
        </p:nvSpPr>
        <p:spPr>
          <a:xfrm>
            <a:off x="166799" y="4967475"/>
            <a:ext cx="20886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0" name="Google Shape;148;p24" descr="Google Shape;14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7175" y="101674"/>
            <a:ext cx="3475800" cy="4940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53;p25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3" name="Google Shape;154;p25"/>
          <p:cNvSpPr txBox="1"/>
          <p:nvPr/>
        </p:nvSpPr>
        <p:spPr>
          <a:xfrm>
            <a:off x="133349" y="173749"/>
            <a:ext cx="2331602" cy="151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Entity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Relationship</a:t>
            </a:r>
          </a:p>
          <a:p>
            <a: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Diagram</a:t>
            </a:r>
          </a:p>
        </p:txBody>
      </p:sp>
      <p:pic>
        <p:nvPicPr>
          <p:cNvPr id="174" name="Google Shape;155;p25" descr="Google Shape;155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999" y="109700"/>
            <a:ext cx="518499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60;p26"/>
          <p:cNvSpPr txBox="1"/>
          <p:nvPr>
            <p:ph type="title"/>
          </p:nvPr>
        </p:nvSpPr>
        <p:spPr>
          <a:xfrm>
            <a:off x="406425" y="1806824"/>
            <a:ext cx="8296800" cy="1542002"/>
          </a:xfrm>
          <a:prstGeom prst="rect">
            <a:avLst/>
          </a:prstGeom>
        </p:spPr>
        <p:txBody>
          <a:bodyPr/>
          <a:lstStyle/>
          <a:p>
            <a:pPr/>
            <a:r>
              <a:t>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65;p27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9" name="Google Shape;166;p27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180" name="Google Shape;167;p27"/>
          <p:cNvSpPr txBox="1"/>
          <p:nvPr/>
        </p:nvSpPr>
        <p:spPr>
          <a:xfrm>
            <a:off x="187574" y="4588600"/>
            <a:ext cx="23262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Admin Login</a:t>
            </a:r>
          </a:p>
        </p:txBody>
      </p:sp>
      <p:pic>
        <p:nvPicPr>
          <p:cNvPr id="181" name="Google Shape;168;p27" descr="Google Shape;168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9849" y="1190625"/>
            <a:ext cx="4648201" cy="276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73;p28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4" name="Google Shape;174;p28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185" name="Google Shape;175;p28"/>
          <p:cNvSpPr txBox="1"/>
          <p:nvPr/>
        </p:nvSpPr>
        <p:spPr>
          <a:xfrm>
            <a:off x="187574" y="4588600"/>
            <a:ext cx="23262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Adding  new room </a:t>
            </a:r>
          </a:p>
        </p:txBody>
      </p:sp>
      <p:pic>
        <p:nvPicPr>
          <p:cNvPr id="186" name="Google Shape;176;p28" descr="Google Shape;176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674" y="1464950"/>
            <a:ext cx="527685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1;p29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Google Shape;182;p29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190" name="Google Shape;183;p29"/>
          <p:cNvSpPr txBox="1"/>
          <p:nvPr/>
        </p:nvSpPr>
        <p:spPr>
          <a:xfrm>
            <a:off x="187574" y="4588600"/>
            <a:ext cx="23262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Dashboard</a:t>
            </a:r>
          </a:p>
        </p:txBody>
      </p:sp>
      <p:pic>
        <p:nvPicPr>
          <p:cNvPr id="191" name="Google Shape;184;p29" descr="Google Shape;18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9649" y="747712"/>
            <a:ext cx="5276851" cy="3648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89;p30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4" name="Google Shape;190;p30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195" name="Google Shape;191;p30"/>
          <p:cNvSpPr txBox="1"/>
          <p:nvPr/>
        </p:nvSpPr>
        <p:spPr>
          <a:xfrm>
            <a:off x="187574" y="4588600"/>
            <a:ext cx="23262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Editing room </a:t>
            </a:r>
          </a:p>
        </p:txBody>
      </p:sp>
      <p:pic>
        <p:nvPicPr>
          <p:cNvPr id="196" name="Google Shape;192;p30" descr="Google Shape;192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0399" y="150099"/>
            <a:ext cx="527685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7;p31"/>
          <p:cNvSpPr/>
          <p:nvPr/>
        </p:nvSpPr>
        <p:spPr>
          <a:xfrm flipH="1">
            <a:off x="-150" y="0"/>
            <a:ext cx="2422501" cy="5143500"/>
          </a:xfrm>
          <a:prstGeom prst="rect">
            <a:avLst/>
          </a:prstGeom>
          <a:solidFill>
            <a:srgbClr val="F46524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9" name="Google Shape;198;p31"/>
          <p:cNvSpPr txBox="1"/>
          <p:nvPr/>
        </p:nvSpPr>
        <p:spPr>
          <a:xfrm>
            <a:off x="133349" y="173749"/>
            <a:ext cx="2155502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200" name="Google Shape;199;p31"/>
          <p:cNvSpPr txBox="1"/>
          <p:nvPr/>
        </p:nvSpPr>
        <p:spPr>
          <a:xfrm>
            <a:off x="187574" y="4588600"/>
            <a:ext cx="23262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Application Interfaces</a:t>
            </a:r>
          </a:p>
        </p:txBody>
      </p:sp>
      <p:pic>
        <p:nvPicPr>
          <p:cNvPr id="201" name="Google Shape;201;p31" descr="Google Shape;201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7075" y="328613"/>
            <a:ext cx="2495551" cy="4486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1-11-11 at 07.14.26.png" descr="Screen Shot 2021-11-11 at 07.1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4930" y="327473"/>
            <a:ext cx="2520502" cy="4488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0;p14"/>
          <p:cNvSpPr txBox="1"/>
          <p:nvPr>
            <p:ph type="title"/>
          </p:nvPr>
        </p:nvSpPr>
        <p:spPr>
          <a:xfrm>
            <a:off x="244175" y="150599"/>
            <a:ext cx="4045200" cy="573602"/>
          </a:xfrm>
          <a:prstGeom prst="rect">
            <a:avLst/>
          </a:prstGeom>
        </p:spPr>
        <p:txBody>
          <a:bodyPr anchor="ctr"/>
          <a:lstStyle>
            <a:lvl1pPr defTabSz="640079">
              <a:defRPr sz="2520"/>
            </a:lvl1pPr>
          </a:lstStyle>
          <a:p>
            <a:pPr/>
            <a:r>
              <a:t>Outline</a:t>
            </a:r>
          </a:p>
        </p:txBody>
      </p:sp>
      <p:sp>
        <p:nvSpPr>
          <p:cNvPr id="133" name="Google Shape;81;p14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95000"/>
              </a:lnSpc>
              <a:defRPr sz="1700">
                <a:solidFill>
                  <a:srgbClr val="FFFFFF"/>
                </a:solidFill>
              </a:defRPr>
            </a:pPr>
            <a:r>
              <a:t>Background</a:t>
            </a: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defRPr sz="1700">
                <a:solidFill>
                  <a:srgbClr val="FFFFFF"/>
                </a:solidFill>
              </a:defRPr>
            </a:pPr>
            <a:r>
              <a:t>Introduction</a:t>
            </a: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defRPr sz="1700">
                <a:solidFill>
                  <a:srgbClr val="FFFFFF"/>
                </a:solidFill>
              </a:defRPr>
            </a:pPr>
            <a:r>
              <a:t>Problems, Objectives and Implications</a:t>
            </a: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defRPr sz="1700">
                <a:solidFill>
                  <a:srgbClr val="FFFFFF"/>
                </a:solidFill>
              </a:defRPr>
            </a:pPr>
            <a:r>
              <a:t>Literature Review</a:t>
            </a: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defRPr sz="1700">
                <a:solidFill>
                  <a:srgbClr val="FFFFFF"/>
                </a:solidFill>
              </a:defRPr>
            </a:pPr>
            <a:r>
              <a:t>Diagrams</a:t>
            </a:r>
          </a:p>
          <a:p>
            <a:pPr marL="0" indent="0" algn="l">
              <a:lnSpc>
                <a:spcPct val="95000"/>
              </a:lnSpc>
              <a:spcBef>
                <a:spcPts val="1200"/>
              </a:spcBef>
              <a:defRPr sz="1700">
                <a:solidFill>
                  <a:srgbClr val="FFFFFF"/>
                </a:solidFill>
              </a:defRPr>
            </a:pPr>
            <a:r>
              <a:t>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6;p32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References</a:t>
            </a:r>
          </a:p>
        </p:txBody>
      </p:sp>
      <p:sp>
        <p:nvSpPr>
          <p:cNvPr id="205" name="Google Shape;207;p32"/>
          <p:cNvSpPr txBox="1"/>
          <p:nvPr/>
        </p:nvSpPr>
        <p:spPr>
          <a:xfrm>
            <a:off x="2487700" y="1547299"/>
            <a:ext cx="6146701" cy="349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Agile Model Diagram</a:t>
            </a:r>
          </a:p>
          <a:p>
            <a:pPr>
              <a:lnSpc>
                <a:spcPct val="150000"/>
              </a:lnSpc>
              <a:defRPr sz="15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>
                <a:solidFill>
                  <a:srgbClr val="0277BD"/>
                </a:solidFill>
                <a:uFill>
                  <a:solidFill>
                    <a:srgbClr val="0277BD"/>
                  </a:solidFill>
                </a:uFill>
                <a:hlinkClick r:id="rId2" invalidUrl="" action="" tgtFrame="" tooltip="" history="1" highlightClick="0" endSnd="0"/>
              </a:rPr>
              <a:t>https://lh3.googleusercontent.com/xExOJYzP2K3su8NcSabsLozpM8jYVplZzireNIm10Ndt6nrtsimSuKT6tz8K9MuavNJSRxYq14-sWh5QKg8VYa1jkAyd4wOIbD8dUz6T7zan6PSl3GBpBeMxoo6vJl9tQHbL3dT7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defRPr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UCD and SSD made from </a:t>
            </a:r>
            <a:r>
              <a:rPr u="sng">
                <a:solidFill>
                  <a:srgbClr val="0277BD"/>
                </a:solidFill>
                <a:uFill>
                  <a:solidFill>
                    <a:srgbClr val="0277BD"/>
                  </a:solidFill>
                </a:uFill>
                <a:hlinkClick r:id="rId3" invalidUrl="" action="" tgtFrame="" tooltip="" history="1" highlightClick="0" endSnd="0"/>
              </a:rPr>
              <a:t>https://draw.io</a:t>
            </a:r>
          </a:p>
          <a:p>
            <a:pPr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defRPr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ERD made from </a:t>
            </a:r>
            <a:r>
              <a:rPr u="sng">
                <a:solidFill>
                  <a:srgbClr val="0277BD"/>
                </a:solidFill>
                <a:uFill>
                  <a:solidFill>
                    <a:srgbClr val="0277BD"/>
                  </a:solidFill>
                </a:uFill>
                <a:hlinkClick r:id="rId4" invalidUrl="" action="" tgtFrame="" tooltip="" history="1" highlightClick="0" endSnd="0"/>
              </a:rPr>
              <a:t>https://lucid.co/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12;p33"/>
          <p:cNvSpPr txBox="1"/>
          <p:nvPr>
            <p:ph type="title"/>
          </p:nvPr>
        </p:nvSpPr>
        <p:spPr>
          <a:xfrm>
            <a:off x="406425" y="1806824"/>
            <a:ext cx="8296800" cy="1542002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86;p15"/>
          <p:cNvSpPr txBox="1"/>
          <p:nvPr>
            <p:ph type="title"/>
          </p:nvPr>
        </p:nvSpPr>
        <p:spPr>
          <a:xfrm>
            <a:off x="254825" y="309449"/>
            <a:ext cx="4045200" cy="1107302"/>
          </a:xfrm>
          <a:prstGeom prst="rect">
            <a:avLst/>
          </a:prstGeom>
        </p:spPr>
        <p:txBody>
          <a:bodyPr anchor="ctr"/>
          <a:lstStyle/>
          <a:p>
            <a:pPr/>
            <a:r>
              <a:t>Background</a:t>
            </a:r>
          </a:p>
        </p:txBody>
      </p:sp>
      <p:sp>
        <p:nvSpPr>
          <p:cNvPr id="136" name="Google Shape;87;p15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People’s movement in new places is a common thing nowadays.</a:t>
            </a:r>
          </a:p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Finding temporary and long lasting accommodations is quite harder and peoples dont get much options for comparison.</a:t>
            </a:r>
          </a:p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Room owners dont have a mean to showcase their rooms and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2;p16"/>
          <p:cNvSpPr txBox="1"/>
          <p:nvPr>
            <p:ph type="title"/>
          </p:nvPr>
        </p:nvSpPr>
        <p:spPr>
          <a:xfrm>
            <a:off x="254825" y="309449"/>
            <a:ext cx="4045200" cy="1107302"/>
          </a:xfrm>
          <a:prstGeom prst="rect">
            <a:avLst/>
          </a:prstGeom>
        </p:spPr>
        <p:txBody>
          <a:bodyPr anchor="ctr"/>
          <a:lstStyle/>
          <a:p>
            <a:pPr/>
            <a:r>
              <a:t>Introduction</a:t>
            </a:r>
          </a:p>
        </p:txBody>
      </p:sp>
      <p:sp>
        <p:nvSpPr>
          <p:cNvPr id="139" name="Google Shape;93;p16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5000"/>
              </a:lnSpc>
              <a:spcBef>
                <a:spcPts val="1600"/>
              </a:spcBef>
              <a:defRPr sz="1700">
                <a:solidFill>
                  <a:srgbClr val="FFFFFF"/>
                </a:solidFill>
              </a:defRPr>
            </a:lvl1pPr>
          </a:lstStyle>
          <a:p>
            <a:pPr/>
            <a:r>
              <a:t>“Room Finder” is a mobile application that maps available rental rooms in a certain location. System admin publishes rooms with detailed descriptions powered by images and videos. Any ordinary user can explore these rooms in specified locations and contact owners through this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8;p17"/>
          <p:cNvSpPr txBox="1"/>
          <p:nvPr>
            <p:ph type="title"/>
          </p:nvPr>
        </p:nvSpPr>
        <p:spPr>
          <a:xfrm>
            <a:off x="406425" y="1806824"/>
            <a:ext cx="8296800" cy="1542002"/>
          </a:xfrm>
          <a:prstGeom prst="rect">
            <a:avLst/>
          </a:prstGeom>
        </p:spPr>
        <p:txBody>
          <a:bodyPr/>
          <a:lstStyle>
            <a:lvl1pPr defTabSz="850391">
              <a:defRPr sz="4464"/>
            </a:lvl1pPr>
          </a:lstStyle>
          <a:p>
            <a:pPr/>
            <a:r>
              <a:t>Problems, Objectives and Implications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03;p18"/>
          <p:cNvSpPr txBox="1"/>
          <p:nvPr>
            <p:ph type="title"/>
          </p:nvPr>
        </p:nvSpPr>
        <p:spPr>
          <a:xfrm>
            <a:off x="265475" y="245449"/>
            <a:ext cx="4045200" cy="629702"/>
          </a:xfrm>
          <a:prstGeom prst="rect">
            <a:avLst/>
          </a:prstGeom>
        </p:spPr>
        <p:txBody>
          <a:bodyPr anchor="ctr"/>
          <a:lstStyle>
            <a:lvl1pPr defTabSz="740663">
              <a:defRPr sz="2916"/>
            </a:lvl1pPr>
          </a:lstStyle>
          <a:p>
            <a:pPr/>
            <a:r>
              <a:t>Problems</a:t>
            </a:r>
          </a:p>
        </p:txBody>
      </p:sp>
      <p:sp>
        <p:nvSpPr>
          <p:cNvPr id="144" name="Google Shape;104;p18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Finding available rentable rooms in a certain area is a troublesome.</a:t>
            </a:r>
          </a:p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People searching for rooms have very few options to compare one room with another in terms of the room's environment, price, location and other faculties.</a:t>
            </a:r>
          </a:p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No means for vendors to showcase their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09;p19"/>
          <p:cNvSpPr txBox="1"/>
          <p:nvPr>
            <p:ph type="title"/>
          </p:nvPr>
        </p:nvSpPr>
        <p:spPr>
          <a:xfrm>
            <a:off x="265475" y="245449"/>
            <a:ext cx="4045200" cy="629702"/>
          </a:xfrm>
          <a:prstGeom prst="rect">
            <a:avLst/>
          </a:prstGeom>
        </p:spPr>
        <p:txBody>
          <a:bodyPr anchor="ctr"/>
          <a:lstStyle>
            <a:lvl1pPr defTabSz="740663">
              <a:defRPr sz="2916"/>
            </a:lvl1pPr>
          </a:lstStyle>
          <a:p>
            <a:pPr/>
            <a:r>
              <a:t>Objectives</a:t>
            </a:r>
          </a:p>
        </p:txBody>
      </p:sp>
      <p:sp>
        <p:nvSpPr>
          <p:cNvPr id="147" name="Google Shape;110;p19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To provide information about available rooms on the basis of location, price and other details.</a:t>
            </a:r>
          </a:p>
          <a:p>
            <a:pPr marL="457200" indent="-340359" algn="l">
              <a:lnSpc>
                <a:spcPct val="115000"/>
              </a:lnSpc>
              <a:buClr>
                <a:srgbClr val="FFFFFF"/>
              </a:buClr>
              <a:buSzPts val="1700"/>
              <a:buFont typeface="Helvetica"/>
              <a:buChar char="●"/>
              <a:defRPr sz="1700">
                <a:solidFill>
                  <a:srgbClr val="FFFFFF"/>
                </a:solidFill>
              </a:defRPr>
            </a:pPr>
            <a:r>
              <a:t>Provide room’s information through text and photos.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15;p20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Literature Review</a:t>
            </a:r>
          </a:p>
        </p:txBody>
      </p:sp>
      <p:sp>
        <p:nvSpPr>
          <p:cNvPr id="150" name="Google Shape;116;p20"/>
          <p:cNvSpPr txBox="1"/>
          <p:nvPr>
            <p:ph type="body" sz="quarter" idx="1"/>
          </p:nvPr>
        </p:nvSpPr>
        <p:spPr>
          <a:xfrm>
            <a:off x="2520699" y="2516875"/>
            <a:ext cx="3071402" cy="5529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b="1" sz="2100">
                <a:solidFill>
                  <a:srgbClr val="F46524"/>
                </a:solidFill>
              </a:defRPr>
            </a:lvl1pPr>
          </a:lstStyle>
          <a:p>
            <a:pPr/>
            <a:r>
              <a:t>RoomFinder Nepal </a:t>
            </a:r>
          </a:p>
        </p:txBody>
      </p:sp>
      <p:sp>
        <p:nvSpPr>
          <p:cNvPr id="151" name="Google Shape;117;p20"/>
          <p:cNvSpPr txBox="1"/>
          <p:nvPr/>
        </p:nvSpPr>
        <p:spPr>
          <a:xfrm>
            <a:off x="2520699" y="3069775"/>
            <a:ext cx="3071402" cy="5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b="1" sz="21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GharBheti</a:t>
            </a:r>
          </a:p>
        </p:txBody>
      </p:sp>
      <p:sp>
        <p:nvSpPr>
          <p:cNvPr id="152" name="Google Shape;118;p20"/>
          <p:cNvSpPr txBox="1"/>
          <p:nvPr/>
        </p:nvSpPr>
        <p:spPr>
          <a:xfrm>
            <a:off x="2487700" y="1547300"/>
            <a:ext cx="61467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Similar Systems developed prior to ours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23;p21"/>
          <p:cNvSpPr txBox="1"/>
          <p:nvPr>
            <p:ph type="title"/>
          </p:nvPr>
        </p:nvSpPr>
        <p:spPr>
          <a:xfrm>
            <a:off x="406425" y="1806824"/>
            <a:ext cx="8296800" cy="1542002"/>
          </a:xfrm>
          <a:prstGeom prst="rect">
            <a:avLst/>
          </a:prstGeom>
        </p:spPr>
        <p:txBody>
          <a:bodyPr/>
          <a:lstStyle/>
          <a:p>
            <a:pPr/>
            <a:r>
              <a:t>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